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68" d="100"/>
          <a:sy n="68" d="100"/>
        </p:scale>
        <p:origin x="8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430368"/>
      </p:ext>
    </p:extLst>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a16="http://schemas.microsoft.com/office/drawing/2014/main"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05031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9/8/2023</a:t>
            </a:fld>
            <a:endParaRPr lang="en-US" dirty="0">
              <a:solidFill>
                <a:prstClr val="black"/>
              </a:solidFill>
            </a:endParaRPr>
          </a:p>
        </p:txBody>
      </p:sp>
      <p:sp>
        <p:nvSpPr>
          <p:cNvPr id="5" name="Footer Placeholder 4">
            <a:extLst>
              <a:ext uri="{FF2B5EF4-FFF2-40B4-BE49-F238E27FC236}">
                <a16:creationId xmlns:a16="http://schemas.microsoft.com/office/drawing/2014/main"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40059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395053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2523623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6941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6742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37812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67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202007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2442324697"/>
      </p:ext>
    </p:extLst>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16428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a:t>
            </a:r>
            <a:r>
              <a:rPr lang="en-US">
                <a:solidFill>
                  <a:srgbClr val="9F2936"/>
                </a:solidFill>
              </a:rPr>
              <a:t>ISBAT UNIVERSITY</a:t>
            </a:r>
          </a:p>
          <a:p>
            <a:pPr algn="l">
              <a:defRPr/>
            </a:pPr>
            <a:r>
              <a:rPr lang="en-US">
                <a:solidFill>
                  <a:srgbClr val="9F2936"/>
                </a:solidFill>
              </a:rPr>
              <a:t>.</a:t>
            </a:r>
            <a:endParaRPr lang="en-US" dirty="0">
              <a:solidFill>
                <a:srgbClr val="9F2936"/>
              </a:solidFill>
            </a:endParaRPr>
          </a:p>
        </p:txBody>
      </p:sp>
      <p:sp>
        <p:nvSpPr>
          <p:cNvPr id="12" name="Rectangle 11">
            <a:extLst>
              <a:ext uri="{FF2B5EF4-FFF2-40B4-BE49-F238E27FC236}">
                <a16:creationId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9/8/2023</a:t>
            </a:fld>
            <a:endParaRPr lang="en-US" dirty="0">
              <a:solidFill>
                <a:srgbClr val="9F2936"/>
              </a:solidFill>
            </a:endParaRPr>
          </a:p>
        </p:txBody>
      </p:sp>
    </p:spTree>
    <p:extLst>
      <p:ext uri="{BB962C8B-B14F-4D97-AF65-F5344CB8AC3E}">
        <p14:creationId xmlns:p14="http://schemas.microsoft.com/office/powerpoint/2010/main" val="4238675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CB389C-437C-BF34-3A70-32D41D7BA4DE}"/>
              </a:ext>
            </a:extLst>
          </p:cNvPr>
          <p:cNvSpPr txBox="1">
            <a:spLocks/>
          </p:cNvSpPr>
          <p:nvPr/>
        </p:nvSpPr>
        <p:spPr>
          <a:xfrm>
            <a:off x="1524000" y="1122363"/>
            <a:ext cx="9144000" cy="2387600"/>
          </a:xfrm>
          <a:prstGeom prst="rect">
            <a:avLst/>
          </a:prstGeom>
        </p:spPr>
        <p:txBody>
          <a:bodyPr/>
          <a:lst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a:lstStyle>
          <a:p>
            <a:pPr algn="ctr"/>
            <a:endParaRPr lang="en-US" dirty="0"/>
          </a:p>
          <a:p>
            <a:pPr algn="ctr"/>
            <a:endParaRPr lang="en-US" dirty="0"/>
          </a:p>
          <a:p>
            <a:pPr algn="ctr"/>
            <a:endParaRPr lang="en-US" dirty="0"/>
          </a:p>
          <a:p>
            <a:pPr algn="ctr"/>
            <a:endParaRPr lang="en-US" dirty="0"/>
          </a:p>
          <a:p>
            <a:pPr algn="ctr"/>
            <a:r>
              <a:rPr lang="en-US" dirty="0"/>
              <a:t>Android Layouts</a:t>
            </a:r>
          </a:p>
        </p:txBody>
      </p:sp>
      <p:sp>
        <p:nvSpPr>
          <p:cNvPr id="7" name="Subtitle 2">
            <a:extLst>
              <a:ext uri="{FF2B5EF4-FFF2-40B4-BE49-F238E27FC236}">
                <a16:creationId xmlns:a16="http://schemas.microsoft.com/office/drawing/2014/main" id="{B7401171-4C85-AC40-8542-1E550BF7288C}"/>
              </a:ext>
            </a:extLst>
          </p:cNvPr>
          <p:cNvSpPr txBox="1">
            <a:spLocks/>
          </p:cNvSpPr>
          <p:nvPr/>
        </p:nvSpPr>
        <p:spPr>
          <a:xfrm>
            <a:off x="1524000" y="3602038"/>
            <a:ext cx="9144000" cy="1655762"/>
          </a:xfrm>
          <a:prstGeom prst="rect">
            <a:avLst/>
          </a:prstGeom>
        </p:spPr>
        <p:txBody>
          <a:bodyPr/>
          <a:lst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None/>
            </a:pPr>
            <a:r>
              <a:rPr lang="en-US" sz="1600" dirty="0"/>
              <a:t>Presenter: Tobias</a:t>
            </a:r>
          </a:p>
        </p:txBody>
      </p:sp>
    </p:spTree>
    <p:extLst>
      <p:ext uri="{BB962C8B-B14F-4D97-AF65-F5344CB8AC3E}">
        <p14:creationId xmlns:p14="http://schemas.microsoft.com/office/powerpoint/2010/main" val="966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835203-CE6E-797B-CD2F-6562B61946E5}"/>
              </a:ext>
            </a:extLst>
          </p:cNvPr>
          <p:cNvSpPr>
            <a:spLocks noGrp="1"/>
          </p:cNvSpPr>
          <p:nvPr>
            <p:ph sz="quarter" idx="1"/>
          </p:nvPr>
        </p:nvSpPr>
        <p:spPr/>
        <p:txBody>
          <a:bodyPr/>
          <a:lstStyle/>
          <a:p>
            <a:r>
              <a:rPr lang="en-US" dirty="0"/>
              <a:t>A layout refers to the arrangement and positioning of user interface (UI) elements or views within the user interface of an Android application. </a:t>
            </a:r>
          </a:p>
          <a:p>
            <a:r>
              <a:rPr lang="en-US" dirty="0"/>
              <a:t>Layouts are used to define how different UI components, such as buttons, text views, images, and input fields, are organized and displayed on the screen.</a:t>
            </a:r>
          </a:p>
        </p:txBody>
      </p:sp>
      <p:sp>
        <p:nvSpPr>
          <p:cNvPr id="3" name="Title 2">
            <a:extLst>
              <a:ext uri="{FF2B5EF4-FFF2-40B4-BE49-F238E27FC236}">
                <a16:creationId xmlns:a16="http://schemas.microsoft.com/office/drawing/2014/main" id="{2E299FEB-B41F-4812-E069-1F09E4ADFFE5}"/>
              </a:ext>
            </a:extLst>
          </p:cNvPr>
          <p:cNvSpPr>
            <a:spLocks noGrp="1"/>
          </p:cNvSpPr>
          <p:nvPr>
            <p:ph type="title"/>
          </p:nvPr>
        </p:nvSpPr>
        <p:spPr/>
        <p:txBody>
          <a:bodyPr/>
          <a:lstStyle/>
          <a:p>
            <a:r>
              <a:rPr lang="en-US" dirty="0"/>
              <a:t>Definition</a:t>
            </a:r>
          </a:p>
        </p:txBody>
      </p:sp>
      <p:sp>
        <p:nvSpPr>
          <p:cNvPr id="4" name="Slide Number Placeholder 3">
            <a:extLst>
              <a:ext uri="{FF2B5EF4-FFF2-40B4-BE49-F238E27FC236}">
                <a16:creationId xmlns:a16="http://schemas.microsoft.com/office/drawing/2014/main" id="{3F7B7E6B-DB5A-B19D-1918-AD7E23D803D2}"/>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2</a:t>
            </a:fld>
            <a:endParaRPr lang="en-US" dirty="0"/>
          </a:p>
        </p:txBody>
      </p:sp>
    </p:spTree>
    <p:extLst>
      <p:ext uri="{BB962C8B-B14F-4D97-AF65-F5344CB8AC3E}">
        <p14:creationId xmlns:p14="http://schemas.microsoft.com/office/powerpoint/2010/main" val="302197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6D79E8-641A-6163-2985-E514C4D47CBC}"/>
              </a:ext>
            </a:extLst>
          </p:cNvPr>
          <p:cNvSpPr>
            <a:spLocks noGrp="1"/>
          </p:cNvSpPr>
          <p:nvPr>
            <p:ph sz="quarter" idx="1"/>
          </p:nvPr>
        </p:nvSpPr>
        <p:spPr/>
        <p:txBody>
          <a:bodyPr/>
          <a:lstStyle/>
          <a:p>
            <a:pPr algn="l">
              <a:buFont typeface="+mj-lt"/>
              <a:buAutoNum type="arabicPeriod"/>
            </a:pPr>
            <a:r>
              <a:rPr lang="en-US" sz="2000" b="1" i="0" dirty="0">
                <a:effectLst/>
                <a:latin typeface="+mj-lt"/>
              </a:rPr>
              <a:t>Structuring the User Interface: </a:t>
            </a:r>
            <a:r>
              <a:rPr lang="en-US" sz="2000" i="0" dirty="0">
                <a:effectLst/>
                <a:latin typeface="+mj-lt"/>
              </a:rPr>
              <a:t>Layouts provide a structured and organized way to design the visual appearance of an Android app. They define how views are grouped, aligned, and nested within the app's screen space.</a:t>
            </a:r>
          </a:p>
          <a:p>
            <a:pPr algn="l">
              <a:buFont typeface="+mj-lt"/>
              <a:buAutoNum type="arabicPeriod"/>
            </a:pPr>
            <a:endParaRPr lang="en-US" sz="2000" i="0" dirty="0">
              <a:effectLst/>
              <a:latin typeface="+mj-lt"/>
            </a:endParaRPr>
          </a:p>
          <a:p>
            <a:pPr algn="l">
              <a:buFont typeface="+mj-lt"/>
              <a:buAutoNum type="arabicPeriod"/>
            </a:pPr>
            <a:r>
              <a:rPr lang="en-US" sz="2000" b="1" i="0" dirty="0">
                <a:effectLst/>
                <a:latin typeface="+mj-lt"/>
              </a:rPr>
              <a:t>Responsiveness: </a:t>
            </a:r>
            <a:r>
              <a:rPr lang="en-US" sz="2000" i="0" dirty="0">
                <a:effectLst/>
                <a:latin typeface="+mj-lt"/>
              </a:rPr>
              <a:t>Layouts allow developers to create user interfaces that adapt to different screen sizes, resolutions, and orientations. This helps ensure that the app looks and functions well on various Android devices.</a:t>
            </a:r>
          </a:p>
          <a:p>
            <a:pPr algn="l">
              <a:buFont typeface="+mj-lt"/>
              <a:buAutoNum type="arabicPeriod"/>
            </a:pPr>
            <a:endParaRPr lang="en-US" sz="2000" i="0" dirty="0">
              <a:effectLst/>
              <a:latin typeface="+mj-lt"/>
            </a:endParaRPr>
          </a:p>
          <a:p>
            <a:pPr algn="l">
              <a:buFont typeface="+mj-lt"/>
              <a:buAutoNum type="arabicPeriod"/>
            </a:pPr>
            <a:r>
              <a:rPr lang="en-US" sz="2000" b="1" i="0" dirty="0">
                <a:effectLst/>
                <a:latin typeface="+mj-lt"/>
              </a:rPr>
              <a:t>Code Reusability</a:t>
            </a:r>
            <a:r>
              <a:rPr lang="en-US" sz="2000" i="0" dirty="0">
                <a:effectLst/>
                <a:latin typeface="+mj-lt"/>
              </a:rPr>
              <a:t>: By defining the layout separately from the application logic, developers can reuse layout templates across multiple activities or fragments within the app, promoting code modularity.</a:t>
            </a:r>
          </a:p>
          <a:p>
            <a:pPr algn="l">
              <a:buFont typeface="+mj-lt"/>
              <a:buAutoNum type="arabicPeriod"/>
            </a:pPr>
            <a:endParaRPr lang="en-US" sz="2000" i="0" dirty="0">
              <a:effectLst/>
              <a:latin typeface="+mj-lt"/>
            </a:endParaRPr>
          </a:p>
          <a:p>
            <a:pPr algn="l">
              <a:buFont typeface="+mj-lt"/>
              <a:buAutoNum type="arabicPeriod"/>
            </a:pPr>
            <a:r>
              <a:rPr lang="en-US" sz="2000" b="1" i="0" dirty="0">
                <a:effectLst/>
                <a:latin typeface="+mj-lt"/>
              </a:rPr>
              <a:t>Ease</a:t>
            </a:r>
            <a:r>
              <a:rPr lang="en-US" sz="2000" i="0" dirty="0">
                <a:effectLst/>
                <a:latin typeface="+mj-lt"/>
              </a:rPr>
              <a:t> </a:t>
            </a:r>
            <a:r>
              <a:rPr lang="en-US" sz="2000" b="1" i="0" dirty="0">
                <a:effectLst/>
                <a:latin typeface="+mj-lt"/>
              </a:rPr>
              <a:t>of Maintenance: </a:t>
            </a:r>
            <a:r>
              <a:rPr lang="en-US" sz="2000" i="0" dirty="0">
                <a:effectLst/>
                <a:latin typeface="+mj-lt"/>
              </a:rPr>
              <a:t>Separating the UI layout from the code makes it easier to update and maintain the app's appearance and behavior. Changes to the UI can be made without altering the underlying logic.</a:t>
            </a:r>
          </a:p>
          <a:p>
            <a:pPr algn="l">
              <a:buFont typeface="+mj-lt"/>
              <a:buAutoNum type="arabicPeriod"/>
            </a:pPr>
            <a:endParaRPr lang="en-US" sz="2000" i="0" dirty="0">
              <a:effectLst/>
              <a:latin typeface="Söhne"/>
            </a:endParaRPr>
          </a:p>
        </p:txBody>
      </p:sp>
      <p:sp>
        <p:nvSpPr>
          <p:cNvPr id="3" name="Title 2">
            <a:extLst>
              <a:ext uri="{FF2B5EF4-FFF2-40B4-BE49-F238E27FC236}">
                <a16:creationId xmlns:a16="http://schemas.microsoft.com/office/drawing/2014/main" id="{8BA8B0D4-2888-B4DF-99CE-A8886449CB37}"/>
              </a:ext>
            </a:extLst>
          </p:cNvPr>
          <p:cNvSpPr>
            <a:spLocks noGrp="1"/>
          </p:cNvSpPr>
          <p:nvPr>
            <p:ph type="title"/>
          </p:nvPr>
        </p:nvSpPr>
        <p:spPr/>
        <p:txBody>
          <a:bodyPr/>
          <a:lstStyle/>
          <a:p>
            <a:r>
              <a:rPr lang="en-US" dirty="0"/>
              <a:t>Purpose</a:t>
            </a:r>
          </a:p>
        </p:txBody>
      </p:sp>
      <p:sp>
        <p:nvSpPr>
          <p:cNvPr id="4" name="Slide Number Placeholder 3">
            <a:extLst>
              <a:ext uri="{FF2B5EF4-FFF2-40B4-BE49-F238E27FC236}">
                <a16:creationId xmlns:a16="http://schemas.microsoft.com/office/drawing/2014/main" id="{EA522B8D-B7ED-6CDA-715B-1E03219DB171}"/>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3</a:t>
            </a:fld>
            <a:endParaRPr lang="en-US" dirty="0"/>
          </a:p>
        </p:txBody>
      </p:sp>
    </p:spTree>
    <p:extLst>
      <p:ext uri="{BB962C8B-B14F-4D97-AF65-F5344CB8AC3E}">
        <p14:creationId xmlns:p14="http://schemas.microsoft.com/office/powerpoint/2010/main" val="345929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34815C-8297-1D6C-F638-72678E766E98}"/>
              </a:ext>
            </a:extLst>
          </p:cNvPr>
          <p:cNvSpPr>
            <a:spLocks noGrp="1"/>
          </p:cNvSpPr>
          <p:nvPr>
            <p:ph sz="quarter" idx="1"/>
          </p:nvPr>
        </p:nvSpPr>
        <p:spPr/>
        <p:txBody>
          <a:bodyPr/>
          <a:lstStyle/>
          <a:p>
            <a:pPr algn="l"/>
            <a:r>
              <a:rPr lang="en-US" sz="2400" b="1" i="0" dirty="0" err="1">
                <a:effectLst/>
                <a:latin typeface="+mj-lt"/>
              </a:rPr>
              <a:t>LinearLayout</a:t>
            </a:r>
            <a:r>
              <a:rPr lang="en-US" sz="2400" b="0" i="0" dirty="0">
                <a:effectLst/>
                <a:latin typeface="+mj-lt"/>
              </a:rPr>
              <a:t>:</a:t>
            </a:r>
          </a:p>
          <a:p>
            <a:pPr lvl="1">
              <a:buFont typeface="Arial" panose="020B0604020202020204" pitchFamily="34" charset="0"/>
              <a:buChar char="•"/>
            </a:pPr>
            <a:r>
              <a:rPr lang="en-US" sz="2000" b="0" i="0" dirty="0">
                <a:effectLst/>
                <a:latin typeface="+mj-lt"/>
              </a:rPr>
              <a:t>Orientation: Vertical or Horizontal</a:t>
            </a:r>
          </a:p>
          <a:p>
            <a:pPr lvl="1">
              <a:buFont typeface="Arial" panose="020B0604020202020204" pitchFamily="34" charset="0"/>
              <a:buChar char="•"/>
            </a:pPr>
            <a:r>
              <a:rPr lang="en-US" sz="2000" b="0" i="0" dirty="0">
                <a:effectLst/>
                <a:latin typeface="+mj-lt"/>
              </a:rPr>
              <a:t>Linear layout arranges its children views in a single row or column.</a:t>
            </a:r>
          </a:p>
          <a:p>
            <a:pPr lvl="1">
              <a:buFont typeface="Arial" panose="020B0604020202020204" pitchFamily="34" charset="0"/>
              <a:buChar char="•"/>
            </a:pPr>
            <a:r>
              <a:rPr lang="en-US" sz="2000" b="0" i="0" dirty="0">
                <a:effectLst/>
                <a:latin typeface="+mj-lt"/>
              </a:rPr>
              <a:t>Child views are positioned one after another in the specified direction.</a:t>
            </a:r>
          </a:p>
          <a:p>
            <a:pPr lvl="1">
              <a:buFont typeface="Arial" panose="020B0604020202020204" pitchFamily="34" charset="0"/>
              <a:buChar char="•"/>
            </a:pPr>
            <a:r>
              <a:rPr lang="en-US" sz="2000" b="0" i="0" dirty="0">
                <a:effectLst/>
                <a:latin typeface="+mj-lt"/>
              </a:rPr>
              <a:t>Useful for creating simple lists, menus, or forms.</a:t>
            </a:r>
          </a:p>
          <a:p>
            <a:r>
              <a:rPr lang="en-US" sz="2400" b="1" i="0" dirty="0" err="1">
                <a:effectLst/>
                <a:latin typeface="Söhne"/>
              </a:rPr>
              <a:t>RelativeLayout</a:t>
            </a:r>
            <a:r>
              <a:rPr lang="en-US" sz="2400" b="0" i="0" dirty="0">
                <a:solidFill>
                  <a:srgbClr val="374151"/>
                </a:solidFill>
                <a:effectLst/>
                <a:latin typeface="Söhne"/>
              </a:rPr>
              <a:t>:</a:t>
            </a:r>
            <a:endParaRPr lang="en-US" sz="2400" b="0" i="0" dirty="0">
              <a:effectLst/>
              <a:latin typeface="+mj-lt"/>
            </a:endParaRPr>
          </a:p>
          <a:p>
            <a:pPr lvl="1">
              <a:buFont typeface="Arial" panose="020B0604020202020204" pitchFamily="34" charset="0"/>
              <a:buChar char="•"/>
            </a:pPr>
            <a:r>
              <a:rPr lang="en-US" sz="2000" dirty="0"/>
              <a:t>Allows you to position child views relative to each other or to the parent layout.</a:t>
            </a:r>
          </a:p>
          <a:p>
            <a:pPr lvl="1">
              <a:buFont typeface="Arial" panose="020B0604020202020204" pitchFamily="34" charset="0"/>
              <a:buChar char="•"/>
            </a:pPr>
            <a:r>
              <a:rPr lang="en-US" sz="2000" dirty="0"/>
              <a:t>You specify positioning rules using attributes like </a:t>
            </a:r>
          </a:p>
          <a:p>
            <a:pPr marL="366713" lvl="1" indent="0">
              <a:buNone/>
            </a:pPr>
            <a:r>
              <a:rPr kumimoji="0" lang="en-US" altLang="en-US" sz="1400" b="1" i="0" u="none" strike="noStrike" cap="none" normalizeH="0" baseline="0" dirty="0" err="1">
                <a:ln>
                  <a:noFill/>
                </a:ln>
                <a:solidFill>
                  <a:schemeClr val="tx1"/>
                </a:solidFill>
                <a:effectLst/>
                <a:latin typeface="Söhne Mono"/>
              </a:rPr>
              <a:t>android:layout_below</a:t>
            </a:r>
            <a:r>
              <a:rPr kumimoji="0" lang="en-US" altLang="en-US" sz="1400" b="0" i="0" u="none" strike="noStrike" cap="none" normalizeH="0" baseline="0" dirty="0">
                <a:ln>
                  <a:noFill/>
                </a:ln>
                <a:solidFill>
                  <a:srgbClr val="374151"/>
                </a:solidFill>
                <a:effectLst/>
                <a:latin typeface="Söhne"/>
              </a:rPr>
              <a:t>, </a:t>
            </a:r>
            <a:r>
              <a:rPr kumimoji="0" lang="en-US" altLang="en-US" sz="1400" b="1" i="0" u="none" strike="noStrike" cap="none" normalizeH="0" baseline="0" dirty="0" err="1">
                <a:ln>
                  <a:noFill/>
                </a:ln>
                <a:solidFill>
                  <a:schemeClr val="tx1"/>
                </a:solidFill>
                <a:effectLst/>
                <a:latin typeface="Söhne Mono"/>
              </a:rPr>
              <a:t>android:layout_alignParentTop</a:t>
            </a:r>
            <a:r>
              <a:rPr kumimoji="0" lang="en-US" altLang="en-US" sz="1400" b="0" i="0" u="none" strike="noStrike" cap="none" normalizeH="0" baseline="0" dirty="0">
                <a:ln>
                  <a:noFill/>
                </a:ln>
                <a:solidFill>
                  <a:srgbClr val="374151"/>
                </a:solidFill>
                <a:effectLst/>
                <a:latin typeface="Söhne"/>
              </a:rPr>
              <a:t>, etc.</a:t>
            </a:r>
            <a:r>
              <a:rPr kumimoji="0" lang="en-US" altLang="en-US" sz="12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66713" lvl="1" indent="0">
              <a:buNone/>
            </a:pPr>
            <a:r>
              <a:rPr kumimoji="0" lang="en-US" altLang="en-US" sz="1400" b="1" i="0" u="none" strike="noStrike" cap="none" normalizeH="0" baseline="0" dirty="0" err="1">
                <a:ln>
                  <a:noFill/>
                </a:ln>
                <a:solidFill>
                  <a:schemeClr val="tx1"/>
                </a:solidFill>
                <a:effectLst/>
                <a:latin typeface="Söhne Mono"/>
              </a:rPr>
              <a:t>android:layout_alignParentTop</a:t>
            </a:r>
            <a:r>
              <a:rPr kumimoji="0" lang="en-US" altLang="en-US" sz="1400" b="0" i="0" u="none" strike="noStrike" cap="none" normalizeH="0" baseline="0" dirty="0">
                <a:ln>
                  <a:noFill/>
                </a:ln>
                <a:solidFill>
                  <a:srgbClr val="374151"/>
                </a:solidFill>
                <a:effectLst/>
                <a:latin typeface="Söhne"/>
              </a:rPr>
              <a:t>, etc.</a:t>
            </a:r>
            <a:r>
              <a:rPr kumimoji="0" lang="en-US" altLang="en-US" sz="12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buFont typeface="Arial" panose="020B0604020202020204" pitchFamily="34" charset="0"/>
              <a:buChar char="•"/>
            </a:pPr>
            <a:r>
              <a:rPr lang="en-US" sz="2000" dirty="0"/>
              <a:t>Useful for complex UIs where the position of views depends on each other.</a:t>
            </a:r>
          </a:p>
        </p:txBody>
      </p:sp>
      <p:sp>
        <p:nvSpPr>
          <p:cNvPr id="3" name="Title 2">
            <a:extLst>
              <a:ext uri="{FF2B5EF4-FFF2-40B4-BE49-F238E27FC236}">
                <a16:creationId xmlns:a16="http://schemas.microsoft.com/office/drawing/2014/main" id="{231A0355-06F4-B623-BC7C-8767B1A0418F}"/>
              </a:ext>
            </a:extLst>
          </p:cNvPr>
          <p:cNvSpPr>
            <a:spLocks noGrp="1"/>
          </p:cNvSpPr>
          <p:nvPr>
            <p:ph type="title"/>
          </p:nvPr>
        </p:nvSpPr>
        <p:spPr/>
        <p:txBody>
          <a:bodyPr/>
          <a:lstStyle/>
          <a:p>
            <a:r>
              <a:rPr lang="en-US" dirty="0"/>
              <a:t>Types</a:t>
            </a:r>
          </a:p>
        </p:txBody>
      </p:sp>
      <p:sp>
        <p:nvSpPr>
          <p:cNvPr id="4" name="Slide Number Placeholder 3">
            <a:extLst>
              <a:ext uri="{FF2B5EF4-FFF2-40B4-BE49-F238E27FC236}">
                <a16:creationId xmlns:a16="http://schemas.microsoft.com/office/drawing/2014/main" id="{227984A4-BB01-52BA-94DF-73B395DDE699}"/>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4</a:t>
            </a:fld>
            <a:endParaRPr lang="en-US" dirty="0"/>
          </a:p>
        </p:txBody>
      </p:sp>
    </p:spTree>
    <p:extLst>
      <p:ext uri="{BB962C8B-B14F-4D97-AF65-F5344CB8AC3E}">
        <p14:creationId xmlns:p14="http://schemas.microsoft.com/office/powerpoint/2010/main" val="294515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DBD847-1BD5-4379-11FE-E5D785EC6AF8}"/>
              </a:ext>
            </a:extLst>
          </p:cNvPr>
          <p:cNvSpPr>
            <a:spLocks noGrp="1"/>
          </p:cNvSpPr>
          <p:nvPr>
            <p:ph sz="quarter" idx="1"/>
          </p:nvPr>
        </p:nvSpPr>
        <p:spPr/>
        <p:txBody>
          <a:bodyPr/>
          <a:lstStyle/>
          <a:p>
            <a:pPr algn="l"/>
            <a:r>
              <a:rPr lang="en-US" sz="2000" b="1" i="0" dirty="0" err="1">
                <a:effectLst/>
                <a:latin typeface="+mj-lt"/>
              </a:rPr>
              <a:t>ConstraintLayout</a:t>
            </a:r>
            <a:r>
              <a:rPr lang="en-US" sz="2000" b="0" i="0" dirty="0">
                <a:effectLst/>
                <a:latin typeface="+mj-lt"/>
              </a:rPr>
              <a:t>:</a:t>
            </a:r>
          </a:p>
          <a:p>
            <a:pPr lvl="1">
              <a:buFont typeface="Arial" panose="020B0604020202020204" pitchFamily="34" charset="0"/>
              <a:buChar char="•"/>
            </a:pPr>
            <a:r>
              <a:rPr lang="en-US" sz="1800" b="0" i="0" dirty="0">
                <a:effectLst/>
                <a:latin typeface="+mj-lt"/>
              </a:rPr>
              <a:t>A flexible and powerful layout that allows you to create complex UIs with a flat view hierarchy.</a:t>
            </a:r>
          </a:p>
          <a:p>
            <a:pPr lvl="1">
              <a:buFont typeface="Arial" panose="020B0604020202020204" pitchFamily="34" charset="0"/>
              <a:buChar char="•"/>
            </a:pPr>
            <a:r>
              <a:rPr lang="en-US" sz="1800" b="0" i="0" dirty="0">
                <a:effectLst/>
                <a:latin typeface="+mj-lt"/>
              </a:rPr>
              <a:t>Uses constraints to define the position and size of child views relative to each other and the parent layout.</a:t>
            </a:r>
          </a:p>
          <a:p>
            <a:pPr lvl="1">
              <a:buFont typeface="Arial" panose="020B0604020202020204" pitchFamily="34" charset="0"/>
              <a:buChar char="•"/>
            </a:pPr>
            <a:r>
              <a:rPr lang="en-US" sz="1800" b="0" i="0" dirty="0">
                <a:effectLst/>
                <a:latin typeface="+mj-lt"/>
              </a:rPr>
              <a:t>Excellent for responsive design and adapting to different screen sizes.</a:t>
            </a:r>
          </a:p>
          <a:p>
            <a:r>
              <a:rPr lang="en-US" sz="2000" b="1" dirty="0" err="1">
                <a:latin typeface="+mj-lt"/>
              </a:rPr>
              <a:t>FrameLayout</a:t>
            </a:r>
            <a:r>
              <a:rPr lang="en-US" sz="2000" b="1" dirty="0">
                <a:latin typeface="+mj-lt"/>
              </a:rPr>
              <a:t>:</a:t>
            </a:r>
          </a:p>
          <a:p>
            <a:pPr lvl="1">
              <a:buFont typeface="Arial" panose="020B0604020202020204" pitchFamily="34" charset="0"/>
              <a:buChar char="•"/>
            </a:pPr>
            <a:r>
              <a:rPr lang="en-US" sz="2000" dirty="0">
                <a:latin typeface="+mj-lt"/>
              </a:rPr>
              <a:t>Simple layout that displays a single view or view group at a time.</a:t>
            </a:r>
          </a:p>
          <a:p>
            <a:pPr lvl="1">
              <a:buFont typeface="Arial" panose="020B0604020202020204" pitchFamily="34" charset="0"/>
              <a:buChar char="•"/>
            </a:pPr>
            <a:r>
              <a:rPr lang="en-US" sz="2000" dirty="0">
                <a:latin typeface="+mj-lt"/>
              </a:rPr>
              <a:t>Often used for fragments or for swapping between different views or fragments.</a:t>
            </a:r>
          </a:p>
          <a:p>
            <a:pPr lvl="1">
              <a:buFont typeface="Arial" panose="020B0604020202020204" pitchFamily="34" charset="0"/>
              <a:buChar char="•"/>
            </a:pPr>
            <a:r>
              <a:rPr lang="en-US" sz="2000" dirty="0">
                <a:latin typeface="+mj-lt"/>
              </a:rPr>
              <a:t>Useful for creating overlays and layered UI </a:t>
            </a:r>
            <a:r>
              <a:rPr lang="en-US" sz="2000" dirty="0" err="1">
                <a:latin typeface="+mj-lt"/>
              </a:rPr>
              <a:t>elememnts</a:t>
            </a:r>
            <a:r>
              <a:rPr lang="en-US" sz="2000" dirty="0">
                <a:latin typeface="+mj-lt"/>
              </a:rPr>
              <a:t>.</a:t>
            </a:r>
            <a:endParaRPr lang="en-US" sz="2000" b="1" dirty="0">
              <a:latin typeface="+mj-lt"/>
            </a:endParaRPr>
          </a:p>
          <a:p>
            <a:pPr algn="l"/>
            <a:r>
              <a:rPr lang="en-US" sz="2000" b="1" i="0" dirty="0" err="1">
                <a:effectLst/>
                <a:latin typeface="+mj-lt"/>
              </a:rPr>
              <a:t>GridLayout</a:t>
            </a:r>
            <a:r>
              <a:rPr lang="en-US" sz="2000" b="0" i="0" dirty="0">
                <a:effectLst/>
                <a:latin typeface="+mj-lt"/>
              </a:rPr>
              <a:t>:</a:t>
            </a:r>
          </a:p>
          <a:p>
            <a:pPr lvl="1">
              <a:buFont typeface="Arial" panose="020B0604020202020204" pitchFamily="34" charset="0"/>
              <a:buChar char="•"/>
            </a:pPr>
            <a:r>
              <a:rPr lang="en-US" sz="1700" b="0" i="0" dirty="0">
                <a:effectLst/>
                <a:latin typeface="+mj-lt"/>
              </a:rPr>
              <a:t>Organizes child views in a grid of rows and columns.</a:t>
            </a:r>
          </a:p>
          <a:p>
            <a:pPr lvl="1">
              <a:buFont typeface="Arial" panose="020B0604020202020204" pitchFamily="34" charset="0"/>
              <a:buChar char="•"/>
            </a:pPr>
            <a:r>
              <a:rPr lang="en-US" sz="1700" b="0" i="0" dirty="0">
                <a:effectLst/>
                <a:latin typeface="+mj-lt"/>
              </a:rPr>
              <a:t>You specify the row and column for each child view.</a:t>
            </a:r>
          </a:p>
          <a:p>
            <a:pPr lvl="1">
              <a:buFont typeface="Arial" panose="020B0604020202020204" pitchFamily="34" charset="0"/>
              <a:buChar char="•"/>
            </a:pPr>
            <a:r>
              <a:rPr lang="en-US" sz="1700" b="0" i="0" dirty="0">
                <a:effectLst/>
                <a:latin typeface="+mj-lt"/>
              </a:rPr>
              <a:t>Useful for creating grid-based UIs, such as a calculator app.</a:t>
            </a:r>
          </a:p>
          <a:p>
            <a:pPr lvl="1">
              <a:buFont typeface="Arial" panose="020B0604020202020204" pitchFamily="34" charset="0"/>
              <a:buChar char="•"/>
            </a:pPr>
            <a:endParaRPr lang="en-US" sz="1700" b="1" dirty="0">
              <a:latin typeface="+mj-lt"/>
            </a:endParaRPr>
          </a:p>
          <a:p>
            <a:endParaRPr lang="en-US" sz="2000" b="1" dirty="0">
              <a:latin typeface="+mj-lt"/>
            </a:endParaRPr>
          </a:p>
          <a:p>
            <a:pPr lvl="1">
              <a:buFont typeface="Arial" panose="020B0604020202020204" pitchFamily="34" charset="0"/>
              <a:buChar char="•"/>
            </a:pPr>
            <a:endParaRPr lang="en-US" sz="1700" dirty="0">
              <a:latin typeface="+mj-lt"/>
            </a:endParaRPr>
          </a:p>
          <a:p>
            <a:pPr marL="366713" lvl="1" indent="0">
              <a:buNone/>
            </a:pPr>
            <a:endParaRPr lang="en-US" sz="1700" dirty="0">
              <a:latin typeface="+mj-lt"/>
            </a:endParaRPr>
          </a:p>
          <a:p>
            <a:pPr lvl="1">
              <a:buFont typeface="Arial" panose="020B0604020202020204" pitchFamily="34" charset="0"/>
              <a:buChar char="•"/>
            </a:pPr>
            <a:endParaRPr lang="en-US" sz="1700" dirty="0">
              <a:latin typeface="+mj-lt"/>
            </a:endParaRPr>
          </a:p>
          <a:p>
            <a:pPr marL="366713" lvl="1" indent="0">
              <a:buNone/>
            </a:pPr>
            <a:endParaRPr lang="en-US" sz="1700" dirty="0">
              <a:latin typeface="+mj-lt"/>
            </a:endParaRPr>
          </a:p>
        </p:txBody>
      </p:sp>
      <p:sp>
        <p:nvSpPr>
          <p:cNvPr id="3" name="Title 2">
            <a:extLst>
              <a:ext uri="{FF2B5EF4-FFF2-40B4-BE49-F238E27FC236}">
                <a16:creationId xmlns:a16="http://schemas.microsoft.com/office/drawing/2014/main" id="{567A074C-2CAC-F90D-B382-CCC1CAB5AADE}"/>
              </a:ext>
            </a:extLst>
          </p:cNvPr>
          <p:cNvSpPr>
            <a:spLocks noGrp="1"/>
          </p:cNvSpPr>
          <p:nvPr>
            <p:ph type="title"/>
          </p:nvPr>
        </p:nvSpPr>
        <p:spPr/>
        <p:txBody>
          <a:bodyPr/>
          <a:lstStyle/>
          <a:p>
            <a:r>
              <a:rPr lang="en-US" dirty="0"/>
              <a:t>Types</a:t>
            </a:r>
          </a:p>
        </p:txBody>
      </p:sp>
      <p:sp>
        <p:nvSpPr>
          <p:cNvPr id="4" name="Slide Number Placeholder 3">
            <a:extLst>
              <a:ext uri="{FF2B5EF4-FFF2-40B4-BE49-F238E27FC236}">
                <a16:creationId xmlns:a16="http://schemas.microsoft.com/office/drawing/2014/main" id="{17AF77D0-C302-140C-5C34-9C276A0BBF57}"/>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5</a:t>
            </a:fld>
            <a:endParaRPr lang="en-US" dirty="0"/>
          </a:p>
        </p:txBody>
      </p:sp>
    </p:spTree>
    <p:extLst>
      <p:ext uri="{BB962C8B-B14F-4D97-AF65-F5344CB8AC3E}">
        <p14:creationId xmlns:p14="http://schemas.microsoft.com/office/powerpoint/2010/main" val="149355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605962-5415-2AF6-EC6D-445FDDB5D9D1}"/>
              </a:ext>
            </a:extLst>
          </p:cNvPr>
          <p:cNvSpPr>
            <a:spLocks noGrp="1"/>
          </p:cNvSpPr>
          <p:nvPr>
            <p:ph sz="quarter" idx="1"/>
          </p:nvPr>
        </p:nvSpPr>
        <p:spPr/>
        <p:txBody>
          <a:bodyPr/>
          <a:lstStyle/>
          <a:p>
            <a:pPr algn="l"/>
            <a:r>
              <a:rPr lang="en-US" sz="2000" b="1" i="0" dirty="0" err="1">
                <a:effectLst/>
                <a:latin typeface="+mj-lt"/>
              </a:rPr>
              <a:t>TableLayout</a:t>
            </a:r>
            <a:r>
              <a:rPr lang="en-US" sz="2000" b="0" i="0" dirty="0">
                <a:effectLst/>
                <a:latin typeface="+mj-lt"/>
              </a:rPr>
              <a:t>:</a:t>
            </a:r>
          </a:p>
          <a:p>
            <a:pPr lvl="1">
              <a:buFont typeface="Arial" panose="020B0604020202020204" pitchFamily="34" charset="0"/>
              <a:buChar char="•"/>
            </a:pPr>
            <a:r>
              <a:rPr lang="en-US" sz="2000" b="0" i="0" dirty="0">
                <a:effectLst/>
                <a:latin typeface="+mj-lt"/>
              </a:rPr>
              <a:t>Similar to </a:t>
            </a:r>
            <a:r>
              <a:rPr lang="en-US" sz="2000" b="0" i="0" dirty="0" err="1">
                <a:effectLst/>
                <a:latin typeface="+mj-lt"/>
              </a:rPr>
              <a:t>GridLayout</a:t>
            </a:r>
            <a:r>
              <a:rPr lang="en-US" sz="2000" b="0" i="0" dirty="0">
                <a:effectLst/>
                <a:latin typeface="+mj-lt"/>
              </a:rPr>
              <a:t> but simpler and based on rows and columns.</a:t>
            </a:r>
          </a:p>
          <a:p>
            <a:pPr lvl="1">
              <a:buFont typeface="Arial" panose="020B0604020202020204" pitchFamily="34" charset="0"/>
              <a:buChar char="•"/>
            </a:pPr>
            <a:r>
              <a:rPr lang="en-US" sz="2000" b="0" i="0" dirty="0">
                <a:effectLst/>
                <a:latin typeface="+mj-lt"/>
              </a:rPr>
              <a:t>Uses &lt;</a:t>
            </a:r>
            <a:r>
              <a:rPr lang="en-US" sz="2000" b="0" i="0" dirty="0" err="1">
                <a:effectLst/>
                <a:latin typeface="+mj-lt"/>
              </a:rPr>
              <a:t>TableRow</a:t>
            </a:r>
            <a:r>
              <a:rPr lang="en-US" sz="2000" b="0" i="0" dirty="0">
                <a:effectLst/>
                <a:latin typeface="+mj-lt"/>
              </a:rPr>
              <a:t>&gt; elements to create rows of child views.</a:t>
            </a:r>
          </a:p>
          <a:p>
            <a:pPr lvl="1">
              <a:buFont typeface="Arial" panose="020B0604020202020204" pitchFamily="34" charset="0"/>
              <a:buChar char="•"/>
            </a:pPr>
            <a:r>
              <a:rPr lang="en-US" sz="2000" b="0" i="0" dirty="0">
                <a:effectLst/>
                <a:latin typeface="+mj-lt"/>
              </a:rPr>
              <a:t>Useful for creating forms and tabular data.</a:t>
            </a:r>
          </a:p>
          <a:p>
            <a:pPr algn="l"/>
            <a:r>
              <a:rPr lang="en-US" sz="2000" b="1" i="0" dirty="0" err="1">
                <a:effectLst/>
                <a:latin typeface="+mj-lt"/>
              </a:rPr>
              <a:t>CoordinatorLayout</a:t>
            </a:r>
            <a:r>
              <a:rPr lang="en-US" sz="2000" b="1" i="0" dirty="0">
                <a:effectLst/>
                <a:latin typeface="+mj-lt"/>
              </a:rPr>
              <a:t>:</a:t>
            </a:r>
          </a:p>
          <a:p>
            <a:pPr lvl="1"/>
            <a:r>
              <a:rPr lang="en-US" sz="2000" b="0" i="0" dirty="0">
                <a:effectLst/>
                <a:latin typeface="+mj-lt"/>
              </a:rPr>
              <a:t>Part of the Android Design Support Library.</a:t>
            </a:r>
          </a:p>
          <a:p>
            <a:pPr lvl="1"/>
            <a:r>
              <a:rPr lang="en-US" sz="2000" b="0" i="0" dirty="0">
                <a:effectLst/>
                <a:latin typeface="+mj-lt"/>
              </a:rPr>
              <a:t>Often used in combination with </a:t>
            </a:r>
            <a:r>
              <a:rPr lang="en-US" sz="2000" b="0" i="0" dirty="0" err="1">
                <a:effectLst/>
                <a:latin typeface="+mj-lt"/>
              </a:rPr>
              <a:t>AppBarLayout</a:t>
            </a:r>
            <a:r>
              <a:rPr lang="en-US" sz="2000" b="0" i="0" dirty="0">
                <a:effectLst/>
                <a:latin typeface="+mj-lt"/>
              </a:rPr>
              <a:t> and other design widgets to create complex, coordinated motion and behaviors in your UI.</a:t>
            </a:r>
          </a:p>
          <a:p>
            <a:pPr lvl="1"/>
            <a:r>
              <a:rPr lang="en-US" sz="2000" b="0" i="0" dirty="0">
                <a:effectLst/>
                <a:latin typeface="+mj-lt"/>
              </a:rPr>
              <a:t>Useful for creating modern Material Design UIs.</a:t>
            </a:r>
          </a:p>
          <a:p>
            <a:pPr lvl="1">
              <a:buFont typeface="Arial" panose="020B0604020202020204" pitchFamily="34" charset="0"/>
              <a:buChar char="•"/>
            </a:pPr>
            <a:endParaRPr lang="en-US" b="0" i="0" dirty="0">
              <a:effectLst/>
              <a:latin typeface="+mj-lt"/>
            </a:endParaRPr>
          </a:p>
          <a:p>
            <a:endParaRPr lang="en-US" dirty="0">
              <a:latin typeface="+mj-lt"/>
            </a:endParaRPr>
          </a:p>
        </p:txBody>
      </p:sp>
      <p:sp>
        <p:nvSpPr>
          <p:cNvPr id="3" name="Title 2">
            <a:extLst>
              <a:ext uri="{FF2B5EF4-FFF2-40B4-BE49-F238E27FC236}">
                <a16:creationId xmlns:a16="http://schemas.microsoft.com/office/drawing/2014/main" id="{34D00C43-8EEE-7B2C-6F97-6D2D2385F1CD}"/>
              </a:ext>
            </a:extLst>
          </p:cNvPr>
          <p:cNvSpPr>
            <a:spLocks noGrp="1"/>
          </p:cNvSpPr>
          <p:nvPr>
            <p:ph type="title"/>
          </p:nvPr>
        </p:nvSpPr>
        <p:spPr/>
        <p:txBody>
          <a:bodyPr/>
          <a:lstStyle/>
          <a:p>
            <a:r>
              <a:rPr lang="en-US" dirty="0"/>
              <a:t>Types</a:t>
            </a:r>
          </a:p>
        </p:txBody>
      </p:sp>
      <p:sp>
        <p:nvSpPr>
          <p:cNvPr id="4" name="Slide Number Placeholder 3">
            <a:extLst>
              <a:ext uri="{FF2B5EF4-FFF2-40B4-BE49-F238E27FC236}">
                <a16:creationId xmlns:a16="http://schemas.microsoft.com/office/drawing/2014/main" id="{2EB7256C-DE81-9C96-5C2D-D23CF0F71345}"/>
              </a:ext>
            </a:extLst>
          </p:cNvPr>
          <p:cNvSpPr>
            <a:spLocks noGrp="1"/>
          </p:cNvSpPr>
          <p:nvPr>
            <p:ph type="sldNum" sz="quarter" idx="10"/>
          </p:nvPr>
        </p:nvSpPr>
        <p:spPr/>
        <p:txBody>
          <a:bodyPr>
            <a:normAutofit fontScale="77500" lnSpcReduction="20000"/>
          </a:bodyPr>
          <a:lstStyle/>
          <a:p>
            <a:pPr>
              <a:defRPr/>
            </a:pPr>
            <a:fld id="{E2878862-E775-4F68-8029-49CC5DC66038}" type="slidenum">
              <a:rPr lang="en-US" smtClean="0"/>
              <a:pPr>
                <a:defRPr/>
              </a:pPr>
              <a:t>6</a:t>
            </a:fld>
            <a:endParaRPr lang="en-US" dirty="0"/>
          </a:p>
        </p:txBody>
      </p:sp>
    </p:spTree>
    <p:extLst>
      <p:ext uri="{BB962C8B-B14F-4D97-AF65-F5344CB8AC3E}">
        <p14:creationId xmlns:p14="http://schemas.microsoft.com/office/powerpoint/2010/main" val="29660533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docProps/app.xml><?xml version="1.0" encoding="utf-8"?>
<Properties xmlns="http://schemas.openxmlformats.org/officeDocument/2006/extended-properties" xmlns:vt="http://schemas.openxmlformats.org/officeDocument/2006/docPropsVTypes">
  <Template/>
  <TotalTime>21</TotalTime>
  <Words>518</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Century Gothic</vt:lpstr>
      <vt:lpstr>Söhne</vt:lpstr>
      <vt:lpstr>Söhne Mono</vt:lpstr>
      <vt:lpstr>Tw Cen MT</vt:lpstr>
      <vt:lpstr>Wingdings</vt:lpstr>
      <vt:lpstr>Wingdings 2</vt:lpstr>
      <vt:lpstr>ISBAT</vt:lpstr>
      <vt:lpstr>PowerPoint Presentation</vt:lpstr>
      <vt:lpstr>Definition</vt:lpstr>
      <vt:lpstr>Purpose</vt:lpstr>
      <vt:lpstr>Types</vt:lpstr>
      <vt:lpstr>Types</vt:lpstr>
      <vt:lpstr>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Tobias</dc:creator>
  <cp:lastModifiedBy>Tobias</cp:lastModifiedBy>
  <cp:revision>1</cp:revision>
  <dcterms:created xsi:type="dcterms:W3CDTF">2023-09-08T06:41:14Z</dcterms:created>
  <dcterms:modified xsi:type="dcterms:W3CDTF">2023-09-08T07:03:02Z</dcterms:modified>
</cp:coreProperties>
</file>