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3BCE41-C189-4ECD-9A67-E60929ED3E5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C9E8E0-941A-466B-B74C-F1A1F806ACBC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C9385-D129-7949-A2B0-79BED129F0AC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606C7BD0-F1E5-1E5F-BECC-5856B54E2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22314"/>
            <a:ext cx="48768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1">
            <a:extLst>
              <a:ext uri="{FF2B5EF4-FFF2-40B4-BE49-F238E27FC236}">
                <a16:creationId xmlns:a16="http://schemas.microsoft.com/office/drawing/2014/main" id="{B49A4209-54DA-664A-7498-1D79DAA68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52533" y="3900488"/>
            <a:ext cx="6688667" cy="7848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4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XML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087E31F2-50E5-2664-B35F-9D0FF4A78B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20784" y="2709864"/>
            <a:ext cx="5704416" cy="7016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4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01</a:t>
            </a:r>
          </a:p>
        </p:txBody>
      </p:sp>
    </p:spTree>
    <p:extLst>
      <p:ext uri="{BB962C8B-B14F-4D97-AF65-F5344CB8AC3E}">
        <p14:creationId xmlns:p14="http://schemas.microsoft.com/office/powerpoint/2010/main" val="813185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79011C-D85D-D599-DB0D-9791B6032A23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7ED5D-04AF-CDF9-104F-0D946F1E47A8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0F106-3095-D61D-E6D3-71CCF702F184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13F886E5-4350-1721-3BED-B50CEA6C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34" y="33339"/>
            <a:ext cx="2842684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A8B854A-3A8B-4504-60A8-17AA18610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59036BD8-7793-43C0-B02E-CBDCF86663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93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08BA-99CB-E883-BA9D-8D1026BD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733F3-29D0-40BB-BECB-59CFF84DC903}" type="datetime1">
              <a:rPr lang="en-US">
                <a:solidFill>
                  <a:prstClr val="black"/>
                </a:solidFill>
              </a:rPr>
              <a:pPr>
                <a:defRPr/>
              </a:pPr>
              <a:t>4/9/2024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A459-1DF2-C1BE-16E8-269A1AE4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Input and Output in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9129-0AFA-A22B-B2DD-E99E89F5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2B3C7-AD1F-4073-923A-8FC11900C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73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AD7E45FE-6408-BD26-D919-8285C7B557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Input and Output in C</a:t>
            </a:r>
          </a:p>
        </p:txBody>
      </p:sp>
    </p:spTree>
    <p:extLst>
      <p:ext uri="{BB962C8B-B14F-4D97-AF65-F5344CB8AC3E}">
        <p14:creationId xmlns:p14="http://schemas.microsoft.com/office/powerpoint/2010/main" val="42836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\\amitk\Templates\XP_ClassNotes01.jpg">
            <a:extLst>
              <a:ext uri="{FF2B5EF4-FFF2-40B4-BE49-F238E27FC236}">
                <a16:creationId xmlns:a16="http://schemas.microsoft.com/office/drawing/2014/main" id="{30ED69FD-5D7C-11B5-7971-A41977AB5E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E39D22E-7B0F-A84A-D54E-B29C4E3858B1}"/>
              </a:ext>
            </a:extLst>
          </p:cNvPr>
          <p:cNvSpPr>
            <a:spLocks/>
          </p:cNvSpPr>
          <p:nvPr/>
        </p:nvSpPr>
        <p:spPr bwMode="auto">
          <a:xfrm>
            <a:off x="5486400" y="2501900"/>
            <a:ext cx="6197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85F27F12-2CD7-1BCF-4670-70221916D4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88000" y="2438401"/>
            <a:ext cx="5892800" cy="7016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sz="400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153D5DC3-BEB1-D498-A861-CDFA3C8E61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3333" y="2422526"/>
            <a:ext cx="6688667" cy="784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4500" b="1" dirty="0">
                <a:solidFill>
                  <a:prstClr val="white"/>
                </a:solidFill>
                <a:latin typeface="Calibri" panose="020F0502020204030204" pitchFamily="34" charset="0"/>
              </a:rPr>
              <a:t>Introduction to XML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62FB18AF-21C8-C869-CBEB-DF7E7CC86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1584" y="1231901"/>
            <a:ext cx="5704416" cy="7016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4000" b="1" dirty="0">
                <a:solidFill>
                  <a:srgbClr val="FFCC00"/>
                </a:solidFill>
                <a:latin typeface="Calibri" panose="020F050202020403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1509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219200"/>
            <a:ext cx="10871200" cy="4876800"/>
          </a:xfrm>
        </p:spPr>
        <p:txBody>
          <a:bodyPr/>
          <a:lstStyle>
            <a:lvl1pPr marL="319088" indent="-319088"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1pPr>
            <a:lvl2pPr marL="639763" indent="-273050"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2pPr>
            <a:lvl3pPr marL="914400" indent="-228600"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371600" indent="-228600"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4pPr>
            <a:lvl5pPr marL="1828800" indent="-228600"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058400" cy="8382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22">
            <a:extLst>
              <a:ext uri="{FF2B5EF4-FFF2-40B4-BE49-F238E27FC236}">
                <a16:creationId xmlns:a16="http://schemas.microsoft.com/office/drawing/2014/main" id="{1F180BC7-E829-A3B0-C0C0-26C5B6426F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0B339-F01A-47BA-985B-40859CFD77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17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331D5BFE-E8DA-CDE2-3AB6-CCBFF573C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948578-83AE-4825-B505-DD9D44722E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52401"/>
            <a:ext cx="10160000" cy="8307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1A56DC70-B3B7-C8ED-ACF5-1917710BB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B1884A-0077-46FC-B6D7-441EE0283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28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52401"/>
            <a:ext cx="10036537" cy="8223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FF07BE3F-C47C-C1BA-383E-738B6139D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F3D092-F20E-482E-B362-49412B97F0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7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49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1"/>
            <a:ext cx="10058400" cy="830749"/>
          </a:xfrm>
        </p:spPr>
        <p:txBody>
          <a:bodyPr/>
          <a:lstStyle>
            <a:lvl1pPr algn="l">
              <a:buNone/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6A2684B2-8131-C9DC-811E-E968EF7CC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205E77-0610-4676-AAD5-EB68808EAD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16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1D215-55C5-F75F-F6A8-61F362802BF5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F0CE4-1EC7-0E09-A927-1D108B7E9901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0AEE7-788C-6543-6DD5-C233A31E9E2F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8009F-F63C-6956-5081-F5B42219D024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3AE55668-4226-22BD-E635-7C37D414D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7DE427A2-742D-464D-8A01-350F66562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15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1"/>
            <a:ext cx="10058400" cy="822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C81426A7-E6C2-66D2-5A29-158B39931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F4E556-1C9B-4873-BD2D-0EBA857AD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68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2479D72C-5089-C707-F5C4-F90170418B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152401"/>
            <a:ext cx="1005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007F0125-AE7D-FABE-0308-0D82558C2C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235075"/>
            <a:ext cx="10871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81045-B9FE-9309-B240-D3F9DD25E021}"/>
              </a:ext>
            </a:extLst>
          </p:cNvPr>
          <p:cNvSpPr/>
          <p:nvPr/>
        </p:nvSpPr>
        <p:spPr bwMode="white">
          <a:xfrm>
            <a:off x="0" y="990600"/>
            <a:ext cx="12192000" cy="228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88AA9-4AB6-7D44-1E13-1C20A76C09A4}"/>
              </a:ext>
            </a:extLst>
          </p:cNvPr>
          <p:cNvSpPr/>
          <p:nvPr/>
        </p:nvSpPr>
        <p:spPr>
          <a:xfrm>
            <a:off x="0" y="9906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A724B7-074E-8791-6734-120C02B2CC14}"/>
              </a:ext>
            </a:extLst>
          </p:cNvPr>
          <p:cNvSpPr/>
          <p:nvPr/>
        </p:nvSpPr>
        <p:spPr>
          <a:xfrm>
            <a:off x="787400" y="9906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7217262-9A7D-4D46-5DA9-A6A045617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982664"/>
            <a:ext cx="711200" cy="236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b="1">
                <a:solidFill>
                  <a:srgbClr val="FFFFFF"/>
                </a:solidFill>
              </a:defRPr>
            </a:lvl1pPr>
          </a:lstStyle>
          <a:p>
            <a:fld id="{0E152911-675B-43AE-90C1-C47A56A8546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1">
            <a:extLst>
              <a:ext uri="{FF2B5EF4-FFF2-40B4-BE49-F238E27FC236}">
                <a16:creationId xmlns:a16="http://schemas.microsoft.com/office/drawing/2014/main" id="{66C2AD4E-1100-B264-C46F-B543862535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76200"/>
            <a:ext cx="13208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3">
            <a:extLst>
              <a:ext uri="{FF2B5EF4-FFF2-40B4-BE49-F238E27FC236}">
                <a16:creationId xmlns:a16="http://schemas.microsoft.com/office/drawing/2014/main" id="{90C1A0CD-A948-CEF9-F572-C5F427D979D7}"/>
              </a:ext>
            </a:extLst>
          </p:cNvPr>
          <p:cNvSpPr txBox="1">
            <a:spLocks/>
          </p:cNvSpPr>
          <p:nvPr/>
        </p:nvSpPr>
        <p:spPr>
          <a:xfrm>
            <a:off x="812800" y="6248401"/>
            <a:ext cx="7315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9F2936"/>
                </a:solidFill>
              </a:rPr>
              <a:t>© ISBAT UNIVERSITY – 2023.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89F97-8C0C-E616-97C8-F9346B147B8B}"/>
              </a:ext>
            </a:extLst>
          </p:cNvPr>
          <p:cNvSpPr/>
          <p:nvPr/>
        </p:nvSpPr>
        <p:spPr>
          <a:xfrm flipV="1">
            <a:off x="812800" y="6202364"/>
            <a:ext cx="10871200" cy="46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ate Placeholder 13">
            <a:extLst>
              <a:ext uri="{FF2B5EF4-FFF2-40B4-BE49-F238E27FC236}">
                <a16:creationId xmlns:a16="http://schemas.microsoft.com/office/drawing/2014/main" id="{4BA64EE0-EAC0-7D6F-3B5C-7CA7C9B94C16}"/>
              </a:ext>
            </a:extLst>
          </p:cNvPr>
          <p:cNvSpPr txBox="1">
            <a:spLocks/>
          </p:cNvSpPr>
          <p:nvPr/>
        </p:nvSpPr>
        <p:spPr>
          <a:xfrm>
            <a:off x="9042400" y="6248401"/>
            <a:ext cx="2641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048FD84-FD27-43FA-9148-9FF84C406015}" type="datetime1">
              <a:rPr lang="en-US">
                <a:solidFill>
                  <a:srgbClr val="9F2936"/>
                </a:solidFill>
              </a:rPr>
              <a:pPr>
                <a:defRPr/>
              </a:pPr>
              <a:t>4/9/2024</a:t>
            </a:fld>
            <a:endParaRPr lang="en-US" dirty="0">
              <a:solidFill>
                <a:srgbClr val="9F29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3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Ø"/>
        <a:defRPr sz="29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Ø"/>
        <a:defRPr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Ø"/>
        <a:defRPr sz="23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1B587C"/>
        </a:buClr>
        <a:buSzPct val="7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4E8542"/>
        </a:buClr>
        <a:buSzPct val="6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5B28-B70A-4E23-95F8-EFF5E0046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521DE-8F9D-4F0D-A2FF-192128BE1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Code : PCSE212</a:t>
            </a:r>
          </a:p>
        </p:txBody>
      </p:sp>
    </p:spTree>
    <p:extLst>
      <p:ext uri="{BB962C8B-B14F-4D97-AF65-F5344CB8AC3E}">
        <p14:creationId xmlns:p14="http://schemas.microsoft.com/office/powerpoint/2010/main" val="7997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21E2-D6D2-44EC-9F99-91B92E6746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interconnection of multiple devices, also known as hosts, that are connected using multiple paths for the purpose of sending/receiving data or media. </a:t>
            </a:r>
          </a:p>
          <a:p>
            <a:r>
              <a:rPr lang="en-US" dirty="0"/>
              <a:t>Computer networks can also include multiple devices/mediums which help in the communication between two different devices</a:t>
            </a:r>
          </a:p>
          <a:p>
            <a:r>
              <a:rPr lang="en-US" dirty="0"/>
              <a:t> these are known as Network devices and include things such as routers, switches, hubs, and bridges.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2147C-7BD7-4008-A45F-ACDFD645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0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8EB9-CE87-4921-A36B-23F4E9E37C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This course intends:</a:t>
            </a:r>
          </a:p>
          <a:p>
            <a:pPr marL="0" indent="0">
              <a:buNone/>
            </a:pPr>
            <a:r>
              <a:rPr lang="en-US" dirty="0"/>
              <a:t>1.To train students how to connect local area networks (LAN), wide area networks (WAN) and wireless versions of both types. </a:t>
            </a:r>
          </a:p>
          <a:p>
            <a:pPr marL="0" indent="0">
              <a:buNone/>
            </a:pPr>
            <a:r>
              <a:rPr lang="en-US" dirty="0"/>
              <a:t>2.To train students how to connect hardware devices and set up Internet access. </a:t>
            </a:r>
          </a:p>
          <a:p>
            <a:pPr marL="0" indent="0">
              <a:buNone/>
            </a:pPr>
            <a:r>
              <a:rPr lang="en-US" dirty="0"/>
              <a:t>3.To teach students Network cable connectors</a:t>
            </a:r>
          </a:p>
          <a:p>
            <a:pPr marL="0" indent="0">
              <a:buNone/>
            </a:pPr>
            <a:r>
              <a:rPr lang="en-US" dirty="0"/>
              <a:t>4.To expose students to Transmission Media and Components</a:t>
            </a:r>
          </a:p>
          <a:p>
            <a:pPr marL="0" indent="0">
              <a:buNone/>
            </a:pPr>
            <a:r>
              <a:rPr lang="en-US" dirty="0"/>
              <a:t>5.To train students how to carry out Internet Connectivity in a network.</a:t>
            </a:r>
          </a:p>
          <a:p>
            <a:pPr marL="0" indent="0">
              <a:buNone/>
            </a:pPr>
            <a:r>
              <a:rPr lang="en-US" dirty="0"/>
              <a:t>6.To train students how to Troubleshooting a Local Area Network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252BC-8B74-4CD4-93AE-97013FCB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Course objectives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0D32-B13A-4DEB-A137-E94E3D9581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student who successfully completes the course will be able to:</a:t>
            </a:r>
          </a:p>
          <a:p>
            <a:pPr marL="0" indent="0">
              <a:buNone/>
            </a:pPr>
            <a:r>
              <a:rPr lang="en-US" dirty="0"/>
              <a:t>1.Assist others with network problems</a:t>
            </a:r>
          </a:p>
          <a:p>
            <a:pPr marL="0" indent="0">
              <a:buNone/>
            </a:pPr>
            <a:r>
              <a:rPr lang="en-US" dirty="0"/>
              <a:t>2.Maintain machines attached to the network</a:t>
            </a:r>
          </a:p>
          <a:p>
            <a:pPr marL="0" indent="0">
              <a:buNone/>
            </a:pPr>
            <a:r>
              <a:rPr lang="en-US" dirty="0"/>
              <a:t>3.Modify software based on user need</a:t>
            </a:r>
          </a:p>
          <a:p>
            <a:pPr marL="0" indent="0">
              <a:buNone/>
            </a:pPr>
            <a:r>
              <a:rPr lang="en-US" dirty="0"/>
              <a:t>4.Maintain files on a network server</a:t>
            </a:r>
          </a:p>
          <a:p>
            <a:pPr marL="0" indent="0">
              <a:buNone/>
            </a:pPr>
            <a:r>
              <a:rPr lang="en-US" dirty="0"/>
              <a:t>5.Monitor system performance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AF097-ECCF-4B2A-809E-D631F8F0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Learning Outcomes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CB33-DE3C-49A0-9452-025E539FEB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Components of LAN</a:t>
            </a:r>
          </a:p>
          <a:p>
            <a:r>
              <a:rPr lang="en-US" dirty="0"/>
              <a:t>Network  cable connectors</a:t>
            </a:r>
          </a:p>
          <a:p>
            <a:r>
              <a:rPr lang="en-US" dirty="0"/>
              <a:t>Classification of networks</a:t>
            </a:r>
          </a:p>
          <a:p>
            <a:r>
              <a:rPr lang="en-US" dirty="0"/>
              <a:t>Transmission media and components</a:t>
            </a:r>
          </a:p>
          <a:p>
            <a:r>
              <a:rPr lang="en-US" dirty="0"/>
              <a:t>Internet connectivity</a:t>
            </a:r>
          </a:p>
          <a:p>
            <a:r>
              <a:rPr lang="en-US" dirty="0"/>
              <a:t>Basic Operating system software</a:t>
            </a:r>
          </a:p>
          <a:p>
            <a:r>
              <a:rPr lang="en-US" dirty="0"/>
              <a:t>Troubleshooting a LAN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9198D-24FE-41C1-A594-C3DDB4C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65866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6675-F9D6-4B03-A6F4-235A4E06DC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1.Radia, P. (1999). Interconnections: Bridges, Routers, Switches, and Internetworking </a:t>
            </a:r>
          </a:p>
          <a:p>
            <a:r>
              <a:rPr lang="en-US" dirty="0"/>
              <a:t>2.Protocols. 2nd edn. Addison-Wesley. Hansell, C. W., U.S. Patent 2,389,432, </a:t>
            </a:r>
          </a:p>
          <a:p>
            <a:r>
              <a:rPr lang="en-US" dirty="0"/>
              <a:t>3."Communication system by pulses through the Earth". SC Magazine (2014). Network Clarity. Case Study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41CF0-8996-4DEF-A25E-84F3DB1B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Recommended Textbooks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76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SBA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BAT" id="{44CFD2C0-D441-478E-A83E-1B566D43DE09}" vid="{F9FD63E7-C537-4AD3-9E9F-704DF00465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302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Century Gothic</vt:lpstr>
      <vt:lpstr>Times New Roman</vt:lpstr>
      <vt:lpstr>Tw Cen MT</vt:lpstr>
      <vt:lpstr>Wingdings</vt:lpstr>
      <vt:lpstr>ISBAT</vt:lpstr>
      <vt:lpstr>BASICS OF NETWORKING</vt:lpstr>
      <vt:lpstr>Course Description </vt:lpstr>
      <vt:lpstr> Course objectives </vt:lpstr>
      <vt:lpstr> Learning Outcomes </vt:lpstr>
      <vt:lpstr>Course Content</vt:lpstr>
      <vt:lpstr> Recommended Textbooks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NETWORKING</dc:title>
  <dc:creator>w.derrick</dc:creator>
  <cp:lastModifiedBy>w.derrick</cp:lastModifiedBy>
  <cp:revision>6</cp:revision>
  <dcterms:created xsi:type="dcterms:W3CDTF">2024-04-05T07:20:21Z</dcterms:created>
  <dcterms:modified xsi:type="dcterms:W3CDTF">2024-04-09T14:46:49Z</dcterms:modified>
</cp:coreProperties>
</file>