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0"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a:extLst>
              <a:ext uri="{FF2B5EF4-FFF2-40B4-BE49-F238E27FC236}">
                <a16:creationId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a:extLst>
              <a:ext uri="{FF2B5EF4-FFF2-40B4-BE49-F238E27FC236}">
                <a16:creationId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00515"/>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a:extLst>
              <a:ext uri="{FF2B5EF4-FFF2-40B4-BE49-F238E27FC236}">
                <a16:creationId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id="{CF359871-63B9-437F-BD79-A6F2BCDD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52371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smtClean="0"/>
              <a:t>4/19/2024</a:t>
            </a:fld>
            <a:endParaRPr lang="en-US" dirty="0"/>
          </a:p>
        </p:txBody>
      </p:sp>
      <p:sp>
        <p:nvSpPr>
          <p:cNvPr id="5" name="Footer Placeholder 4">
            <a:extLst>
              <a:ext uri="{FF2B5EF4-FFF2-40B4-BE49-F238E27FC236}">
                <a16:creationId xmlns:a16="http://schemas.microsoft.com/office/drawing/2014/main" id="{A5D9C317-93F7-4696-936A-F336B29947E2}"/>
              </a:ext>
            </a:extLst>
          </p:cNvPr>
          <p:cNvSpPr>
            <a:spLocks noGrp="1"/>
          </p:cNvSpPr>
          <p:nvPr>
            <p:ph type="ftr" sz="quarter" idx="11"/>
          </p:nvPr>
        </p:nvSpPr>
        <p:spPr/>
        <p:txBody>
          <a:bodyPr/>
          <a:lstStyle/>
          <a:p>
            <a:pPr>
              <a:defRPr/>
            </a:pPr>
            <a:r>
              <a:rPr lang="en-US"/>
              <a:t>Input and Output in C</a:t>
            </a:r>
          </a:p>
        </p:txBody>
      </p:sp>
      <p:sp>
        <p:nvSpPr>
          <p:cNvPr id="6" name="Slide Number Placeholder 5">
            <a:extLst>
              <a:ext uri="{FF2B5EF4-FFF2-40B4-BE49-F238E27FC236}">
                <a16:creationId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788871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r>
              <a:rPr lang="en-US" noProof="0"/>
              <a:t>Click icon to add table</a:t>
            </a:r>
          </a:p>
        </p:txBody>
      </p:sp>
      <p:sp>
        <p:nvSpPr>
          <p:cNvPr id="4" name="Rectangle 17">
            <a:extLst>
              <a:ext uri="{FF2B5EF4-FFF2-40B4-BE49-F238E27FC236}">
                <a16:creationId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300747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87650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407050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7" name="Slide Number Placeholder 22">
            <a:extLst>
              <a:ext uri="{FF2B5EF4-FFF2-40B4-BE49-F238E27FC236}">
                <a16:creationId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50592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261198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67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92493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a:extLst>
              <a:ext uri="{FF2B5EF4-FFF2-40B4-BE49-F238E27FC236}">
                <a16:creationId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a:extLst>
              <a:ext uri="{FF2B5EF4-FFF2-40B4-BE49-F238E27FC236}">
                <a16:creationId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4139544492"/>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215970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ctangle 7">
            <a:extLst>
              <a:ext uri="{FF2B5EF4-FFF2-40B4-BE49-F238E27FC236}">
                <a16:creationId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ctangle 8">
            <a:extLst>
              <a:ext uri="{FF2B5EF4-FFF2-40B4-BE49-F238E27FC236}">
                <a16:creationId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2019.</a:t>
            </a:r>
          </a:p>
        </p:txBody>
      </p:sp>
      <p:sp>
        <p:nvSpPr>
          <p:cNvPr id="12" name="Rectangle 11">
            <a:extLst>
              <a:ext uri="{FF2B5EF4-FFF2-40B4-BE49-F238E27FC236}">
                <a16:creationId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a:extLst>
              <a:ext uri="{FF2B5EF4-FFF2-40B4-BE49-F238E27FC236}">
                <a16:creationId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4/19/2024</a:t>
            </a:fld>
            <a:endParaRPr lang="en-US" sz="1050" dirty="0">
              <a:solidFill>
                <a:schemeClr val="accent2"/>
              </a:solidFill>
            </a:endParaRPr>
          </a:p>
        </p:txBody>
      </p:sp>
    </p:spTree>
    <p:extLst>
      <p:ext uri="{BB962C8B-B14F-4D97-AF65-F5344CB8AC3E}">
        <p14:creationId xmlns:p14="http://schemas.microsoft.com/office/powerpoint/2010/main" val="35610266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530-F2D1-48EE-A4CF-CEA6F0AEF659}"/>
              </a:ext>
            </a:extLst>
          </p:cNvPr>
          <p:cNvSpPr>
            <a:spLocks noGrp="1"/>
          </p:cNvSpPr>
          <p:nvPr>
            <p:ph type="ctrTitle"/>
          </p:nvPr>
        </p:nvSpPr>
        <p:spPr/>
        <p:txBody>
          <a:bodyPr/>
          <a:lstStyle/>
          <a:p>
            <a:r>
              <a:rPr lang="en-US" dirty="0"/>
              <a:t>Basic networking2 </a:t>
            </a:r>
          </a:p>
        </p:txBody>
      </p:sp>
      <p:sp>
        <p:nvSpPr>
          <p:cNvPr id="3" name="Subtitle 2">
            <a:extLst>
              <a:ext uri="{FF2B5EF4-FFF2-40B4-BE49-F238E27FC236}">
                <a16:creationId xmlns:a16="http://schemas.microsoft.com/office/drawing/2014/main" id="{215D7D55-FDB0-4EBC-9D11-0B3AFBAD55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999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06389-1D43-48AE-8AF9-D2121AF186A6}"/>
              </a:ext>
            </a:extLst>
          </p:cNvPr>
          <p:cNvSpPr>
            <a:spLocks noGrp="1"/>
          </p:cNvSpPr>
          <p:nvPr>
            <p:ph sz="quarter" idx="1"/>
          </p:nvPr>
        </p:nvSpPr>
        <p:spPr/>
        <p:txBody>
          <a:bodyPr/>
          <a:lstStyle/>
          <a:p>
            <a:r>
              <a:rPr lang="en-US" dirty="0"/>
              <a:t>Operating system (OS) software is a fundamental component of any computing device, whether it's a desktop computer, laptop, smartphone, or even embedded systems like those found in appliances or industrial machines. Its primary role is to manage the hardware resources of the computer and provide a platform for running applications.</a:t>
            </a:r>
          </a:p>
        </p:txBody>
      </p:sp>
      <p:sp>
        <p:nvSpPr>
          <p:cNvPr id="2" name="Title 1">
            <a:extLst>
              <a:ext uri="{FF2B5EF4-FFF2-40B4-BE49-F238E27FC236}">
                <a16:creationId xmlns:a16="http://schemas.microsoft.com/office/drawing/2014/main" id="{40FF59CC-AF95-416C-9510-77E25C100284}"/>
              </a:ext>
            </a:extLst>
          </p:cNvPr>
          <p:cNvSpPr>
            <a:spLocks noGrp="1"/>
          </p:cNvSpPr>
          <p:nvPr>
            <p:ph type="title"/>
          </p:nvPr>
        </p:nvSpPr>
        <p:spPr/>
        <p:txBody>
          <a:bodyPr>
            <a:normAutofit fontScale="90000"/>
          </a:bodyPr>
          <a:lstStyle/>
          <a:p>
            <a:br>
              <a:rPr lang="en-US" dirty="0"/>
            </a:br>
            <a:r>
              <a:rPr lang="en-US" dirty="0"/>
              <a:t>Basics of operating system software</a:t>
            </a:r>
            <a:br>
              <a:rPr lang="en-US" dirty="0"/>
            </a:br>
            <a:endParaRPr lang="en-US" dirty="0"/>
          </a:p>
        </p:txBody>
      </p:sp>
    </p:spTree>
    <p:extLst>
      <p:ext uri="{BB962C8B-B14F-4D97-AF65-F5344CB8AC3E}">
        <p14:creationId xmlns:p14="http://schemas.microsoft.com/office/powerpoint/2010/main" val="297063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FB78C-8ECC-4207-9BA3-53607ACA7B8F}"/>
              </a:ext>
            </a:extLst>
          </p:cNvPr>
          <p:cNvSpPr>
            <a:spLocks noGrp="1"/>
          </p:cNvSpPr>
          <p:nvPr>
            <p:ph sz="quarter" idx="1"/>
          </p:nvPr>
        </p:nvSpPr>
        <p:spPr/>
        <p:txBody>
          <a:bodyPr>
            <a:normAutofit/>
          </a:bodyPr>
          <a:lstStyle/>
          <a:p>
            <a:r>
              <a:rPr lang="en-US" b="1" dirty="0"/>
              <a:t>Resource Management: </a:t>
            </a:r>
            <a:r>
              <a:rPr lang="en-US" dirty="0"/>
              <a:t>the computer's hardware resources such as the CPU (Central Processing Unit), memory (RAM), disk storage, and peripheral devices like printers and network adapters. </a:t>
            </a:r>
          </a:p>
          <a:p>
            <a:r>
              <a:rPr lang="en-US" b="1" dirty="0"/>
              <a:t>Process Management: </a:t>
            </a:r>
            <a:r>
              <a:rPr lang="en-US" dirty="0"/>
              <a:t>The OS oversees the execution of programs or processes. </a:t>
            </a:r>
          </a:p>
          <a:p>
            <a:r>
              <a:rPr lang="en-US" b="1" dirty="0"/>
              <a:t>Memory Management: </a:t>
            </a:r>
            <a:r>
              <a:rPr lang="en-US" dirty="0"/>
              <a:t>The operating system is responsible for managing the system's memory hierarchy, including primary memory (RAM) and secondary memory (like hard drives or SSDs). </a:t>
            </a:r>
          </a:p>
          <a:p>
            <a:endParaRPr lang="en-US" dirty="0"/>
          </a:p>
        </p:txBody>
      </p:sp>
      <p:sp>
        <p:nvSpPr>
          <p:cNvPr id="2" name="Title 1">
            <a:extLst>
              <a:ext uri="{FF2B5EF4-FFF2-40B4-BE49-F238E27FC236}">
                <a16:creationId xmlns:a16="http://schemas.microsoft.com/office/drawing/2014/main" id="{50B7FB3C-B226-4CED-ADAC-438F2F1B5B90}"/>
              </a:ext>
            </a:extLst>
          </p:cNvPr>
          <p:cNvSpPr>
            <a:spLocks noGrp="1"/>
          </p:cNvSpPr>
          <p:nvPr>
            <p:ph type="title"/>
          </p:nvPr>
        </p:nvSpPr>
        <p:spPr/>
        <p:txBody>
          <a:bodyPr/>
          <a:lstStyle/>
          <a:p>
            <a:r>
              <a:rPr lang="en-US" dirty="0"/>
              <a:t>Functions of operating systems</a:t>
            </a:r>
          </a:p>
        </p:txBody>
      </p:sp>
    </p:spTree>
    <p:extLst>
      <p:ext uri="{BB962C8B-B14F-4D97-AF65-F5344CB8AC3E}">
        <p14:creationId xmlns:p14="http://schemas.microsoft.com/office/powerpoint/2010/main" val="259167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657F1-3F43-478C-845E-E4C993C070DB}"/>
              </a:ext>
            </a:extLst>
          </p:cNvPr>
          <p:cNvSpPr>
            <a:spLocks noGrp="1"/>
          </p:cNvSpPr>
          <p:nvPr>
            <p:ph sz="quarter" idx="1"/>
          </p:nvPr>
        </p:nvSpPr>
        <p:spPr/>
        <p:txBody>
          <a:bodyPr>
            <a:normAutofit/>
          </a:bodyPr>
          <a:lstStyle/>
          <a:p>
            <a:r>
              <a:rPr lang="en-US" b="1" dirty="0"/>
              <a:t>User Interface: </a:t>
            </a:r>
            <a:r>
              <a:rPr lang="en-US" dirty="0"/>
              <a:t>Operating systems provide a user interface through which users interact with the computer. </a:t>
            </a:r>
          </a:p>
          <a:p>
            <a:r>
              <a:rPr lang="en-US" b="1" dirty="0"/>
              <a:t>Security and Protection: </a:t>
            </a:r>
            <a:r>
              <a:rPr lang="en-US" dirty="0"/>
              <a:t>OS enforces security mechanisms to protect the system and its data from unauthorized access, viruses, malware, and other threats. </a:t>
            </a:r>
          </a:p>
          <a:p>
            <a:r>
              <a:rPr lang="en-US" b="1" dirty="0"/>
              <a:t>Networking: </a:t>
            </a:r>
            <a:r>
              <a:rPr lang="en-US" dirty="0"/>
              <a:t>Many modern operating systems include networking capabilities to enable communication between computers and devices over networks. </a:t>
            </a:r>
          </a:p>
          <a:p>
            <a:endParaRPr lang="en-US" dirty="0"/>
          </a:p>
        </p:txBody>
      </p:sp>
      <p:sp>
        <p:nvSpPr>
          <p:cNvPr id="2" name="Title 1">
            <a:extLst>
              <a:ext uri="{FF2B5EF4-FFF2-40B4-BE49-F238E27FC236}">
                <a16:creationId xmlns:a16="http://schemas.microsoft.com/office/drawing/2014/main" id="{D5A665D6-2F7E-4D25-B50F-47872E654EE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1609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60113-1C4E-4051-82D7-7F932B6A71CF}"/>
              </a:ext>
            </a:extLst>
          </p:cNvPr>
          <p:cNvSpPr>
            <a:spLocks noGrp="1"/>
          </p:cNvSpPr>
          <p:nvPr>
            <p:ph sz="quarter" idx="1"/>
          </p:nvPr>
        </p:nvSpPr>
        <p:spPr/>
        <p:txBody>
          <a:bodyPr/>
          <a:lstStyle/>
          <a:p>
            <a:r>
              <a:rPr lang="en-US" b="1" dirty="0"/>
              <a:t>File System Management: </a:t>
            </a:r>
            <a:r>
              <a:rPr lang="en-US" dirty="0"/>
              <a:t>OS organizes and controls how data is stored and retrieved on storage devices. </a:t>
            </a:r>
          </a:p>
          <a:p>
            <a:r>
              <a:rPr lang="en-US" b="1" dirty="0"/>
              <a:t>Device Management: </a:t>
            </a:r>
            <a:r>
              <a:rPr lang="en-US" dirty="0"/>
              <a:t>Operating systems interact with hardware devices through device drivers. </a:t>
            </a:r>
          </a:p>
          <a:p>
            <a:endParaRPr lang="en-US" dirty="0"/>
          </a:p>
        </p:txBody>
      </p:sp>
      <p:sp>
        <p:nvSpPr>
          <p:cNvPr id="2" name="Title 1">
            <a:extLst>
              <a:ext uri="{FF2B5EF4-FFF2-40B4-BE49-F238E27FC236}">
                <a16:creationId xmlns:a16="http://schemas.microsoft.com/office/drawing/2014/main" id="{0FB2CACB-61B9-4055-843C-5A212EFFE31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0163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0BF6E-F3E2-4844-8042-97925279F8F7}"/>
              </a:ext>
            </a:extLst>
          </p:cNvPr>
          <p:cNvSpPr>
            <a:spLocks noGrp="1"/>
          </p:cNvSpPr>
          <p:nvPr>
            <p:ph sz="quarter" idx="1"/>
          </p:nvPr>
        </p:nvSpPr>
        <p:spPr/>
        <p:txBody>
          <a:bodyPr>
            <a:normAutofit/>
          </a:bodyPr>
          <a:lstStyle/>
          <a:p>
            <a:r>
              <a:rPr lang="en-US" b="1" dirty="0"/>
              <a:t>Error Handling and Recovery: </a:t>
            </a:r>
            <a:r>
              <a:rPr lang="en-US" dirty="0"/>
              <a:t>Operating systems handle errors and faults that may occur during operation, such as hardware failures or software errors. </a:t>
            </a:r>
          </a:p>
          <a:p>
            <a:r>
              <a:rPr lang="en-US" b="1" dirty="0"/>
              <a:t>Multi-user and Multi-tasking Support: </a:t>
            </a:r>
            <a:r>
              <a:rPr lang="en-US" dirty="0"/>
              <a:t>Most modern operating systems support multiple users and concurrent execution of multiple tasks or processes. </a:t>
            </a:r>
          </a:p>
          <a:p>
            <a:endParaRPr lang="en-US" dirty="0"/>
          </a:p>
        </p:txBody>
      </p:sp>
      <p:sp>
        <p:nvSpPr>
          <p:cNvPr id="2" name="Title 1">
            <a:extLst>
              <a:ext uri="{FF2B5EF4-FFF2-40B4-BE49-F238E27FC236}">
                <a16:creationId xmlns:a16="http://schemas.microsoft.com/office/drawing/2014/main" id="{B2D00B7B-4D82-443B-A57D-9CAAF3138E0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6904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D5D663B-4DEE-48B0-83ED-57DD3F2D17A8}"/>
              </a:ext>
            </a:extLst>
          </p:cNvPr>
          <p:cNvGraphicFramePr>
            <a:graphicFrameLocks noGrp="1"/>
          </p:cNvGraphicFramePr>
          <p:nvPr>
            <p:ph sz="quarter" idx="1"/>
            <p:extLst>
              <p:ext uri="{D42A27DB-BD31-4B8C-83A1-F6EECF244321}">
                <p14:modId xmlns:p14="http://schemas.microsoft.com/office/powerpoint/2010/main" val="1559002436"/>
              </p:ext>
            </p:extLst>
          </p:nvPr>
        </p:nvGraphicFramePr>
        <p:xfrm>
          <a:off x="467139" y="259107"/>
          <a:ext cx="10515600" cy="5992279"/>
        </p:xfrm>
        <a:graphic>
          <a:graphicData uri="http://schemas.openxmlformats.org/drawingml/2006/table">
            <a:tbl>
              <a:tblPr firstRow="1" firstCol="1" bandRow="1">
                <a:tableStyleId>{5C22544A-7EE6-4342-B048-85BDC9FD1C3A}</a:tableStyleId>
              </a:tblPr>
              <a:tblGrid>
                <a:gridCol w="1679713">
                  <a:extLst>
                    <a:ext uri="{9D8B030D-6E8A-4147-A177-3AD203B41FA5}">
                      <a16:colId xmlns:a16="http://schemas.microsoft.com/office/drawing/2014/main" val="2897633845"/>
                    </a:ext>
                  </a:extLst>
                </a:gridCol>
                <a:gridCol w="5330687">
                  <a:extLst>
                    <a:ext uri="{9D8B030D-6E8A-4147-A177-3AD203B41FA5}">
                      <a16:colId xmlns:a16="http://schemas.microsoft.com/office/drawing/2014/main" val="3238623338"/>
                    </a:ext>
                  </a:extLst>
                </a:gridCol>
                <a:gridCol w="3505200">
                  <a:extLst>
                    <a:ext uri="{9D8B030D-6E8A-4147-A177-3AD203B41FA5}">
                      <a16:colId xmlns:a16="http://schemas.microsoft.com/office/drawing/2014/main" val="101182159"/>
                    </a:ext>
                  </a:extLst>
                </a:gridCol>
              </a:tblGrid>
              <a:tr h="403502">
                <a:tc>
                  <a:txBody>
                    <a:bodyPr/>
                    <a:lstStyle/>
                    <a:p>
                      <a:pPr marL="0" marR="0" algn="ctr">
                        <a:lnSpc>
                          <a:spcPct val="107000"/>
                        </a:lnSpc>
                        <a:spcBef>
                          <a:spcPts val="0"/>
                        </a:spcBef>
                        <a:spcAft>
                          <a:spcPts val="0"/>
                        </a:spcAft>
                      </a:pPr>
                      <a:r>
                        <a:rPr lang="en-US" sz="2000" b="0" spc="10">
                          <a:solidFill>
                            <a:schemeClr val="tx1"/>
                          </a:solidFill>
                          <a:effectLst/>
                        </a:rPr>
                        <a:t>Feature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46" marR="37746" marT="94364" marB="943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32-bit OS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94364" marB="943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64-bit OS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94364" marB="943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9639797"/>
                  </a:ext>
                </a:extLst>
              </a:tr>
              <a:tr h="657973">
                <a:tc>
                  <a:txBody>
                    <a:bodyPr/>
                    <a:lstStyle/>
                    <a:p>
                      <a:pPr marL="0" marR="0" algn="ctr">
                        <a:lnSpc>
                          <a:spcPct val="107000"/>
                        </a:lnSpc>
                        <a:spcBef>
                          <a:spcPts val="0"/>
                        </a:spcBef>
                        <a:spcAft>
                          <a:spcPts val="0"/>
                        </a:spcAft>
                      </a:pPr>
                      <a:r>
                        <a:rPr lang="en-US" sz="2000" b="0" spc="10">
                          <a:solidFill>
                            <a:schemeClr val="tx1"/>
                          </a:solidFill>
                          <a:effectLst/>
                        </a:rPr>
                        <a:t>Memory</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Maximum of 4 GB RAM</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Maximum of several terabytes of RAM</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254905"/>
                  </a:ext>
                </a:extLst>
              </a:tr>
              <a:tr h="657973">
                <a:tc>
                  <a:txBody>
                    <a:bodyPr/>
                    <a:lstStyle/>
                    <a:p>
                      <a:pPr marL="0" marR="0" algn="ctr">
                        <a:lnSpc>
                          <a:spcPct val="107000"/>
                        </a:lnSpc>
                        <a:spcBef>
                          <a:spcPts val="0"/>
                        </a:spcBef>
                        <a:spcAft>
                          <a:spcPts val="0"/>
                        </a:spcAft>
                      </a:pPr>
                      <a:r>
                        <a:rPr lang="en-US" sz="2000" b="0" spc="10">
                          <a:solidFill>
                            <a:schemeClr val="tx1"/>
                          </a:solidFill>
                          <a:effectLst/>
                        </a:rPr>
                        <a:t>Processor</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run on both 32-bit and 64-bit processors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Requires a 64-bit processor</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3835878"/>
                  </a:ext>
                </a:extLst>
              </a:tr>
              <a:tr h="859912">
                <a:tc>
                  <a:txBody>
                    <a:bodyPr/>
                    <a:lstStyle/>
                    <a:p>
                      <a:pPr marL="0" marR="0" algn="ctr">
                        <a:lnSpc>
                          <a:spcPct val="107000"/>
                        </a:lnSpc>
                        <a:spcBef>
                          <a:spcPts val="0"/>
                        </a:spcBef>
                        <a:spcAft>
                          <a:spcPts val="0"/>
                        </a:spcAft>
                      </a:pPr>
                      <a:r>
                        <a:rPr lang="en-US" sz="2000" b="0" spc="10">
                          <a:solidFill>
                            <a:schemeClr val="tx1"/>
                          </a:solidFill>
                          <a:effectLst/>
                        </a:rPr>
                        <a:t>Performance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Limited by the maximum amount of RAM it can access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take advantage of more memory, enabling faster performance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0314832"/>
                  </a:ext>
                </a:extLst>
              </a:tr>
              <a:tr h="657973">
                <a:tc>
                  <a:txBody>
                    <a:bodyPr/>
                    <a:lstStyle/>
                    <a:p>
                      <a:pPr marL="0" marR="0" algn="ctr">
                        <a:lnSpc>
                          <a:spcPct val="107000"/>
                        </a:lnSpc>
                        <a:spcBef>
                          <a:spcPts val="0"/>
                        </a:spcBef>
                        <a:spcAft>
                          <a:spcPts val="0"/>
                        </a:spcAft>
                      </a:pPr>
                      <a:r>
                        <a:rPr lang="en-US" sz="2000" b="0" spc="10">
                          <a:solidFill>
                            <a:schemeClr val="tx1"/>
                          </a:solidFill>
                          <a:effectLst/>
                        </a:rPr>
                        <a:t>Compatibility</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run 32-bit and 16-bit applications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run 32-bit and 64-bit applications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980331"/>
                  </a:ext>
                </a:extLst>
              </a:tr>
              <a:tr h="456033">
                <a:tc>
                  <a:txBody>
                    <a:bodyPr/>
                    <a:lstStyle/>
                    <a:p>
                      <a:pPr marL="0" marR="0" algn="ctr">
                        <a:lnSpc>
                          <a:spcPct val="107000"/>
                        </a:lnSpc>
                        <a:spcBef>
                          <a:spcPts val="0"/>
                        </a:spcBef>
                        <a:spcAft>
                          <a:spcPts val="0"/>
                        </a:spcAft>
                      </a:pPr>
                      <a:r>
                        <a:rPr lang="en-US" sz="2000" b="0" spc="10">
                          <a:solidFill>
                            <a:schemeClr val="tx1"/>
                          </a:solidFill>
                          <a:effectLst/>
                        </a:rPr>
                        <a:t>Address Space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Uses 32-bit address space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Uses 64-bit address space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852934"/>
                  </a:ext>
                </a:extLst>
              </a:tr>
              <a:tr h="657973">
                <a:tc>
                  <a:txBody>
                    <a:bodyPr/>
                    <a:lstStyle/>
                    <a:p>
                      <a:pPr marL="0" marR="0" algn="ctr">
                        <a:lnSpc>
                          <a:spcPct val="107000"/>
                        </a:lnSpc>
                        <a:spcBef>
                          <a:spcPts val="0"/>
                        </a:spcBef>
                        <a:spcAft>
                          <a:spcPts val="0"/>
                        </a:spcAft>
                      </a:pPr>
                      <a:r>
                        <a:rPr lang="en-US" sz="2000" b="0" spc="10">
                          <a:solidFill>
                            <a:schemeClr val="tx1"/>
                          </a:solidFill>
                          <a:effectLst/>
                        </a:rPr>
                        <a:t>Hardware support</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dirty="0">
                          <a:solidFill>
                            <a:schemeClr val="tx1"/>
                          </a:solidFill>
                          <a:effectLst/>
                        </a:rPr>
                        <a:t>May not support newer hardware</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dirty="0">
                          <a:solidFill>
                            <a:schemeClr val="tx1"/>
                          </a:solidFill>
                          <a:effectLst/>
                        </a:rPr>
                        <a:t>Supports newer hardware with 64-bit drivers</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64" marR="94364" marT="132110" marB="1321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945426"/>
                  </a:ext>
                </a:extLst>
              </a:tr>
            </a:tbl>
          </a:graphicData>
        </a:graphic>
      </p:graphicFrame>
    </p:spTree>
    <p:extLst>
      <p:ext uri="{BB962C8B-B14F-4D97-AF65-F5344CB8AC3E}">
        <p14:creationId xmlns:p14="http://schemas.microsoft.com/office/powerpoint/2010/main" val="419413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5DD1C10-D903-476D-890B-904278DCDF49}"/>
              </a:ext>
            </a:extLst>
          </p:cNvPr>
          <p:cNvGraphicFramePr>
            <a:graphicFrameLocks noGrp="1"/>
          </p:cNvGraphicFramePr>
          <p:nvPr>
            <p:ph sz="quarter" idx="1"/>
            <p:extLst>
              <p:ext uri="{D42A27DB-BD31-4B8C-83A1-F6EECF244321}">
                <p14:modId xmlns:p14="http://schemas.microsoft.com/office/powerpoint/2010/main" val="2476026856"/>
              </p:ext>
            </p:extLst>
          </p:nvPr>
        </p:nvGraphicFramePr>
        <p:xfrm>
          <a:off x="119269" y="391629"/>
          <a:ext cx="11105322" cy="5698060"/>
        </p:xfrm>
        <a:graphic>
          <a:graphicData uri="http://schemas.openxmlformats.org/drawingml/2006/table">
            <a:tbl>
              <a:tblPr firstRow="1" firstCol="1" bandRow="1">
                <a:tableStyleId>{5C22544A-7EE6-4342-B048-85BDC9FD1C3A}</a:tableStyleId>
              </a:tblPr>
              <a:tblGrid>
                <a:gridCol w="1815899">
                  <a:extLst>
                    <a:ext uri="{9D8B030D-6E8A-4147-A177-3AD203B41FA5}">
                      <a16:colId xmlns:a16="http://schemas.microsoft.com/office/drawing/2014/main" val="4196732748"/>
                    </a:ext>
                  </a:extLst>
                </a:gridCol>
                <a:gridCol w="5587649">
                  <a:extLst>
                    <a:ext uri="{9D8B030D-6E8A-4147-A177-3AD203B41FA5}">
                      <a16:colId xmlns:a16="http://schemas.microsoft.com/office/drawing/2014/main" val="3185657948"/>
                    </a:ext>
                  </a:extLst>
                </a:gridCol>
                <a:gridCol w="3701774">
                  <a:extLst>
                    <a:ext uri="{9D8B030D-6E8A-4147-A177-3AD203B41FA5}">
                      <a16:colId xmlns:a16="http://schemas.microsoft.com/office/drawing/2014/main" val="2891564228"/>
                    </a:ext>
                  </a:extLst>
                </a:gridCol>
              </a:tblGrid>
              <a:tr h="754764">
                <a:tc>
                  <a:txBody>
                    <a:bodyPr/>
                    <a:lstStyle/>
                    <a:p>
                      <a:pPr marL="0" marR="0" algn="ctr">
                        <a:lnSpc>
                          <a:spcPct val="107000"/>
                        </a:lnSpc>
                        <a:spcBef>
                          <a:spcPts val="0"/>
                        </a:spcBef>
                        <a:spcAft>
                          <a:spcPts val="0"/>
                        </a:spcAft>
                      </a:pPr>
                      <a:r>
                        <a:rPr lang="en-US" sz="2000" b="0" spc="10">
                          <a:solidFill>
                            <a:schemeClr val="tx1"/>
                          </a:solidFill>
                          <a:effectLst/>
                        </a:rPr>
                        <a:t>Security</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Limited security features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More advanced security features, such as hardware-level protection</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420427"/>
                  </a:ext>
                </a:extLst>
              </a:tr>
              <a:tr h="754764">
                <a:tc>
                  <a:txBody>
                    <a:bodyPr/>
                    <a:lstStyle/>
                    <a:p>
                      <a:pPr marL="0" marR="0" algn="ctr">
                        <a:lnSpc>
                          <a:spcPct val="107000"/>
                        </a:lnSpc>
                        <a:spcBef>
                          <a:spcPts val="0"/>
                        </a:spcBef>
                        <a:spcAft>
                          <a:spcPts val="0"/>
                        </a:spcAft>
                      </a:pPr>
                      <a:r>
                        <a:rPr lang="en-US" sz="2000" b="0" spc="10">
                          <a:solidFill>
                            <a:schemeClr val="tx1"/>
                          </a:solidFill>
                          <a:effectLst/>
                        </a:rPr>
                        <a:t>Application support</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Limited support for new software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Supports newer software designed for 64-bit architecture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6712752"/>
                  </a:ext>
                </a:extLst>
              </a:tr>
              <a:tr h="664835">
                <a:tc>
                  <a:txBody>
                    <a:bodyPr/>
                    <a:lstStyle/>
                    <a:p>
                      <a:pPr marL="0" marR="0" algn="ctr">
                        <a:lnSpc>
                          <a:spcPct val="107000"/>
                        </a:lnSpc>
                        <a:spcBef>
                          <a:spcPts val="0"/>
                        </a:spcBef>
                        <a:spcAft>
                          <a:spcPts val="0"/>
                        </a:spcAft>
                      </a:pPr>
                      <a:r>
                        <a:rPr lang="en-US" sz="2000" b="0" spc="10">
                          <a:solidFill>
                            <a:schemeClr val="tx1"/>
                          </a:solidFill>
                          <a:effectLst/>
                        </a:rPr>
                        <a:t>Price</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Less expensive than 64-bit OS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More expensive than 32-bit OS</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0271906"/>
                  </a:ext>
                </a:extLst>
              </a:tr>
              <a:tr h="754764">
                <a:tc>
                  <a:txBody>
                    <a:bodyPr/>
                    <a:lstStyle/>
                    <a:p>
                      <a:pPr marL="0" marR="0" algn="ctr">
                        <a:lnSpc>
                          <a:spcPct val="107000"/>
                        </a:lnSpc>
                        <a:spcBef>
                          <a:spcPts val="0"/>
                        </a:spcBef>
                        <a:spcAft>
                          <a:spcPts val="0"/>
                        </a:spcAft>
                      </a:pPr>
                      <a:r>
                        <a:rPr lang="en-US" sz="2000" b="0" spc="10">
                          <a:solidFill>
                            <a:schemeClr val="tx1"/>
                          </a:solidFill>
                          <a:effectLst/>
                        </a:rPr>
                        <a:t>Multitasking</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dirty="0">
                          <a:solidFill>
                            <a:schemeClr val="tx1"/>
                          </a:solidFill>
                          <a:effectLst/>
                        </a:rPr>
                        <a:t>Can handle multiple tasks but with limited efficiency </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handle multiple tasks more efficiently</a:t>
                      </a:r>
                      <a:br>
                        <a:rPr lang="en-US" sz="2000" b="0" spc="10">
                          <a:solidFill>
                            <a:schemeClr val="tx1"/>
                          </a:solidFill>
                          <a:effectLst/>
                        </a:rPr>
                      </a:br>
                      <a:r>
                        <a:rPr lang="en-US" sz="2000" b="0" spc="10">
                          <a:solidFill>
                            <a:schemeClr val="tx1"/>
                          </a:solidFill>
                          <a:effectLst/>
                        </a:rPr>
                        <a:t>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277983"/>
                  </a:ext>
                </a:extLst>
              </a:tr>
              <a:tr h="932011">
                <a:tc>
                  <a:txBody>
                    <a:bodyPr/>
                    <a:lstStyle/>
                    <a:p>
                      <a:pPr marL="0" marR="0" algn="ctr">
                        <a:lnSpc>
                          <a:spcPct val="107000"/>
                        </a:lnSpc>
                        <a:spcBef>
                          <a:spcPts val="0"/>
                        </a:spcBef>
                        <a:spcAft>
                          <a:spcPts val="0"/>
                        </a:spcAft>
                      </a:pPr>
                      <a:r>
                        <a:rPr lang="en-US" sz="2000" b="0" spc="10">
                          <a:solidFill>
                            <a:schemeClr val="tx1"/>
                          </a:solidFill>
                          <a:effectLst/>
                        </a:rPr>
                        <a:t>Gaming</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run high graphical games, but may not be as efficient as with 64-bit OS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a:solidFill>
                            <a:schemeClr val="tx1"/>
                          </a:solidFill>
                          <a:effectLst/>
                        </a:rPr>
                        <a:t>Can run high graphical games and handle complex software more efficiently</a:t>
                      </a:r>
                      <a:br>
                        <a:rPr lang="en-US" sz="2000" b="0" spc="10">
                          <a:solidFill>
                            <a:schemeClr val="tx1"/>
                          </a:solidFill>
                          <a:effectLst/>
                        </a:rPr>
                      </a:br>
                      <a:r>
                        <a:rPr lang="en-US" sz="2000" b="0" spc="10">
                          <a:solidFill>
                            <a:schemeClr val="tx1"/>
                          </a:solidFill>
                          <a:effectLst/>
                        </a:rPr>
                        <a:t>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4106797"/>
                  </a:ext>
                </a:extLst>
              </a:tr>
              <a:tr h="577517">
                <a:tc>
                  <a:txBody>
                    <a:bodyPr/>
                    <a:lstStyle/>
                    <a:p>
                      <a:pPr marL="0" marR="0" algn="ctr">
                        <a:lnSpc>
                          <a:spcPct val="107000"/>
                        </a:lnSpc>
                        <a:spcBef>
                          <a:spcPts val="0"/>
                        </a:spcBef>
                        <a:spcAft>
                          <a:spcPts val="0"/>
                        </a:spcAft>
                      </a:pPr>
                      <a:r>
                        <a:rPr lang="en-US" sz="2000" b="0" spc="10">
                          <a:solidFill>
                            <a:schemeClr val="tx1"/>
                          </a:solidFill>
                          <a:effectLst/>
                        </a:rPr>
                        <a:t>Virtualization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dirty="0">
                          <a:solidFill>
                            <a:schemeClr val="tx1"/>
                          </a:solidFill>
                          <a:effectLst/>
                        </a:rPr>
                        <a:t>Limited support for virtualization </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b="0" spc="10" dirty="0">
                          <a:solidFill>
                            <a:schemeClr val="tx1"/>
                          </a:solidFill>
                          <a:effectLst/>
                        </a:rPr>
                        <a:t>Better support for virtualization</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2826" marR="82826" marT="115956" marB="115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6434066"/>
                  </a:ext>
                </a:extLst>
              </a:tr>
            </a:tbl>
          </a:graphicData>
        </a:graphic>
      </p:graphicFrame>
    </p:spTree>
    <p:extLst>
      <p:ext uri="{BB962C8B-B14F-4D97-AF65-F5344CB8AC3E}">
        <p14:creationId xmlns:p14="http://schemas.microsoft.com/office/powerpoint/2010/main" val="114371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F2226-5593-49F0-8086-7C18340DD31F}"/>
              </a:ext>
            </a:extLst>
          </p:cNvPr>
          <p:cNvSpPr>
            <a:spLocks noGrp="1"/>
          </p:cNvSpPr>
          <p:nvPr>
            <p:ph sz="quarter" idx="1"/>
          </p:nvPr>
        </p:nvSpPr>
        <p:spPr/>
        <p:txBody>
          <a:bodyPr>
            <a:normAutofit/>
          </a:bodyPr>
          <a:lstStyle/>
          <a:p>
            <a:pPr marL="0" indent="0">
              <a:buNone/>
            </a:pPr>
            <a:r>
              <a:rPr lang="en-US" dirty="0"/>
              <a:t>FAT16, FAT32, and NTFS are different file systems used by operating systems to manage how data is stored and organized on storage devices like hard drives, USB drives, and SD cards. </a:t>
            </a:r>
          </a:p>
          <a:p>
            <a:pPr marL="0" indent="0">
              <a:buNone/>
            </a:pPr>
            <a:r>
              <a:rPr lang="en-US" dirty="0"/>
              <a:t>Each has its own features and limitations:</a:t>
            </a:r>
          </a:p>
          <a:p>
            <a:endParaRPr lang="en-US" dirty="0"/>
          </a:p>
          <a:p>
            <a:endParaRPr lang="en-US" dirty="0"/>
          </a:p>
        </p:txBody>
      </p:sp>
      <p:sp>
        <p:nvSpPr>
          <p:cNvPr id="2" name="Title 1">
            <a:extLst>
              <a:ext uri="{FF2B5EF4-FFF2-40B4-BE49-F238E27FC236}">
                <a16:creationId xmlns:a16="http://schemas.microsoft.com/office/drawing/2014/main" id="{7776293E-0A24-469E-B697-5F31C445BF39}"/>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2600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26879-7CB9-4F64-8D71-98B2AF05CE96}"/>
              </a:ext>
            </a:extLst>
          </p:cNvPr>
          <p:cNvSpPr>
            <a:spLocks noGrp="1"/>
          </p:cNvSpPr>
          <p:nvPr>
            <p:ph sz="quarter" idx="1"/>
          </p:nvPr>
        </p:nvSpPr>
        <p:spPr/>
        <p:txBody>
          <a:bodyPr/>
          <a:lstStyle/>
          <a:p>
            <a:r>
              <a:rPr lang="en-US" dirty="0"/>
              <a:t>Introduced in the early 1980s, FAT16 was one of the first file systems used in PCs.</a:t>
            </a:r>
          </a:p>
          <a:p>
            <a:r>
              <a:rPr lang="en-US" dirty="0"/>
              <a:t>It supports maximum partition sizes of 2 GB.</a:t>
            </a:r>
          </a:p>
          <a:p>
            <a:r>
              <a:rPr lang="en-US" dirty="0"/>
              <a:t>FAT16 has a maximum file size limit of 2 GB.</a:t>
            </a:r>
          </a:p>
          <a:p>
            <a:r>
              <a:rPr lang="en-US" dirty="0"/>
              <a:t>It is relatively simple and has good compatibility with various operating systems and devices.</a:t>
            </a:r>
          </a:p>
          <a:p>
            <a:r>
              <a:rPr lang="en-US" dirty="0"/>
              <a:t>FAT16 lacks features such as file permissions, encryption, and compression.</a:t>
            </a:r>
          </a:p>
          <a:p>
            <a:endParaRPr lang="en-US" dirty="0"/>
          </a:p>
        </p:txBody>
      </p:sp>
      <p:sp>
        <p:nvSpPr>
          <p:cNvPr id="2" name="Title 1">
            <a:extLst>
              <a:ext uri="{FF2B5EF4-FFF2-40B4-BE49-F238E27FC236}">
                <a16:creationId xmlns:a16="http://schemas.microsoft.com/office/drawing/2014/main" id="{C4A20EDF-B2DC-440D-9529-549932323E0F}"/>
              </a:ext>
            </a:extLst>
          </p:cNvPr>
          <p:cNvSpPr>
            <a:spLocks noGrp="1"/>
          </p:cNvSpPr>
          <p:nvPr>
            <p:ph type="title"/>
          </p:nvPr>
        </p:nvSpPr>
        <p:spPr/>
        <p:txBody>
          <a:bodyPr>
            <a:normAutofit fontScale="90000"/>
          </a:bodyPr>
          <a:lstStyle/>
          <a:p>
            <a:br>
              <a:rPr lang="en-US" dirty="0"/>
            </a:br>
            <a:r>
              <a:rPr lang="en-US" dirty="0"/>
              <a:t>FAT16 (File Allocation Table 16):</a:t>
            </a:r>
            <a:br>
              <a:rPr lang="en-US" dirty="0"/>
            </a:br>
            <a:endParaRPr lang="en-US" dirty="0"/>
          </a:p>
        </p:txBody>
      </p:sp>
    </p:spTree>
    <p:extLst>
      <p:ext uri="{BB962C8B-B14F-4D97-AF65-F5344CB8AC3E}">
        <p14:creationId xmlns:p14="http://schemas.microsoft.com/office/powerpoint/2010/main" val="202409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2D5FB-07EF-49AC-B49E-A53010C81E25}"/>
              </a:ext>
            </a:extLst>
          </p:cNvPr>
          <p:cNvSpPr>
            <a:spLocks noGrp="1"/>
          </p:cNvSpPr>
          <p:nvPr>
            <p:ph sz="quarter" idx="1"/>
          </p:nvPr>
        </p:nvSpPr>
        <p:spPr/>
        <p:txBody>
          <a:bodyPr>
            <a:normAutofit/>
          </a:bodyPr>
          <a:lstStyle/>
          <a:p>
            <a:r>
              <a:rPr lang="en-US" dirty="0"/>
              <a:t>FAT32 was introduced as an extension to FAT16 to support larger partition sizes and file sizes.</a:t>
            </a:r>
          </a:p>
          <a:p>
            <a:r>
              <a:rPr lang="en-US" dirty="0"/>
              <a:t>It supports maximum partition sizes of 2 TB (with some limitations) and maximum file sizes of 4 GB.</a:t>
            </a:r>
          </a:p>
          <a:p>
            <a:r>
              <a:rPr lang="en-US" dirty="0"/>
              <a:t>FAT32 is widely used in removable storage devices like USB flash drives due to its compatibility with different operating systems and devices.</a:t>
            </a:r>
          </a:p>
          <a:p>
            <a:r>
              <a:rPr lang="en-US" dirty="0"/>
              <a:t>FAT32 suffers from some limitations, such as inefficient disk space usage for small files and lack of support for file permissions and other advanced features.</a:t>
            </a:r>
          </a:p>
          <a:p>
            <a:endParaRPr lang="en-US" dirty="0"/>
          </a:p>
        </p:txBody>
      </p:sp>
      <p:sp>
        <p:nvSpPr>
          <p:cNvPr id="2" name="Title 1">
            <a:extLst>
              <a:ext uri="{FF2B5EF4-FFF2-40B4-BE49-F238E27FC236}">
                <a16:creationId xmlns:a16="http://schemas.microsoft.com/office/drawing/2014/main" id="{737093EF-787F-4AB5-862B-FDEDF06F88B9}"/>
              </a:ext>
            </a:extLst>
          </p:cNvPr>
          <p:cNvSpPr>
            <a:spLocks noGrp="1"/>
          </p:cNvSpPr>
          <p:nvPr>
            <p:ph type="title"/>
          </p:nvPr>
        </p:nvSpPr>
        <p:spPr/>
        <p:txBody>
          <a:bodyPr>
            <a:normAutofit fontScale="90000"/>
          </a:bodyPr>
          <a:lstStyle/>
          <a:p>
            <a:br>
              <a:rPr lang="en-US" dirty="0"/>
            </a:br>
            <a:r>
              <a:rPr lang="en-US" dirty="0"/>
              <a:t>FAT32 (File Allocation Table 32):</a:t>
            </a:r>
            <a:br>
              <a:rPr lang="en-US" dirty="0"/>
            </a:br>
            <a:endParaRPr lang="en-US" dirty="0"/>
          </a:p>
        </p:txBody>
      </p:sp>
    </p:spTree>
    <p:extLst>
      <p:ext uri="{BB962C8B-B14F-4D97-AF65-F5344CB8AC3E}">
        <p14:creationId xmlns:p14="http://schemas.microsoft.com/office/powerpoint/2010/main" val="294637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F747E-8D5B-42D6-9585-74A3E4C121CB}"/>
              </a:ext>
            </a:extLst>
          </p:cNvPr>
          <p:cNvSpPr>
            <a:spLocks noGrp="1"/>
          </p:cNvSpPr>
          <p:nvPr>
            <p:ph sz="quarter" idx="1"/>
          </p:nvPr>
        </p:nvSpPr>
        <p:spPr/>
        <p:txBody>
          <a:bodyPr/>
          <a:lstStyle/>
          <a:p>
            <a:r>
              <a:rPr lang="en-US" dirty="0"/>
              <a:t>An electrical or electromagnetic quantity (current, voltage, radio wave, micro wave, etc.) that carries data or information from one system (or network) to another is called a signal. </a:t>
            </a:r>
          </a:p>
          <a:p>
            <a:r>
              <a:rPr lang="en-US" dirty="0"/>
              <a:t>Two basic types of signals are used for carrying data.</a:t>
            </a:r>
          </a:p>
          <a:p>
            <a:pPr>
              <a:buFont typeface="Wingdings" panose="05000000000000000000" pitchFamily="2" charset="2"/>
              <a:buChar char="Ø"/>
            </a:pPr>
            <a:r>
              <a:rPr lang="en-US" dirty="0"/>
              <a:t> analog signal </a:t>
            </a:r>
          </a:p>
          <a:p>
            <a:pPr>
              <a:buFont typeface="Wingdings" panose="05000000000000000000" pitchFamily="2" charset="2"/>
              <a:buChar char="Ø"/>
            </a:pPr>
            <a:r>
              <a:rPr lang="en-US" dirty="0"/>
              <a:t>digital signal.</a:t>
            </a:r>
          </a:p>
        </p:txBody>
      </p:sp>
      <p:sp>
        <p:nvSpPr>
          <p:cNvPr id="2" name="Title 1">
            <a:extLst>
              <a:ext uri="{FF2B5EF4-FFF2-40B4-BE49-F238E27FC236}">
                <a16:creationId xmlns:a16="http://schemas.microsoft.com/office/drawing/2014/main" id="{ADE53463-E154-463F-BE2E-2057F64F21E1}"/>
              </a:ext>
            </a:extLst>
          </p:cNvPr>
          <p:cNvSpPr>
            <a:spLocks noGrp="1"/>
          </p:cNvSpPr>
          <p:nvPr>
            <p:ph type="title"/>
          </p:nvPr>
        </p:nvSpPr>
        <p:spPr/>
        <p:txBody>
          <a:bodyPr/>
          <a:lstStyle/>
          <a:p>
            <a:r>
              <a:rPr lang="en-US" dirty="0"/>
              <a:t>SIGNAL</a:t>
            </a:r>
          </a:p>
        </p:txBody>
      </p:sp>
    </p:spTree>
    <p:extLst>
      <p:ext uri="{BB962C8B-B14F-4D97-AF65-F5344CB8AC3E}">
        <p14:creationId xmlns:p14="http://schemas.microsoft.com/office/powerpoint/2010/main" val="63595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64F19-08BF-4AA0-9DF1-35FB700A3878}"/>
              </a:ext>
            </a:extLst>
          </p:cNvPr>
          <p:cNvSpPr>
            <a:spLocks noGrp="1"/>
          </p:cNvSpPr>
          <p:nvPr>
            <p:ph sz="quarter" idx="1"/>
          </p:nvPr>
        </p:nvSpPr>
        <p:spPr/>
        <p:txBody>
          <a:bodyPr/>
          <a:lstStyle/>
          <a:p>
            <a:r>
              <a:rPr lang="en-US" dirty="0"/>
              <a:t>NTFS is a modern file system developed by Microsoft, introduced with Windows NT in the early 1990s.</a:t>
            </a:r>
          </a:p>
          <a:p>
            <a:r>
              <a:rPr lang="en-US" dirty="0"/>
              <a:t>It offers features such as file permissions, encryption, compression, disk quotas, and support for large volumes and files.</a:t>
            </a:r>
          </a:p>
          <a:p>
            <a:r>
              <a:rPr lang="en-US" dirty="0"/>
              <a:t>NTFS supports maximum partition sizes of up to 256 TB and maximum file sizes of 16 TB.</a:t>
            </a:r>
          </a:p>
          <a:p>
            <a:r>
              <a:rPr lang="en-US" dirty="0"/>
              <a:t>NTFS is the default file system for Windows operating systems since Windows 2000.</a:t>
            </a:r>
          </a:p>
          <a:p>
            <a:endParaRPr lang="en-US" dirty="0"/>
          </a:p>
        </p:txBody>
      </p:sp>
      <p:sp>
        <p:nvSpPr>
          <p:cNvPr id="2" name="Title 1">
            <a:extLst>
              <a:ext uri="{FF2B5EF4-FFF2-40B4-BE49-F238E27FC236}">
                <a16:creationId xmlns:a16="http://schemas.microsoft.com/office/drawing/2014/main" id="{366FC415-A7FA-4C3F-A8B7-EFE4771C619D}"/>
              </a:ext>
            </a:extLst>
          </p:cNvPr>
          <p:cNvSpPr>
            <a:spLocks noGrp="1"/>
          </p:cNvSpPr>
          <p:nvPr>
            <p:ph type="title"/>
          </p:nvPr>
        </p:nvSpPr>
        <p:spPr/>
        <p:txBody>
          <a:bodyPr>
            <a:normAutofit fontScale="90000"/>
          </a:bodyPr>
          <a:lstStyle/>
          <a:p>
            <a:br>
              <a:rPr lang="en-US" dirty="0"/>
            </a:br>
            <a:r>
              <a:rPr lang="en-US" dirty="0"/>
              <a:t>NTFS (New Technology File System):</a:t>
            </a:r>
            <a:br>
              <a:rPr lang="en-US" dirty="0"/>
            </a:br>
            <a:endParaRPr lang="en-US" dirty="0"/>
          </a:p>
        </p:txBody>
      </p:sp>
    </p:spTree>
    <p:extLst>
      <p:ext uri="{BB962C8B-B14F-4D97-AF65-F5344CB8AC3E}">
        <p14:creationId xmlns:p14="http://schemas.microsoft.com/office/powerpoint/2010/main" val="756670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E1D9E-C4E9-4935-94FC-38C18BCEB17E}"/>
              </a:ext>
            </a:extLst>
          </p:cNvPr>
          <p:cNvSpPr>
            <a:spLocks noGrp="1"/>
          </p:cNvSpPr>
          <p:nvPr>
            <p:ph sz="quarter" idx="1"/>
          </p:nvPr>
        </p:nvSpPr>
        <p:spPr/>
        <p:txBody>
          <a:bodyPr/>
          <a:lstStyle/>
          <a:p>
            <a:r>
              <a:rPr lang="en-US" dirty="0"/>
              <a:t>It provides better reliability, security, and performance compared to FAT file systems, making it suitable for use in servers, enterprise environments, and personal computers.</a:t>
            </a:r>
          </a:p>
          <a:p>
            <a:r>
              <a:rPr lang="en-US" dirty="0"/>
              <a:t>FAT16 and FAT32 are older file systems known for their simplicity and compatibility, while NTFS is a modern file system with advanced features and better performance. </a:t>
            </a:r>
          </a:p>
          <a:p>
            <a:r>
              <a:rPr lang="en-US" dirty="0"/>
              <a:t>The choice of file system depends on factors such as the operating system being used, the intended use of the storage device, and compatibility requirements with other systems.</a:t>
            </a:r>
          </a:p>
          <a:p>
            <a:endParaRPr lang="en-US" dirty="0"/>
          </a:p>
        </p:txBody>
      </p:sp>
      <p:sp>
        <p:nvSpPr>
          <p:cNvPr id="2" name="Title 1">
            <a:extLst>
              <a:ext uri="{FF2B5EF4-FFF2-40B4-BE49-F238E27FC236}">
                <a16:creationId xmlns:a16="http://schemas.microsoft.com/office/drawing/2014/main" id="{CA9E7FE2-BC48-4B5E-9EF7-40FFB0C6931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2814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3E08A-4FBD-4887-82EB-6670E4F413A9}"/>
              </a:ext>
            </a:extLst>
          </p:cNvPr>
          <p:cNvSpPr>
            <a:spLocks noGrp="1"/>
          </p:cNvSpPr>
          <p:nvPr>
            <p:ph sz="quarter" idx="1"/>
          </p:nvPr>
        </p:nvSpPr>
        <p:spPr/>
        <p:txBody>
          <a:bodyPr>
            <a:normAutofit/>
          </a:bodyPr>
          <a:lstStyle/>
          <a:p>
            <a:r>
              <a:rPr lang="en-US" b="1" dirty="0"/>
              <a:t>Partition: </a:t>
            </a:r>
            <a:r>
              <a:rPr lang="en-US" dirty="0"/>
              <a:t>A partition is a logical division of a physical disk drive. It allows you to separate different areas of the disk for different purposes.</a:t>
            </a:r>
          </a:p>
          <a:p>
            <a:r>
              <a:rPr lang="en-US" b="1" dirty="0"/>
              <a:t>Types of Partitions: </a:t>
            </a:r>
            <a:r>
              <a:rPr lang="en-US" dirty="0"/>
              <a:t>Common partition types include primary partitions, extended partitions, and logical drives (which are partitions within extended partitions).</a:t>
            </a:r>
          </a:p>
          <a:p>
            <a:r>
              <a:rPr lang="en-US" b="1" dirty="0"/>
              <a:t>Partitioning Tools: </a:t>
            </a:r>
            <a:r>
              <a:rPr lang="en-US" dirty="0"/>
              <a:t>Operating systems typically include built-in partitioning tools. </a:t>
            </a:r>
          </a:p>
          <a:p>
            <a:r>
              <a:rPr lang="en-US" dirty="0"/>
              <a:t>For example, Windows has Disk Management, macOS has Disk Utility, and Linux distributions often use tools like </a:t>
            </a:r>
            <a:r>
              <a:rPr lang="en-US" dirty="0" err="1"/>
              <a:t>GParted</a:t>
            </a:r>
            <a:r>
              <a:rPr lang="en-US" dirty="0"/>
              <a:t> or </a:t>
            </a:r>
            <a:r>
              <a:rPr lang="en-US" dirty="0" err="1"/>
              <a:t>fdisk</a:t>
            </a:r>
            <a:r>
              <a:rPr lang="en-US" dirty="0"/>
              <a:t>.</a:t>
            </a:r>
          </a:p>
          <a:p>
            <a:endParaRPr lang="en-US" dirty="0"/>
          </a:p>
        </p:txBody>
      </p:sp>
      <p:sp>
        <p:nvSpPr>
          <p:cNvPr id="2" name="Title 1">
            <a:extLst>
              <a:ext uri="{FF2B5EF4-FFF2-40B4-BE49-F238E27FC236}">
                <a16:creationId xmlns:a16="http://schemas.microsoft.com/office/drawing/2014/main" id="{87F540C7-1411-4A8E-819A-5E289CD7FA62}"/>
              </a:ext>
            </a:extLst>
          </p:cNvPr>
          <p:cNvSpPr>
            <a:spLocks noGrp="1"/>
          </p:cNvSpPr>
          <p:nvPr>
            <p:ph type="title"/>
          </p:nvPr>
        </p:nvSpPr>
        <p:spPr/>
        <p:txBody>
          <a:bodyPr>
            <a:normAutofit fontScale="90000"/>
          </a:bodyPr>
          <a:lstStyle/>
          <a:p>
            <a:br>
              <a:rPr lang="en-US" dirty="0"/>
            </a:br>
            <a:br>
              <a:rPr lang="en-US" dirty="0"/>
            </a:br>
            <a:r>
              <a:rPr lang="en-US" b="1" dirty="0"/>
              <a:t>Partitioning:</a:t>
            </a:r>
            <a:br>
              <a:rPr lang="en-US" b="1" dirty="0"/>
            </a:br>
            <a:br>
              <a:rPr lang="en-US" dirty="0"/>
            </a:br>
            <a:endParaRPr lang="en-US" dirty="0"/>
          </a:p>
        </p:txBody>
      </p:sp>
    </p:spTree>
    <p:extLst>
      <p:ext uri="{BB962C8B-B14F-4D97-AF65-F5344CB8AC3E}">
        <p14:creationId xmlns:p14="http://schemas.microsoft.com/office/powerpoint/2010/main" val="2798042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E2722-C7EF-4C89-86EC-9F5B2B2D3D9E}"/>
              </a:ext>
            </a:extLst>
          </p:cNvPr>
          <p:cNvSpPr>
            <a:spLocks noGrp="1"/>
          </p:cNvSpPr>
          <p:nvPr>
            <p:ph sz="quarter" idx="1"/>
          </p:nvPr>
        </p:nvSpPr>
        <p:spPr/>
        <p:txBody>
          <a:bodyPr/>
          <a:lstStyle/>
          <a:p>
            <a:r>
              <a:rPr lang="en-US" dirty="0"/>
              <a:t>Decide on the number and size of partitions you need based on your requirements. For example, you may want separate partitions for the operating system, applications, and user data.</a:t>
            </a:r>
          </a:p>
          <a:p>
            <a:r>
              <a:rPr lang="en-US" dirty="0"/>
              <a:t>Use the partitioning tool to create partitions on the disk. Specify the size and type of each partition according to your needs. Be careful not to overwrite existing data if you're partitioning a disk that already has data on it.</a:t>
            </a:r>
          </a:p>
          <a:p>
            <a:endParaRPr lang="en-US" dirty="0"/>
          </a:p>
        </p:txBody>
      </p:sp>
      <p:sp>
        <p:nvSpPr>
          <p:cNvPr id="2" name="Title 1">
            <a:extLst>
              <a:ext uri="{FF2B5EF4-FFF2-40B4-BE49-F238E27FC236}">
                <a16:creationId xmlns:a16="http://schemas.microsoft.com/office/drawing/2014/main" id="{AC5C93E7-46AA-4D9D-846F-21609C8AB7F0}"/>
              </a:ext>
            </a:extLst>
          </p:cNvPr>
          <p:cNvSpPr>
            <a:spLocks noGrp="1"/>
          </p:cNvSpPr>
          <p:nvPr>
            <p:ph type="title"/>
          </p:nvPr>
        </p:nvSpPr>
        <p:spPr/>
        <p:txBody>
          <a:bodyPr>
            <a:normAutofit fontScale="90000"/>
          </a:bodyPr>
          <a:lstStyle/>
          <a:p>
            <a:br>
              <a:rPr lang="en-US" b="1" dirty="0"/>
            </a:br>
            <a:r>
              <a:rPr lang="en-US" b="1" dirty="0"/>
              <a:t>Creating Partitions:</a:t>
            </a:r>
            <a:br>
              <a:rPr lang="en-US" b="1" dirty="0"/>
            </a:br>
            <a:endParaRPr lang="en-US" dirty="0"/>
          </a:p>
        </p:txBody>
      </p:sp>
    </p:spTree>
    <p:extLst>
      <p:ext uri="{BB962C8B-B14F-4D97-AF65-F5344CB8AC3E}">
        <p14:creationId xmlns:p14="http://schemas.microsoft.com/office/powerpoint/2010/main" val="3948786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CDB2D-AD5B-46B0-800A-C2DCA768B001}"/>
              </a:ext>
            </a:extLst>
          </p:cNvPr>
          <p:cNvSpPr>
            <a:spLocks noGrp="1"/>
          </p:cNvSpPr>
          <p:nvPr>
            <p:ph sz="quarter" idx="1"/>
          </p:nvPr>
        </p:nvSpPr>
        <p:spPr/>
        <p:txBody>
          <a:bodyPr>
            <a:normAutofit/>
          </a:bodyPr>
          <a:lstStyle/>
          <a:p>
            <a:r>
              <a:rPr lang="en-US" b="1" dirty="0"/>
              <a:t>File System: </a:t>
            </a:r>
            <a:r>
              <a:rPr lang="en-US" dirty="0"/>
              <a:t>After creating partitions, you need to format them with a file system. The file system is responsible for organizing and managing data on the partition.</a:t>
            </a:r>
          </a:p>
          <a:p>
            <a:r>
              <a:rPr lang="en-US" b="1" dirty="0"/>
              <a:t>Common File Systems</a:t>
            </a:r>
            <a:r>
              <a:rPr lang="en-US" dirty="0"/>
              <a:t>: Common file systems include NTFS (used by Windows), HFS+ or APFS (used by macOS), and various file systems like ext4, XFS, or </a:t>
            </a:r>
            <a:r>
              <a:rPr lang="en-US" dirty="0" err="1"/>
              <a:t>Btrfs</a:t>
            </a:r>
            <a:r>
              <a:rPr lang="en-US" dirty="0"/>
              <a:t> used by Linux distributions.</a:t>
            </a:r>
          </a:p>
          <a:p>
            <a:r>
              <a:rPr lang="en-US" b="1" dirty="0"/>
              <a:t>Formatting Tools: </a:t>
            </a:r>
            <a:r>
              <a:rPr lang="en-US" dirty="0"/>
              <a:t>The partitioning tool you used to create partitions typically includes options to format them with a specific file system. Choose the appropriate file system for each partition based on the operating system and other compatibility requirements.</a:t>
            </a:r>
          </a:p>
          <a:p>
            <a:endParaRPr lang="en-US" dirty="0"/>
          </a:p>
        </p:txBody>
      </p:sp>
      <p:sp>
        <p:nvSpPr>
          <p:cNvPr id="2" name="Title 1">
            <a:extLst>
              <a:ext uri="{FF2B5EF4-FFF2-40B4-BE49-F238E27FC236}">
                <a16:creationId xmlns:a16="http://schemas.microsoft.com/office/drawing/2014/main" id="{2CAB545F-8D61-423E-81AC-DD1491850787}"/>
              </a:ext>
            </a:extLst>
          </p:cNvPr>
          <p:cNvSpPr>
            <a:spLocks noGrp="1"/>
          </p:cNvSpPr>
          <p:nvPr>
            <p:ph type="title"/>
          </p:nvPr>
        </p:nvSpPr>
        <p:spPr/>
        <p:txBody>
          <a:bodyPr>
            <a:normAutofit fontScale="90000"/>
          </a:bodyPr>
          <a:lstStyle/>
          <a:p>
            <a:br>
              <a:rPr lang="en-US" dirty="0"/>
            </a:br>
            <a:r>
              <a:rPr lang="en-US" dirty="0"/>
              <a:t>Formatting:</a:t>
            </a:r>
            <a:br>
              <a:rPr lang="en-US" dirty="0"/>
            </a:br>
            <a:endParaRPr lang="en-US" dirty="0"/>
          </a:p>
        </p:txBody>
      </p:sp>
    </p:spTree>
    <p:extLst>
      <p:ext uri="{BB962C8B-B14F-4D97-AF65-F5344CB8AC3E}">
        <p14:creationId xmlns:p14="http://schemas.microsoft.com/office/powerpoint/2010/main" val="55613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3CAEE-C13C-4881-B235-9D6D87EC08E8}"/>
              </a:ext>
            </a:extLst>
          </p:cNvPr>
          <p:cNvSpPr>
            <a:spLocks noGrp="1"/>
          </p:cNvSpPr>
          <p:nvPr>
            <p:ph sz="quarter" idx="1"/>
          </p:nvPr>
        </p:nvSpPr>
        <p:spPr/>
        <p:txBody>
          <a:bodyPr/>
          <a:lstStyle/>
          <a:p>
            <a:r>
              <a:rPr lang="en-US" b="1" dirty="0"/>
              <a:t>Assigning Drive Letters or Mount Points:</a:t>
            </a:r>
          </a:p>
          <a:p>
            <a:r>
              <a:rPr lang="en-US" dirty="0"/>
              <a:t>On Windows, each partition is typically assigned a drive letter (e.g., C:, D:, E:).</a:t>
            </a:r>
          </a:p>
          <a:p>
            <a:r>
              <a:rPr lang="en-US" dirty="0"/>
              <a:t>On macOS and Linux, partitions are mounted at specific mount points in the file system hierarchy (e.g., /mnt/data, /home).</a:t>
            </a:r>
          </a:p>
          <a:p>
            <a:endParaRPr lang="en-US" dirty="0"/>
          </a:p>
        </p:txBody>
      </p:sp>
      <p:sp>
        <p:nvSpPr>
          <p:cNvPr id="2" name="Title 1">
            <a:extLst>
              <a:ext uri="{FF2B5EF4-FFF2-40B4-BE49-F238E27FC236}">
                <a16:creationId xmlns:a16="http://schemas.microsoft.com/office/drawing/2014/main" id="{0C070050-BBC1-4A36-9827-57090057E39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6733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8BFA6-A324-43FC-B9B3-FDF486309A11}"/>
              </a:ext>
            </a:extLst>
          </p:cNvPr>
          <p:cNvSpPr>
            <a:spLocks noGrp="1"/>
          </p:cNvSpPr>
          <p:nvPr>
            <p:ph sz="quarter" idx="1"/>
          </p:nvPr>
        </p:nvSpPr>
        <p:spPr/>
        <p:txBody>
          <a:bodyPr>
            <a:normAutofit fontScale="92500"/>
          </a:bodyPr>
          <a:lstStyle/>
          <a:p>
            <a:r>
              <a:rPr lang="en-US" b="1" dirty="0"/>
              <a:t>Labeling Partitions:</a:t>
            </a:r>
          </a:p>
          <a:p>
            <a:r>
              <a:rPr lang="en-US" dirty="0"/>
              <a:t>It's a good practice to give meaningful labels to partitions to help identify them more easily. </a:t>
            </a:r>
          </a:p>
          <a:p>
            <a:r>
              <a:rPr lang="en-US" dirty="0"/>
              <a:t>This is especially helpful when managing multiple partitions.</a:t>
            </a:r>
          </a:p>
          <a:p>
            <a:r>
              <a:rPr lang="en-US" b="1" dirty="0"/>
              <a:t>Verifying and Finalizing:</a:t>
            </a:r>
          </a:p>
          <a:p>
            <a:r>
              <a:rPr lang="en-US" dirty="0"/>
              <a:t>After partitioning and formatting, verify that everything is set up correctly. </a:t>
            </a:r>
          </a:p>
          <a:p>
            <a:r>
              <a:rPr lang="en-US" dirty="0"/>
              <a:t>Check that each partition appears as expected and that you can access them.</a:t>
            </a:r>
          </a:p>
          <a:p>
            <a:r>
              <a:rPr lang="en-US" dirty="0"/>
              <a:t>Make any necessary adjustments if you encounter issues or if your requirements change.</a:t>
            </a:r>
          </a:p>
          <a:p>
            <a:endParaRPr lang="en-US" dirty="0"/>
          </a:p>
        </p:txBody>
      </p:sp>
      <p:sp>
        <p:nvSpPr>
          <p:cNvPr id="2" name="Title 1">
            <a:extLst>
              <a:ext uri="{FF2B5EF4-FFF2-40B4-BE49-F238E27FC236}">
                <a16:creationId xmlns:a16="http://schemas.microsoft.com/office/drawing/2014/main" id="{20CCC021-FBEA-4CEC-8A55-12A942BBA62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1123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404A9-0C61-4F8F-AE96-8A2F69B39C32}"/>
              </a:ext>
            </a:extLst>
          </p:cNvPr>
          <p:cNvSpPr>
            <a:spLocks noGrp="1"/>
          </p:cNvSpPr>
          <p:nvPr>
            <p:ph sz="quarter" idx="1"/>
          </p:nvPr>
        </p:nvSpPr>
        <p:spPr/>
        <p:txBody>
          <a:bodyPr/>
          <a:lstStyle/>
          <a:p>
            <a:r>
              <a:rPr lang="en-US" b="1" dirty="0"/>
              <a:t>Data Migration (if applicable):</a:t>
            </a:r>
          </a:p>
          <a:p>
            <a:r>
              <a:rPr lang="en-US" dirty="0"/>
              <a:t>If you're repartitioning a disk with existing data, you may need to back up the data before proceeding with partitioning and formatting. Afterward, you can restore the data to the appropriate partitions.</a:t>
            </a:r>
          </a:p>
          <a:p>
            <a:r>
              <a:rPr lang="en-US" dirty="0"/>
              <a:t>It's essential to be cautious when partitioning and formatting disks, especially if there is existing data that you want to preserve. </a:t>
            </a:r>
          </a:p>
          <a:p>
            <a:r>
              <a:rPr lang="en-US" dirty="0"/>
              <a:t>Double-check your choices and ensure that you're partitioning and formatting the correct disks and partitions to avoid data loss.</a:t>
            </a:r>
          </a:p>
          <a:p>
            <a:endParaRPr lang="en-US" dirty="0"/>
          </a:p>
        </p:txBody>
      </p:sp>
      <p:sp>
        <p:nvSpPr>
          <p:cNvPr id="2" name="Title 1">
            <a:extLst>
              <a:ext uri="{FF2B5EF4-FFF2-40B4-BE49-F238E27FC236}">
                <a16:creationId xmlns:a16="http://schemas.microsoft.com/office/drawing/2014/main" id="{7EA773A9-CB13-49AE-8421-F6983C45751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17960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D3622-07AE-40F7-99A4-EDF44BEBF033}"/>
              </a:ext>
            </a:extLst>
          </p:cNvPr>
          <p:cNvSpPr>
            <a:spLocks noGrp="1"/>
          </p:cNvSpPr>
          <p:nvPr>
            <p:ph sz="quarter" idx="1"/>
          </p:nvPr>
        </p:nvSpPr>
        <p:spPr/>
        <p:txBody>
          <a:bodyPr>
            <a:normAutofit/>
          </a:bodyPr>
          <a:lstStyle/>
          <a:p>
            <a:r>
              <a:rPr lang="en-US" b="1" dirty="0"/>
              <a:t>Identify Symptoms:</a:t>
            </a:r>
          </a:p>
          <a:p>
            <a:r>
              <a:rPr lang="en-US" dirty="0"/>
              <a:t>Gather information about the symptoms of the network problem. This could include slow internet speeds, intermittent connectivity, inability to access specific websites or services, etc.</a:t>
            </a:r>
          </a:p>
          <a:p>
            <a:r>
              <a:rPr lang="en-US" b="1" dirty="0"/>
              <a:t>Check Physical Connections:</a:t>
            </a:r>
          </a:p>
          <a:p>
            <a:r>
              <a:rPr lang="en-US" dirty="0"/>
              <a:t>Ensure that all physical network connections are secure and properly connected. </a:t>
            </a:r>
          </a:p>
          <a:p>
            <a:r>
              <a:rPr lang="en-US" dirty="0"/>
              <a:t>This includes cables, connectors, switches, routers, and modems.</a:t>
            </a:r>
          </a:p>
          <a:p>
            <a:endParaRPr lang="en-US" dirty="0"/>
          </a:p>
        </p:txBody>
      </p:sp>
      <p:sp>
        <p:nvSpPr>
          <p:cNvPr id="2" name="Title 1">
            <a:extLst>
              <a:ext uri="{FF2B5EF4-FFF2-40B4-BE49-F238E27FC236}">
                <a16:creationId xmlns:a16="http://schemas.microsoft.com/office/drawing/2014/main" id="{BB80A056-6AB9-444E-8998-38367A887257}"/>
              </a:ext>
            </a:extLst>
          </p:cNvPr>
          <p:cNvSpPr>
            <a:spLocks noGrp="1"/>
          </p:cNvSpPr>
          <p:nvPr>
            <p:ph type="title"/>
          </p:nvPr>
        </p:nvSpPr>
        <p:spPr/>
        <p:txBody>
          <a:bodyPr>
            <a:normAutofit fontScale="90000"/>
          </a:bodyPr>
          <a:lstStyle/>
          <a:p>
            <a:br>
              <a:rPr lang="en-US" dirty="0"/>
            </a:br>
            <a:r>
              <a:rPr lang="en-US" dirty="0"/>
              <a:t>steps to diagnose a network problem</a:t>
            </a:r>
            <a:br>
              <a:rPr lang="en-US" dirty="0"/>
            </a:br>
            <a:endParaRPr lang="en-US" dirty="0"/>
          </a:p>
        </p:txBody>
      </p:sp>
    </p:spTree>
    <p:extLst>
      <p:ext uri="{BB962C8B-B14F-4D97-AF65-F5344CB8AC3E}">
        <p14:creationId xmlns:p14="http://schemas.microsoft.com/office/powerpoint/2010/main" val="36707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E0B8E-5D81-405F-8215-457A3E90D067}"/>
              </a:ext>
            </a:extLst>
          </p:cNvPr>
          <p:cNvSpPr>
            <a:spLocks noGrp="1"/>
          </p:cNvSpPr>
          <p:nvPr>
            <p:ph sz="quarter" idx="1"/>
          </p:nvPr>
        </p:nvSpPr>
        <p:spPr/>
        <p:txBody>
          <a:bodyPr>
            <a:normAutofit fontScale="92500" lnSpcReduction="10000"/>
          </a:bodyPr>
          <a:lstStyle/>
          <a:p>
            <a:r>
              <a:rPr lang="en-US" b="1" dirty="0"/>
              <a:t>Verify Power and Lights:</a:t>
            </a:r>
          </a:p>
          <a:p>
            <a:r>
              <a:rPr lang="en-US" dirty="0"/>
              <a:t>Check the power status and indicator lights on networking devices such as routers, switches, and modems.</a:t>
            </a:r>
          </a:p>
          <a:p>
            <a:r>
              <a:rPr lang="en-US" dirty="0"/>
              <a:t>Make sure all devices are powered on and that indicator lights are displaying normal behavior. Abnormal lights or lack of power may indicate hardware issues.</a:t>
            </a:r>
          </a:p>
          <a:p>
            <a:r>
              <a:rPr lang="en-US" b="1" dirty="0"/>
              <a:t>Restart Networking Devices:</a:t>
            </a:r>
          </a:p>
          <a:p>
            <a:r>
              <a:rPr lang="en-US" dirty="0"/>
              <a:t>Sometimes, network issues can be resolved by simply restarting networking devices such as routers, switches, and modems.</a:t>
            </a:r>
          </a:p>
          <a:p>
            <a:r>
              <a:rPr lang="en-US" dirty="0"/>
              <a:t>Power cycle each device by unplugging it from the power source, waiting for a few seconds, and then plugging it back in.</a:t>
            </a:r>
          </a:p>
          <a:p>
            <a:endParaRPr lang="en-US" dirty="0"/>
          </a:p>
        </p:txBody>
      </p:sp>
      <p:sp>
        <p:nvSpPr>
          <p:cNvPr id="2" name="Title 1">
            <a:extLst>
              <a:ext uri="{FF2B5EF4-FFF2-40B4-BE49-F238E27FC236}">
                <a16:creationId xmlns:a16="http://schemas.microsoft.com/office/drawing/2014/main" id="{87ABC03F-668B-4412-8BB7-CF979052A2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720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503E9-4993-4309-9EE8-0B52964AEEEA}"/>
              </a:ext>
            </a:extLst>
          </p:cNvPr>
          <p:cNvSpPr>
            <a:spLocks noGrp="1"/>
          </p:cNvSpPr>
          <p:nvPr>
            <p:ph sz="quarter" idx="1"/>
          </p:nvPr>
        </p:nvSpPr>
        <p:spPr/>
        <p:txBody>
          <a:bodyPr/>
          <a:lstStyle/>
          <a:p>
            <a:r>
              <a:rPr lang="en-US" dirty="0"/>
              <a:t>Analog and digital signals are different from each other in many aspects. </a:t>
            </a:r>
          </a:p>
          <a:p>
            <a:r>
              <a:rPr lang="en-US" dirty="0"/>
              <a:t>One major difference between the two signals is that an analog signal is a continuous function of time, whereas a digital signal is a discrete function of time.</a:t>
            </a:r>
          </a:p>
          <a:p>
            <a:endParaRPr lang="en-US" dirty="0"/>
          </a:p>
        </p:txBody>
      </p:sp>
      <p:sp>
        <p:nvSpPr>
          <p:cNvPr id="2" name="Title 1">
            <a:extLst>
              <a:ext uri="{FF2B5EF4-FFF2-40B4-BE49-F238E27FC236}">
                <a16:creationId xmlns:a16="http://schemas.microsoft.com/office/drawing/2014/main" id="{6070A657-3769-40E2-8A4D-35FBFFE6138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6011115B-1D2D-49EC-A149-201F0B223A7A}"/>
              </a:ext>
            </a:extLst>
          </p:cNvPr>
          <p:cNvPicPr>
            <a:picLocks noChangeAspect="1"/>
          </p:cNvPicPr>
          <p:nvPr/>
        </p:nvPicPr>
        <p:blipFill>
          <a:blip r:embed="rId2"/>
          <a:stretch>
            <a:fillRect/>
          </a:stretch>
        </p:blipFill>
        <p:spPr>
          <a:xfrm>
            <a:off x="3824701" y="4161389"/>
            <a:ext cx="5266290" cy="2015574"/>
          </a:xfrm>
          <a:prstGeom prst="rect">
            <a:avLst/>
          </a:prstGeom>
        </p:spPr>
      </p:pic>
    </p:spTree>
    <p:extLst>
      <p:ext uri="{BB962C8B-B14F-4D97-AF65-F5344CB8AC3E}">
        <p14:creationId xmlns:p14="http://schemas.microsoft.com/office/powerpoint/2010/main" val="4188634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3C5A9-1DA5-45A7-ADB3-9A34637FA490}"/>
              </a:ext>
            </a:extLst>
          </p:cNvPr>
          <p:cNvSpPr>
            <a:spLocks noGrp="1"/>
          </p:cNvSpPr>
          <p:nvPr>
            <p:ph sz="quarter" idx="1"/>
          </p:nvPr>
        </p:nvSpPr>
        <p:spPr/>
        <p:txBody>
          <a:bodyPr/>
          <a:lstStyle/>
          <a:p>
            <a:r>
              <a:rPr lang="en-US" b="1" dirty="0"/>
              <a:t>Check Network Configuration:</a:t>
            </a:r>
          </a:p>
          <a:p>
            <a:r>
              <a:rPr lang="en-US" dirty="0"/>
              <a:t>Verify network settings on computers and devices, including IP addresses, subnet masks, default gateways, and DNS servers.</a:t>
            </a:r>
          </a:p>
          <a:p>
            <a:r>
              <a:rPr lang="en-US" dirty="0"/>
              <a:t>Ensure that network settings are configured correctly and are compatible with the network environment.</a:t>
            </a:r>
          </a:p>
          <a:p>
            <a:endParaRPr lang="en-US" dirty="0"/>
          </a:p>
        </p:txBody>
      </p:sp>
      <p:sp>
        <p:nvSpPr>
          <p:cNvPr id="2" name="Title 1">
            <a:extLst>
              <a:ext uri="{FF2B5EF4-FFF2-40B4-BE49-F238E27FC236}">
                <a16:creationId xmlns:a16="http://schemas.microsoft.com/office/drawing/2014/main" id="{B0AA98C8-86A1-411E-912E-142E4484840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10008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56180-873E-4E91-A481-906C4FAC6B68}"/>
              </a:ext>
            </a:extLst>
          </p:cNvPr>
          <p:cNvSpPr>
            <a:spLocks noGrp="1"/>
          </p:cNvSpPr>
          <p:nvPr>
            <p:ph sz="quarter" idx="1"/>
          </p:nvPr>
        </p:nvSpPr>
        <p:spPr/>
        <p:txBody>
          <a:bodyPr>
            <a:normAutofit/>
          </a:bodyPr>
          <a:lstStyle/>
          <a:p>
            <a:r>
              <a:rPr lang="en-US" b="1" dirty="0"/>
              <a:t>Test Connectivity:</a:t>
            </a:r>
          </a:p>
          <a:p>
            <a:r>
              <a:rPr lang="en-US" dirty="0"/>
              <a:t>Use diagnostic tools such as ping, traceroute, or nslookup to test network connectivity to specific hosts or IP addresses.</a:t>
            </a:r>
          </a:p>
          <a:p>
            <a:r>
              <a:rPr lang="en-US" dirty="0"/>
              <a:t>Check if you can ping the router's IP address and external IP addresses like DNS servers or popular websites.</a:t>
            </a:r>
          </a:p>
          <a:p>
            <a:r>
              <a:rPr lang="en-US" b="1" dirty="0"/>
              <a:t>Check Firewall and Security Settings:</a:t>
            </a:r>
          </a:p>
          <a:p>
            <a:r>
              <a:rPr lang="en-US" dirty="0"/>
              <a:t>Verify firewall settings on routers, computers, and security software. Make sure they're not blocking necessary network traffic.</a:t>
            </a:r>
          </a:p>
          <a:p>
            <a:endParaRPr lang="en-US" dirty="0"/>
          </a:p>
        </p:txBody>
      </p:sp>
      <p:sp>
        <p:nvSpPr>
          <p:cNvPr id="2" name="Title 1">
            <a:extLst>
              <a:ext uri="{FF2B5EF4-FFF2-40B4-BE49-F238E27FC236}">
                <a16:creationId xmlns:a16="http://schemas.microsoft.com/office/drawing/2014/main" id="{F3BD258E-BE06-4109-945D-E751EC3C9FC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26625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BA362-3975-402D-BC54-D11BD6D37951}"/>
              </a:ext>
            </a:extLst>
          </p:cNvPr>
          <p:cNvSpPr>
            <a:spLocks noGrp="1"/>
          </p:cNvSpPr>
          <p:nvPr>
            <p:ph sz="quarter" idx="1"/>
          </p:nvPr>
        </p:nvSpPr>
        <p:spPr/>
        <p:txBody>
          <a:bodyPr>
            <a:normAutofit/>
          </a:bodyPr>
          <a:lstStyle/>
          <a:p>
            <a:r>
              <a:rPr lang="en-US" b="1" dirty="0"/>
              <a:t>Update Network Drivers and Firmware:</a:t>
            </a:r>
          </a:p>
          <a:p>
            <a:r>
              <a:rPr lang="en-US" dirty="0"/>
              <a:t>Ensure that network drivers on computers and firmware on networking devices are up-to-date.</a:t>
            </a:r>
          </a:p>
          <a:p>
            <a:r>
              <a:rPr lang="en-US" b="1" dirty="0"/>
              <a:t>Consider Network Load and Performance:</a:t>
            </a:r>
          </a:p>
          <a:p>
            <a:r>
              <a:rPr lang="en-US" dirty="0"/>
              <a:t>Evaluate network performance during peak usage times. Congestion or high network load can affect performance.</a:t>
            </a:r>
          </a:p>
          <a:p>
            <a:r>
              <a:rPr lang="en-US" dirty="0"/>
              <a:t>Use network monitoring tools to identify bandwidth-intensive applications or devices that may be causing congestion.</a:t>
            </a:r>
          </a:p>
          <a:p>
            <a:endParaRPr lang="en-US" dirty="0"/>
          </a:p>
        </p:txBody>
      </p:sp>
      <p:sp>
        <p:nvSpPr>
          <p:cNvPr id="2" name="Title 1">
            <a:extLst>
              <a:ext uri="{FF2B5EF4-FFF2-40B4-BE49-F238E27FC236}">
                <a16:creationId xmlns:a16="http://schemas.microsoft.com/office/drawing/2014/main" id="{7CC03147-946F-4519-9EB6-04456C9BA21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83691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E89CA-B751-492B-A832-33366260701F}"/>
              </a:ext>
            </a:extLst>
          </p:cNvPr>
          <p:cNvSpPr>
            <a:spLocks noGrp="1"/>
          </p:cNvSpPr>
          <p:nvPr>
            <p:ph sz="quarter" idx="1"/>
          </p:nvPr>
        </p:nvSpPr>
        <p:spPr/>
        <p:txBody>
          <a:bodyPr>
            <a:normAutofit/>
          </a:bodyPr>
          <a:lstStyle/>
          <a:p>
            <a:r>
              <a:rPr lang="en-US" b="1" dirty="0"/>
              <a:t>Isolate the Problem:</a:t>
            </a:r>
          </a:p>
          <a:p>
            <a:r>
              <a:rPr lang="en-US" dirty="0"/>
              <a:t>If possible, isolate the network problem by testing different devices, cables, or network segments.</a:t>
            </a:r>
          </a:p>
          <a:p>
            <a:r>
              <a:rPr lang="en-US" dirty="0"/>
              <a:t>Determine if the issue is localized to a specific device, network segment, or the entire network.</a:t>
            </a:r>
          </a:p>
          <a:p>
            <a:r>
              <a:rPr lang="en-US" b="1" dirty="0"/>
              <a:t>Seek Additional Help:</a:t>
            </a:r>
          </a:p>
          <a:p>
            <a:r>
              <a:rPr lang="en-US" dirty="0"/>
              <a:t>If you're unable to resolve the network problem on your own, consider seeking assistance from IT support, network administrators, or online forums and communities.</a:t>
            </a:r>
          </a:p>
          <a:p>
            <a:endParaRPr lang="en-US" dirty="0"/>
          </a:p>
        </p:txBody>
      </p:sp>
      <p:sp>
        <p:nvSpPr>
          <p:cNvPr id="2" name="Title 1">
            <a:extLst>
              <a:ext uri="{FF2B5EF4-FFF2-40B4-BE49-F238E27FC236}">
                <a16:creationId xmlns:a16="http://schemas.microsoft.com/office/drawing/2014/main" id="{823CAF03-AE06-4E26-9521-F85348B7C4A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1460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AE1E3-3FE4-41C4-BDFA-D5C37AC1841A}"/>
              </a:ext>
            </a:extLst>
          </p:cNvPr>
          <p:cNvSpPr>
            <a:spLocks noGrp="1"/>
          </p:cNvSpPr>
          <p:nvPr>
            <p:ph sz="quarter" idx="1"/>
          </p:nvPr>
        </p:nvSpPr>
        <p:spPr/>
        <p:txBody>
          <a:bodyPr>
            <a:normAutofit/>
          </a:bodyPr>
          <a:lstStyle/>
          <a:p>
            <a:r>
              <a:rPr lang="en-US" dirty="0"/>
              <a:t>A signal which is a continuous function of time and used to carry the information is known as an analog signal. </a:t>
            </a:r>
          </a:p>
          <a:p>
            <a:r>
              <a:rPr lang="en-US" dirty="0"/>
              <a:t>An analog signal represents a quantity analogous to another quantity, for example, in case of an analog audio signal, the instantaneous value of signal voltage represents the pressure of the sound wave.</a:t>
            </a:r>
          </a:p>
          <a:p>
            <a:r>
              <a:rPr lang="en-US" dirty="0"/>
              <a:t>Analog signals utilize the properties of medium to convey the information. </a:t>
            </a:r>
          </a:p>
          <a:p>
            <a:r>
              <a:rPr lang="en-US" dirty="0"/>
              <a:t>All the natural signals are the examples of analog signals. </a:t>
            </a:r>
          </a:p>
          <a:p>
            <a:r>
              <a:rPr lang="en-US" dirty="0"/>
              <a:t>the analog signals are more susceptible to the electronic noise and distortion which can degrade the quality of the signal.</a:t>
            </a:r>
          </a:p>
          <a:p>
            <a:endParaRPr lang="en-US" dirty="0"/>
          </a:p>
        </p:txBody>
      </p:sp>
      <p:sp>
        <p:nvSpPr>
          <p:cNvPr id="2" name="Title 1">
            <a:extLst>
              <a:ext uri="{FF2B5EF4-FFF2-40B4-BE49-F238E27FC236}">
                <a16:creationId xmlns:a16="http://schemas.microsoft.com/office/drawing/2014/main" id="{D9EDA285-6A6B-477D-964A-0B87A8B72BE9}"/>
              </a:ext>
            </a:extLst>
          </p:cNvPr>
          <p:cNvSpPr>
            <a:spLocks noGrp="1"/>
          </p:cNvSpPr>
          <p:nvPr>
            <p:ph type="title"/>
          </p:nvPr>
        </p:nvSpPr>
        <p:spPr/>
        <p:txBody>
          <a:bodyPr>
            <a:normAutofit fontScale="90000"/>
          </a:bodyPr>
          <a:lstStyle/>
          <a:p>
            <a:br>
              <a:rPr lang="en-US" dirty="0"/>
            </a:br>
            <a:r>
              <a:rPr lang="en-US" dirty="0"/>
              <a:t>Analog Signal</a:t>
            </a:r>
            <a:br>
              <a:rPr lang="en-US" dirty="0"/>
            </a:br>
            <a:endParaRPr lang="en-US" dirty="0"/>
          </a:p>
        </p:txBody>
      </p:sp>
    </p:spTree>
    <p:extLst>
      <p:ext uri="{BB962C8B-B14F-4D97-AF65-F5344CB8AC3E}">
        <p14:creationId xmlns:p14="http://schemas.microsoft.com/office/powerpoint/2010/main" val="3627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72581-45DB-4AAD-A8EB-FF1A4E1195BF}"/>
              </a:ext>
            </a:extLst>
          </p:cNvPr>
          <p:cNvSpPr>
            <a:spLocks noGrp="1"/>
          </p:cNvSpPr>
          <p:nvPr>
            <p:ph sz="quarter" idx="1"/>
          </p:nvPr>
        </p:nvSpPr>
        <p:spPr/>
        <p:txBody>
          <a:bodyPr/>
          <a:lstStyle/>
          <a:p>
            <a:r>
              <a:rPr lang="en-US" dirty="0"/>
              <a:t>A signal that is discrete function of time, i.e. which is not a continuous signal</a:t>
            </a:r>
          </a:p>
          <a:p>
            <a:r>
              <a:rPr lang="en-US" dirty="0"/>
              <a:t>The digital signals are represented in the binary form and consist of different values of voltage at discrete instants of time.</a:t>
            </a:r>
          </a:p>
          <a:p>
            <a:r>
              <a:rPr lang="en-US" dirty="0"/>
              <a:t>a digital signal represents the data and information as a sequence of separate values at any given time. </a:t>
            </a:r>
          </a:p>
          <a:p>
            <a:r>
              <a:rPr lang="en-US" dirty="0"/>
              <a:t>The digital signal can only take on one of a finite number of values.</a:t>
            </a:r>
          </a:p>
          <a:p>
            <a:endParaRPr lang="en-US" dirty="0"/>
          </a:p>
        </p:txBody>
      </p:sp>
      <p:sp>
        <p:nvSpPr>
          <p:cNvPr id="2" name="Title 1">
            <a:extLst>
              <a:ext uri="{FF2B5EF4-FFF2-40B4-BE49-F238E27FC236}">
                <a16:creationId xmlns:a16="http://schemas.microsoft.com/office/drawing/2014/main" id="{0D15E037-B85C-4C74-A722-A8CCBB8CACB8}"/>
              </a:ext>
            </a:extLst>
          </p:cNvPr>
          <p:cNvSpPr>
            <a:spLocks noGrp="1"/>
          </p:cNvSpPr>
          <p:nvPr>
            <p:ph type="title"/>
          </p:nvPr>
        </p:nvSpPr>
        <p:spPr/>
        <p:txBody>
          <a:bodyPr>
            <a:normAutofit fontScale="90000"/>
          </a:bodyPr>
          <a:lstStyle/>
          <a:p>
            <a:br>
              <a:rPr lang="en-US" dirty="0"/>
            </a:br>
            <a:r>
              <a:rPr lang="en-US" dirty="0"/>
              <a:t>Digital Signal</a:t>
            </a:r>
            <a:br>
              <a:rPr lang="en-US" dirty="0"/>
            </a:br>
            <a:endParaRPr lang="en-US" dirty="0"/>
          </a:p>
        </p:txBody>
      </p:sp>
    </p:spTree>
    <p:extLst>
      <p:ext uri="{BB962C8B-B14F-4D97-AF65-F5344CB8AC3E}">
        <p14:creationId xmlns:p14="http://schemas.microsoft.com/office/powerpoint/2010/main" val="277526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FE26FB-B42B-4BC4-86E4-6EF3D84C2333}"/>
              </a:ext>
            </a:extLst>
          </p:cNvPr>
          <p:cNvGraphicFramePr>
            <a:graphicFrameLocks noGrp="1"/>
          </p:cNvGraphicFramePr>
          <p:nvPr>
            <p:ph sz="quarter" idx="1"/>
            <p:extLst>
              <p:ext uri="{D42A27DB-BD31-4B8C-83A1-F6EECF244321}">
                <p14:modId xmlns:p14="http://schemas.microsoft.com/office/powerpoint/2010/main" val="3227601842"/>
              </p:ext>
            </p:extLst>
          </p:nvPr>
        </p:nvGraphicFramePr>
        <p:xfrm>
          <a:off x="1060007" y="1508825"/>
          <a:ext cx="9647750" cy="4189610"/>
        </p:xfrm>
        <a:graphic>
          <a:graphicData uri="http://schemas.openxmlformats.org/drawingml/2006/table">
            <a:tbl>
              <a:tblPr firstRow="1" firstCol="1" bandRow="1">
                <a:tableStyleId>{5C22544A-7EE6-4342-B048-85BDC9FD1C3A}</a:tableStyleId>
              </a:tblPr>
              <a:tblGrid>
                <a:gridCol w="4823875">
                  <a:extLst>
                    <a:ext uri="{9D8B030D-6E8A-4147-A177-3AD203B41FA5}">
                      <a16:colId xmlns:a16="http://schemas.microsoft.com/office/drawing/2014/main" val="2155042756"/>
                    </a:ext>
                  </a:extLst>
                </a:gridCol>
                <a:gridCol w="4823875">
                  <a:extLst>
                    <a:ext uri="{9D8B030D-6E8A-4147-A177-3AD203B41FA5}">
                      <a16:colId xmlns:a16="http://schemas.microsoft.com/office/drawing/2014/main" val="822170183"/>
                    </a:ext>
                  </a:extLst>
                </a:gridCol>
              </a:tblGrid>
              <a:tr h="811922">
                <a:tc>
                  <a:txBody>
                    <a:bodyPr/>
                    <a:lstStyle/>
                    <a:p>
                      <a:pPr marL="0" marR="0" algn="ctr">
                        <a:lnSpc>
                          <a:spcPct val="107000"/>
                        </a:lnSpc>
                        <a:spcBef>
                          <a:spcPts val="0"/>
                        </a:spcBef>
                        <a:spcAft>
                          <a:spcPts val="0"/>
                        </a:spcAft>
                      </a:pPr>
                      <a:r>
                        <a:rPr lang="en-US" sz="2000">
                          <a:effectLst/>
                        </a:rPr>
                        <a:t>Analog Signal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114300" marB="114300"/>
                </a:tc>
                <a:tc>
                  <a:txBody>
                    <a:bodyPr/>
                    <a:lstStyle/>
                    <a:p>
                      <a:pPr marL="0" marR="0" algn="ctr">
                        <a:lnSpc>
                          <a:spcPct val="107000"/>
                        </a:lnSpc>
                        <a:spcBef>
                          <a:spcPts val="0"/>
                        </a:spcBef>
                        <a:spcAft>
                          <a:spcPts val="0"/>
                        </a:spcAft>
                      </a:pPr>
                      <a:r>
                        <a:rPr lang="en-US" sz="2000">
                          <a:effectLst/>
                        </a:rPr>
                        <a:t>Digital Signal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114300" marB="114300"/>
                </a:tc>
                <a:extLst>
                  <a:ext uri="{0D108BD9-81ED-4DB2-BD59-A6C34878D82A}">
                    <a16:rowId xmlns:a16="http://schemas.microsoft.com/office/drawing/2014/main" val="1134961467"/>
                  </a:ext>
                </a:extLst>
              </a:tr>
              <a:tr h="1485276">
                <a:tc>
                  <a:txBody>
                    <a:bodyPr/>
                    <a:lstStyle/>
                    <a:p>
                      <a:pPr marL="0" marR="0">
                        <a:lnSpc>
                          <a:spcPct val="107000"/>
                        </a:lnSpc>
                        <a:spcBef>
                          <a:spcPts val="0"/>
                        </a:spcBef>
                        <a:spcAft>
                          <a:spcPts val="0"/>
                        </a:spcAft>
                      </a:pPr>
                      <a:r>
                        <a:rPr lang="en-US" sz="2000">
                          <a:effectLst/>
                        </a:rPr>
                        <a:t>A signal for conveying information which is a continuous function of time is known as analog signal.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2000">
                          <a:effectLst/>
                        </a:rPr>
                        <a:t>A signal which is a discrete function of time, i.e. non-continuous signal, is known as digital signal.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96143730"/>
                  </a:ext>
                </a:extLst>
              </a:tr>
              <a:tr h="1892412">
                <a:tc>
                  <a:txBody>
                    <a:bodyPr/>
                    <a:lstStyle/>
                    <a:p>
                      <a:pPr marL="0" marR="0">
                        <a:lnSpc>
                          <a:spcPct val="107000"/>
                        </a:lnSpc>
                        <a:spcBef>
                          <a:spcPts val="0"/>
                        </a:spcBef>
                        <a:spcAft>
                          <a:spcPts val="0"/>
                        </a:spcAft>
                      </a:pPr>
                      <a:r>
                        <a:rPr lang="en-US" sz="2000" dirty="0">
                          <a:effectLst/>
                        </a:rPr>
                        <a:t>An analog signal is typically represented by a sine wave function. There are many more representations for the analog signals also.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2000" dirty="0">
                          <a:effectLst/>
                        </a:rPr>
                        <a:t>The typical representation of a signal is given by a square wave 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25450423"/>
                  </a:ext>
                </a:extLst>
              </a:tr>
            </a:tbl>
          </a:graphicData>
        </a:graphic>
      </p:graphicFrame>
      <p:sp>
        <p:nvSpPr>
          <p:cNvPr id="2" name="Title 1">
            <a:extLst>
              <a:ext uri="{FF2B5EF4-FFF2-40B4-BE49-F238E27FC236}">
                <a16:creationId xmlns:a16="http://schemas.microsoft.com/office/drawing/2014/main" id="{93A75AF7-065F-451D-A3EB-401B6E0E87F5}"/>
              </a:ext>
            </a:extLst>
          </p:cNvPr>
          <p:cNvSpPr>
            <a:spLocks noGrp="1"/>
          </p:cNvSpPr>
          <p:nvPr>
            <p:ph type="title"/>
          </p:nvPr>
        </p:nvSpPr>
        <p:spPr/>
        <p:txBody>
          <a:bodyPr>
            <a:normAutofit fontScale="90000"/>
          </a:bodyPr>
          <a:lstStyle/>
          <a:p>
            <a:br>
              <a:rPr lang="en-US" dirty="0"/>
            </a:br>
            <a:r>
              <a:rPr lang="en-US" dirty="0"/>
              <a:t>Difference between Analog and Digital Signal</a:t>
            </a:r>
            <a:br>
              <a:rPr lang="en-US" dirty="0"/>
            </a:br>
            <a:endParaRPr lang="en-US" dirty="0"/>
          </a:p>
        </p:txBody>
      </p:sp>
    </p:spTree>
    <p:extLst>
      <p:ext uri="{BB962C8B-B14F-4D97-AF65-F5344CB8AC3E}">
        <p14:creationId xmlns:p14="http://schemas.microsoft.com/office/powerpoint/2010/main" val="77488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C8809B3-0B9A-48BC-8EB1-94C08F117B19}"/>
              </a:ext>
            </a:extLst>
          </p:cNvPr>
          <p:cNvGraphicFramePr>
            <a:graphicFrameLocks noGrp="1"/>
          </p:cNvGraphicFramePr>
          <p:nvPr>
            <p:ph sz="quarter" idx="1"/>
            <p:extLst>
              <p:ext uri="{D42A27DB-BD31-4B8C-83A1-F6EECF244321}">
                <p14:modId xmlns:p14="http://schemas.microsoft.com/office/powerpoint/2010/main" val="2049481256"/>
              </p:ext>
            </p:extLst>
          </p:nvPr>
        </p:nvGraphicFramePr>
        <p:xfrm>
          <a:off x="767522" y="1282148"/>
          <a:ext cx="10611678" cy="4880112"/>
        </p:xfrm>
        <a:graphic>
          <a:graphicData uri="http://schemas.openxmlformats.org/drawingml/2006/table">
            <a:tbl>
              <a:tblPr firstRow="1" firstCol="1" bandRow="1">
                <a:tableStyleId>{5C22544A-7EE6-4342-B048-85BDC9FD1C3A}</a:tableStyleId>
              </a:tblPr>
              <a:tblGrid>
                <a:gridCol w="4752828">
                  <a:extLst>
                    <a:ext uri="{9D8B030D-6E8A-4147-A177-3AD203B41FA5}">
                      <a16:colId xmlns:a16="http://schemas.microsoft.com/office/drawing/2014/main" val="506457089"/>
                    </a:ext>
                  </a:extLst>
                </a:gridCol>
                <a:gridCol w="5858850">
                  <a:extLst>
                    <a:ext uri="{9D8B030D-6E8A-4147-A177-3AD203B41FA5}">
                      <a16:colId xmlns:a16="http://schemas.microsoft.com/office/drawing/2014/main" val="2582577926"/>
                    </a:ext>
                  </a:extLst>
                </a:gridCol>
              </a:tblGrid>
              <a:tr h="1321892">
                <a:tc>
                  <a:txBody>
                    <a:bodyPr/>
                    <a:lstStyle/>
                    <a:p>
                      <a:pPr marL="0" marR="0">
                        <a:lnSpc>
                          <a:spcPct val="107000"/>
                        </a:lnSpc>
                        <a:spcBef>
                          <a:spcPts val="0"/>
                        </a:spcBef>
                        <a:spcAft>
                          <a:spcPts val="0"/>
                        </a:spcAft>
                      </a:pPr>
                      <a:r>
                        <a:rPr lang="en-US" sz="2400" b="0" dirty="0">
                          <a:solidFill>
                            <a:schemeClr val="tx1"/>
                          </a:solidFill>
                          <a:effectLst/>
                        </a:rPr>
                        <a:t>Analog signals use a continuous range of values to represent the data and information.</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400" b="0" dirty="0">
                          <a:solidFill>
                            <a:schemeClr val="tx1"/>
                          </a:solidFill>
                          <a:effectLst/>
                        </a:rPr>
                        <a:t>Digital signals use discrete values (or discontinuous values), i.e. discrete 0 and 1, to represent the data and information.</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8429941"/>
                  </a:ext>
                </a:extLst>
              </a:tr>
              <a:tr h="914435">
                <a:tc>
                  <a:txBody>
                    <a:bodyPr/>
                    <a:lstStyle/>
                    <a:p>
                      <a:pPr marL="0" marR="0">
                        <a:lnSpc>
                          <a:spcPct val="107000"/>
                        </a:lnSpc>
                        <a:spcBef>
                          <a:spcPts val="0"/>
                        </a:spcBef>
                        <a:spcAft>
                          <a:spcPts val="0"/>
                        </a:spcAft>
                      </a:pPr>
                      <a:r>
                        <a:rPr lang="en-US" sz="2400" b="0" dirty="0">
                          <a:solidFill>
                            <a:schemeClr val="tx1"/>
                          </a:solidFill>
                          <a:effectLst/>
                        </a:rPr>
                        <a:t>The bandwidth of an analog signal is low.</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400" b="0" dirty="0">
                          <a:solidFill>
                            <a:schemeClr val="tx1"/>
                          </a:solidFill>
                          <a:effectLst/>
                        </a:rPr>
                        <a:t>The bandwidth of a digital signal is relatively high.</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952735"/>
                  </a:ext>
                </a:extLst>
              </a:tr>
              <a:tr h="1729350">
                <a:tc>
                  <a:txBody>
                    <a:bodyPr/>
                    <a:lstStyle/>
                    <a:p>
                      <a:pPr marL="0" marR="0">
                        <a:lnSpc>
                          <a:spcPct val="107000"/>
                        </a:lnSpc>
                        <a:spcBef>
                          <a:spcPts val="0"/>
                        </a:spcBef>
                        <a:spcAft>
                          <a:spcPts val="0"/>
                        </a:spcAft>
                      </a:pPr>
                      <a:r>
                        <a:rPr lang="en-US" sz="2400" b="0" dirty="0">
                          <a:solidFill>
                            <a:schemeClr val="tx1"/>
                          </a:solidFill>
                          <a:effectLst/>
                        </a:rPr>
                        <a:t>The analog signals are more suitable for transmission of audio, video and other information through the communication channels.</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400" b="0">
                          <a:solidFill>
                            <a:schemeClr val="tx1"/>
                          </a:solidFill>
                          <a:effectLst/>
                        </a:rPr>
                        <a:t>The digital signals are suitable for computing and digital electronic operations such as data storage, etc.</a:t>
                      </a:r>
                      <a:endParaRPr lang="en-US" sz="2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0557287"/>
                  </a:ext>
                </a:extLst>
              </a:tr>
              <a:tr h="914435">
                <a:tc>
                  <a:txBody>
                    <a:bodyPr/>
                    <a:lstStyle/>
                    <a:p>
                      <a:pPr marL="0" marR="0">
                        <a:lnSpc>
                          <a:spcPct val="107000"/>
                        </a:lnSpc>
                        <a:spcBef>
                          <a:spcPts val="0"/>
                        </a:spcBef>
                        <a:spcAft>
                          <a:spcPts val="0"/>
                        </a:spcAft>
                      </a:pPr>
                      <a:r>
                        <a:rPr lang="en-US" sz="2400" b="0" dirty="0">
                          <a:solidFill>
                            <a:schemeClr val="tx1"/>
                          </a:solidFill>
                          <a:effectLst/>
                        </a:rPr>
                        <a:t>Analog signals get affected by the electronic noise easily.</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400" b="0" dirty="0">
                          <a:solidFill>
                            <a:schemeClr val="tx1"/>
                          </a:solidFill>
                          <a:effectLst/>
                        </a:rPr>
                        <a:t>The digital signals are more stable and less susceptible to noise than the analog signals.</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715" marR="56715" marT="56715" marB="56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1020433"/>
                  </a:ext>
                </a:extLst>
              </a:tr>
            </a:tbl>
          </a:graphicData>
        </a:graphic>
      </p:graphicFrame>
      <p:sp>
        <p:nvSpPr>
          <p:cNvPr id="2" name="Title 1">
            <a:extLst>
              <a:ext uri="{FF2B5EF4-FFF2-40B4-BE49-F238E27FC236}">
                <a16:creationId xmlns:a16="http://schemas.microsoft.com/office/drawing/2014/main" id="{D47211A1-96AB-41EF-9C79-7F238CD08AF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8555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F826BBF-9F73-4E01-A7FE-1C026AA57F57}"/>
              </a:ext>
            </a:extLst>
          </p:cNvPr>
          <p:cNvGraphicFramePr>
            <a:graphicFrameLocks noGrp="1"/>
          </p:cNvGraphicFramePr>
          <p:nvPr>
            <p:ph sz="quarter" idx="1"/>
            <p:extLst>
              <p:ext uri="{D42A27DB-BD31-4B8C-83A1-F6EECF244321}">
                <p14:modId xmlns:p14="http://schemas.microsoft.com/office/powerpoint/2010/main" val="248826961"/>
              </p:ext>
            </p:extLst>
          </p:nvPr>
        </p:nvGraphicFramePr>
        <p:xfrm>
          <a:off x="838200" y="1219200"/>
          <a:ext cx="10515600" cy="4982816"/>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571785913"/>
                    </a:ext>
                  </a:extLst>
                </a:gridCol>
                <a:gridCol w="5257800">
                  <a:extLst>
                    <a:ext uri="{9D8B030D-6E8A-4147-A177-3AD203B41FA5}">
                      <a16:colId xmlns:a16="http://schemas.microsoft.com/office/drawing/2014/main" val="4013258876"/>
                    </a:ext>
                  </a:extLst>
                </a:gridCol>
              </a:tblGrid>
              <a:tr h="1343309">
                <a:tc>
                  <a:txBody>
                    <a:bodyPr/>
                    <a:lstStyle/>
                    <a:p>
                      <a:pPr marL="0" marR="0">
                        <a:lnSpc>
                          <a:spcPct val="107000"/>
                        </a:lnSpc>
                        <a:spcBef>
                          <a:spcPts val="0"/>
                        </a:spcBef>
                        <a:spcAft>
                          <a:spcPts val="0"/>
                        </a:spcAft>
                      </a:pPr>
                      <a:r>
                        <a:rPr lang="en-US" sz="2400" b="0">
                          <a:solidFill>
                            <a:schemeClr val="tx1"/>
                          </a:solidFill>
                          <a:effectLst/>
                        </a:rPr>
                        <a:t>Due to more susceptibility to the noise, the accuracy of analog signals is less.</a:t>
                      </a:r>
                      <a:endParaRPr lang="en-US" sz="2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884" marR="36884" marT="36884" marB="368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400" b="0">
                          <a:solidFill>
                            <a:schemeClr val="tx1"/>
                          </a:solidFill>
                          <a:effectLst/>
                        </a:rPr>
                        <a:t>The digital signals have high accuracy because they are immune from the noise.</a:t>
                      </a:r>
                      <a:endParaRPr lang="en-US" sz="2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884" marR="36884" marT="36884" marB="368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452502"/>
                  </a:ext>
                </a:extLst>
              </a:tr>
              <a:tr h="1581532">
                <a:tc>
                  <a:txBody>
                    <a:bodyPr/>
                    <a:lstStyle/>
                    <a:p>
                      <a:pPr marL="0" marR="0">
                        <a:lnSpc>
                          <a:spcPct val="107000"/>
                        </a:lnSpc>
                        <a:spcBef>
                          <a:spcPts val="0"/>
                        </a:spcBef>
                        <a:spcAft>
                          <a:spcPts val="0"/>
                        </a:spcAft>
                      </a:pPr>
                      <a:r>
                        <a:rPr lang="en-US" sz="2400" b="0">
                          <a:solidFill>
                            <a:schemeClr val="tx1"/>
                          </a:solidFill>
                          <a:effectLst/>
                        </a:rPr>
                        <a:t>Analog signals use more power for data transmission.</a:t>
                      </a:r>
                      <a:endParaRPr lang="en-US" sz="2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884" marR="36884" marT="36884" marB="368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400" b="0">
                          <a:solidFill>
                            <a:schemeClr val="tx1"/>
                          </a:solidFill>
                          <a:effectLst/>
                        </a:rPr>
                        <a:t>Digital signals use less power than analog signals for conveying the same amount of information.</a:t>
                      </a:r>
                      <a:endParaRPr lang="en-US" sz="2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884" marR="36884" marT="36884" marB="368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273273"/>
                  </a:ext>
                </a:extLst>
              </a:tr>
              <a:tr h="2057975">
                <a:tc>
                  <a:txBody>
                    <a:bodyPr/>
                    <a:lstStyle/>
                    <a:p>
                      <a:pPr marL="0" marR="0">
                        <a:lnSpc>
                          <a:spcPct val="107000"/>
                        </a:lnSpc>
                        <a:spcBef>
                          <a:spcPts val="0"/>
                        </a:spcBef>
                        <a:spcAft>
                          <a:spcPts val="0"/>
                        </a:spcAft>
                      </a:pPr>
                      <a:r>
                        <a:rPr lang="en-US" sz="2400" b="0" dirty="0">
                          <a:solidFill>
                            <a:schemeClr val="tx1"/>
                          </a:solidFill>
                          <a:effectLst/>
                        </a:rPr>
                        <a:t>Analog signals are processed by analog circuits whose major components are resistors, capacitors, inductors, etc.</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884" marR="36884" marT="36884" marB="368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400" b="0" dirty="0">
                          <a:solidFill>
                            <a:schemeClr val="tx1"/>
                          </a:solidFill>
                          <a:effectLst/>
                        </a:rPr>
                        <a:t>Digital circuits are required for processing of digital signals whose main circuit components are transistors, logic gates, ICs, etc.</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6884" marR="36884" marT="36884" marB="368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6765120"/>
                  </a:ext>
                </a:extLst>
              </a:tr>
            </a:tbl>
          </a:graphicData>
        </a:graphic>
      </p:graphicFrame>
      <p:sp>
        <p:nvSpPr>
          <p:cNvPr id="2" name="Title 1">
            <a:extLst>
              <a:ext uri="{FF2B5EF4-FFF2-40B4-BE49-F238E27FC236}">
                <a16:creationId xmlns:a16="http://schemas.microsoft.com/office/drawing/2014/main" id="{E2BF8BEB-BD58-43C0-9BEB-19055833529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9993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7259BE0-B3A1-46BF-B32D-A95EF8C97229}"/>
              </a:ext>
            </a:extLst>
          </p:cNvPr>
          <p:cNvGraphicFramePr>
            <a:graphicFrameLocks noGrp="1"/>
          </p:cNvGraphicFramePr>
          <p:nvPr>
            <p:ph sz="quarter" idx="1"/>
            <p:extLst>
              <p:ext uri="{D42A27DB-BD31-4B8C-83A1-F6EECF244321}">
                <p14:modId xmlns:p14="http://schemas.microsoft.com/office/powerpoint/2010/main" val="2932246997"/>
              </p:ext>
            </p:extLst>
          </p:nvPr>
        </p:nvGraphicFramePr>
        <p:xfrm>
          <a:off x="583096" y="1253331"/>
          <a:ext cx="10934148" cy="4869173"/>
        </p:xfrm>
        <a:graphic>
          <a:graphicData uri="http://schemas.openxmlformats.org/drawingml/2006/table">
            <a:tbl>
              <a:tblPr firstRow="1" firstCol="1" bandRow="1">
                <a:tableStyleId>{5C22544A-7EE6-4342-B048-85BDC9FD1C3A}</a:tableStyleId>
              </a:tblPr>
              <a:tblGrid>
                <a:gridCol w="5467074">
                  <a:extLst>
                    <a:ext uri="{9D8B030D-6E8A-4147-A177-3AD203B41FA5}">
                      <a16:colId xmlns:a16="http://schemas.microsoft.com/office/drawing/2014/main" val="2687561731"/>
                    </a:ext>
                  </a:extLst>
                </a:gridCol>
                <a:gridCol w="5467074">
                  <a:extLst>
                    <a:ext uri="{9D8B030D-6E8A-4147-A177-3AD203B41FA5}">
                      <a16:colId xmlns:a16="http://schemas.microsoft.com/office/drawing/2014/main" val="2507050298"/>
                    </a:ext>
                  </a:extLst>
                </a:gridCol>
              </a:tblGrid>
              <a:tr h="1134103">
                <a:tc>
                  <a:txBody>
                    <a:bodyPr/>
                    <a:lstStyle/>
                    <a:p>
                      <a:pPr marL="0" marR="0">
                        <a:lnSpc>
                          <a:spcPct val="107000"/>
                        </a:lnSpc>
                        <a:spcBef>
                          <a:spcPts val="0"/>
                        </a:spcBef>
                        <a:spcAft>
                          <a:spcPts val="0"/>
                        </a:spcAft>
                      </a:pPr>
                      <a:r>
                        <a:rPr lang="en-US" sz="2800" b="0">
                          <a:solidFill>
                            <a:schemeClr val="tx1"/>
                          </a:solidFill>
                          <a:effectLst/>
                        </a:rPr>
                        <a:t>The analog signals give observational errors.</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620" marR="75620" marT="75620" marB="756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800" b="0">
                          <a:solidFill>
                            <a:schemeClr val="tx1"/>
                          </a:solidFill>
                          <a:effectLst/>
                        </a:rPr>
                        <a:t>The digital signals do not given observational errors.</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620" marR="75620" marT="75620" marB="756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9973968"/>
                  </a:ext>
                </a:extLst>
              </a:tr>
              <a:tr h="1867535">
                <a:tc>
                  <a:txBody>
                    <a:bodyPr/>
                    <a:lstStyle/>
                    <a:p>
                      <a:pPr marL="0" marR="0">
                        <a:lnSpc>
                          <a:spcPct val="107000"/>
                        </a:lnSpc>
                        <a:spcBef>
                          <a:spcPts val="0"/>
                        </a:spcBef>
                        <a:spcAft>
                          <a:spcPts val="0"/>
                        </a:spcAft>
                      </a:pPr>
                      <a:r>
                        <a:rPr lang="en-US" sz="2800" b="0">
                          <a:solidFill>
                            <a:schemeClr val="tx1"/>
                          </a:solidFill>
                          <a:effectLst/>
                        </a:rPr>
                        <a:t>The common examples of analog signals are temperature, current, voltage, voice, pressure, speed, etc.</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620" marR="75620" marT="75620" marB="756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800" b="0">
                          <a:solidFill>
                            <a:schemeClr val="tx1"/>
                          </a:solidFill>
                          <a:effectLst/>
                        </a:rPr>
                        <a:t>The common example of digital signal is the data store in a computer memory.</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620" marR="75620" marT="75620" marB="756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451091"/>
                  </a:ext>
                </a:extLst>
              </a:tr>
              <a:tr h="1867535">
                <a:tc>
                  <a:txBody>
                    <a:bodyPr/>
                    <a:lstStyle/>
                    <a:p>
                      <a:pPr marL="0" marR="0">
                        <a:lnSpc>
                          <a:spcPct val="107000"/>
                        </a:lnSpc>
                        <a:spcBef>
                          <a:spcPts val="0"/>
                        </a:spcBef>
                        <a:spcAft>
                          <a:spcPts val="0"/>
                        </a:spcAft>
                      </a:pPr>
                      <a:r>
                        <a:rPr lang="en-US" sz="2800" b="0" dirty="0">
                          <a:solidFill>
                            <a:schemeClr val="tx1"/>
                          </a:solidFill>
                          <a:effectLst/>
                        </a:rPr>
                        <a:t>The analog signals are used in land line phones, thermometer, electric fan, volume knob of a radio, etc.</a:t>
                      </a:r>
                      <a:endPar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620" marR="75620" marT="75620" marB="756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800" b="0" dirty="0">
                          <a:solidFill>
                            <a:schemeClr val="tx1"/>
                          </a:solidFill>
                          <a:effectLst/>
                        </a:rPr>
                        <a:t>The digital signals are used in computers, keyboards, digital watches, smartphones, etc.</a:t>
                      </a:r>
                      <a:endPar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620" marR="75620" marT="75620" marB="756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3767025"/>
                  </a:ext>
                </a:extLst>
              </a:tr>
            </a:tbl>
          </a:graphicData>
        </a:graphic>
      </p:graphicFrame>
      <p:sp>
        <p:nvSpPr>
          <p:cNvPr id="2" name="Title 1">
            <a:extLst>
              <a:ext uri="{FF2B5EF4-FFF2-40B4-BE49-F238E27FC236}">
                <a16:creationId xmlns:a16="http://schemas.microsoft.com/office/drawing/2014/main" id="{0560989E-4501-488A-92E1-C5C1880E3A1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284346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
  <TotalTime>45</TotalTime>
  <Words>2390</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Century Gothic</vt:lpstr>
      <vt:lpstr>Tw Cen MT</vt:lpstr>
      <vt:lpstr>Wingdings</vt:lpstr>
      <vt:lpstr>Wingdings 2</vt:lpstr>
      <vt:lpstr>ISBAT</vt:lpstr>
      <vt:lpstr>Basic networking2 </vt:lpstr>
      <vt:lpstr>SIGNAL</vt:lpstr>
      <vt:lpstr>PowerPoint Presentation</vt:lpstr>
      <vt:lpstr> Analog Signal </vt:lpstr>
      <vt:lpstr> Digital Signal </vt:lpstr>
      <vt:lpstr> Difference between Analog and Digital Signal </vt:lpstr>
      <vt:lpstr>PowerPoint Presentation</vt:lpstr>
      <vt:lpstr>PowerPoint Presentation</vt:lpstr>
      <vt:lpstr>PowerPoint Presentation</vt:lpstr>
      <vt:lpstr> Basics of operating system software </vt:lpstr>
      <vt:lpstr>Functions of operating systems</vt:lpstr>
      <vt:lpstr>PowerPoint Presentation</vt:lpstr>
      <vt:lpstr>PowerPoint Presentation</vt:lpstr>
      <vt:lpstr>PowerPoint Presentation</vt:lpstr>
      <vt:lpstr>PowerPoint Presentation</vt:lpstr>
      <vt:lpstr>PowerPoint Presentation</vt:lpstr>
      <vt:lpstr>PowerPoint Presentation</vt:lpstr>
      <vt:lpstr> FAT16 (File Allocation Table 16): </vt:lpstr>
      <vt:lpstr> FAT32 (File Allocation Table 32): </vt:lpstr>
      <vt:lpstr> NTFS (New Technology File System): </vt:lpstr>
      <vt:lpstr>PowerPoint Presentation</vt:lpstr>
      <vt:lpstr>  Partitioning:  </vt:lpstr>
      <vt:lpstr> Creating Partitions: </vt:lpstr>
      <vt:lpstr> Formatting: </vt:lpstr>
      <vt:lpstr>PowerPoint Presentation</vt:lpstr>
      <vt:lpstr>PowerPoint Presentation</vt:lpstr>
      <vt:lpstr>PowerPoint Presentation</vt:lpstr>
      <vt:lpstr> steps to diagnose a network problem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networking2</dc:title>
  <dc:creator>w.derrick</dc:creator>
  <cp:lastModifiedBy>w.derrick</cp:lastModifiedBy>
  <cp:revision>7</cp:revision>
  <dcterms:created xsi:type="dcterms:W3CDTF">2024-04-19T13:08:51Z</dcterms:created>
  <dcterms:modified xsi:type="dcterms:W3CDTF">2024-04-19T13:54:12Z</dcterms:modified>
</cp:coreProperties>
</file>