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0" r:id="rId7"/>
    <p:sldId id="262"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7" autoAdjust="0"/>
    <p:restoredTop sz="94660"/>
  </p:normalViewPr>
  <p:slideViewPr>
    <p:cSldViewPr snapToGrid="0">
      <p:cViewPr varScale="1">
        <p:scale>
          <a:sx n="61" d="100"/>
          <a:sy n="61" d="100"/>
        </p:scale>
        <p:origin x="7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C9E8E0-941A-466B-B74C-F1A1F806ACBC}"/>
              </a:ext>
            </a:extLst>
          </p:cNvPr>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Rectangle 2">
            <a:extLst>
              <a:ext uri="{FF2B5EF4-FFF2-40B4-BE49-F238E27FC236}">
                <a16:creationId xmlns:a16="http://schemas.microsoft.com/office/drawing/2014/main" id="{F2EC9385-D129-7949-A2B0-79BED129F0AC}"/>
              </a:ext>
            </a:extLst>
          </p:cNvPr>
          <p:cNvSpPr/>
          <p:nvPr/>
        </p:nvSpPr>
        <p:spPr>
          <a:xfrm>
            <a:off x="0" y="6021388"/>
            <a:ext cx="12192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pic>
        <p:nvPicPr>
          <p:cNvPr id="4" name="Picture 15">
            <a:extLst>
              <a:ext uri="{FF2B5EF4-FFF2-40B4-BE49-F238E27FC236}">
                <a16:creationId xmlns:a16="http://schemas.microsoft.com/office/drawing/2014/main" id="{606C7BD0-F1E5-1E5F-BECC-5856B54E20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22314"/>
            <a:ext cx="48768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1">
            <a:extLst>
              <a:ext uri="{FF2B5EF4-FFF2-40B4-BE49-F238E27FC236}">
                <a16:creationId xmlns:a16="http://schemas.microsoft.com/office/drawing/2014/main" id="{B49A4209-54DA-664A-7498-1D79DAA68F8C}"/>
              </a:ext>
            </a:extLst>
          </p:cNvPr>
          <p:cNvSpPr txBox="1">
            <a:spLocks noChangeArrowheads="1"/>
          </p:cNvSpPr>
          <p:nvPr userDrawn="1"/>
        </p:nvSpPr>
        <p:spPr bwMode="auto">
          <a:xfrm>
            <a:off x="5452533" y="3900488"/>
            <a:ext cx="6688667" cy="784830"/>
          </a:xfrm>
          <a:prstGeom prst="rect">
            <a:avLst/>
          </a:prstGeom>
          <a:noFill/>
          <a:ln>
            <a:noFill/>
          </a:ln>
        </p:spPr>
        <p:txBody>
          <a:bodyPr>
            <a:spAutoFit/>
          </a:bodyPr>
          <a:lstStyle>
            <a:lvl1pPr>
              <a:lnSpc>
                <a:spcPct val="70000"/>
              </a:lnSpc>
              <a:spcBef>
                <a:spcPct val="50000"/>
              </a:spcBef>
              <a:defRPr sz="1400">
                <a:solidFill>
                  <a:schemeClr val="tx1"/>
                </a:solidFill>
                <a:latin typeface="Courier New" panose="02070309020205020404" pitchFamily="49" charset="0"/>
              </a:defRPr>
            </a:lvl1pPr>
            <a:lvl2pPr marL="742950" indent="-285750">
              <a:lnSpc>
                <a:spcPct val="70000"/>
              </a:lnSpc>
              <a:spcBef>
                <a:spcPct val="50000"/>
              </a:spcBef>
              <a:defRPr sz="1400">
                <a:solidFill>
                  <a:schemeClr val="tx1"/>
                </a:solidFill>
                <a:latin typeface="Courier New" panose="02070309020205020404" pitchFamily="49" charset="0"/>
              </a:defRPr>
            </a:lvl2pPr>
            <a:lvl3pPr marL="1143000" indent="-228600">
              <a:lnSpc>
                <a:spcPct val="70000"/>
              </a:lnSpc>
              <a:spcBef>
                <a:spcPct val="50000"/>
              </a:spcBef>
              <a:defRPr sz="1400">
                <a:solidFill>
                  <a:schemeClr val="tx1"/>
                </a:solidFill>
                <a:latin typeface="Courier New" panose="02070309020205020404" pitchFamily="49" charset="0"/>
              </a:defRPr>
            </a:lvl3pPr>
            <a:lvl4pPr marL="1600200" indent="-228600">
              <a:lnSpc>
                <a:spcPct val="70000"/>
              </a:lnSpc>
              <a:spcBef>
                <a:spcPct val="50000"/>
              </a:spcBef>
              <a:defRPr sz="1400">
                <a:solidFill>
                  <a:schemeClr val="tx1"/>
                </a:solidFill>
                <a:latin typeface="Courier New" panose="02070309020205020404" pitchFamily="49" charset="0"/>
              </a:defRPr>
            </a:lvl4pPr>
            <a:lvl5pPr marL="2057400" indent="-228600">
              <a:lnSpc>
                <a:spcPct val="70000"/>
              </a:lnSpc>
              <a:spcBef>
                <a:spcPct val="50000"/>
              </a:spcBef>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nSpc>
                <a:spcPct val="100000"/>
              </a:lnSpc>
              <a:defRPr/>
            </a:pPr>
            <a:r>
              <a:rPr lang="en-US" sz="4500" b="1" dirty="0">
                <a:solidFill>
                  <a:prstClr val="black"/>
                </a:solidFill>
                <a:latin typeface="Times New Roman" panose="02020603050405020304" pitchFamily="18" charset="0"/>
                <a:cs typeface="Times New Roman" panose="02020603050405020304" pitchFamily="18" charset="0"/>
              </a:rPr>
              <a:t>Introduction to XML</a:t>
            </a:r>
          </a:p>
        </p:txBody>
      </p:sp>
      <p:sp>
        <p:nvSpPr>
          <p:cNvPr id="6" name="Text Box 12">
            <a:extLst>
              <a:ext uri="{FF2B5EF4-FFF2-40B4-BE49-F238E27FC236}">
                <a16:creationId xmlns:a16="http://schemas.microsoft.com/office/drawing/2014/main" id="{087E31F2-50E5-2664-B35F-9D0FF4A78B58}"/>
              </a:ext>
            </a:extLst>
          </p:cNvPr>
          <p:cNvSpPr txBox="1">
            <a:spLocks noChangeArrowheads="1"/>
          </p:cNvSpPr>
          <p:nvPr userDrawn="1"/>
        </p:nvSpPr>
        <p:spPr bwMode="auto">
          <a:xfrm>
            <a:off x="5420784" y="2709864"/>
            <a:ext cx="5704416" cy="701675"/>
          </a:xfrm>
          <a:prstGeom prst="rect">
            <a:avLst/>
          </a:prstGeom>
          <a:noFill/>
          <a:ln>
            <a:noFill/>
          </a:ln>
        </p:spPr>
        <p:txBody>
          <a:bodyPr>
            <a:spAutoFit/>
          </a:bodyPr>
          <a:lstStyle>
            <a:lvl1pPr>
              <a:lnSpc>
                <a:spcPct val="70000"/>
              </a:lnSpc>
              <a:spcBef>
                <a:spcPct val="50000"/>
              </a:spcBef>
              <a:defRPr sz="1400">
                <a:solidFill>
                  <a:schemeClr val="tx1"/>
                </a:solidFill>
                <a:latin typeface="Courier New" panose="02070309020205020404" pitchFamily="49" charset="0"/>
              </a:defRPr>
            </a:lvl1pPr>
            <a:lvl2pPr marL="742950" indent="-285750">
              <a:lnSpc>
                <a:spcPct val="70000"/>
              </a:lnSpc>
              <a:spcBef>
                <a:spcPct val="50000"/>
              </a:spcBef>
              <a:defRPr sz="1400">
                <a:solidFill>
                  <a:schemeClr val="tx1"/>
                </a:solidFill>
                <a:latin typeface="Courier New" panose="02070309020205020404" pitchFamily="49" charset="0"/>
              </a:defRPr>
            </a:lvl2pPr>
            <a:lvl3pPr marL="1143000" indent="-228600">
              <a:lnSpc>
                <a:spcPct val="70000"/>
              </a:lnSpc>
              <a:spcBef>
                <a:spcPct val="50000"/>
              </a:spcBef>
              <a:defRPr sz="1400">
                <a:solidFill>
                  <a:schemeClr val="tx1"/>
                </a:solidFill>
                <a:latin typeface="Courier New" panose="02070309020205020404" pitchFamily="49" charset="0"/>
              </a:defRPr>
            </a:lvl3pPr>
            <a:lvl4pPr marL="1600200" indent="-228600">
              <a:lnSpc>
                <a:spcPct val="70000"/>
              </a:lnSpc>
              <a:spcBef>
                <a:spcPct val="50000"/>
              </a:spcBef>
              <a:defRPr sz="1400">
                <a:solidFill>
                  <a:schemeClr val="tx1"/>
                </a:solidFill>
                <a:latin typeface="Courier New" panose="02070309020205020404" pitchFamily="49" charset="0"/>
              </a:defRPr>
            </a:lvl4pPr>
            <a:lvl5pPr marL="2057400" indent="-228600">
              <a:lnSpc>
                <a:spcPct val="70000"/>
              </a:lnSpc>
              <a:spcBef>
                <a:spcPct val="50000"/>
              </a:spcBef>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nSpc>
                <a:spcPct val="100000"/>
              </a:lnSpc>
              <a:defRPr/>
            </a:pPr>
            <a:r>
              <a:rPr lang="en-US" sz="4000" b="1" dirty="0">
                <a:solidFill>
                  <a:prstClr val="black"/>
                </a:solidFill>
                <a:latin typeface="Times New Roman" panose="02020603050405020304" pitchFamily="18" charset="0"/>
                <a:cs typeface="Times New Roman" panose="02020603050405020304" pitchFamily="18" charset="0"/>
              </a:rPr>
              <a:t>Session 01</a:t>
            </a:r>
          </a:p>
        </p:txBody>
      </p:sp>
    </p:spTree>
    <p:extLst>
      <p:ext uri="{BB962C8B-B14F-4D97-AF65-F5344CB8AC3E}">
        <p14:creationId xmlns:p14="http://schemas.microsoft.com/office/powerpoint/2010/main" val="1235612589"/>
      </p:ext>
    </p:extLst>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79011C-D85D-D599-DB0D-9791B6032A23}"/>
              </a:ext>
            </a:extLst>
          </p:cNvPr>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a16="http://schemas.microsoft.com/office/drawing/2014/main" id="{5397ED5D-04AF-CDF9-104F-0D946F1E47A8}"/>
              </a:ext>
            </a:extLst>
          </p:cNvPr>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a16="http://schemas.microsoft.com/office/drawing/2014/main" id="{EFC0F106-3095-D61D-E6D3-71CCF702F184}"/>
              </a:ext>
            </a:extLst>
          </p:cNvPr>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pic>
        <p:nvPicPr>
          <p:cNvPr id="7" name="Picture 13">
            <a:extLst>
              <a:ext uri="{FF2B5EF4-FFF2-40B4-BE49-F238E27FC236}">
                <a16:creationId xmlns:a16="http://schemas.microsoft.com/office/drawing/2014/main" id="{13F886E5-4350-1721-3BED-B50CEA6C9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8734" y="33339"/>
            <a:ext cx="2842684"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7A8B854A-3A8B-4504-60A8-17AA18610AF7}"/>
              </a:ext>
            </a:extLst>
          </p:cNvPr>
          <p:cNvSpPr>
            <a:spLocks noGrp="1"/>
          </p:cNvSpPr>
          <p:nvPr>
            <p:ph type="sldNum" sz="quarter" idx="10"/>
          </p:nvPr>
        </p:nvSpPr>
        <p:spPr>
          <a:xfrm rot="5400000">
            <a:off x="8075084" y="103717"/>
            <a:ext cx="533400" cy="325967"/>
          </a:xfrm>
        </p:spPr>
        <p:txBody>
          <a:bodyPr/>
          <a:lstStyle>
            <a:lvl1pPr>
              <a:defRPr/>
            </a:lvl1pPr>
          </a:lstStyle>
          <a:p>
            <a:fld id="{59036BD8-7793-43C0-B02E-CBDCF866632F}" type="slidenum">
              <a:rPr lang="en-US" altLang="en-US"/>
              <a:pPr/>
              <a:t>‹#›</a:t>
            </a:fld>
            <a:endParaRPr lang="en-US" altLang="en-US"/>
          </a:p>
        </p:txBody>
      </p:sp>
    </p:spTree>
    <p:extLst>
      <p:ext uri="{BB962C8B-B14F-4D97-AF65-F5344CB8AC3E}">
        <p14:creationId xmlns:p14="http://schemas.microsoft.com/office/powerpoint/2010/main" val="22885187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91C08BA-99CB-E883-BA9D-8D1026BDD68D}"/>
              </a:ext>
            </a:extLst>
          </p:cNvPr>
          <p:cNvSpPr>
            <a:spLocks noGrp="1"/>
          </p:cNvSpPr>
          <p:nvPr>
            <p:ph type="dt" sz="half" idx="10"/>
          </p:nvPr>
        </p:nvSpPr>
        <p:spPr>
          <a:xfrm>
            <a:off x="0" y="0"/>
            <a:ext cx="0" cy="0"/>
          </a:xfrm>
        </p:spPr>
        <p:txBody>
          <a:bodyPr/>
          <a:lstStyle>
            <a:lvl1pPr>
              <a:defRPr/>
            </a:lvl1pPr>
          </a:lstStyle>
          <a:p>
            <a:pPr>
              <a:defRPr/>
            </a:pPr>
            <a:fld id="{BE0733F3-29D0-40BB-BECB-59CFF84DC903}" type="datetime1">
              <a:rPr lang="en-US">
                <a:solidFill>
                  <a:prstClr val="black"/>
                </a:solidFill>
              </a:rPr>
              <a:pPr>
                <a:defRPr/>
              </a:pPr>
              <a:t>4/9/2024</a:t>
            </a:fld>
            <a:endParaRPr lang="en-US" dirty="0">
              <a:solidFill>
                <a:prstClr val="black"/>
              </a:solidFill>
            </a:endParaRPr>
          </a:p>
        </p:txBody>
      </p:sp>
      <p:sp>
        <p:nvSpPr>
          <p:cNvPr id="5" name="Footer Placeholder 4">
            <a:extLst>
              <a:ext uri="{FF2B5EF4-FFF2-40B4-BE49-F238E27FC236}">
                <a16:creationId xmlns:a16="http://schemas.microsoft.com/office/drawing/2014/main" id="{4CA8A459-1DF2-C1BE-16E8-269A1AE49C9B}"/>
              </a:ext>
            </a:extLst>
          </p:cNvPr>
          <p:cNvSpPr>
            <a:spLocks noGrp="1"/>
          </p:cNvSpPr>
          <p:nvPr>
            <p:ph type="ftr" sz="quarter" idx="11"/>
          </p:nvPr>
        </p:nvSpPr>
        <p:spPr>
          <a:xfrm>
            <a:off x="0" y="0"/>
            <a:ext cx="0" cy="0"/>
          </a:xfrm>
        </p:spPr>
        <p:txBody>
          <a:bodyPr/>
          <a:lstStyle>
            <a:lvl1pPr>
              <a:defRPr/>
            </a:lvl1pPr>
          </a:lstStyle>
          <a:p>
            <a:pPr>
              <a:defRPr/>
            </a:pPr>
            <a:r>
              <a:rPr lang="en-US">
                <a:solidFill>
                  <a:prstClr val="black"/>
                </a:solidFill>
              </a:rPr>
              <a:t>Input and Output in C</a:t>
            </a:r>
          </a:p>
        </p:txBody>
      </p:sp>
      <p:sp>
        <p:nvSpPr>
          <p:cNvPr id="6" name="Slide Number Placeholder 5">
            <a:extLst>
              <a:ext uri="{FF2B5EF4-FFF2-40B4-BE49-F238E27FC236}">
                <a16:creationId xmlns:a16="http://schemas.microsoft.com/office/drawing/2014/main" id="{56089129-0AFA-A22B-B2DD-E99E89F507F8}"/>
              </a:ext>
            </a:extLst>
          </p:cNvPr>
          <p:cNvSpPr>
            <a:spLocks noGrp="1"/>
          </p:cNvSpPr>
          <p:nvPr>
            <p:ph type="sldNum" sz="quarter" idx="12"/>
          </p:nvPr>
        </p:nvSpPr>
        <p:spPr/>
        <p:txBody>
          <a:bodyPr/>
          <a:lstStyle>
            <a:lvl1pPr>
              <a:defRPr/>
            </a:lvl1pPr>
          </a:lstStyle>
          <a:p>
            <a:fld id="{97D2B3C7-AD1F-4073-923A-8FC11900C351}" type="slidenum">
              <a:rPr lang="en-US" altLang="en-US"/>
              <a:pPr/>
              <a:t>‹#›</a:t>
            </a:fld>
            <a:endParaRPr lang="en-US" altLang="en-US"/>
          </a:p>
        </p:txBody>
      </p:sp>
    </p:spTree>
    <p:extLst>
      <p:ext uri="{BB962C8B-B14F-4D97-AF65-F5344CB8AC3E}">
        <p14:creationId xmlns:p14="http://schemas.microsoft.com/office/powerpoint/2010/main" val="3550263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rtlCol="0">
            <a:normAutofit/>
          </a:bodyPr>
          <a:lstStyle/>
          <a:p>
            <a:pPr lvl="0"/>
            <a:r>
              <a:rPr lang="en-US" noProof="0"/>
              <a:t>Click icon to add table</a:t>
            </a:r>
          </a:p>
        </p:txBody>
      </p:sp>
      <p:sp>
        <p:nvSpPr>
          <p:cNvPr id="4" name="Rectangle 17">
            <a:extLst>
              <a:ext uri="{FF2B5EF4-FFF2-40B4-BE49-F238E27FC236}">
                <a16:creationId xmlns:a16="http://schemas.microsoft.com/office/drawing/2014/main" id="{AD7E45FE-6408-BD26-D919-8285C7B557D4}"/>
              </a:ext>
            </a:extLst>
          </p:cNvPr>
          <p:cNvSpPr>
            <a:spLocks noGrp="1" noChangeArrowheads="1"/>
          </p:cNvSpPr>
          <p:nvPr>
            <p:ph type="ftr" sz="quarter" idx="10"/>
          </p:nvPr>
        </p:nvSpPr>
        <p:spPr>
          <a:xfrm>
            <a:off x="0" y="0"/>
            <a:ext cx="0" cy="0"/>
          </a:xfrm>
        </p:spPr>
        <p:txBody>
          <a:bodyPr/>
          <a:lstStyle>
            <a:lvl1pPr>
              <a:defRPr/>
            </a:lvl1pPr>
          </a:lstStyle>
          <a:p>
            <a:pPr>
              <a:defRPr/>
            </a:pPr>
            <a:r>
              <a:rPr lang="en-US">
                <a:solidFill>
                  <a:prstClr val="black"/>
                </a:solidFill>
              </a:rPr>
              <a:t>Input and Output in C</a:t>
            </a:r>
          </a:p>
        </p:txBody>
      </p:sp>
    </p:spTree>
    <p:extLst>
      <p:ext uri="{BB962C8B-B14F-4D97-AF65-F5344CB8AC3E}">
        <p14:creationId xmlns:p14="http://schemas.microsoft.com/office/powerpoint/2010/main" val="3956431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5" descr="\\amitk\Templates\XP_ClassNotes01.jpg">
            <a:extLst>
              <a:ext uri="{FF2B5EF4-FFF2-40B4-BE49-F238E27FC236}">
                <a16:creationId xmlns:a16="http://schemas.microsoft.com/office/drawing/2014/main" id="{30ED69FD-5D7C-11B5-7971-A41977AB5E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Placeholder 1">
            <a:extLst>
              <a:ext uri="{FF2B5EF4-FFF2-40B4-BE49-F238E27FC236}">
                <a16:creationId xmlns:a16="http://schemas.microsoft.com/office/drawing/2014/main" id="{8E39D22E-7B0F-A84A-D54E-B29C4E3858B1}"/>
              </a:ext>
            </a:extLst>
          </p:cNvPr>
          <p:cNvSpPr>
            <a:spLocks/>
          </p:cNvSpPr>
          <p:nvPr/>
        </p:nvSpPr>
        <p:spPr bwMode="auto">
          <a:xfrm>
            <a:off x="5486400" y="2501900"/>
            <a:ext cx="6197600" cy="1143000"/>
          </a:xfrm>
          <a:prstGeom prst="rect">
            <a:avLst/>
          </a:prstGeom>
          <a:noFill/>
          <a:ln>
            <a:noFill/>
          </a:ln>
        </p:spPr>
        <p:txBody>
          <a:bodyPr anchor="ctr"/>
          <a:lstStyle>
            <a:lvl1pPr>
              <a:lnSpc>
                <a:spcPct val="70000"/>
              </a:lnSpc>
              <a:spcBef>
                <a:spcPct val="50000"/>
              </a:spcBef>
              <a:defRPr sz="1400">
                <a:solidFill>
                  <a:schemeClr val="tx1"/>
                </a:solidFill>
                <a:latin typeface="Courier New" panose="02070309020205020404" pitchFamily="49" charset="0"/>
              </a:defRPr>
            </a:lvl1pPr>
            <a:lvl2pPr marL="742950" indent="-285750">
              <a:lnSpc>
                <a:spcPct val="70000"/>
              </a:lnSpc>
              <a:spcBef>
                <a:spcPct val="50000"/>
              </a:spcBef>
              <a:defRPr sz="1400">
                <a:solidFill>
                  <a:schemeClr val="tx1"/>
                </a:solidFill>
                <a:latin typeface="Courier New" panose="02070309020205020404" pitchFamily="49" charset="0"/>
              </a:defRPr>
            </a:lvl2pPr>
            <a:lvl3pPr marL="1143000" indent="-228600">
              <a:lnSpc>
                <a:spcPct val="70000"/>
              </a:lnSpc>
              <a:spcBef>
                <a:spcPct val="50000"/>
              </a:spcBef>
              <a:defRPr sz="1400">
                <a:solidFill>
                  <a:schemeClr val="tx1"/>
                </a:solidFill>
                <a:latin typeface="Courier New" panose="02070309020205020404" pitchFamily="49" charset="0"/>
              </a:defRPr>
            </a:lvl3pPr>
            <a:lvl4pPr marL="1600200" indent="-228600">
              <a:lnSpc>
                <a:spcPct val="70000"/>
              </a:lnSpc>
              <a:spcBef>
                <a:spcPct val="50000"/>
              </a:spcBef>
              <a:defRPr sz="1400">
                <a:solidFill>
                  <a:schemeClr val="tx1"/>
                </a:solidFill>
                <a:latin typeface="Courier New" panose="02070309020205020404" pitchFamily="49" charset="0"/>
              </a:defRPr>
            </a:lvl4pPr>
            <a:lvl5pPr marL="2057400" indent="-228600">
              <a:lnSpc>
                <a:spcPct val="70000"/>
              </a:lnSpc>
              <a:spcBef>
                <a:spcPct val="50000"/>
              </a:spcBef>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nSpc>
                <a:spcPct val="100000"/>
              </a:lnSpc>
              <a:spcBef>
                <a:spcPct val="0"/>
              </a:spcBef>
              <a:defRPr/>
            </a:pPr>
            <a:endParaRPr lang="en-US" sz="4500" b="1">
              <a:solidFill>
                <a:srgbClr val="FFCC00"/>
              </a:solidFill>
              <a:latin typeface="Calibri" panose="020F0502020204030204" pitchFamily="34" charset="0"/>
            </a:endParaRPr>
          </a:p>
        </p:txBody>
      </p:sp>
      <p:sp>
        <p:nvSpPr>
          <p:cNvPr id="4" name="Text Box 10">
            <a:extLst>
              <a:ext uri="{FF2B5EF4-FFF2-40B4-BE49-F238E27FC236}">
                <a16:creationId xmlns:a16="http://schemas.microsoft.com/office/drawing/2014/main" id="{85F27F12-2CD7-1BCF-4670-70221916D405}"/>
              </a:ext>
            </a:extLst>
          </p:cNvPr>
          <p:cNvSpPr txBox="1">
            <a:spLocks noChangeArrowheads="1"/>
          </p:cNvSpPr>
          <p:nvPr userDrawn="1"/>
        </p:nvSpPr>
        <p:spPr bwMode="auto">
          <a:xfrm>
            <a:off x="5588000" y="2438401"/>
            <a:ext cx="5892800" cy="701675"/>
          </a:xfrm>
          <a:prstGeom prst="rect">
            <a:avLst/>
          </a:prstGeom>
          <a:noFill/>
          <a:ln>
            <a:noFill/>
          </a:ln>
        </p:spPr>
        <p:txBody>
          <a:bodyPr>
            <a:spAutoFit/>
          </a:bodyPr>
          <a:lstStyle>
            <a:lvl1pPr>
              <a:lnSpc>
                <a:spcPct val="70000"/>
              </a:lnSpc>
              <a:spcBef>
                <a:spcPct val="50000"/>
              </a:spcBef>
              <a:defRPr sz="1400">
                <a:solidFill>
                  <a:schemeClr val="tx1"/>
                </a:solidFill>
                <a:latin typeface="Courier New" panose="02070309020205020404" pitchFamily="49" charset="0"/>
              </a:defRPr>
            </a:lvl1pPr>
            <a:lvl2pPr marL="742950" indent="-285750">
              <a:lnSpc>
                <a:spcPct val="70000"/>
              </a:lnSpc>
              <a:spcBef>
                <a:spcPct val="50000"/>
              </a:spcBef>
              <a:defRPr sz="1400">
                <a:solidFill>
                  <a:schemeClr val="tx1"/>
                </a:solidFill>
                <a:latin typeface="Courier New" panose="02070309020205020404" pitchFamily="49" charset="0"/>
              </a:defRPr>
            </a:lvl2pPr>
            <a:lvl3pPr marL="1143000" indent="-228600">
              <a:lnSpc>
                <a:spcPct val="70000"/>
              </a:lnSpc>
              <a:spcBef>
                <a:spcPct val="50000"/>
              </a:spcBef>
              <a:defRPr sz="1400">
                <a:solidFill>
                  <a:schemeClr val="tx1"/>
                </a:solidFill>
                <a:latin typeface="Courier New" panose="02070309020205020404" pitchFamily="49" charset="0"/>
              </a:defRPr>
            </a:lvl3pPr>
            <a:lvl4pPr marL="1600200" indent="-228600">
              <a:lnSpc>
                <a:spcPct val="70000"/>
              </a:lnSpc>
              <a:spcBef>
                <a:spcPct val="50000"/>
              </a:spcBef>
              <a:defRPr sz="1400">
                <a:solidFill>
                  <a:schemeClr val="tx1"/>
                </a:solidFill>
                <a:latin typeface="Courier New" panose="02070309020205020404" pitchFamily="49" charset="0"/>
              </a:defRPr>
            </a:lvl4pPr>
            <a:lvl5pPr marL="2057400" indent="-228600">
              <a:lnSpc>
                <a:spcPct val="70000"/>
              </a:lnSpc>
              <a:spcBef>
                <a:spcPct val="50000"/>
              </a:spcBef>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nSpc>
                <a:spcPct val="100000"/>
              </a:lnSpc>
              <a:defRPr/>
            </a:pPr>
            <a:endParaRPr lang="en-US" sz="4000">
              <a:solidFill>
                <a:prstClr val="white"/>
              </a:solidFill>
              <a:latin typeface="Calibri" panose="020F0502020204030204" pitchFamily="34" charset="0"/>
            </a:endParaRPr>
          </a:p>
        </p:txBody>
      </p:sp>
      <p:sp>
        <p:nvSpPr>
          <p:cNvPr id="5" name="Text Box 11">
            <a:extLst>
              <a:ext uri="{FF2B5EF4-FFF2-40B4-BE49-F238E27FC236}">
                <a16:creationId xmlns:a16="http://schemas.microsoft.com/office/drawing/2014/main" id="{153D5DC3-BEB1-D498-A861-CDFA3C8E619D}"/>
              </a:ext>
            </a:extLst>
          </p:cNvPr>
          <p:cNvSpPr txBox="1">
            <a:spLocks noChangeArrowheads="1"/>
          </p:cNvSpPr>
          <p:nvPr userDrawn="1"/>
        </p:nvSpPr>
        <p:spPr bwMode="auto">
          <a:xfrm>
            <a:off x="5503333" y="2422526"/>
            <a:ext cx="6688667" cy="784225"/>
          </a:xfrm>
          <a:prstGeom prst="rect">
            <a:avLst/>
          </a:prstGeom>
          <a:noFill/>
          <a:ln>
            <a:noFill/>
          </a:ln>
        </p:spPr>
        <p:txBody>
          <a:bodyPr>
            <a:spAutoFit/>
          </a:bodyPr>
          <a:lstStyle>
            <a:lvl1pPr>
              <a:lnSpc>
                <a:spcPct val="70000"/>
              </a:lnSpc>
              <a:spcBef>
                <a:spcPct val="50000"/>
              </a:spcBef>
              <a:defRPr sz="1400">
                <a:solidFill>
                  <a:schemeClr val="tx1"/>
                </a:solidFill>
                <a:latin typeface="Courier New" panose="02070309020205020404" pitchFamily="49" charset="0"/>
              </a:defRPr>
            </a:lvl1pPr>
            <a:lvl2pPr marL="742950" indent="-285750">
              <a:lnSpc>
                <a:spcPct val="70000"/>
              </a:lnSpc>
              <a:spcBef>
                <a:spcPct val="50000"/>
              </a:spcBef>
              <a:defRPr sz="1400">
                <a:solidFill>
                  <a:schemeClr val="tx1"/>
                </a:solidFill>
                <a:latin typeface="Courier New" panose="02070309020205020404" pitchFamily="49" charset="0"/>
              </a:defRPr>
            </a:lvl2pPr>
            <a:lvl3pPr marL="1143000" indent="-228600">
              <a:lnSpc>
                <a:spcPct val="70000"/>
              </a:lnSpc>
              <a:spcBef>
                <a:spcPct val="50000"/>
              </a:spcBef>
              <a:defRPr sz="1400">
                <a:solidFill>
                  <a:schemeClr val="tx1"/>
                </a:solidFill>
                <a:latin typeface="Courier New" panose="02070309020205020404" pitchFamily="49" charset="0"/>
              </a:defRPr>
            </a:lvl3pPr>
            <a:lvl4pPr marL="1600200" indent="-228600">
              <a:lnSpc>
                <a:spcPct val="70000"/>
              </a:lnSpc>
              <a:spcBef>
                <a:spcPct val="50000"/>
              </a:spcBef>
              <a:defRPr sz="1400">
                <a:solidFill>
                  <a:schemeClr val="tx1"/>
                </a:solidFill>
                <a:latin typeface="Courier New" panose="02070309020205020404" pitchFamily="49" charset="0"/>
              </a:defRPr>
            </a:lvl4pPr>
            <a:lvl5pPr marL="2057400" indent="-228600">
              <a:lnSpc>
                <a:spcPct val="70000"/>
              </a:lnSpc>
              <a:spcBef>
                <a:spcPct val="50000"/>
              </a:spcBef>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nSpc>
                <a:spcPct val="100000"/>
              </a:lnSpc>
              <a:defRPr/>
            </a:pPr>
            <a:r>
              <a:rPr lang="en-US" sz="4500" b="1" dirty="0">
                <a:solidFill>
                  <a:prstClr val="white"/>
                </a:solidFill>
                <a:latin typeface="Calibri" panose="020F0502020204030204" pitchFamily="34" charset="0"/>
              </a:rPr>
              <a:t>Introduction to XML</a:t>
            </a:r>
          </a:p>
        </p:txBody>
      </p:sp>
      <p:sp>
        <p:nvSpPr>
          <p:cNvPr id="6" name="Text Box 12">
            <a:extLst>
              <a:ext uri="{FF2B5EF4-FFF2-40B4-BE49-F238E27FC236}">
                <a16:creationId xmlns:a16="http://schemas.microsoft.com/office/drawing/2014/main" id="{62FB18AF-21C8-C869-CBEB-DF7E7CC86472}"/>
              </a:ext>
            </a:extLst>
          </p:cNvPr>
          <p:cNvSpPr txBox="1">
            <a:spLocks noChangeArrowheads="1"/>
          </p:cNvSpPr>
          <p:nvPr userDrawn="1"/>
        </p:nvSpPr>
        <p:spPr bwMode="auto">
          <a:xfrm>
            <a:off x="5471584" y="1231901"/>
            <a:ext cx="5704416" cy="701675"/>
          </a:xfrm>
          <a:prstGeom prst="rect">
            <a:avLst/>
          </a:prstGeom>
          <a:noFill/>
          <a:ln>
            <a:noFill/>
          </a:ln>
        </p:spPr>
        <p:txBody>
          <a:bodyPr>
            <a:spAutoFit/>
          </a:bodyPr>
          <a:lstStyle>
            <a:lvl1pPr>
              <a:lnSpc>
                <a:spcPct val="70000"/>
              </a:lnSpc>
              <a:spcBef>
                <a:spcPct val="50000"/>
              </a:spcBef>
              <a:defRPr sz="1400">
                <a:solidFill>
                  <a:schemeClr val="tx1"/>
                </a:solidFill>
                <a:latin typeface="Courier New" panose="02070309020205020404" pitchFamily="49" charset="0"/>
              </a:defRPr>
            </a:lvl1pPr>
            <a:lvl2pPr marL="742950" indent="-285750">
              <a:lnSpc>
                <a:spcPct val="70000"/>
              </a:lnSpc>
              <a:spcBef>
                <a:spcPct val="50000"/>
              </a:spcBef>
              <a:defRPr sz="1400">
                <a:solidFill>
                  <a:schemeClr val="tx1"/>
                </a:solidFill>
                <a:latin typeface="Courier New" panose="02070309020205020404" pitchFamily="49" charset="0"/>
              </a:defRPr>
            </a:lvl2pPr>
            <a:lvl3pPr marL="1143000" indent="-228600">
              <a:lnSpc>
                <a:spcPct val="70000"/>
              </a:lnSpc>
              <a:spcBef>
                <a:spcPct val="50000"/>
              </a:spcBef>
              <a:defRPr sz="1400">
                <a:solidFill>
                  <a:schemeClr val="tx1"/>
                </a:solidFill>
                <a:latin typeface="Courier New" panose="02070309020205020404" pitchFamily="49" charset="0"/>
              </a:defRPr>
            </a:lvl3pPr>
            <a:lvl4pPr marL="1600200" indent="-228600">
              <a:lnSpc>
                <a:spcPct val="70000"/>
              </a:lnSpc>
              <a:spcBef>
                <a:spcPct val="50000"/>
              </a:spcBef>
              <a:defRPr sz="1400">
                <a:solidFill>
                  <a:schemeClr val="tx1"/>
                </a:solidFill>
                <a:latin typeface="Courier New" panose="02070309020205020404" pitchFamily="49" charset="0"/>
              </a:defRPr>
            </a:lvl4pPr>
            <a:lvl5pPr marL="2057400" indent="-228600">
              <a:lnSpc>
                <a:spcPct val="70000"/>
              </a:lnSpc>
              <a:spcBef>
                <a:spcPct val="50000"/>
              </a:spcBef>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nSpc>
                <a:spcPct val="100000"/>
              </a:lnSpc>
              <a:defRPr/>
            </a:pPr>
            <a:r>
              <a:rPr lang="en-US" sz="4000" b="1" dirty="0">
                <a:solidFill>
                  <a:srgbClr val="FFCC00"/>
                </a:solidFill>
                <a:latin typeface="Calibri" panose="020F0502020204030204" pitchFamily="34" charset="0"/>
              </a:rPr>
              <a:t>01</a:t>
            </a:r>
          </a:p>
        </p:txBody>
      </p:sp>
    </p:spTree>
    <p:extLst>
      <p:ext uri="{BB962C8B-B14F-4D97-AF65-F5344CB8AC3E}">
        <p14:creationId xmlns:p14="http://schemas.microsoft.com/office/powerpoint/2010/main" val="1634430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6864" y="1219200"/>
            <a:ext cx="10871200" cy="4876800"/>
          </a:xfrm>
        </p:spPr>
        <p:txBody>
          <a:bodyPr/>
          <a:lstStyle>
            <a:lvl1pPr marL="319088" indent="-319088">
              <a:buFont typeface="Wingdings" panose="05000000000000000000" pitchFamily="2" charset="2"/>
              <a:buChar char="Ø"/>
              <a:defRPr>
                <a:latin typeface="Calibri" panose="020F0502020204030204" pitchFamily="34" charset="0"/>
              </a:defRPr>
            </a:lvl1pPr>
            <a:lvl2pPr marL="639763" indent="-273050">
              <a:buFont typeface="Wingdings" panose="05000000000000000000" pitchFamily="2" charset="2"/>
              <a:buChar char="Ø"/>
              <a:defRPr>
                <a:latin typeface="Calibri" panose="020F0502020204030204" pitchFamily="34" charset="0"/>
              </a:defRPr>
            </a:lvl2pPr>
            <a:lvl3pPr marL="914400" indent="-228600">
              <a:buFont typeface="Wingdings" panose="05000000000000000000" pitchFamily="2" charset="2"/>
              <a:buChar char="Ø"/>
              <a:defRPr>
                <a:latin typeface="Calibri" panose="020F0502020204030204" pitchFamily="34" charset="0"/>
              </a:defRPr>
            </a:lvl3pPr>
            <a:lvl4pPr marL="1371600" indent="-228600">
              <a:buFont typeface="Wingdings" panose="05000000000000000000" pitchFamily="2" charset="2"/>
              <a:buChar char="Ø"/>
              <a:defRPr>
                <a:latin typeface="Calibri" panose="020F0502020204030204" pitchFamily="34" charset="0"/>
              </a:defRPr>
            </a:lvl4pPr>
            <a:lvl5pPr marL="1828800" indent="-228600">
              <a:buFont typeface="Wingdings" panose="05000000000000000000" pitchFamily="2" charset="2"/>
              <a:buChar char="Ø"/>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p:nvPr>
        </p:nvSpPr>
        <p:spPr>
          <a:xfrm>
            <a:off x="812800" y="152400"/>
            <a:ext cx="10058400" cy="838200"/>
          </a:xfrm>
        </p:spPr>
        <p:txBody>
          <a:bodyPr/>
          <a:lstStyle>
            <a:lvl1pPr>
              <a:defRPr sz="2800">
                <a:latin typeface="Calibri" panose="020F0502020204030204" pitchFamily="34" charset="0"/>
              </a:defRPr>
            </a:lvl1pPr>
          </a:lstStyle>
          <a:p>
            <a:r>
              <a:rPr lang="en-US" dirty="0"/>
              <a:t>Click to edit Master title style</a:t>
            </a:r>
          </a:p>
        </p:txBody>
      </p:sp>
      <p:sp>
        <p:nvSpPr>
          <p:cNvPr id="2" name="Slide Number Placeholder 22">
            <a:extLst>
              <a:ext uri="{FF2B5EF4-FFF2-40B4-BE49-F238E27FC236}">
                <a16:creationId xmlns:a16="http://schemas.microsoft.com/office/drawing/2014/main" id="{1F180BC7-E829-A3B0-C0C0-26C5B6426F04}"/>
              </a:ext>
            </a:extLst>
          </p:cNvPr>
          <p:cNvSpPr>
            <a:spLocks noGrp="1"/>
          </p:cNvSpPr>
          <p:nvPr>
            <p:ph type="sldNum" sz="quarter" idx="10"/>
          </p:nvPr>
        </p:nvSpPr>
        <p:spPr/>
        <p:txBody>
          <a:bodyPr/>
          <a:lstStyle>
            <a:lvl1pPr>
              <a:defRPr/>
            </a:lvl1pPr>
          </a:lstStyle>
          <a:p>
            <a:fld id="{2F60B339-F01A-47BA-985B-40859CFD77C7}" type="slidenum">
              <a:rPr lang="en-US" altLang="en-US"/>
              <a:pPr/>
              <a:t>‹#›</a:t>
            </a:fld>
            <a:endParaRPr lang="en-US" altLang="en-US"/>
          </a:p>
        </p:txBody>
      </p:sp>
    </p:spTree>
    <p:extLst>
      <p:ext uri="{BB962C8B-B14F-4D97-AF65-F5344CB8AC3E}">
        <p14:creationId xmlns:p14="http://schemas.microsoft.com/office/powerpoint/2010/main" val="357388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2">
            <a:extLst>
              <a:ext uri="{FF2B5EF4-FFF2-40B4-BE49-F238E27FC236}">
                <a16:creationId xmlns:a16="http://schemas.microsoft.com/office/drawing/2014/main" id="{331D5BFE-E8DA-CDE2-3AB6-CCBFF573C9F7}"/>
              </a:ext>
            </a:extLst>
          </p:cNvPr>
          <p:cNvSpPr>
            <a:spLocks noGrp="1"/>
          </p:cNvSpPr>
          <p:nvPr>
            <p:ph type="sldNum" sz="quarter" idx="10"/>
          </p:nvPr>
        </p:nvSpPr>
        <p:spPr/>
        <p:txBody>
          <a:bodyPr/>
          <a:lstStyle>
            <a:lvl1pPr>
              <a:defRPr/>
            </a:lvl1pPr>
          </a:lstStyle>
          <a:p>
            <a:fld id="{4C948578-83AE-4825-B505-DD9D44722E9B}" type="slidenum">
              <a:rPr lang="en-US" altLang="en-US"/>
              <a:pPr/>
              <a:t>‹#›</a:t>
            </a:fld>
            <a:endParaRPr lang="en-US" altLang="en-US"/>
          </a:p>
        </p:txBody>
      </p:sp>
    </p:spTree>
    <p:extLst>
      <p:ext uri="{BB962C8B-B14F-4D97-AF65-F5344CB8AC3E}">
        <p14:creationId xmlns:p14="http://schemas.microsoft.com/office/powerpoint/2010/main" val="520582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1"/>
            <a:ext cx="1016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3" name="Slide Number Placeholder 22">
            <a:extLst>
              <a:ext uri="{FF2B5EF4-FFF2-40B4-BE49-F238E27FC236}">
                <a16:creationId xmlns:a16="http://schemas.microsoft.com/office/drawing/2014/main" id="{1A56DC70-B3B7-C8ED-ACF5-1917710BBAFA}"/>
              </a:ext>
            </a:extLst>
          </p:cNvPr>
          <p:cNvSpPr>
            <a:spLocks noGrp="1"/>
          </p:cNvSpPr>
          <p:nvPr>
            <p:ph type="sldNum" sz="quarter" idx="10"/>
          </p:nvPr>
        </p:nvSpPr>
        <p:spPr/>
        <p:txBody>
          <a:bodyPr/>
          <a:lstStyle>
            <a:lvl1pPr>
              <a:defRPr/>
            </a:lvl1pPr>
          </a:lstStyle>
          <a:p>
            <a:fld id="{8DB1884A-0077-46FC-B6D7-441EE0283B2D}" type="slidenum">
              <a:rPr lang="en-US" altLang="en-US"/>
              <a:pPr/>
              <a:t>‹#›</a:t>
            </a:fld>
            <a:endParaRPr lang="en-US" altLang="en-US"/>
          </a:p>
        </p:txBody>
      </p:sp>
    </p:spTree>
    <p:extLst>
      <p:ext uri="{BB962C8B-B14F-4D97-AF65-F5344CB8AC3E}">
        <p14:creationId xmlns:p14="http://schemas.microsoft.com/office/powerpoint/2010/main" val="1159387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152401"/>
            <a:ext cx="10036537" cy="822325"/>
          </a:xfrm>
        </p:spPr>
        <p:txBody>
          <a:bodyPr/>
          <a:lstStyle>
            <a:lvl1pPr>
              <a:defRPr sz="3200"/>
            </a:lvl1pPr>
          </a:lstStyle>
          <a:p>
            <a:r>
              <a:rPr lang="en-US"/>
              <a:t>Click to edit Master title style</a:t>
            </a:r>
            <a:endParaRPr lang="en-US" dirty="0"/>
          </a:p>
        </p:txBody>
      </p:sp>
      <p:sp>
        <p:nvSpPr>
          <p:cNvPr id="3" name="Slide Number Placeholder 22">
            <a:extLst>
              <a:ext uri="{FF2B5EF4-FFF2-40B4-BE49-F238E27FC236}">
                <a16:creationId xmlns:a16="http://schemas.microsoft.com/office/drawing/2014/main" id="{FF07BE3F-C47C-C1BA-383E-738B6139D3AB}"/>
              </a:ext>
            </a:extLst>
          </p:cNvPr>
          <p:cNvSpPr>
            <a:spLocks noGrp="1"/>
          </p:cNvSpPr>
          <p:nvPr>
            <p:ph type="sldNum" sz="quarter" idx="10"/>
          </p:nvPr>
        </p:nvSpPr>
        <p:spPr/>
        <p:txBody>
          <a:bodyPr/>
          <a:lstStyle>
            <a:lvl1pPr>
              <a:defRPr/>
            </a:lvl1pPr>
          </a:lstStyle>
          <a:p>
            <a:fld id="{28F3D092-F20E-482E-B362-49412B97F031}" type="slidenum">
              <a:rPr lang="en-US" altLang="en-US"/>
              <a:pPr/>
              <a:t>‹#›</a:t>
            </a:fld>
            <a:endParaRPr lang="en-US" altLang="en-US"/>
          </a:p>
        </p:txBody>
      </p:sp>
    </p:spTree>
    <p:extLst>
      <p:ext uri="{BB962C8B-B14F-4D97-AF65-F5344CB8AC3E}">
        <p14:creationId xmlns:p14="http://schemas.microsoft.com/office/powerpoint/2010/main" val="579100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60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a16="http://schemas.microsoft.com/office/drawing/2014/main" id="{6A2684B2-8131-C9DC-811E-E968EF7CCF07}"/>
              </a:ext>
            </a:extLst>
          </p:cNvPr>
          <p:cNvSpPr>
            <a:spLocks noGrp="1"/>
          </p:cNvSpPr>
          <p:nvPr>
            <p:ph type="sldNum" sz="quarter" idx="10"/>
          </p:nvPr>
        </p:nvSpPr>
        <p:spPr/>
        <p:txBody>
          <a:bodyPr/>
          <a:lstStyle>
            <a:lvl1pPr>
              <a:defRPr/>
            </a:lvl1pPr>
          </a:lstStyle>
          <a:p>
            <a:fld id="{84205E77-0610-4676-AAD5-EB68808EAD76}" type="slidenum">
              <a:rPr lang="en-US" altLang="en-US"/>
              <a:pPr/>
              <a:t>‹#›</a:t>
            </a:fld>
            <a:endParaRPr lang="en-US" altLang="en-US"/>
          </a:p>
        </p:txBody>
      </p:sp>
    </p:spTree>
    <p:extLst>
      <p:ext uri="{BB962C8B-B14F-4D97-AF65-F5344CB8AC3E}">
        <p14:creationId xmlns:p14="http://schemas.microsoft.com/office/powerpoint/2010/main" val="188787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81D215-55C5-F75F-F6A8-61F362802BF5}"/>
              </a:ext>
            </a:extLst>
          </p:cNvPr>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a16="http://schemas.microsoft.com/office/drawing/2014/main" id="{6E2F0CE4-1EC7-0E09-A927-1D108B7E9901}"/>
              </a:ext>
            </a:extLst>
          </p:cNvPr>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a16="http://schemas.microsoft.com/office/drawing/2014/main" id="{F4D0AEE7-788C-6543-6DD5-C233A31E9E2F}"/>
              </a:ext>
            </a:extLst>
          </p:cNvPr>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a:extLst>
              <a:ext uri="{FF2B5EF4-FFF2-40B4-BE49-F238E27FC236}">
                <a16:creationId xmlns:a16="http://schemas.microsoft.com/office/drawing/2014/main" id="{6348009F-F63C-6956-5081-F5B42219D024}"/>
              </a:ext>
            </a:extLst>
          </p:cNvPr>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a:extLst>
              <a:ext uri="{FF2B5EF4-FFF2-40B4-BE49-F238E27FC236}">
                <a16:creationId xmlns:a16="http://schemas.microsoft.com/office/drawing/2014/main" id="{3AE55668-4226-22BD-E635-7C37D414D598}"/>
              </a:ext>
            </a:extLst>
          </p:cNvPr>
          <p:cNvSpPr>
            <a:spLocks noGrp="1"/>
          </p:cNvSpPr>
          <p:nvPr>
            <p:ph type="sldNum" sz="quarter" idx="10"/>
          </p:nvPr>
        </p:nvSpPr>
        <p:spPr>
          <a:xfrm>
            <a:off x="0" y="4667251"/>
            <a:ext cx="1930400" cy="663575"/>
          </a:xfrm>
        </p:spPr>
        <p:txBody>
          <a:bodyPr/>
          <a:lstStyle>
            <a:lvl1pPr>
              <a:defRPr sz="2800"/>
            </a:lvl1pPr>
          </a:lstStyle>
          <a:p>
            <a:fld id="{7DE427A2-742D-464D-8A01-350F6656243C}" type="slidenum">
              <a:rPr lang="en-US" altLang="en-US"/>
              <a:pPr/>
              <a:t>‹#›</a:t>
            </a:fld>
            <a:endParaRPr lang="en-US" altLang="en-US"/>
          </a:p>
        </p:txBody>
      </p:sp>
    </p:spTree>
    <p:extLst>
      <p:ext uri="{BB962C8B-B14F-4D97-AF65-F5344CB8AC3E}">
        <p14:creationId xmlns:p14="http://schemas.microsoft.com/office/powerpoint/2010/main" val="2733386218"/>
      </p:ext>
    </p:extLst>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a16="http://schemas.microsoft.com/office/drawing/2014/main" id="{C81426A7-E6C2-66D2-5A29-158B3993125F}"/>
              </a:ext>
            </a:extLst>
          </p:cNvPr>
          <p:cNvSpPr>
            <a:spLocks noGrp="1"/>
          </p:cNvSpPr>
          <p:nvPr>
            <p:ph type="sldNum" sz="quarter" idx="10"/>
          </p:nvPr>
        </p:nvSpPr>
        <p:spPr/>
        <p:txBody>
          <a:bodyPr/>
          <a:lstStyle>
            <a:lvl1pPr>
              <a:defRPr/>
            </a:lvl1pPr>
          </a:lstStyle>
          <a:p>
            <a:fld id="{5FF4E556-1C9B-4873-BD2D-0EBA857ADD90}" type="slidenum">
              <a:rPr lang="en-US" altLang="en-US"/>
              <a:pPr/>
              <a:t>‹#›</a:t>
            </a:fld>
            <a:endParaRPr lang="en-US" altLang="en-US"/>
          </a:p>
        </p:txBody>
      </p:sp>
    </p:spTree>
    <p:extLst>
      <p:ext uri="{BB962C8B-B14F-4D97-AF65-F5344CB8AC3E}">
        <p14:creationId xmlns:p14="http://schemas.microsoft.com/office/powerpoint/2010/main" val="2393423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2479D72C-5089-C707-F5C4-F90170418B83}"/>
              </a:ext>
            </a:extLst>
          </p:cNvPr>
          <p:cNvSpPr>
            <a:spLocks noGrp="1"/>
          </p:cNvSpPr>
          <p:nvPr>
            <p:ph type="title"/>
          </p:nvPr>
        </p:nvSpPr>
        <p:spPr bwMode="auto">
          <a:xfrm>
            <a:off x="812800" y="152401"/>
            <a:ext cx="1005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12">
            <a:extLst>
              <a:ext uri="{FF2B5EF4-FFF2-40B4-BE49-F238E27FC236}">
                <a16:creationId xmlns:a16="http://schemas.microsoft.com/office/drawing/2014/main" id="{007F0125-AE7D-FABE-0308-0D82558C2C4C}"/>
              </a:ext>
            </a:extLst>
          </p:cNvPr>
          <p:cNvSpPr>
            <a:spLocks noGrp="1"/>
          </p:cNvSpPr>
          <p:nvPr>
            <p:ph type="body" idx="1"/>
          </p:nvPr>
        </p:nvSpPr>
        <p:spPr bwMode="auto">
          <a:xfrm>
            <a:off x="817033" y="1235075"/>
            <a:ext cx="108712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 name="Rectangle 6">
            <a:extLst>
              <a:ext uri="{FF2B5EF4-FFF2-40B4-BE49-F238E27FC236}">
                <a16:creationId xmlns:a16="http://schemas.microsoft.com/office/drawing/2014/main" id="{99181045-B9FE-9309-B240-D3F9DD25E021}"/>
              </a:ext>
            </a:extLst>
          </p:cNvPr>
          <p:cNvSpPr/>
          <p:nvPr/>
        </p:nvSpPr>
        <p:spPr bwMode="white">
          <a:xfrm>
            <a:off x="0" y="990600"/>
            <a:ext cx="12192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Rectangle 7">
            <a:extLst>
              <a:ext uri="{FF2B5EF4-FFF2-40B4-BE49-F238E27FC236}">
                <a16:creationId xmlns:a16="http://schemas.microsoft.com/office/drawing/2014/main" id="{E3A88AA9-4AB6-7D44-1E13-1C20A76C09A4}"/>
              </a:ext>
            </a:extLst>
          </p:cNvPr>
          <p:cNvSpPr/>
          <p:nvPr/>
        </p:nvSpPr>
        <p:spPr>
          <a:xfrm>
            <a:off x="0" y="9906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9" name="Rectangle 8">
            <a:extLst>
              <a:ext uri="{FF2B5EF4-FFF2-40B4-BE49-F238E27FC236}">
                <a16:creationId xmlns:a16="http://schemas.microsoft.com/office/drawing/2014/main" id="{06A724B7-074E-8791-6734-120C02B2CC14}"/>
              </a:ext>
            </a:extLst>
          </p:cNvPr>
          <p:cNvSpPr/>
          <p:nvPr/>
        </p:nvSpPr>
        <p:spPr>
          <a:xfrm>
            <a:off x="787400" y="99060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3" name="Slide Number Placeholder 22">
            <a:extLst>
              <a:ext uri="{FF2B5EF4-FFF2-40B4-BE49-F238E27FC236}">
                <a16:creationId xmlns:a16="http://schemas.microsoft.com/office/drawing/2014/main" id="{17217262-9A7D-4D46-5DA9-A6A045617023}"/>
              </a:ext>
            </a:extLst>
          </p:cNvPr>
          <p:cNvSpPr>
            <a:spLocks noGrp="1"/>
          </p:cNvSpPr>
          <p:nvPr>
            <p:ph type="sldNum" sz="quarter" idx="4"/>
          </p:nvPr>
        </p:nvSpPr>
        <p:spPr>
          <a:xfrm>
            <a:off x="0" y="982664"/>
            <a:ext cx="711200"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b="1">
                <a:solidFill>
                  <a:srgbClr val="FFFFFF"/>
                </a:solidFill>
              </a:defRPr>
            </a:lvl1pPr>
          </a:lstStyle>
          <a:p>
            <a:fld id="{0E152911-675B-43AE-90C1-C47A56A85466}" type="slidenum">
              <a:rPr lang="en-US" altLang="en-US"/>
              <a:pPr/>
              <a:t>‹#›</a:t>
            </a:fld>
            <a:endParaRPr lang="en-US" altLang="en-US"/>
          </a:p>
        </p:txBody>
      </p:sp>
      <p:pic>
        <p:nvPicPr>
          <p:cNvPr id="1032" name="Picture 1">
            <a:extLst>
              <a:ext uri="{FF2B5EF4-FFF2-40B4-BE49-F238E27FC236}">
                <a16:creationId xmlns:a16="http://schemas.microsoft.com/office/drawing/2014/main" id="{66C2AD4E-1100-B264-C46F-B54386253565}"/>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0871200" y="76200"/>
            <a:ext cx="13208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a:extLst>
              <a:ext uri="{FF2B5EF4-FFF2-40B4-BE49-F238E27FC236}">
                <a16:creationId xmlns:a16="http://schemas.microsoft.com/office/drawing/2014/main" id="{90C1A0CD-A948-CEF9-F572-C5F427D979D7}"/>
              </a:ext>
            </a:extLst>
          </p:cNvPr>
          <p:cNvSpPr txBox="1">
            <a:spLocks/>
          </p:cNvSpPr>
          <p:nvPr/>
        </p:nvSpPr>
        <p:spPr>
          <a:xfrm>
            <a:off x="812800" y="6248401"/>
            <a:ext cx="7315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dirty="0">
                <a:solidFill>
                  <a:srgbClr val="9F2936"/>
                </a:solidFill>
              </a:rPr>
              <a:t>© ISBAT UNIVERSITY – 2023.</a:t>
            </a:r>
          </a:p>
        </p:txBody>
      </p:sp>
      <p:sp>
        <p:nvSpPr>
          <p:cNvPr id="12" name="Rectangle 11">
            <a:extLst>
              <a:ext uri="{FF2B5EF4-FFF2-40B4-BE49-F238E27FC236}">
                <a16:creationId xmlns:a16="http://schemas.microsoft.com/office/drawing/2014/main" id="{19089F97-8C0C-E616-97C8-F9346B147B8B}"/>
              </a:ext>
            </a:extLst>
          </p:cNvPr>
          <p:cNvSpPr/>
          <p:nvPr/>
        </p:nvSpPr>
        <p:spPr>
          <a:xfrm flipV="1">
            <a:off x="812800" y="6202364"/>
            <a:ext cx="108712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3" name="Date Placeholder 13">
            <a:extLst>
              <a:ext uri="{FF2B5EF4-FFF2-40B4-BE49-F238E27FC236}">
                <a16:creationId xmlns:a16="http://schemas.microsoft.com/office/drawing/2014/main" id="{4BA64EE0-EAC0-7D6F-3B5C-7CA7C9B94C16}"/>
              </a:ext>
            </a:extLst>
          </p:cNvPr>
          <p:cNvSpPr txBox="1">
            <a:spLocks/>
          </p:cNvSpPr>
          <p:nvPr/>
        </p:nvSpPr>
        <p:spPr>
          <a:xfrm>
            <a:off x="9042400" y="6248401"/>
            <a:ext cx="26416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a:solidFill>
                  <a:srgbClr val="9F2936"/>
                </a:solidFill>
              </a:rPr>
              <a:pPr>
                <a:defRPr/>
              </a:pPr>
              <a:t>4/9/2024</a:t>
            </a:fld>
            <a:endParaRPr lang="en-US" dirty="0">
              <a:solidFill>
                <a:srgbClr val="9F2936"/>
              </a:solidFill>
            </a:endParaRPr>
          </a:p>
        </p:txBody>
      </p:sp>
    </p:spTree>
    <p:extLst>
      <p:ext uri="{BB962C8B-B14F-4D97-AF65-F5344CB8AC3E}">
        <p14:creationId xmlns:p14="http://schemas.microsoft.com/office/powerpoint/2010/main" val="443268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kern="12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2800" b="1">
          <a:solidFill>
            <a:schemeClr val="tx2"/>
          </a:solidFill>
          <a:latin typeface="Tw Cen MT" pitchFamily="34" charset="0"/>
        </a:defRPr>
      </a:lvl2pPr>
      <a:lvl3pPr algn="l" rtl="0" eaLnBrk="0" fontAlgn="base" hangingPunct="0">
        <a:spcBef>
          <a:spcPct val="0"/>
        </a:spcBef>
        <a:spcAft>
          <a:spcPct val="0"/>
        </a:spcAft>
        <a:defRPr sz="2800" b="1">
          <a:solidFill>
            <a:schemeClr val="tx2"/>
          </a:solidFill>
          <a:latin typeface="Tw Cen MT" pitchFamily="34" charset="0"/>
        </a:defRPr>
      </a:lvl3pPr>
      <a:lvl4pPr algn="l" rtl="0" eaLnBrk="0" fontAlgn="base" hangingPunct="0">
        <a:spcBef>
          <a:spcPct val="0"/>
        </a:spcBef>
        <a:spcAft>
          <a:spcPct val="0"/>
        </a:spcAft>
        <a:defRPr sz="2800" b="1">
          <a:solidFill>
            <a:schemeClr val="tx2"/>
          </a:solidFill>
          <a:latin typeface="Tw Cen MT" pitchFamily="34" charset="0"/>
        </a:defRPr>
      </a:lvl4pPr>
      <a:lvl5pPr algn="l" rtl="0" eaLnBrk="0" fontAlgn="base" hangingPunct="0">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Ø"/>
        <a:defRPr sz="2900" kern="1200">
          <a:solidFill>
            <a:schemeClr val="tx1"/>
          </a:solidFill>
          <a:latin typeface="Calibri" panose="020F0502020204030204" pitchFamily="34" charset="0"/>
          <a:ea typeface="+mn-ea"/>
          <a:cs typeface="+mn-cs"/>
        </a:defRPr>
      </a:lvl1pPr>
      <a:lvl2pPr marL="639763" indent="-273050" algn="l" rtl="0" eaLnBrk="0" fontAlgn="base" hangingPunct="0">
        <a:spcBef>
          <a:spcPts val="550"/>
        </a:spcBef>
        <a:spcAft>
          <a:spcPct val="0"/>
        </a:spcAft>
        <a:buClr>
          <a:schemeClr val="accent1"/>
        </a:buClr>
        <a:buSzPct val="70000"/>
        <a:buFont typeface="Wingdings" panose="05000000000000000000" pitchFamily="2" charset="2"/>
        <a:buChar char="Ø"/>
        <a:defRPr sz="2600" kern="1200">
          <a:solidFill>
            <a:schemeClr val="tx1"/>
          </a:solidFill>
          <a:latin typeface="Calibri" panose="020F0502020204030204" pitchFamily="34" charset="0"/>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Ø"/>
        <a:defRPr sz="2300" kern="1200">
          <a:solidFill>
            <a:schemeClr val="tx1"/>
          </a:solidFill>
          <a:latin typeface="Calibri" panose="020F0502020204030204" pitchFamily="34" charset="0"/>
          <a:ea typeface="+mn-ea"/>
          <a:cs typeface="+mn-cs"/>
        </a:defRPr>
      </a:lvl3pPr>
      <a:lvl4pPr marL="1371600" indent="-228600" algn="l" rtl="0" eaLnBrk="0" fontAlgn="base" hangingPunct="0">
        <a:spcBef>
          <a:spcPts val="400"/>
        </a:spcBef>
        <a:spcAft>
          <a:spcPct val="0"/>
        </a:spcAft>
        <a:buClr>
          <a:srgbClr val="1B587C"/>
        </a:buClr>
        <a:buSzPct val="75000"/>
        <a:buFont typeface="Wingdings" panose="05000000000000000000" pitchFamily="2" charset="2"/>
        <a:buChar char="Ø"/>
        <a:defRPr sz="2000" kern="1200">
          <a:solidFill>
            <a:schemeClr val="tx1"/>
          </a:solidFill>
          <a:latin typeface="Calibri" panose="020F0502020204030204" pitchFamily="34" charset="0"/>
          <a:ea typeface="+mn-ea"/>
          <a:cs typeface="+mn-cs"/>
        </a:defRPr>
      </a:lvl4pPr>
      <a:lvl5pPr marL="1828800" indent="-228600" algn="l" rtl="0" eaLnBrk="0" fontAlgn="base" hangingPunct="0">
        <a:spcBef>
          <a:spcPts val="400"/>
        </a:spcBef>
        <a:spcAft>
          <a:spcPct val="0"/>
        </a:spcAft>
        <a:buClr>
          <a:srgbClr val="4E8542"/>
        </a:buClr>
        <a:buSzPct val="65000"/>
        <a:buFont typeface="Wingdings" panose="05000000000000000000" pitchFamily="2" charset="2"/>
        <a:buChar char="Ø"/>
        <a:defRPr sz="2000" kern="1200">
          <a:solidFill>
            <a:schemeClr val="tx1"/>
          </a:solidFill>
          <a:latin typeface="Calibri" panose="020F05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A26A-9629-46B5-B486-D9CDC2DB80A4}"/>
              </a:ext>
            </a:extLst>
          </p:cNvPr>
          <p:cNvSpPr>
            <a:spLocks noGrp="1"/>
          </p:cNvSpPr>
          <p:nvPr>
            <p:ph type="ctrTitle"/>
          </p:nvPr>
        </p:nvSpPr>
        <p:spPr/>
        <p:txBody>
          <a:bodyPr/>
          <a:lstStyle/>
          <a:p>
            <a:r>
              <a:rPr lang="en-US" dirty="0"/>
              <a:t>Internet Connectivity</a:t>
            </a:r>
          </a:p>
        </p:txBody>
      </p:sp>
      <p:sp>
        <p:nvSpPr>
          <p:cNvPr id="3" name="Subtitle 2">
            <a:extLst>
              <a:ext uri="{FF2B5EF4-FFF2-40B4-BE49-F238E27FC236}">
                <a16:creationId xmlns:a16="http://schemas.microsoft.com/office/drawing/2014/main" id="{B8F6E56B-8C87-4FB1-BC9D-5A54B04FEEC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8850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85B5DE-8343-4F9F-B963-34EDB8DCDEA8}"/>
              </a:ext>
            </a:extLst>
          </p:cNvPr>
          <p:cNvSpPr>
            <a:spLocks noGrp="1"/>
          </p:cNvSpPr>
          <p:nvPr>
            <p:ph sz="quarter" idx="1"/>
          </p:nvPr>
        </p:nvSpPr>
        <p:spPr/>
        <p:txBody>
          <a:bodyPr>
            <a:normAutofit/>
          </a:bodyPr>
          <a:lstStyle/>
          <a:p>
            <a:r>
              <a:rPr lang="en-US" b="1" dirty="0"/>
              <a:t>Device: </a:t>
            </a:r>
            <a:r>
              <a:rPr lang="en-US" dirty="0"/>
              <a:t>You need a device capable of accessing the internet, such as a computer, laptop, smartphone, tablet, or IoT device.</a:t>
            </a:r>
          </a:p>
          <a:p>
            <a:r>
              <a:rPr lang="en-US" b="1" dirty="0"/>
              <a:t>Network Interface: </a:t>
            </a:r>
            <a:r>
              <a:rPr lang="en-US" dirty="0"/>
              <a:t>Your device must have a network interface, which could be an Ethernet port for wired connections or a wireless adapter (Wi-Fi) for wireless connections.</a:t>
            </a:r>
          </a:p>
          <a:p>
            <a:r>
              <a:rPr lang="en-US" b="1" dirty="0"/>
              <a:t>Internet Browser: </a:t>
            </a:r>
            <a:r>
              <a:rPr lang="en-US" dirty="0"/>
              <a:t>To access websites and online services, you need a web browser installed on your device, such as Google Chrome, Mozilla Firefox, Safari, or Microsoft Edge.</a:t>
            </a:r>
          </a:p>
          <a:p>
            <a:endParaRPr lang="en-US" dirty="0"/>
          </a:p>
          <a:p>
            <a:endParaRPr lang="en-US" dirty="0"/>
          </a:p>
        </p:txBody>
      </p:sp>
      <p:sp>
        <p:nvSpPr>
          <p:cNvPr id="2" name="Title 1">
            <a:extLst>
              <a:ext uri="{FF2B5EF4-FFF2-40B4-BE49-F238E27FC236}">
                <a16:creationId xmlns:a16="http://schemas.microsoft.com/office/drawing/2014/main" id="{30A379D7-5166-4CD8-B06D-1B74D589CABA}"/>
              </a:ext>
            </a:extLst>
          </p:cNvPr>
          <p:cNvSpPr>
            <a:spLocks noGrp="1"/>
          </p:cNvSpPr>
          <p:nvPr>
            <p:ph type="title"/>
          </p:nvPr>
        </p:nvSpPr>
        <p:spPr/>
        <p:txBody>
          <a:bodyPr/>
          <a:lstStyle/>
          <a:p>
            <a:r>
              <a:rPr lang="en-US" dirty="0"/>
              <a:t>several components are required to connect to the internet.</a:t>
            </a:r>
          </a:p>
        </p:txBody>
      </p:sp>
    </p:spTree>
    <p:extLst>
      <p:ext uri="{BB962C8B-B14F-4D97-AF65-F5344CB8AC3E}">
        <p14:creationId xmlns:p14="http://schemas.microsoft.com/office/powerpoint/2010/main" val="2469081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91ABC6-391B-4C1A-AC7B-C148F4A4DF93}"/>
              </a:ext>
            </a:extLst>
          </p:cNvPr>
          <p:cNvSpPr>
            <a:spLocks noGrp="1"/>
          </p:cNvSpPr>
          <p:nvPr>
            <p:ph sz="quarter" idx="1"/>
          </p:nvPr>
        </p:nvSpPr>
        <p:spPr/>
        <p:txBody>
          <a:bodyPr>
            <a:normAutofit/>
          </a:bodyPr>
          <a:lstStyle/>
          <a:p>
            <a:r>
              <a:rPr lang="en-US" b="1" dirty="0"/>
              <a:t>Internet Service Provider (ISP): </a:t>
            </a:r>
            <a:r>
              <a:rPr lang="en-US" dirty="0"/>
              <a:t>You must have a subscription with an ISP to connect to the internet. </a:t>
            </a:r>
          </a:p>
          <a:p>
            <a:r>
              <a:rPr lang="en-US" dirty="0"/>
              <a:t>ISPs provide access to the internet through various technologies such as DSL, cable, fiber optics, or wireless networks.</a:t>
            </a:r>
          </a:p>
          <a:p>
            <a:r>
              <a:rPr lang="en-US" b="1" dirty="0"/>
              <a:t>Modem: </a:t>
            </a:r>
            <a:r>
              <a:rPr lang="en-US" dirty="0"/>
              <a:t>For wired connections like DSL or cable internet, you need a modem to translate the data from your ISP into a format that your device can understand. </a:t>
            </a:r>
          </a:p>
          <a:p>
            <a:r>
              <a:rPr lang="en-US" dirty="0"/>
              <a:t>Some ISPs provide modem-router combo devices.</a:t>
            </a:r>
          </a:p>
          <a:p>
            <a:endParaRPr lang="en-US" dirty="0"/>
          </a:p>
        </p:txBody>
      </p:sp>
      <p:sp>
        <p:nvSpPr>
          <p:cNvPr id="2" name="Title 1">
            <a:extLst>
              <a:ext uri="{FF2B5EF4-FFF2-40B4-BE49-F238E27FC236}">
                <a16:creationId xmlns:a16="http://schemas.microsoft.com/office/drawing/2014/main" id="{00FCA17A-D696-4364-8220-BE832BDB3EB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4270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59EDD1-629D-4652-A394-5D4118C9FA12}"/>
              </a:ext>
            </a:extLst>
          </p:cNvPr>
          <p:cNvSpPr>
            <a:spLocks noGrp="1"/>
          </p:cNvSpPr>
          <p:nvPr>
            <p:ph sz="quarter" idx="1"/>
          </p:nvPr>
        </p:nvSpPr>
        <p:spPr/>
        <p:txBody>
          <a:bodyPr/>
          <a:lstStyle/>
          <a:p>
            <a:r>
              <a:rPr lang="en-US" b="1" dirty="0"/>
              <a:t>Router: </a:t>
            </a:r>
            <a:r>
              <a:rPr lang="en-US" dirty="0"/>
              <a:t>A router is essential for creating a local network in your home or office and for sharing the internet connection among multiple devices. </a:t>
            </a:r>
          </a:p>
          <a:p>
            <a:r>
              <a:rPr lang="en-US" b="1" dirty="0"/>
              <a:t>Internet Protocol (IP) </a:t>
            </a:r>
            <a:r>
              <a:rPr lang="en-US" dirty="0"/>
              <a:t>Address: Your device needs an IP address to communicate over the internet. </a:t>
            </a:r>
          </a:p>
          <a:p>
            <a:endParaRPr lang="en-US" dirty="0"/>
          </a:p>
        </p:txBody>
      </p:sp>
      <p:sp>
        <p:nvSpPr>
          <p:cNvPr id="2" name="Title 1">
            <a:extLst>
              <a:ext uri="{FF2B5EF4-FFF2-40B4-BE49-F238E27FC236}">
                <a16:creationId xmlns:a16="http://schemas.microsoft.com/office/drawing/2014/main" id="{82EDF60F-5B81-4F2E-BD1B-CE86EA5F84D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0615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46A16-90A9-42DB-9851-BB4C6F7FC332}"/>
              </a:ext>
            </a:extLst>
          </p:cNvPr>
          <p:cNvSpPr>
            <a:spLocks noGrp="1"/>
          </p:cNvSpPr>
          <p:nvPr>
            <p:ph sz="quarter" idx="1"/>
          </p:nvPr>
        </p:nvSpPr>
        <p:spPr/>
        <p:txBody>
          <a:bodyPr>
            <a:normAutofit/>
          </a:bodyPr>
          <a:lstStyle/>
          <a:p>
            <a:r>
              <a:rPr lang="en-US" b="1" dirty="0"/>
              <a:t>DNS Server: </a:t>
            </a:r>
            <a:r>
              <a:rPr lang="en-US" dirty="0"/>
              <a:t>Domain Name System (DNS) servers translate human-readable domain names (e.g., google.com) into IP addresses (e.g., 172.217.6.14) that computers understand. </a:t>
            </a:r>
          </a:p>
          <a:p>
            <a:r>
              <a:rPr lang="en-US" dirty="0"/>
              <a:t>Your ISP usually provides DNS server addresses automatically, but you can also use third-party DNS servers like Google DNS or Cloudflare DNS.</a:t>
            </a:r>
          </a:p>
          <a:p>
            <a:r>
              <a:rPr lang="en-US" b="1" dirty="0"/>
              <a:t>Internet Backbone: </a:t>
            </a:r>
            <a:r>
              <a:rPr lang="en-US" dirty="0"/>
              <a:t>The internet backbone consists of high-speed data transmission lines and network infrastructure owned by telecommunication companies and ISPs. </a:t>
            </a:r>
          </a:p>
        </p:txBody>
      </p:sp>
      <p:sp>
        <p:nvSpPr>
          <p:cNvPr id="2" name="Title 1">
            <a:extLst>
              <a:ext uri="{FF2B5EF4-FFF2-40B4-BE49-F238E27FC236}">
                <a16:creationId xmlns:a16="http://schemas.microsoft.com/office/drawing/2014/main" id="{D2332A69-FE0C-492C-990E-7328D08211C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54394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D2CFB6-99FE-46AA-ABA8-499CC713966A}"/>
              </a:ext>
            </a:extLst>
          </p:cNvPr>
          <p:cNvSpPr>
            <a:spLocks noGrp="1"/>
          </p:cNvSpPr>
          <p:nvPr>
            <p:ph sz="quarter" idx="1"/>
          </p:nvPr>
        </p:nvSpPr>
        <p:spPr/>
        <p:txBody>
          <a:bodyPr/>
          <a:lstStyle/>
          <a:p>
            <a:r>
              <a:rPr lang="en-US" b="1" dirty="0"/>
              <a:t>Internet Exchange Points (IXPs): </a:t>
            </a:r>
            <a:r>
              <a:rPr lang="en-US" dirty="0"/>
              <a:t>IXPs are physical locations where different ISPs and network operators connect their networks to exchange internet traffic. </a:t>
            </a:r>
          </a:p>
          <a:p>
            <a:r>
              <a:rPr lang="en-US" dirty="0"/>
              <a:t>They play a crucial role in facilitating efficient data transfer between networks.</a:t>
            </a:r>
          </a:p>
          <a:p>
            <a:endParaRPr lang="en-US" dirty="0"/>
          </a:p>
        </p:txBody>
      </p:sp>
      <p:sp>
        <p:nvSpPr>
          <p:cNvPr id="2" name="Title 1">
            <a:extLst>
              <a:ext uri="{FF2B5EF4-FFF2-40B4-BE49-F238E27FC236}">
                <a16:creationId xmlns:a16="http://schemas.microsoft.com/office/drawing/2014/main" id="{9387AD98-6889-4BBE-9CB7-4AB7609F561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178292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29F9A-D6C9-45BA-896B-C809EAF20A15}"/>
              </a:ext>
            </a:extLst>
          </p:cNvPr>
          <p:cNvSpPr>
            <a:spLocks noGrp="1"/>
          </p:cNvSpPr>
          <p:nvPr>
            <p:ph sz="quarter" idx="1"/>
          </p:nvPr>
        </p:nvSpPr>
        <p:spPr/>
        <p:txBody>
          <a:bodyPr>
            <a:normAutofit/>
          </a:bodyPr>
          <a:lstStyle/>
          <a:p>
            <a:r>
              <a:rPr lang="en-US" b="1" dirty="0"/>
              <a:t>World Wide Web (WWW): </a:t>
            </a:r>
            <a:r>
              <a:rPr lang="en-US" dirty="0"/>
              <a:t>The World Wide Web is a system of interconnected web pages and websites accessible via the internet. </a:t>
            </a:r>
          </a:p>
          <a:p>
            <a:r>
              <a:rPr lang="en-US" dirty="0"/>
              <a:t>It enables users to browse and navigate through a wealth of information, including text, images, videos, and multimedia content.</a:t>
            </a:r>
          </a:p>
          <a:p>
            <a:r>
              <a:rPr lang="en-US" b="1" dirty="0"/>
              <a:t>Email: </a:t>
            </a:r>
            <a:r>
              <a:rPr lang="en-US" dirty="0"/>
              <a:t>Email (Electronic Mail) is a widely used communication tool that allows users to send and receive messages electronically over the internet. </a:t>
            </a:r>
          </a:p>
          <a:p>
            <a:r>
              <a:rPr lang="en-US" dirty="0"/>
              <a:t>Email services provide features such as attachments, folders, spam filtering, and synchronization across multiple devices.</a:t>
            </a:r>
          </a:p>
          <a:p>
            <a:endParaRPr lang="en-US" dirty="0"/>
          </a:p>
        </p:txBody>
      </p:sp>
      <p:sp>
        <p:nvSpPr>
          <p:cNvPr id="2" name="Title 1">
            <a:extLst>
              <a:ext uri="{FF2B5EF4-FFF2-40B4-BE49-F238E27FC236}">
                <a16:creationId xmlns:a16="http://schemas.microsoft.com/office/drawing/2014/main" id="{1F204423-9086-4A08-AE97-21450FBF4D47}"/>
              </a:ext>
            </a:extLst>
          </p:cNvPr>
          <p:cNvSpPr>
            <a:spLocks noGrp="1"/>
          </p:cNvSpPr>
          <p:nvPr>
            <p:ph type="title"/>
          </p:nvPr>
        </p:nvSpPr>
        <p:spPr/>
        <p:txBody>
          <a:bodyPr/>
          <a:lstStyle/>
          <a:p>
            <a:r>
              <a:rPr lang="en-US" dirty="0"/>
              <a:t>key services offered by the internet:</a:t>
            </a:r>
          </a:p>
        </p:txBody>
      </p:sp>
    </p:spTree>
    <p:extLst>
      <p:ext uri="{BB962C8B-B14F-4D97-AF65-F5344CB8AC3E}">
        <p14:creationId xmlns:p14="http://schemas.microsoft.com/office/powerpoint/2010/main" val="3402241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C779F-4F00-475B-92DE-3559679B85C0}"/>
              </a:ext>
            </a:extLst>
          </p:cNvPr>
          <p:cNvSpPr>
            <a:spLocks noGrp="1"/>
          </p:cNvSpPr>
          <p:nvPr>
            <p:ph sz="quarter" idx="1"/>
          </p:nvPr>
        </p:nvSpPr>
        <p:spPr/>
        <p:txBody>
          <a:bodyPr/>
          <a:lstStyle/>
          <a:p>
            <a:r>
              <a:rPr lang="en-US" b="1" dirty="0"/>
              <a:t>Social Media: </a:t>
            </a:r>
            <a:r>
              <a:rPr lang="en-US" dirty="0"/>
              <a:t>Social media platforms like Facebook, Twitter, Instagram, LinkedIn, and TikTok facilitate social networking, content sharing, and communication among users worldwide. </a:t>
            </a:r>
          </a:p>
          <a:p>
            <a:r>
              <a:rPr lang="en-US" dirty="0"/>
              <a:t>These platforms allow users to connect with friends, family, colleagues, and communities of interest.</a:t>
            </a:r>
          </a:p>
          <a:p>
            <a:r>
              <a:rPr lang="en-US" b="1" dirty="0"/>
              <a:t>Search Engines: </a:t>
            </a:r>
            <a:r>
              <a:rPr lang="en-US" dirty="0"/>
              <a:t>Search engines such as Google, Bing, and Yahoo enable users to find information on the internet by entering keywords or phrases. They use algorithms to index and rank web pages, providing relevant search results to users' queries.</a:t>
            </a:r>
          </a:p>
          <a:p>
            <a:r>
              <a:rPr lang="en-US" dirty="0"/>
              <a:t> </a:t>
            </a:r>
          </a:p>
          <a:p>
            <a:endParaRPr lang="en-US" dirty="0"/>
          </a:p>
          <a:p>
            <a:endParaRPr lang="en-US" dirty="0"/>
          </a:p>
        </p:txBody>
      </p:sp>
      <p:sp>
        <p:nvSpPr>
          <p:cNvPr id="2" name="Title 1">
            <a:extLst>
              <a:ext uri="{FF2B5EF4-FFF2-40B4-BE49-F238E27FC236}">
                <a16:creationId xmlns:a16="http://schemas.microsoft.com/office/drawing/2014/main" id="{198EB73E-12A2-4DCF-9409-78DC3CA3967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23311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44F4E4-99EC-4B5C-B6AD-B56FC8FDE4BA}"/>
              </a:ext>
            </a:extLst>
          </p:cNvPr>
          <p:cNvSpPr>
            <a:spLocks noGrp="1"/>
          </p:cNvSpPr>
          <p:nvPr>
            <p:ph sz="quarter" idx="1"/>
          </p:nvPr>
        </p:nvSpPr>
        <p:spPr/>
        <p:txBody>
          <a:bodyPr>
            <a:normAutofit/>
          </a:bodyPr>
          <a:lstStyle/>
          <a:p>
            <a:r>
              <a:rPr lang="en-US" b="1" dirty="0"/>
              <a:t>Online Shopping: </a:t>
            </a:r>
            <a:r>
              <a:rPr lang="en-US" dirty="0"/>
              <a:t>E-commerce websites like Amazon, eBay, Alibaba, and Etsy allow users to browse, purchase, and sell goods and services online. </a:t>
            </a:r>
          </a:p>
          <a:p>
            <a:r>
              <a:rPr lang="en-US" dirty="0"/>
              <a:t>offers convenience, a wide selection of products, secure payment options, and doorstep delivery.</a:t>
            </a:r>
          </a:p>
          <a:p>
            <a:r>
              <a:rPr lang="en-US" b="1" dirty="0"/>
              <a:t>Streaming Media: </a:t>
            </a:r>
            <a:r>
              <a:rPr lang="en-US" dirty="0"/>
              <a:t>Streaming services like Netflix, YouTube, Spotify, and Hulu provide on-demand access to a vast library of movies, TV shows, music, and other digital content. </a:t>
            </a:r>
          </a:p>
          <a:p>
            <a:r>
              <a:rPr lang="en-US" dirty="0"/>
              <a:t>Users can stream content over the internet to their computers, smartphones, tablets, smart TVs, and other devices.</a:t>
            </a:r>
          </a:p>
          <a:p>
            <a:endParaRPr lang="en-US" dirty="0"/>
          </a:p>
        </p:txBody>
      </p:sp>
      <p:sp>
        <p:nvSpPr>
          <p:cNvPr id="2" name="Title 1">
            <a:extLst>
              <a:ext uri="{FF2B5EF4-FFF2-40B4-BE49-F238E27FC236}">
                <a16:creationId xmlns:a16="http://schemas.microsoft.com/office/drawing/2014/main" id="{CE7BCC7F-0ED2-4703-9475-8A2FE29D313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423065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BEFC91-BFF4-4FEE-A511-935B47183B55}"/>
              </a:ext>
            </a:extLst>
          </p:cNvPr>
          <p:cNvSpPr>
            <a:spLocks noGrp="1"/>
          </p:cNvSpPr>
          <p:nvPr>
            <p:ph sz="quarter" idx="1"/>
          </p:nvPr>
        </p:nvSpPr>
        <p:spPr/>
        <p:txBody>
          <a:bodyPr/>
          <a:lstStyle/>
          <a:p>
            <a:r>
              <a:rPr lang="en-US" b="1" dirty="0"/>
              <a:t>Cloud Storage: </a:t>
            </a:r>
            <a:r>
              <a:rPr lang="en-US" dirty="0"/>
              <a:t>Cloud storage services such as Google Drive, Dropbox, Microsoft OneDrive, and iCloud offer users the ability to store, synchronize, and share files and data over the internet. </a:t>
            </a:r>
          </a:p>
          <a:p>
            <a:r>
              <a:rPr lang="en-US" dirty="0"/>
              <a:t>Cloud storage provides accessibility, scalability, and data backup features.</a:t>
            </a:r>
          </a:p>
          <a:p>
            <a:r>
              <a:rPr lang="en-US" b="1" dirty="0"/>
              <a:t>Online Gaming: </a:t>
            </a:r>
            <a:r>
              <a:rPr lang="en-US" dirty="0"/>
              <a:t>Online gaming platforms like Steam, PlayStation Network, Xbox Live, and Epic Games Store allow users to play video games with friends and strangers over the internet. </a:t>
            </a:r>
          </a:p>
          <a:p>
            <a:r>
              <a:rPr lang="en-US" dirty="0"/>
              <a:t>Online gaming offers multiplayer gameplay, matchmaking, social features, and digital distribution of games.</a:t>
            </a:r>
          </a:p>
          <a:p>
            <a:endParaRPr lang="en-US" dirty="0"/>
          </a:p>
          <a:p>
            <a:endParaRPr lang="en-US" dirty="0"/>
          </a:p>
        </p:txBody>
      </p:sp>
      <p:sp>
        <p:nvSpPr>
          <p:cNvPr id="2" name="Title 1">
            <a:extLst>
              <a:ext uri="{FF2B5EF4-FFF2-40B4-BE49-F238E27FC236}">
                <a16:creationId xmlns:a16="http://schemas.microsoft.com/office/drawing/2014/main" id="{C6E772B4-9315-4FE5-AB5A-2AB69C91480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815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E3850-CC66-4E6C-BF6E-28C3109EE8FB}"/>
              </a:ext>
            </a:extLst>
          </p:cNvPr>
          <p:cNvSpPr>
            <a:spLocks noGrp="1"/>
          </p:cNvSpPr>
          <p:nvPr>
            <p:ph sz="quarter" idx="1"/>
          </p:nvPr>
        </p:nvSpPr>
        <p:spPr/>
        <p:txBody>
          <a:bodyPr>
            <a:normAutofit/>
          </a:bodyPr>
          <a:lstStyle/>
          <a:p>
            <a:r>
              <a:rPr lang="en-US" b="1" dirty="0"/>
              <a:t>Teleconferencing and Collaboration: </a:t>
            </a:r>
            <a:r>
              <a:rPr lang="en-US" dirty="0"/>
              <a:t>Teleconferencing platforms like Zoom, Microsoft Teams, Skype, and Google Meet enable remote communication, video conferencing, and collaboration among individuals and teams. </a:t>
            </a:r>
          </a:p>
          <a:p>
            <a:r>
              <a:rPr lang="en-US" dirty="0"/>
              <a:t>These platforms support virtual meetings, screen sharing, file sharing, and instant messaging.</a:t>
            </a:r>
          </a:p>
          <a:p>
            <a:endParaRPr lang="en-US" dirty="0"/>
          </a:p>
        </p:txBody>
      </p:sp>
      <p:sp>
        <p:nvSpPr>
          <p:cNvPr id="2" name="Title 1">
            <a:extLst>
              <a:ext uri="{FF2B5EF4-FFF2-40B4-BE49-F238E27FC236}">
                <a16:creationId xmlns:a16="http://schemas.microsoft.com/office/drawing/2014/main" id="{CF96AE70-4795-402A-A120-DBEBCD7B307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3444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A18D43-DBFC-4761-800E-8C6ECDA86F81}"/>
              </a:ext>
            </a:extLst>
          </p:cNvPr>
          <p:cNvSpPr>
            <a:spLocks noGrp="1"/>
          </p:cNvSpPr>
          <p:nvPr>
            <p:ph sz="quarter" idx="1"/>
          </p:nvPr>
        </p:nvSpPr>
        <p:spPr/>
        <p:txBody>
          <a:bodyPr/>
          <a:lstStyle/>
          <a:p>
            <a:r>
              <a:rPr lang="en-US" dirty="0"/>
              <a:t>Internet connectivity refers to the ability of devices, networks, and systems to connect to the internet, enabling communication, data exchange, and access to online services. </a:t>
            </a:r>
          </a:p>
        </p:txBody>
      </p:sp>
      <p:sp>
        <p:nvSpPr>
          <p:cNvPr id="2" name="Title 1">
            <a:extLst>
              <a:ext uri="{FF2B5EF4-FFF2-40B4-BE49-F238E27FC236}">
                <a16:creationId xmlns:a16="http://schemas.microsoft.com/office/drawing/2014/main" id="{4B931008-C4F6-4FA9-A015-97B0B9BE46F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09812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11A44-38B7-4C17-9E94-028C6C93CD47}"/>
              </a:ext>
            </a:extLst>
          </p:cNvPr>
          <p:cNvSpPr>
            <a:spLocks noGrp="1"/>
          </p:cNvSpPr>
          <p:nvPr>
            <p:ph sz="quarter" idx="1"/>
          </p:nvPr>
        </p:nvSpPr>
        <p:spPr/>
        <p:txBody>
          <a:bodyPr/>
          <a:lstStyle/>
          <a:p>
            <a:r>
              <a:rPr lang="en-US" b="1" dirty="0"/>
              <a:t>Online Banking and Financial Services: </a:t>
            </a:r>
            <a:r>
              <a:rPr lang="en-US" dirty="0"/>
              <a:t>Online banking services provided by banks and financial institutions allow users to manage their accounts, pay bills, transfer funds, and perform other financial transactions over the internet. </a:t>
            </a:r>
          </a:p>
          <a:p>
            <a:r>
              <a:rPr lang="en-US" dirty="0"/>
              <a:t>Online banking offers convenience, security, and 24/7 access to financial services.</a:t>
            </a:r>
          </a:p>
          <a:p>
            <a:endParaRPr lang="en-US" dirty="0"/>
          </a:p>
        </p:txBody>
      </p:sp>
      <p:sp>
        <p:nvSpPr>
          <p:cNvPr id="2" name="Title 1">
            <a:extLst>
              <a:ext uri="{FF2B5EF4-FFF2-40B4-BE49-F238E27FC236}">
                <a16:creationId xmlns:a16="http://schemas.microsoft.com/office/drawing/2014/main" id="{C10D827B-1A36-4165-A179-E910B6739D1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473582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11181A-42D7-4A3C-9DDB-9BDE9267D90B}"/>
              </a:ext>
            </a:extLst>
          </p:cNvPr>
          <p:cNvSpPr>
            <a:spLocks noGrp="1"/>
          </p:cNvSpPr>
          <p:nvPr>
            <p:ph sz="quarter" idx="1"/>
          </p:nvPr>
        </p:nvSpPr>
        <p:spPr/>
        <p:txBody>
          <a:bodyPr>
            <a:normAutofit/>
          </a:bodyPr>
          <a:lstStyle/>
          <a:p>
            <a:r>
              <a:rPr lang="en-US" b="1" dirty="0"/>
              <a:t>Security Risks: </a:t>
            </a:r>
            <a:r>
              <a:rPr lang="en-US" dirty="0"/>
              <a:t>The internet exposes organizations to various security threats such as malware, viruses, phishing attacks, ransomware, and data breaches. </a:t>
            </a:r>
          </a:p>
          <a:p>
            <a:r>
              <a:rPr lang="en-US" b="1" dirty="0"/>
              <a:t>Cyberattacks: </a:t>
            </a:r>
            <a:r>
              <a:rPr lang="en-US" dirty="0"/>
              <a:t>Organizations are vulnerable to cyberattacks targeting their networks, systems, and digital assets. </a:t>
            </a:r>
          </a:p>
          <a:p>
            <a:r>
              <a:rPr lang="en-US" dirty="0"/>
              <a:t>Cybercriminals may exploit vulnerabilities in software, conduct distributed denial-of-service (DDoS) attacks, or engage in social engineering tactics to infiltrate and disrupt operations.</a:t>
            </a:r>
          </a:p>
          <a:p>
            <a:endParaRPr lang="en-US" dirty="0"/>
          </a:p>
        </p:txBody>
      </p:sp>
      <p:sp>
        <p:nvSpPr>
          <p:cNvPr id="2" name="Title 1">
            <a:extLst>
              <a:ext uri="{FF2B5EF4-FFF2-40B4-BE49-F238E27FC236}">
                <a16:creationId xmlns:a16="http://schemas.microsoft.com/office/drawing/2014/main" id="{0EEE8F53-03F2-4255-B681-17965BF38762}"/>
              </a:ext>
            </a:extLst>
          </p:cNvPr>
          <p:cNvSpPr>
            <a:spLocks noGrp="1"/>
          </p:cNvSpPr>
          <p:nvPr>
            <p:ph type="title"/>
          </p:nvPr>
        </p:nvSpPr>
        <p:spPr/>
        <p:txBody>
          <a:bodyPr>
            <a:normAutofit fontScale="90000"/>
          </a:bodyPr>
          <a:lstStyle/>
          <a:p>
            <a:br>
              <a:rPr lang="en-US" dirty="0"/>
            </a:br>
            <a:r>
              <a:rPr lang="en-US" dirty="0"/>
              <a:t>Disadvantages of the internet to an organization</a:t>
            </a:r>
            <a:br>
              <a:rPr lang="en-US" dirty="0"/>
            </a:br>
            <a:endParaRPr lang="en-US" dirty="0"/>
          </a:p>
        </p:txBody>
      </p:sp>
    </p:spTree>
    <p:extLst>
      <p:ext uri="{BB962C8B-B14F-4D97-AF65-F5344CB8AC3E}">
        <p14:creationId xmlns:p14="http://schemas.microsoft.com/office/powerpoint/2010/main" val="1768577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E6FEE9-0922-4BFB-AAAB-C878025BB184}"/>
              </a:ext>
            </a:extLst>
          </p:cNvPr>
          <p:cNvSpPr>
            <a:spLocks noGrp="1"/>
          </p:cNvSpPr>
          <p:nvPr>
            <p:ph sz="quarter" idx="1"/>
          </p:nvPr>
        </p:nvSpPr>
        <p:spPr/>
        <p:txBody>
          <a:bodyPr>
            <a:normAutofit lnSpcReduction="10000"/>
          </a:bodyPr>
          <a:lstStyle/>
          <a:p>
            <a:r>
              <a:rPr lang="en-US" b="1" dirty="0"/>
              <a:t>Data Privacy Concerns: </a:t>
            </a:r>
            <a:r>
              <a:rPr lang="en-US" dirty="0"/>
              <a:t>The internet raises concerns about data privacy and confidentiality. </a:t>
            </a:r>
          </a:p>
          <a:p>
            <a:r>
              <a:rPr lang="en-US" dirty="0"/>
              <a:t>Organizations must comply with regulations such as the General Data Protection Regulation (GDPR) and the California Consumer Privacy Act (CCPA) to protect personal and sensitive data from unauthorized access, misuse, and disclosure.</a:t>
            </a:r>
          </a:p>
          <a:p>
            <a:r>
              <a:rPr lang="en-US" b="1" dirty="0"/>
              <a:t>Dependency on Technology: </a:t>
            </a:r>
            <a:r>
              <a:rPr lang="en-US" dirty="0"/>
              <a:t>Organizations rely heavily on internet-connected technologies for day-to-day operations, communication, and collaboration. </a:t>
            </a:r>
          </a:p>
          <a:p>
            <a:r>
              <a:rPr lang="en-US" dirty="0"/>
              <a:t>Any disruptions to internet connectivity or IT infrastructure can result in downtime, productivity loss, and operational inefficiencies.</a:t>
            </a:r>
          </a:p>
          <a:p>
            <a:endParaRPr lang="en-US" dirty="0"/>
          </a:p>
        </p:txBody>
      </p:sp>
      <p:sp>
        <p:nvSpPr>
          <p:cNvPr id="2" name="Title 1">
            <a:extLst>
              <a:ext uri="{FF2B5EF4-FFF2-40B4-BE49-F238E27FC236}">
                <a16:creationId xmlns:a16="http://schemas.microsoft.com/office/drawing/2014/main" id="{F1A02F87-C711-4C30-97EB-CBD6DAB6A4E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54095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94786B-301B-40D0-ADCB-678973F5CDAF}"/>
              </a:ext>
            </a:extLst>
          </p:cNvPr>
          <p:cNvSpPr>
            <a:spLocks noGrp="1"/>
          </p:cNvSpPr>
          <p:nvPr>
            <p:ph sz="quarter" idx="1"/>
          </p:nvPr>
        </p:nvSpPr>
        <p:spPr/>
        <p:txBody>
          <a:bodyPr>
            <a:normAutofit/>
          </a:bodyPr>
          <a:lstStyle/>
          <a:p>
            <a:r>
              <a:rPr lang="en-US" b="1" dirty="0"/>
              <a:t>Information Overload: </a:t>
            </a:r>
            <a:r>
              <a:rPr lang="en-US" dirty="0"/>
              <a:t>The abundance of information available on the internet can overwhelm employees and decision-makers, making it challenging to filter, prioritize, and verify relevant information. </a:t>
            </a:r>
          </a:p>
          <a:p>
            <a:r>
              <a:rPr lang="en-US" b="1" dirty="0"/>
              <a:t>Distraction and Time Wastage: </a:t>
            </a:r>
            <a:r>
              <a:rPr lang="en-US" dirty="0"/>
              <a:t>Employees may succumb to distractions such as social media, online shopping, and entertainment websites, reducing their focus and productivity at work. </a:t>
            </a:r>
          </a:p>
          <a:p>
            <a:endParaRPr lang="en-US" dirty="0"/>
          </a:p>
          <a:p>
            <a:endParaRPr lang="en-US" dirty="0"/>
          </a:p>
        </p:txBody>
      </p:sp>
      <p:sp>
        <p:nvSpPr>
          <p:cNvPr id="2" name="Title 1">
            <a:extLst>
              <a:ext uri="{FF2B5EF4-FFF2-40B4-BE49-F238E27FC236}">
                <a16:creationId xmlns:a16="http://schemas.microsoft.com/office/drawing/2014/main" id="{C205BE3D-F1C1-4838-A80A-AC3CD17342C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881625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56D5AC-8B9E-4E59-AE93-F8C51FF220A3}"/>
              </a:ext>
            </a:extLst>
          </p:cNvPr>
          <p:cNvSpPr>
            <a:spLocks noGrp="1"/>
          </p:cNvSpPr>
          <p:nvPr>
            <p:ph sz="quarter" idx="1"/>
          </p:nvPr>
        </p:nvSpPr>
        <p:spPr/>
        <p:txBody>
          <a:bodyPr>
            <a:normAutofit/>
          </a:bodyPr>
          <a:lstStyle/>
          <a:p>
            <a:r>
              <a:rPr lang="en-US" b="1" dirty="0"/>
              <a:t>Dependency on Third-Party Services: </a:t>
            </a:r>
            <a:r>
              <a:rPr lang="en-US" dirty="0"/>
              <a:t>Organizations often rely on third-party services and cloud-based platforms for various functions such as email, file storage, and collaboration tools. </a:t>
            </a:r>
          </a:p>
          <a:p>
            <a:r>
              <a:rPr lang="en-US" b="1" dirty="0"/>
              <a:t>Legal and Regulatory Compliance: </a:t>
            </a:r>
            <a:r>
              <a:rPr lang="en-US" dirty="0"/>
              <a:t>Organizations must navigate complex legal and regulatory frameworks governing internet usage, data protection, intellectual property rights, online transactions, and digital communications. </a:t>
            </a:r>
          </a:p>
          <a:p>
            <a:r>
              <a:rPr lang="en-US" dirty="0"/>
              <a:t>Non-compliance with relevant laws and regulations can result in fines, lawsuits, and reputational damage.</a:t>
            </a:r>
          </a:p>
          <a:p>
            <a:endParaRPr lang="en-US" dirty="0"/>
          </a:p>
        </p:txBody>
      </p:sp>
      <p:sp>
        <p:nvSpPr>
          <p:cNvPr id="2" name="Title 1">
            <a:extLst>
              <a:ext uri="{FF2B5EF4-FFF2-40B4-BE49-F238E27FC236}">
                <a16:creationId xmlns:a16="http://schemas.microsoft.com/office/drawing/2014/main" id="{3715D1CB-93E6-42EE-9D7A-C5E985000A0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337447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B18582-5A9C-4EAC-9E72-3F23CB347C62}"/>
              </a:ext>
            </a:extLst>
          </p:cNvPr>
          <p:cNvSpPr>
            <a:spLocks noGrp="1"/>
          </p:cNvSpPr>
          <p:nvPr>
            <p:ph sz="quarter" idx="1"/>
          </p:nvPr>
        </p:nvSpPr>
        <p:spPr/>
        <p:txBody>
          <a:bodyPr>
            <a:normAutofit fontScale="92500" lnSpcReduction="10000"/>
          </a:bodyPr>
          <a:lstStyle/>
          <a:p>
            <a:r>
              <a:rPr lang="en-US" b="1" dirty="0"/>
              <a:t>Online Reputation Management: </a:t>
            </a:r>
            <a:r>
              <a:rPr lang="en-US" dirty="0"/>
              <a:t>Negative publicity or criticism on social media and online forums can damage an organization's reputation and brand image. </a:t>
            </a:r>
          </a:p>
          <a:p>
            <a:r>
              <a:rPr lang="en-US" dirty="0"/>
              <a:t>Organizations must actively monitor and manage their online presence to address customer feedback, mitigate reputational risks, and maintain trust and credibility.</a:t>
            </a:r>
          </a:p>
          <a:p>
            <a:r>
              <a:rPr lang="en-US" b="1" dirty="0"/>
              <a:t>Costs and Overhead: </a:t>
            </a:r>
            <a:r>
              <a:rPr lang="en-US" dirty="0"/>
              <a:t>Maintaining internet connectivity, cybersecurity measures, software licenses, and IT infrastructure incurs costs and overhead for organizations. </a:t>
            </a:r>
          </a:p>
          <a:p>
            <a:r>
              <a:rPr lang="en-US" dirty="0"/>
              <a:t>Budget constraints and resource limitations may restrict the organization's ability to invest in necessary technologies and security measures.</a:t>
            </a:r>
          </a:p>
          <a:p>
            <a:endParaRPr lang="en-US" dirty="0"/>
          </a:p>
        </p:txBody>
      </p:sp>
      <p:sp>
        <p:nvSpPr>
          <p:cNvPr id="2" name="Title 1">
            <a:extLst>
              <a:ext uri="{FF2B5EF4-FFF2-40B4-BE49-F238E27FC236}">
                <a16:creationId xmlns:a16="http://schemas.microsoft.com/office/drawing/2014/main" id="{1ED335B5-CFFC-4A01-9095-981362FBDD3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169050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CB029E-DC58-42DD-B1FA-8DCA5B3B530A}"/>
              </a:ext>
            </a:extLst>
          </p:cNvPr>
          <p:cNvSpPr>
            <a:spLocks noGrp="1"/>
          </p:cNvSpPr>
          <p:nvPr>
            <p:ph sz="quarter" idx="1"/>
          </p:nvPr>
        </p:nvSpPr>
        <p:spPr/>
        <p:txBody>
          <a:bodyPr>
            <a:normAutofit fontScale="92500" lnSpcReduction="10000"/>
          </a:bodyPr>
          <a:lstStyle/>
          <a:p>
            <a:r>
              <a:rPr lang="en-US" b="1" dirty="0"/>
              <a:t>Choose an Email Service Provider: </a:t>
            </a:r>
            <a:r>
              <a:rPr lang="en-US" dirty="0"/>
              <a:t>There are several email service providers to choose from, such as Gmail, Outlook, Yahoo Mail, and many others. </a:t>
            </a:r>
          </a:p>
          <a:p>
            <a:r>
              <a:rPr lang="en-US" dirty="0"/>
              <a:t>Decide which provider you want to use based on your preferences and needs.</a:t>
            </a:r>
          </a:p>
          <a:p>
            <a:r>
              <a:rPr lang="en-US" b="1" dirty="0"/>
              <a:t>Visit the Email Service Provider's Website: </a:t>
            </a:r>
            <a:r>
              <a:rPr lang="en-US" dirty="0"/>
              <a:t>Once you've chosen a provider, go to their website. </a:t>
            </a:r>
          </a:p>
          <a:p>
            <a:r>
              <a:rPr lang="en-US" dirty="0"/>
              <a:t>For example, if you want to create a Gmail account, go to www.gmail.com.</a:t>
            </a:r>
          </a:p>
          <a:p>
            <a:r>
              <a:rPr lang="en-US" b="1" dirty="0"/>
              <a:t>Click on "Sign Up" or "Create Account": </a:t>
            </a:r>
            <a:r>
              <a:rPr lang="en-US" dirty="0"/>
              <a:t>Most email service provider websites will have a prominent button or link to sign up for a new account. </a:t>
            </a:r>
          </a:p>
          <a:p>
            <a:r>
              <a:rPr lang="en-US" dirty="0"/>
              <a:t>Click on it to begin the registration process.</a:t>
            </a:r>
          </a:p>
          <a:p>
            <a:endParaRPr lang="en-US" dirty="0"/>
          </a:p>
        </p:txBody>
      </p:sp>
      <p:sp>
        <p:nvSpPr>
          <p:cNvPr id="2" name="Title 1">
            <a:extLst>
              <a:ext uri="{FF2B5EF4-FFF2-40B4-BE49-F238E27FC236}">
                <a16:creationId xmlns:a16="http://schemas.microsoft.com/office/drawing/2014/main" id="{4C32FC49-D21C-44A1-834C-452123E8C402}"/>
              </a:ext>
            </a:extLst>
          </p:cNvPr>
          <p:cNvSpPr>
            <a:spLocks noGrp="1"/>
          </p:cNvSpPr>
          <p:nvPr>
            <p:ph type="title"/>
          </p:nvPr>
        </p:nvSpPr>
        <p:spPr/>
        <p:txBody>
          <a:bodyPr>
            <a:normAutofit fontScale="90000"/>
          </a:bodyPr>
          <a:lstStyle/>
          <a:p>
            <a:br>
              <a:rPr lang="en-US" dirty="0"/>
            </a:br>
            <a:r>
              <a:rPr lang="en-US" dirty="0"/>
              <a:t>steps you can follow to create an email account:</a:t>
            </a:r>
            <a:br>
              <a:rPr lang="en-US" dirty="0"/>
            </a:br>
            <a:endParaRPr lang="en-US" dirty="0"/>
          </a:p>
        </p:txBody>
      </p:sp>
    </p:spTree>
    <p:extLst>
      <p:ext uri="{BB962C8B-B14F-4D97-AF65-F5344CB8AC3E}">
        <p14:creationId xmlns:p14="http://schemas.microsoft.com/office/powerpoint/2010/main" val="1362464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533D2-0D86-48E0-8EEC-93B525C229A7}"/>
              </a:ext>
            </a:extLst>
          </p:cNvPr>
          <p:cNvSpPr>
            <a:spLocks noGrp="1"/>
          </p:cNvSpPr>
          <p:nvPr>
            <p:ph sz="quarter" idx="1"/>
          </p:nvPr>
        </p:nvSpPr>
        <p:spPr/>
        <p:txBody>
          <a:bodyPr/>
          <a:lstStyle/>
          <a:p>
            <a:r>
              <a:rPr lang="en-US" b="1" dirty="0"/>
              <a:t>Provide Your Information: </a:t>
            </a:r>
            <a:r>
              <a:rPr lang="en-US" dirty="0"/>
              <a:t>You'll need to provide some basic information to create your account. </a:t>
            </a:r>
          </a:p>
          <a:p>
            <a:r>
              <a:rPr lang="en-US" dirty="0"/>
              <a:t>This typically includes your name, desired email address, password, and sometimes additional information like phone number or recovery email address.</a:t>
            </a:r>
          </a:p>
          <a:p>
            <a:r>
              <a:rPr lang="en-US" b="1" dirty="0"/>
              <a:t>Choose an Email Address: </a:t>
            </a:r>
            <a:r>
              <a:rPr lang="en-US" dirty="0"/>
              <a:t>Your email address will typically be in the format of "username@provider.com" (e.g., "john.doe@gmail.com"). Some providers may allow you to choose a custom username, while others may generate one for you based on your name or other information.</a:t>
            </a:r>
          </a:p>
          <a:p>
            <a:endParaRPr lang="en-US" dirty="0"/>
          </a:p>
        </p:txBody>
      </p:sp>
      <p:sp>
        <p:nvSpPr>
          <p:cNvPr id="2" name="Title 1">
            <a:extLst>
              <a:ext uri="{FF2B5EF4-FFF2-40B4-BE49-F238E27FC236}">
                <a16:creationId xmlns:a16="http://schemas.microsoft.com/office/drawing/2014/main" id="{60CADCC1-2F84-44EC-8408-25E4E0A5A1B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358078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A63B0-9C5B-4DBD-AF05-1FBC7268312D}"/>
              </a:ext>
            </a:extLst>
          </p:cNvPr>
          <p:cNvSpPr>
            <a:spLocks noGrp="1"/>
          </p:cNvSpPr>
          <p:nvPr>
            <p:ph sz="quarter" idx="1"/>
          </p:nvPr>
        </p:nvSpPr>
        <p:spPr/>
        <p:txBody>
          <a:bodyPr>
            <a:normAutofit lnSpcReduction="10000"/>
          </a:bodyPr>
          <a:lstStyle/>
          <a:p>
            <a:r>
              <a:rPr lang="en-US" b="1" dirty="0"/>
              <a:t>Set Up Your Password: </a:t>
            </a:r>
            <a:r>
              <a:rPr lang="en-US" dirty="0"/>
              <a:t>Choose a strong and secure password for your email account. </a:t>
            </a:r>
          </a:p>
          <a:p>
            <a:r>
              <a:rPr lang="en-US" dirty="0"/>
              <a:t>Make sure it's something you can remember but difficult for others to guess. </a:t>
            </a:r>
          </a:p>
          <a:p>
            <a:r>
              <a:rPr lang="en-US" dirty="0"/>
              <a:t>Many providers have specific requirements for password strength, such as a minimum length and inclusion of numbers or special characters.</a:t>
            </a:r>
          </a:p>
          <a:p>
            <a:r>
              <a:rPr lang="en-US" b="1" dirty="0"/>
              <a:t>Verify Your Account: </a:t>
            </a:r>
            <a:r>
              <a:rPr lang="en-US" dirty="0"/>
              <a:t>Some email service providers may require you to verify your account through a verification code sent to your phone number or an alternate email address. </a:t>
            </a:r>
          </a:p>
          <a:p>
            <a:r>
              <a:rPr lang="en-US" dirty="0"/>
              <a:t>Follow the instructions provided to complete the verification process.</a:t>
            </a:r>
          </a:p>
          <a:p>
            <a:endParaRPr lang="en-US" dirty="0"/>
          </a:p>
        </p:txBody>
      </p:sp>
      <p:sp>
        <p:nvSpPr>
          <p:cNvPr id="2" name="Title 1">
            <a:extLst>
              <a:ext uri="{FF2B5EF4-FFF2-40B4-BE49-F238E27FC236}">
                <a16:creationId xmlns:a16="http://schemas.microsoft.com/office/drawing/2014/main" id="{6D7AFEAC-22FB-4AAD-9B3C-102404AB294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591569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DCF0C-E62C-450B-B963-B0ED0609FDAC}"/>
              </a:ext>
            </a:extLst>
          </p:cNvPr>
          <p:cNvSpPr>
            <a:spLocks noGrp="1"/>
          </p:cNvSpPr>
          <p:nvPr>
            <p:ph sz="quarter" idx="1"/>
          </p:nvPr>
        </p:nvSpPr>
        <p:spPr/>
        <p:txBody>
          <a:bodyPr>
            <a:normAutofit/>
          </a:bodyPr>
          <a:lstStyle/>
          <a:p>
            <a:r>
              <a:rPr lang="en-US" b="1" dirty="0"/>
              <a:t>Agree to Terms and Conditions: </a:t>
            </a:r>
            <a:r>
              <a:rPr lang="en-US" dirty="0"/>
              <a:t>Read through the terms of service and privacy policy for the email service provider, and then agree to them if you're comfortable with their terms.</a:t>
            </a:r>
          </a:p>
          <a:p>
            <a:r>
              <a:rPr lang="en-US" b="1" dirty="0"/>
              <a:t>Complete the Setup Process: </a:t>
            </a:r>
            <a:r>
              <a:rPr lang="en-US" dirty="0"/>
              <a:t>Once you've provided all the necessary information and agreed to the terms, you may need to complete additional setup steps, such as configuring your inbox settings or setting up recovery options.</a:t>
            </a:r>
          </a:p>
          <a:p>
            <a:r>
              <a:rPr lang="en-US" b="1" dirty="0"/>
              <a:t>Access Your Email: </a:t>
            </a:r>
            <a:r>
              <a:rPr lang="en-US" dirty="0"/>
              <a:t>After completing the setup process, you should be able to access your new email account by signing in with your email address and password.</a:t>
            </a:r>
          </a:p>
          <a:p>
            <a:endParaRPr lang="en-US" dirty="0"/>
          </a:p>
        </p:txBody>
      </p:sp>
      <p:sp>
        <p:nvSpPr>
          <p:cNvPr id="2" name="Title 1">
            <a:extLst>
              <a:ext uri="{FF2B5EF4-FFF2-40B4-BE49-F238E27FC236}">
                <a16:creationId xmlns:a16="http://schemas.microsoft.com/office/drawing/2014/main" id="{CA7959E4-897C-444F-BE4D-3F18152601B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9191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220236-2468-4A8B-A804-7736152BAF4F}"/>
              </a:ext>
            </a:extLst>
          </p:cNvPr>
          <p:cNvSpPr>
            <a:spLocks noGrp="1"/>
          </p:cNvSpPr>
          <p:nvPr>
            <p:ph sz="quarter" idx="1"/>
          </p:nvPr>
        </p:nvSpPr>
        <p:spPr/>
        <p:txBody>
          <a:bodyPr>
            <a:normAutofit/>
          </a:bodyPr>
          <a:lstStyle/>
          <a:p>
            <a:r>
              <a:rPr lang="en-US" b="1" dirty="0"/>
              <a:t>Types of Connections: </a:t>
            </a:r>
            <a:r>
              <a:rPr lang="en-US" dirty="0"/>
              <a:t>Internet connectivity can be established through various means including wired connections such as Ethernet, fiber optic cables, and coaxial cables, as well as wireless connections such as Wi-Fi, cellular networks (3G, 4G, 5G), satellite, and microwave links.</a:t>
            </a:r>
          </a:p>
          <a:p>
            <a:r>
              <a:rPr lang="en-US" b="1" dirty="0"/>
              <a:t>Infrastructure: </a:t>
            </a:r>
            <a:r>
              <a:rPr lang="en-US" dirty="0"/>
              <a:t>includes routers, switches, modems, and access points, which help transmit data packets between devices and networks.</a:t>
            </a:r>
          </a:p>
          <a:p>
            <a:endParaRPr lang="en-US" dirty="0"/>
          </a:p>
        </p:txBody>
      </p:sp>
      <p:sp>
        <p:nvSpPr>
          <p:cNvPr id="2" name="Title 1">
            <a:extLst>
              <a:ext uri="{FF2B5EF4-FFF2-40B4-BE49-F238E27FC236}">
                <a16:creationId xmlns:a16="http://schemas.microsoft.com/office/drawing/2014/main" id="{7467F340-48A9-42FD-B695-FF5203BD58B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70698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28067-2FE9-49D7-A36A-12A64A1CECA1}"/>
              </a:ext>
            </a:extLst>
          </p:cNvPr>
          <p:cNvSpPr>
            <a:spLocks noGrp="1"/>
          </p:cNvSpPr>
          <p:nvPr>
            <p:ph sz="quarter" idx="1"/>
          </p:nvPr>
        </p:nvSpPr>
        <p:spPr/>
        <p:txBody>
          <a:bodyPr>
            <a:normAutofit lnSpcReduction="10000"/>
          </a:bodyPr>
          <a:lstStyle/>
          <a:p>
            <a:r>
              <a:rPr lang="en-US" b="1" dirty="0"/>
              <a:t>Log In: </a:t>
            </a:r>
            <a:r>
              <a:rPr lang="en-US" dirty="0"/>
              <a:t>Go to the website of your email service provider (e.g., www.gmail.com) and log in to your email account using your username and password.</a:t>
            </a:r>
          </a:p>
          <a:p>
            <a:r>
              <a:rPr lang="en-US" b="1" dirty="0"/>
              <a:t>Compose New Email: </a:t>
            </a:r>
            <a:r>
              <a:rPr lang="en-US" dirty="0"/>
              <a:t>Once logged in, look for a button or link labeled "Compose" or "New Email." Click on it to open a new email composition window.</a:t>
            </a:r>
          </a:p>
          <a:p>
            <a:r>
              <a:rPr lang="en-US" b="1" dirty="0"/>
              <a:t>Enter Recipient's Email Address: </a:t>
            </a:r>
            <a:r>
              <a:rPr lang="en-US" dirty="0"/>
              <a:t>In the "To" field of the new email window, enter the email address of the person you want to send the email to. </a:t>
            </a:r>
          </a:p>
          <a:p>
            <a:r>
              <a:rPr lang="en-US" dirty="0"/>
              <a:t>You can enter multiple email addresses if you want to send the email to multiple recipients.</a:t>
            </a:r>
          </a:p>
          <a:p>
            <a:endParaRPr lang="en-US" dirty="0"/>
          </a:p>
          <a:p>
            <a:endParaRPr lang="en-US" dirty="0"/>
          </a:p>
        </p:txBody>
      </p:sp>
      <p:sp>
        <p:nvSpPr>
          <p:cNvPr id="2" name="Title 1">
            <a:extLst>
              <a:ext uri="{FF2B5EF4-FFF2-40B4-BE49-F238E27FC236}">
                <a16:creationId xmlns:a16="http://schemas.microsoft.com/office/drawing/2014/main" id="{78EDB560-122E-4068-AE4D-C105AE478830}"/>
              </a:ext>
            </a:extLst>
          </p:cNvPr>
          <p:cNvSpPr>
            <a:spLocks noGrp="1"/>
          </p:cNvSpPr>
          <p:nvPr>
            <p:ph type="title"/>
          </p:nvPr>
        </p:nvSpPr>
        <p:spPr/>
        <p:txBody>
          <a:bodyPr>
            <a:normAutofit fontScale="90000"/>
          </a:bodyPr>
          <a:lstStyle/>
          <a:p>
            <a:br>
              <a:rPr lang="en-US" dirty="0"/>
            </a:br>
            <a:r>
              <a:rPr lang="en-US" dirty="0"/>
              <a:t>Sending an Email:</a:t>
            </a:r>
            <a:br>
              <a:rPr lang="en-US" dirty="0"/>
            </a:br>
            <a:endParaRPr lang="en-US" dirty="0"/>
          </a:p>
        </p:txBody>
      </p:sp>
    </p:spTree>
    <p:extLst>
      <p:ext uri="{BB962C8B-B14F-4D97-AF65-F5344CB8AC3E}">
        <p14:creationId xmlns:p14="http://schemas.microsoft.com/office/powerpoint/2010/main" val="1093862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C9FC4F-2603-4983-8756-33464C7993B0}"/>
              </a:ext>
            </a:extLst>
          </p:cNvPr>
          <p:cNvSpPr>
            <a:spLocks noGrp="1"/>
          </p:cNvSpPr>
          <p:nvPr>
            <p:ph sz="quarter" idx="1"/>
          </p:nvPr>
        </p:nvSpPr>
        <p:spPr/>
        <p:txBody>
          <a:bodyPr>
            <a:normAutofit/>
          </a:bodyPr>
          <a:lstStyle/>
          <a:p>
            <a:r>
              <a:rPr lang="en-US" b="1" dirty="0"/>
              <a:t>Subject: </a:t>
            </a:r>
            <a:r>
              <a:rPr lang="en-US" dirty="0"/>
              <a:t>Enter a brief and descriptive subject for your email in the "Subject" field. </a:t>
            </a:r>
          </a:p>
          <a:p>
            <a:r>
              <a:rPr lang="en-US" dirty="0"/>
              <a:t>This helps the recipient understand the purpose or topic of your email.</a:t>
            </a:r>
          </a:p>
          <a:p>
            <a:r>
              <a:rPr lang="en-US" b="1" dirty="0"/>
              <a:t>Compose Email: </a:t>
            </a:r>
            <a:r>
              <a:rPr lang="en-US" dirty="0"/>
              <a:t>In the body of the email, type your message. You can format your text, add attachments, insert images, and include hyperlinks as needed using the formatting options provided.</a:t>
            </a:r>
          </a:p>
          <a:p>
            <a:endParaRPr lang="en-US" dirty="0"/>
          </a:p>
        </p:txBody>
      </p:sp>
      <p:sp>
        <p:nvSpPr>
          <p:cNvPr id="2" name="Title 1">
            <a:extLst>
              <a:ext uri="{FF2B5EF4-FFF2-40B4-BE49-F238E27FC236}">
                <a16:creationId xmlns:a16="http://schemas.microsoft.com/office/drawing/2014/main" id="{DB7C28A3-5795-4475-BF15-9825A368F1C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89868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38124C-FD9F-4AD9-8936-A275AC757E12}"/>
              </a:ext>
            </a:extLst>
          </p:cNvPr>
          <p:cNvSpPr>
            <a:spLocks noGrp="1"/>
          </p:cNvSpPr>
          <p:nvPr>
            <p:ph sz="quarter" idx="1"/>
          </p:nvPr>
        </p:nvSpPr>
        <p:spPr/>
        <p:txBody>
          <a:bodyPr/>
          <a:lstStyle/>
          <a:p>
            <a:r>
              <a:rPr lang="en-US" b="1" dirty="0"/>
              <a:t>Review and Send: </a:t>
            </a:r>
            <a:r>
              <a:rPr lang="en-US" dirty="0"/>
              <a:t>Before sending the email, review it to ensure that the recipient's email address is correct, the subject is clear, and the message is written as intended. </a:t>
            </a:r>
          </a:p>
          <a:p>
            <a:r>
              <a:rPr lang="en-US" dirty="0"/>
              <a:t>Once you're satisfied, click the "Send" button to send the email.</a:t>
            </a:r>
          </a:p>
          <a:p>
            <a:endParaRPr lang="en-US" dirty="0"/>
          </a:p>
        </p:txBody>
      </p:sp>
      <p:sp>
        <p:nvSpPr>
          <p:cNvPr id="2" name="Title 1">
            <a:extLst>
              <a:ext uri="{FF2B5EF4-FFF2-40B4-BE49-F238E27FC236}">
                <a16:creationId xmlns:a16="http://schemas.microsoft.com/office/drawing/2014/main" id="{1F46A264-E977-474F-AB7F-F6592E37842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3238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DF8D6E-C9EA-4565-8BAA-C51AE3299F35}"/>
              </a:ext>
            </a:extLst>
          </p:cNvPr>
          <p:cNvSpPr>
            <a:spLocks noGrp="1"/>
          </p:cNvSpPr>
          <p:nvPr>
            <p:ph sz="quarter" idx="1"/>
          </p:nvPr>
        </p:nvSpPr>
        <p:spPr>
          <a:xfrm>
            <a:off x="812800" y="1368425"/>
            <a:ext cx="10515600" cy="4795892"/>
          </a:xfrm>
        </p:spPr>
        <p:txBody>
          <a:bodyPr>
            <a:normAutofit fontScale="92500" lnSpcReduction="10000"/>
          </a:bodyPr>
          <a:lstStyle/>
          <a:p>
            <a:r>
              <a:rPr lang="en-US" b="1" dirty="0"/>
              <a:t>Inbox: </a:t>
            </a:r>
            <a:r>
              <a:rPr lang="en-US" dirty="0"/>
              <a:t>When someone sends you an email, it will typically appear in your email inbox. </a:t>
            </a:r>
          </a:p>
          <a:p>
            <a:r>
              <a:rPr lang="en-US" dirty="0"/>
              <a:t>Log in to your email account to access your inbox.</a:t>
            </a:r>
          </a:p>
          <a:p>
            <a:r>
              <a:rPr lang="en-US" b="1" dirty="0"/>
              <a:t>New Email Notification: </a:t>
            </a:r>
            <a:r>
              <a:rPr lang="en-US" dirty="0"/>
              <a:t>Many email services provide notifications to alert you when you receive a new email. </a:t>
            </a:r>
          </a:p>
          <a:p>
            <a:r>
              <a:rPr lang="en-US" dirty="0"/>
              <a:t>Depending on your settings, you may receive notifications via email, desktop notifications, or mobile notifications.</a:t>
            </a:r>
          </a:p>
          <a:p>
            <a:r>
              <a:rPr lang="en-US" b="1" dirty="0"/>
              <a:t>Open Email: </a:t>
            </a:r>
            <a:r>
              <a:rPr lang="en-US" dirty="0"/>
              <a:t>To read a new email, simply click on the email message in your inbox. </a:t>
            </a:r>
          </a:p>
          <a:p>
            <a:r>
              <a:rPr lang="en-US" dirty="0"/>
              <a:t>This will open the email, allowing you to view the sender's email address, subject, and message content.</a:t>
            </a:r>
          </a:p>
          <a:p>
            <a:endParaRPr lang="en-US" dirty="0"/>
          </a:p>
          <a:p>
            <a:endParaRPr lang="en-US" dirty="0"/>
          </a:p>
        </p:txBody>
      </p:sp>
      <p:sp>
        <p:nvSpPr>
          <p:cNvPr id="2" name="Title 1">
            <a:extLst>
              <a:ext uri="{FF2B5EF4-FFF2-40B4-BE49-F238E27FC236}">
                <a16:creationId xmlns:a16="http://schemas.microsoft.com/office/drawing/2014/main" id="{07C4A0FF-F4F1-4155-863B-B790EF2A170E}"/>
              </a:ext>
            </a:extLst>
          </p:cNvPr>
          <p:cNvSpPr>
            <a:spLocks noGrp="1"/>
          </p:cNvSpPr>
          <p:nvPr>
            <p:ph type="title"/>
          </p:nvPr>
        </p:nvSpPr>
        <p:spPr/>
        <p:txBody>
          <a:bodyPr>
            <a:normAutofit fontScale="90000"/>
          </a:bodyPr>
          <a:lstStyle/>
          <a:p>
            <a:br>
              <a:rPr lang="en-US" dirty="0"/>
            </a:br>
            <a:r>
              <a:rPr lang="en-US" dirty="0"/>
              <a:t>Receiving an Email:</a:t>
            </a:r>
            <a:br>
              <a:rPr lang="en-US" dirty="0"/>
            </a:br>
            <a:endParaRPr lang="en-US" dirty="0"/>
          </a:p>
        </p:txBody>
      </p:sp>
    </p:spTree>
    <p:extLst>
      <p:ext uri="{BB962C8B-B14F-4D97-AF65-F5344CB8AC3E}">
        <p14:creationId xmlns:p14="http://schemas.microsoft.com/office/powerpoint/2010/main" val="3285298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CC75B9-3A6F-4290-A97B-DFB27F809EE2}"/>
              </a:ext>
            </a:extLst>
          </p:cNvPr>
          <p:cNvSpPr>
            <a:spLocks noGrp="1"/>
          </p:cNvSpPr>
          <p:nvPr>
            <p:ph sz="quarter" idx="1"/>
          </p:nvPr>
        </p:nvSpPr>
        <p:spPr/>
        <p:txBody>
          <a:bodyPr>
            <a:normAutofit/>
          </a:bodyPr>
          <a:lstStyle/>
          <a:p>
            <a:r>
              <a:rPr lang="en-US" b="1" dirty="0"/>
              <a:t>Reply or Take Action: </a:t>
            </a:r>
            <a:r>
              <a:rPr lang="en-US" dirty="0"/>
              <a:t>After reading the email, you can choose to reply to the sender, forward the email to someone else, archive it for later reference, or take any other actions based on the content of the email.</a:t>
            </a:r>
          </a:p>
          <a:p>
            <a:r>
              <a:rPr lang="en-US" b="1" dirty="0"/>
              <a:t>Organize Emails: </a:t>
            </a:r>
            <a:r>
              <a:rPr lang="en-US" dirty="0"/>
              <a:t>You can organize your emails by creating folders or labels, marking emails as read or unread, starring important emails, and applying filters or rules to automatically sort incoming messages.</a:t>
            </a:r>
          </a:p>
          <a:p>
            <a:endParaRPr lang="en-US" dirty="0"/>
          </a:p>
          <a:p>
            <a:endParaRPr lang="en-US" dirty="0"/>
          </a:p>
        </p:txBody>
      </p:sp>
      <p:sp>
        <p:nvSpPr>
          <p:cNvPr id="2" name="Title 1">
            <a:extLst>
              <a:ext uri="{FF2B5EF4-FFF2-40B4-BE49-F238E27FC236}">
                <a16:creationId xmlns:a16="http://schemas.microsoft.com/office/drawing/2014/main" id="{98DA3339-91CF-4EBF-9265-077D396C75A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62447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24DBD8-302F-4779-9F94-370DD6E69836}"/>
              </a:ext>
            </a:extLst>
          </p:cNvPr>
          <p:cNvSpPr>
            <a:spLocks noGrp="1"/>
          </p:cNvSpPr>
          <p:nvPr>
            <p:ph sz="quarter" idx="1"/>
          </p:nvPr>
        </p:nvSpPr>
        <p:spPr/>
        <p:txBody>
          <a:bodyPr/>
          <a:lstStyle/>
          <a:p>
            <a:r>
              <a:rPr lang="en-US" b="1" dirty="0"/>
              <a:t>Manage Attachments: </a:t>
            </a:r>
            <a:r>
              <a:rPr lang="en-US" dirty="0"/>
              <a:t>If the email contains attachments, you can download and save them to your computer or cloud storage, or open and view them directly from within your email account.</a:t>
            </a:r>
          </a:p>
          <a:p>
            <a:r>
              <a:rPr lang="en-US" b="1" dirty="0"/>
              <a:t>Delete or Archive: </a:t>
            </a:r>
            <a:r>
              <a:rPr lang="en-US" dirty="0"/>
              <a:t>Once you've read and addressed the email, you can choose to delete it to remove it from your inbox, or archive it to store it for future reference without cluttering your inbox.</a:t>
            </a:r>
          </a:p>
          <a:p>
            <a:endParaRPr lang="en-US" dirty="0"/>
          </a:p>
        </p:txBody>
      </p:sp>
      <p:sp>
        <p:nvSpPr>
          <p:cNvPr id="2" name="Title 1">
            <a:extLst>
              <a:ext uri="{FF2B5EF4-FFF2-40B4-BE49-F238E27FC236}">
                <a16:creationId xmlns:a16="http://schemas.microsoft.com/office/drawing/2014/main" id="{C9BB0F27-90DA-42B5-984E-FB122DEE85B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385902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D95AA7-047E-4C58-B0B0-9E80F2E24E99}"/>
              </a:ext>
            </a:extLst>
          </p:cNvPr>
          <p:cNvSpPr>
            <a:spLocks noGrp="1"/>
          </p:cNvSpPr>
          <p:nvPr>
            <p:ph sz="quarter" idx="1"/>
          </p:nvPr>
        </p:nvSpPr>
        <p:spPr/>
        <p:txBody>
          <a:bodyPr>
            <a:normAutofit/>
          </a:bodyPr>
          <a:lstStyle/>
          <a:p>
            <a:r>
              <a:rPr lang="en-US" b="1" dirty="0"/>
              <a:t>Access a Search Engine: </a:t>
            </a:r>
            <a:r>
              <a:rPr lang="en-US" dirty="0"/>
              <a:t>Open your web browser and navigate to a search engine website such as Google (www.google.com).</a:t>
            </a:r>
          </a:p>
          <a:p>
            <a:r>
              <a:rPr lang="en-US" b="1" dirty="0"/>
              <a:t>Enter Keywords: </a:t>
            </a:r>
            <a:r>
              <a:rPr lang="en-US" dirty="0"/>
              <a:t>In the search bar, type keywords or phrases related to the information you're looking for. </a:t>
            </a:r>
          </a:p>
          <a:p>
            <a:r>
              <a:rPr lang="en-US" dirty="0"/>
              <a:t>Be specific and use relevant terms to narrow down your search.</a:t>
            </a:r>
          </a:p>
          <a:p>
            <a:r>
              <a:rPr lang="en-US" b="1" dirty="0"/>
              <a:t>Use Quotation Marks for Exact Phrases: </a:t>
            </a:r>
            <a:r>
              <a:rPr lang="en-US" dirty="0"/>
              <a:t>If you're searching for an exact phrase, enclose it in quotation marks. </a:t>
            </a:r>
          </a:p>
          <a:p>
            <a:r>
              <a:rPr lang="en-US" dirty="0"/>
              <a:t>For example, searching for "climate change" will return results containing that exact phrase.</a:t>
            </a:r>
          </a:p>
          <a:p>
            <a:endParaRPr lang="en-US" dirty="0"/>
          </a:p>
          <a:p>
            <a:endParaRPr lang="en-US" dirty="0"/>
          </a:p>
        </p:txBody>
      </p:sp>
      <p:sp>
        <p:nvSpPr>
          <p:cNvPr id="2" name="Title 1">
            <a:extLst>
              <a:ext uri="{FF2B5EF4-FFF2-40B4-BE49-F238E27FC236}">
                <a16:creationId xmlns:a16="http://schemas.microsoft.com/office/drawing/2014/main" id="{28A3B84A-2B83-4EA3-B843-032F16F0F11B}"/>
              </a:ext>
            </a:extLst>
          </p:cNvPr>
          <p:cNvSpPr>
            <a:spLocks noGrp="1"/>
          </p:cNvSpPr>
          <p:nvPr>
            <p:ph type="title"/>
          </p:nvPr>
        </p:nvSpPr>
        <p:spPr/>
        <p:txBody>
          <a:bodyPr/>
          <a:lstStyle/>
          <a:p>
            <a:r>
              <a:rPr lang="en-US" dirty="0"/>
              <a:t>Searching for information on the internet</a:t>
            </a:r>
          </a:p>
        </p:txBody>
      </p:sp>
    </p:spTree>
    <p:extLst>
      <p:ext uri="{BB962C8B-B14F-4D97-AF65-F5344CB8AC3E}">
        <p14:creationId xmlns:p14="http://schemas.microsoft.com/office/powerpoint/2010/main" val="1056773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4B4A3D-7BF0-49A4-A72C-E63BD36ECEAC}"/>
              </a:ext>
            </a:extLst>
          </p:cNvPr>
          <p:cNvSpPr>
            <a:spLocks noGrp="1"/>
          </p:cNvSpPr>
          <p:nvPr>
            <p:ph sz="quarter" idx="1"/>
          </p:nvPr>
        </p:nvSpPr>
        <p:spPr/>
        <p:txBody>
          <a:bodyPr/>
          <a:lstStyle/>
          <a:p>
            <a:r>
              <a:rPr lang="en-US" b="1" dirty="0"/>
              <a:t>Use Boolean Operators: </a:t>
            </a:r>
            <a:r>
              <a:rPr lang="en-US" dirty="0"/>
              <a:t>Use Boolean operators like AND, OR, and NOT to refine your search. </a:t>
            </a:r>
          </a:p>
          <a:p>
            <a:r>
              <a:rPr lang="en-US" dirty="0"/>
              <a:t>For example, searching for "healthy recipes" AND "vegetarian" will return results that contain both terms.</a:t>
            </a:r>
          </a:p>
          <a:p>
            <a:r>
              <a:rPr lang="en-US" b="1" dirty="0"/>
              <a:t>Exclude Terms with Minus Sign (-): </a:t>
            </a:r>
            <a:r>
              <a:rPr lang="en-US" dirty="0"/>
              <a:t>If you want to exclude certain terms from your search results, use a minus sign (-) before the term. For example, searching for "apple -fruit" will exclude results related to the fruit.</a:t>
            </a:r>
          </a:p>
          <a:p>
            <a:endParaRPr lang="en-US" dirty="0"/>
          </a:p>
          <a:p>
            <a:endParaRPr lang="en-US" dirty="0"/>
          </a:p>
        </p:txBody>
      </p:sp>
      <p:sp>
        <p:nvSpPr>
          <p:cNvPr id="2" name="Title 1">
            <a:extLst>
              <a:ext uri="{FF2B5EF4-FFF2-40B4-BE49-F238E27FC236}">
                <a16:creationId xmlns:a16="http://schemas.microsoft.com/office/drawing/2014/main" id="{157BA7B0-6367-4E2E-86F7-6ED49C8E295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2390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A83290-A035-4447-BD20-BF32A1DC2EDE}"/>
              </a:ext>
            </a:extLst>
          </p:cNvPr>
          <p:cNvSpPr>
            <a:spLocks noGrp="1"/>
          </p:cNvSpPr>
          <p:nvPr>
            <p:ph sz="quarter" idx="1"/>
          </p:nvPr>
        </p:nvSpPr>
        <p:spPr/>
        <p:txBody>
          <a:bodyPr>
            <a:normAutofit/>
          </a:bodyPr>
          <a:lstStyle/>
          <a:p>
            <a:r>
              <a:rPr lang="en-US" b="1" dirty="0"/>
              <a:t>Filter by Date, Location, or Type: </a:t>
            </a:r>
            <a:r>
              <a:rPr lang="en-US" dirty="0"/>
              <a:t>Many search engines offer filters that allow you to refine your search results by date, location, or type of content (e.g., images, videos, news).</a:t>
            </a:r>
          </a:p>
          <a:p>
            <a:r>
              <a:rPr lang="en-US" b="1" dirty="0"/>
              <a:t>Review Search Results: </a:t>
            </a:r>
            <a:r>
              <a:rPr lang="en-US" dirty="0"/>
              <a:t>After entering your search query, review the search results displayed on the page. </a:t>
            </a:r>
          </a:p>
          <a:p>
            <a:r>
              <a:rPr lang="en-US" dirty="0"/>
              <a:t>The most relevant results are typically listed at the top, but you can scroll down to view more options.</a:t>
            </a:r>
          </a:p>
          <a:p>
            <a:endParaRPr lang="en-US" dirty="0"/>
          </a:p>
        </p:txBody>
      </p:sp>
      <p:sp>
        <p:nvSpPr>
          <p:cNvPr id="2" name="Title 1">
            <a:extLst>
              <a:ext uri="{FF2B5EF4-FFF2-40B4-BE49-F238E27FC236}">
                <a16:creationId xmlns:a16="http://schemas.microsoft.com/office/drawing/2014/main" id="{4FD6E13C-6373-433E-A3C3-8EDCC015389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628457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EAC4A-6A55-49C9-8D84-E0ED4604E7F0}"/>
              </a:ext>
            </a:extLst>
          </p:cNvPr>
          <p:cNvSpPr>
            <a:spLocks noGrp="1"/>
          </p:cNvSpPr>
          <p:nvPr>
            <p:ph sz="quarter" idx="1"/>
          </p:nvPr>
        </p:nvSpPr>
        <p:spPr/>
        <p:txBody>
          <a:bodyPr/>
          <a:lstStyle/>
          <a:p>
            <a:r>
              <a:rPr lang="en-US" b="1" dirty="0"/>
              <a:t>Click on Relevant Results: </a:t>
            </a:r>
            <a:r>
              <a:rPr lang="en-US" dirty="0"/>
              <a:t>Click on the search results that appear to be relevant to your query to open the webpage. </a:t>
            </a:r>
          </a:p>
          <a:p>
            <a:r>
              <a:rPr lang="en-US" dirty="0"/>
              <a:t>Skim through the content to determine if it meets your needs.</a:t>
            </a:r>
          </a:p>
          <a:p>
            <a:r>
              <a:rPr lang="en-US" b="1" dirty="0"/>
              <a:t>Evaluate Sources: </a:t>
            </a:r>
            <a:r>
              <a:rPr lang="en-US" dirty="0"/>
              <a:t>When accessing information online, consider the credibility and reliability of the sources. Look for reputable websites, authoritative authors, and evidence-backed information.</a:t>
            </a:r>
          </a:p>
          <a:p>
            <a:r>
              <a:rPr lang="en-US" b="1" dirty="0"/>
              <a:t>Refine Your Search: </a:t>
            </a:r>
            <a:r>
              <a:rPr lang="en-US" dirty="0"/>
              <a:t>If you don't find what you're looking for with your initial search, try refining your search query by adjusting the keywords or using different search operators.</a:t>
            </a:r>
          </a:p>
          <a:p>
            <a:endParaRPr lang="en-US" dirty="0"/>
          </a:p>
          <a:p>
            <a:endParaRPr lang="en-US" dirty="0"/>
          </a:p>
        </p:txBody>
      </p:sp>
      <p:sp>
        <p:nvSpPr>
          <p:cNvPr id="2" name="Title 1">
            <a:extLst>
              <a:ext uri="{FF2B5EF4-FFF2-40B4-BE49-F238E27FC236}">
                <a16:creationId xmlns:a16="http://schemas.microsoft.com/office/drawing/2014/main" id="{E3D3196A-4235-4157-BFBD-C233CACF520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8988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3220B9-9A7E-4378-8A94-613749FE5114}"/>
              </a:ext>
            </a:extLst>
          </p:cNvPr>
          <p:cNvSpPr>
            <a:spLocks noGrp="1"/>
          </p:cNvSpPr>
          <p:nvPr>
            <p:ph sz="quarter" idx="1"/>
          </p:nvPr>
        </p:nvSpPr>
        <p:spPr/>
        <p:txBody>
          <a:bodyPr/>
          <a:lstStyle/>
          <a:p>
            <a:r>
              <a:rPr lang="en-US" b="1" dirty="0"/>
              <a:t>ISP: </a:t>
            </a:r>
            <a:r>
              <a:rPr lang="en-US" dirty="0"/>
              <a:t>Internet Service Providers (ISPs) play a crucial role in providing connectivity to end-users. </a:t>
            </a:r>
          </a:p>
          <a:p>
            <a:r>
              <a:rPr lang="en-US" b="1" dirty="0"/>
              <a:t>Bandwidth: </a:t>
            </a:r>
            <a:r>
              <a:rPr lang="en-US" dirty="0"/>
              <a:t>the maximum data transfer rate of a network or internet connection, usually measured in megabits per second (Mbps) or gigabits per second (Gbps). </a:t>
            </a:r>
          </a:p>
          <a:p>
            <a:endParaRPr lang="en-US" dirty="0"/>
          </a:p>
          <a:p>
            <a:endParaRPr lang="en-US" dirty="0"/>
          </a:p>
        </p:txBody>
      </p:sp>
      <p:sp>
        <p:nvSpPr>
          <p:cNvPr id="2" name="Title 1">
            <a:extLst>
              <a:ext uri="{FF2B5EF4-FFF2-40B4-BE49-F238E27FC236}">
                <a16:creationId xmlns:a16="http://schemas.microsoft.com/office/drawing/2014/main" id="{13AD2121-8556-4DCE-9D5E-4C646321BF3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00525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BFEFA-CDD0-4CB4-B684-64DA6F8E702C}"/>
              </a:ext>
            </a:extLst>
          </p:cNvPr>
          <p:cNvSpPr>
            <a:spLocks noGrp="1"/>
          </p:cNvSpPr>
          <p:nvPr>
            <p:ph sz="quarter" idx="1"/>
          </p:nvPr>
        </p:nvSpPr>
        <p:spPr/>
        <p:txBody>
          <a:bodyPr/>
          <a:lstStyle/>
          <a:p>
            <a:r>
              <a:rPr lang="en-US" b="1" dirty="0"/>
              <a:t>Explore Related Searches: </a:t>
            </a:r>
            <a:r>
              <a:rPr lang="en-US" dirty="0"/>
              <a:t>Many search engines provide related search suggestions at the bottom of the search results page. </a:t>
            </a:r>
          </a:p>
          <a:p>
            <a:r>
              <a:rPr lang="en-US" dirty="0"/>
              <a:t>These suggestions can help you explore alternative topics or refine your search further.</a:t>
            </a:r>
          </a:p>
          <a:p>
            <a:r>
              <a:rPr lang="en-US" b="1" dirty="0"/>
              <a:t>Use Advanced Search Tools: </a:t>
            </a:r>
            <a:r>
              <a:rPr lang="en-US" dirty="0"/>
              <a:t>Some search engines offer advanced search tools and features that allow you to customize your search criteria, such as exact match, site-specific searches, and advanced filters.</a:t>
            </a:r>
          </a:p>
          <a:p>
            <a:endParaRPr lang="en-US" dirty="0"/>
          </a:p>
          <a:p>
            <a:endParaRPr lang="en-US" dirty="0"/>
          </a:p>
        </p:txBody>
      </p:sp>
      <p:sp>
        <p:nvSpPr>
          <p:cNvPr id="2" name="Title 1">
            <a:extLst>
              <a:ext uri="{FF2B5EF4-FFF2-40B4-BE49-F238E27FC236}">
                <a16:creationId xmlns:a16="http://schemas.microsoft.com/office/drawing/2014/main" id="{739A04D6-F309-4766-8959-7D24524EA3A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3742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E70594-D72C-47D2-8161-EBC00BED2266}"/>
              </a:ext>
            </a:extLst>
          </p:cNvPr>
          <p:cNvSpPr>
            <a:spLocks noGrp="1"/>
          </p:cNvSpPr>
          <p:nvPr>
            <p:ph sz="quarter" idx="1"/>
          </p:nvPr>
        </p:nvSpPr>
        <p:spPr/>
        <p:txBody>
          <a:bodyPr>
            <a:normAutofit/>
          </a:bodyPr>
          <a:lstStyle/>
          <a:p>
            <a:r>
              <a:rPr lang="en-US" b="1" dirty="0"/>
              <a:t>Latency: </a:t>
            </a:r>
            <a:r>
              <a:rPr lang="en-US" dirty="0"/>
              <a:t>Latency, often referred to as ping, is the time it takes for data to travel from the source to the destination. </a:t>
            </a:r>
          </a:p>
          <a:p>
            <a:r>
              <a:rPr lang="en-US" b="1" dirty="0"/>
              <a:t>Reliability: </a:t>
            </a:r>
            <a:r>
              <a:rPr lang="en-US" dirty="0"/>
              <a:t>Internet connectivity should be reliable, with minimal downtime and interruptions. </a:t>
            </a:r>
          </a:p>
          <a:p>
            <a:endParaRPr lang="en-US" dirty="0"/>
          </a:p>
        </p:txBody>
      </p:sp>
      <p:sp>
        <p:nvSpPr>
          <p:cNvPr id="2" name="Title 1">
            <a:extLst>
              <a:ext uri="{FF2B5EF4-FFF2-40B4-BE49-F238E27FC236}">
                <a16:creationId xmlns:a16="http://schemas.microsoft.com/office/drawing/2014/main" id="{9C7F4A52-6751-4327-B7F8-7269DC0D46C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0115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3A87-0C94-4C01-9BC0-AF7E0375D894}"/>
              </a:ext>
            </a:extLst>
          </p:cNvPr>
          <p:cNvSpPr>
            <a:spLocks noGrp="1"/>
          </p:cNvSpPr>
          <p:nvPr>
            <p:ph sz="quarter" idx="1"/>
          </p:nvPr>
        </p:nvSpPr>
        <p:spPr/>
        <p:txBody>
          <a:bodyPr>
            <a:normAutofit/>
          </a:bodyPr>
          <a:lstStyle/>
          <a:p>
            <a:r>
              <a:rPr lang="en-US" b="1" dirty="0"/>
              <a:t>Security: </a:t>
            </a:r>
            <a:r>
              <a:rPr lang="en-US" dirty="0"/>
              <a:t>Securing internet connectivity is essential to protect against cyber threats such as malware, phishing attacks, and unauthorized access. </a:t>
            </a:r>
          </a:p>
          <a:p>
            <a:r>
              <a:rPr lang="en-US" b="1" dirty="0"/>
              <a:t>IPv4 vs. IPv6: </a:t>
            </a:r>
            <a:r>
              <a:rPr lang="en-US" dirty="0"/>
              <a:t>With the depletion of IPv4 addresses, the transition to IPv6 has become necessary to accommodate the growing number of internet-connected devices.</a:t>
            </a:r>
          </a:p>
          <a:p>
            <a:endParaRPr lang="en-US" dirty="0"/>
          </a:p>
        </p:txBody>
      </p:sp>
      <p:sp>
        <p:nvSpPr>
          <p:cNvPr id="2" name="Title 1">
            <a:extLst>
              <a:ext uri="{FF2B5EF4-FFF2-40B4-BE49-F238E27FC236}">
                <a16:creationId xmlns:a16="http://schemas.microsoft.com/office/drawing/2014/main" id="{B832E265-E7B3-4734-ADA4-1B5F3856A38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68332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7B207-D81A-4042-91F9-9D328F5C6C0A}"/>
              </a:ext>
            </a:extLst>
          </p:cNvPr>
          <p:cNvSpPr>
            <a:spLocks noGrp="1"/>
          </p:cNvSpPr>
          <p:nvPr>
            <p:ph sz="quarter" idx="1"/>
          </p:nvPr>
        </p:nvSpPr>
        <p:spPr/>
        <p:txBody>
          <a:bodyPr/>
          <a:lstStyle/>
          <a:p>
            <a:r>
              <a:rPr lang="en-US" b="1" dirty="0"/>
              <a:t>Quality of Service (QoS): </a:t>
            </a:r>
            <a:r>
              <a:rPr lang="en-US" dirty="0"/>
              <a:t>QoS mechanisms prioritize certain types of traffic over others to ensure that critical applications receive sufficient bandwidth and minimal latency, improving overall user experience.</a:t>
            </a:r>
          </a:p>
          <a:p>
            <a:r>
              <a:rPr lang="en-US" b="1" dirty="0"/>
              <a:t>Global Connectivity: </a:t>
            </a:r>
            <a:r>
              <a:rPr lang="en-US" dirty="0"/>
              <a:t>The internet connects millions of networks worldwide, enabling global communication and collaboration. </a:t>
            </a:r>
          </a:p>
        </p:txBody>
      </p:sp>
      <p:sp>
        <p:nvSpPr>
          <p:cNvPr id="2" name="Title 1">
            <a:extLst>
              <a:ext uri="{FF2B5EF4-FFF2-40B4-BE49-F238E27FC236}">
                <a16:creationId xmlns:a16="http://schemas.microsoft.com/office/drawing/2014/main" id="{AFF53E86-3C61-4D96-83DA-1C4E223796B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12198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44C0E-77E7-4F3C-9E00-27918BF39C87}"/>
              </a:ext>
            </a:extLst>
          </p:cNvPr>
          <p:cNvSpPr>
            <a:spLocks noGrp="1"/>
          </p:cNvSpPr>
          <p:nvPr>
            <p:ph sz="quarter" idx="1"/>
          </p:nvPr>
        </p:nvSpPr>
        <p:spPr/>
        <p:txBody>
          <a:bodyPr>
            <a:normAutofit/>
          </a:bodyPr>
          <a:lstStyle/>
          <a:p>
            <a:r>
              <a:rPr lang="en-US" b="1" dirty="0"/>
              <a:t>Internet of Things (IoT): </a:t>
            </a:r>
            <a:r>
              <a:rPr lang="en-US" dirty="0"/>
              <a:t>The proliferation of IoT devices has further increased the demand for internet connectivity. </a:t>
            </a:r>
          </a:p>
          <a:p>
            <a:r>
              <a:rPr lang="en-US" b="1" dirty="0"/>
              <a:t>Digital Divide: </a:t>
            </a:r>
            <a:r>
              <a:rPr lang="en-US" dirty="0"/>
              <a:t>Disparities in internet connectivity exist between urban and rural areas, as well as among different socioeconomic groups, leading to unequal access to online resources and opportunities. </a:t>
            </a:r>
          </a:p>
          <a:p>
            <a:endParaRPr lang="en-US" dirty="0"/>
          </a:p>
        </p:txBody>
      </p:sp>
      <p:sp>
        <p:nvSpPr>
          <p:cNvPr id="2" name="Title 1">
            <a:extLst>
              <a:ext uri="{FF2B5EF4-FFF2-40B4-BE49-F238E27FC236}">
                <a16:creationId xmlns:a16="http://schemas.microsoft.com/office/drawing/2014/main" id="{FAEA28CC-41FD-4F85-A202-B494F245B76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7659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3799F9-F752-402E-804F-CCA166C38238}"/>
              </a:ext>
            </a:extLst>
          </p:cNvPr>
          <p:cNvSpPr>
            <a:spLocks noGrp="1"/>
          </p:cNvSpPr>
          <p:nvPr>
            <p:ph sz="quarter" idx="1"/>
          </p:nvPr>
        </p:nvSpPr>
        <p:spPr/>
        <p:txBody>
          <a:bodyPr/>
          <a:lstStyle/>
          <a:p>
            <a:r>
              <a:rPr lang="en-US" b="1" dirty="0"/>
              <a:t>Emerging Technologies: </a:t>
            </a:r>
            <a:r>
              <a:rPr lang="en-US" dirty="0"/>
              <a:t>Advancements such as 5G networks, edge computing, and mesh networking are poised to revolutionize internet connectivity, offering faster speeds, lower latency, and improved scalability.</a:t>
            </a:r>
          </a:p>
          <a:p>
            <a:endParaRPr lang="en-US" dirty="0"/>
          </a:p>
        </p:txBody>
      </p:sp>
      <p:sp>
        <p:nvSpPr>
          <p:cNvPr id="2" name="Title 1">
            <a:extLst>
              <a:ext uri="{FF2B5EF4-FFF2-40B4-BE49-F238E27FC236}">
                <a16:creationId xmlns:a16="http://schemas.microsoft.com/office/drawing/2014/main" id="{4469F86F-DD85-429C-B7A5-2F7877161BF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6836943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44CFD2C0-D441-478E-A83E-1B566D43DE09}" vid="{F9FD63E7-C537-4AD3-9E9F-704DF00465D3}"/>
    </a:ext>
  </a:extLst>
</a:theme>
</file>

<file path=docProps/app.xml><?xml version="1.0" encoding="utf-8"?>
<Properties xmlns="http://schemas.openxmlformats.org/officeDocument/2006/extended-properties" xmlns:vt="http://schemas.openxmlformats.org/officeDocument/2006/docPropsVTypes">
  <Template/>
  <TotalTime>42</TotalTime>
  <Words>2954</Words>
  <Application>Microsoft Office PowerPoint</Application>
  <PresentationFormat>Widescreen</PresentationFormat>
  <Paragraphs>126</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Century Gothic</vt:lpstr>
      <vt:lpstr>Times New Roman</vt:lpstr>
      <vt:lpstr>Tw Cen MT</vt:lpstr>
      <vt:lpstr>Wingdings</vt:lpstr>
      <vt:lpstr>ISBAT</vt:lpstr>
      <vt:lpstr>Internet Connectivity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several components are required to connect to the internet.</vt:lpstr>
      <vt:lpstr>PowerPoint Presentation</vt:lpstr>
      <vt:lpstr>PowerPoint Presentation</vt:lpstr>
      <vt:lpstr>PowerPoint Presentation</vt:lpstr>
      <vt:lpstr>PowerPoint Presentation</vt:lpstr>
      <vt:lpstr>key services offered by the internet:</vt:lpstr>
      <vt:lpstr>PowerPoint Presentation</vt:lpstr>
      <vt:lpstr>PowerPoint Presentation</vt:lpstr>
      <vt:lpstr>PowerPoint Presentation</vt:lpstr>
      <vt:lpstr>PowerPoint Presentation</vt:lpstr>
      <vt:lpstr>PowerPoint Presentation</vt:lpstr>
      <vt:lpstr> Disadvantages of the internet to an organization </vt:lpstr>
      <vt:lpstr>PowerPoint Presentation</vt:lpstr>
      <vt:lpstr>PowerPoint Presentation</vt:lpstr>
      <vt:lpstr>PowerPoint Presentation</vt:lpstr>
      <vt:lpstr>PowerPoint Presentation</vt:lpstr>
      <vt:lpstr> steps you can follow to create an email account: </vt:lpstr>
      <vt:lpstr>PowerPoint Presentation</vt:lpstr>
      <vt:lpstr>PowerPoint Presentation</vt:lpstr>
      <vt:lpstr>PowerPoint Presentation</vt:lpstr>
      <vt:lpstr> Sending an Email: </vt:lpstr>
      <vt:lpstr>PowerPoint Presentation</vt:lpstr>
      <vt:lpstr>PowerPoint Presentation</vt:lpstr>
      <vt:lpstr> Receiving an Email: </vt:lpstr>
      <vt:lpstr>PowerPoint Presentation</vt:lpstr>
      <vt:lpstr>PowerPoint Presentation</vt:lpstr>
      <vt:lpstr>Searching for information on the internet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Connectivity</dc:title>
  <dc:creator>w.derrick</dc:creator>
  <cp:lastModifiedBy>w.derrick</cp:lastModifiedBy>
  <cp:revision>8</cp:revision>
  <dcterms:created xsi:type="dcterms:W3CDTF">2024-04-05T11:23:06Z</dcterms:created>
  <dcterms:modified xsi:type="dcterms:W3CDTF">2024-04-09T12:32:24Z</dcterms:modified>
</cp:coreProperties>
</file>