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71" r:id="rId15"/>
    <p:sldId id="257" r:id="rId16"/>
    <p:sldId id="258" r:id="rId17"/>
    <p:sldId id="259" r:id="rId18"/>
    <p:sldId id="261" r:id="rId19"/>
    <p:sldId id="260" r:id="rId20"/>
    <p:sldId id="262" r:id="rId21"/>
    <p:sldId id="263" r:id="rId22"/>
    <p:sldId id="264" r:id="rId23"/>
    <p:sldId id="266" r:id="rId24"/>
    <p:sldId id="265" r:id="rId25"/>
    <p:sldId id="267" r:id="rId26"/>
    <p:sldId id="268" r:id="rId27"/>
    <p:sldId id="269" r:id="rId28"/>
    <p:sldId id="270" r:id="rId29"/>
    <p:sldId id="27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C9E8E0-941A-466B-B74C-F1A1F806ACBC}"/>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Rectangle 2">
            <a:extLst>
              <a:ext uri="{FF2B5EF4-FFF2-40B4-BE49-F238E27FC236}">
                <a16:creationId xmlns:a16="http://schemas.microsoft.com/office/drawing/2014/main" id="{F2EC9385-D129-7949-A2B0-79BED129F0AC}"/>
              </a:ext>
            </a:extLst>
          </p:cNvPr>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pic>
        <p:nvPicPr>
          <p:cNvPr id="4" name="Picture 15">
            <a:extLst>
              <a:ext uri="{FF2B5EF4-FFF2-40B4-BE49-F238E27FC236}">
                <a16:creationId xmlns:a16="http://schemas.microsoft.com/office/drawing/2014/main" id="{606C7BD0-F1E5-1E5F-BECC-5856B54E20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1">
            <a:extLst>
              <a:ext uri="{FF2B5EF4-FFF2-40B4-BE49-F238E27FC236}">
                <a16:creationId xmlns:a16="http://schemas.microsoft.com/office/drawing/2014/main" id="{B49A4209-54DA-664A-7498-1D79DAA68F8C}"/>
              </a:ext>
            </a:extLst>
          </p:cNvPr>
          <p:cNvSpPr txBox="1">
            <a:spLocks noChangeArrowheads="1"/>
          </p:cNvSpPr>
          <p:nvPr userDrawn="1"/>
        </p:nvSpPr>
        <p:spPr bwMode="auto">
          <a:xfrm>
            <a:off x="5452533" y="3900488"/>
            <a:ext cx="6688667" cy="784830"/>
          </a:xfrm>
          <a:prstGeom prst="rect">
            <a:avLst/>
          </a:prstGeom>
          <a:noFill/>
          <a:ln>
            <a:noFill/>
          </a:ln>
        </p:spPr>
        <p:txBody>
          <a:bodyPr>
            <a:spAutoFit/>
          </a:bodyP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defRPr/>
            </a:pPr>
            <a:r>
              <a:rPr lang="en-US" sz="4500" b="1" dirty="0">
                <a:solidFill>
                  <a:prstClr val="black"/>
                </a:solidFill>
                <a:latin typeface="Times New Roman" panose="02020603050405020304" pitchFamily="18" charset="0"/>
                <a:cs typeface="Times New Roman" panose="02020603050405020304" pitchFamily="18" charset="0"/>
              </a:rPr>
              <a:t>Introduction to XML</a:t>
            </a:r>
          </a:p>
        </p:txBody>
      </p:sp>
      <p:sp>
        <p:nvSpPr>
          <p:cNvPr id="6" name="Text Box 12">
            <a:extLst>
              <a:ext uri="{FF2B5EF4-FFF2-40B4-BE49-F238E27FC236}">
                <a16:creationId xmlns:a16="http://schemas.microsoft.com/office/drawing/2014/main" id="{087E31F2-50E5-2664-B35F-9D0FF4A78B58}"/>
              </a:ext>
            </a:extLst>
          </p:cNvPr>
          <p:cNvSpPr txBox="1">
            <a:spLocks noChangeArrowheads="1"/>
          </p:cNvSpPr>
          <p:nvPr userDrawn="1"/>
        </p:nvSpPr>
        <p:spPr bwMode="auto">
          <a:xfrm>
            <a:off x="5420784" y="2709864"/>
            <a:ext cx="5704416" cy="701675"/>
          </a:xfrm>
          <a:prstGeom prst="rect">
            <a:avLst/>
          </a:prstGeom>
          <a:noFill/>
          <a:ln>
            <a:noFill/>
          </a:ln>
        </p:spPr>
        <p:txBody>
          <a:bodyPr>
            <a:spAutoFit/>
          </a:bodyP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defRPr/>
            </a:pPr>
            <a:r>
              <a:rPr lang="en-US" sz="4000" b="1" dirty="0">
                <a:solidFill>
                  <a:prstClr val="black"/>
                </a:solidFill>
                <a:latin typeface="Times New Roman" panose="02020603050405020304" pitchFamily="18" charset="0"/>
                <a:cs typeface="Times New Roman" panose="02020603050405020304" pitchFamily="18" charset="0"/>
              </a:rPr>
              <a:t>Session 01</a:t>
            </a:r>
          </a:p>
        </p:txBody>
      </p:sp>
    </p:spTree>
    <p:extLst>
      <p:ext uri="{BB962C8B-B14F-4D97-AF65-F5344CB8AC3E}">
        <p14:creationId xmlns:p14="http://schemas.microsoft.com/office/powerpoint/2010/main" val="2788650332"/>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79011C-D85D-D599-DB0D-9791B6032A23}"/>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id="{5397ED5D-04AF-CDF9-104F-0D946F1E47A8}"/>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id="{EFC0F106-3095-D61D-E6D3-71CCF702F184}"/>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7" name="Picture 13">
            <a:extLst>
              <a:ext uri="{FF2B5EF4-FFF2-40B4-BE49-F238E27FC236}">
                <a16:creationId xmlns:a16="http://schemas.microsoft.com/office/drawing/2014/main" id="{13F886E5-4350-1721-3BED-B50CEA6C9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7A8B854A-3A8B-4504-60A8-17AA18610AF7}"/>
              </a:ext>
            </a:extLst>
          </p:cNvPr>
          <p:cNvSpPr>
            <a:spLocks noGrp="1"/>
          </p:cNvSpPr>
          <p:nvPr>
            <p:ph type="sldNum" sz="quarter" idx="10"/>
          </p:nvPr>
        </p:nvSpPr>
        <p:spPr>
          <a:xfrm rot="5400000">
            <a:off x="8075084" y="103717"/>
            <a:ext cx="533400" cy="325967"/>
          </a:xfrm>
        </p:spPr>
        <p:txBody>
          <a:bodyPr/>
          <a:lstStyle>
            <a:lvl1pPr>
              <a:defRPr/>
            </a:lvl1pPr>
          </a:lstStyle>
          <a:p>
            <a:fld id="{59036BD8-7793-43C0-B02E-CBDCF866632F}" type="slidenum">
              <a:rPr lang="en-US" altLang="en-US"/>
              <a:pPr/>
              <a:t>‹#›</a:t>
            </a:fld>
            <a:endParaRPr lang="en-US" altLang="en-US"/>
          </a:p>
        </p:txBody>
      </p:sp>
    </p:spTree>
    <p:extLst>
      <p:ext uri="{BB962C8B-B14F-4D97-AF65-F5344CB8AC3E}">
        <p14:creationId xmlns:p14="http://schemas.microsoft.com/office/powerpoint/2010/main" val="198279917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91C08BA-99CB-E883-BA9D-8D1026BDD68D}"/>
              </a:ext>
            </a:extLst>
          </p:cNvPr>
          <p:cNvSpPr>
            <a:spLocks noGrp="1"/>
          </p:cNvSpPr>
          <p:nvPr>
            <p:ph type="dt" sz="half" idx="10"/>
          </p:nvPr>
        </p:nvSpPr>
        <p:spPr>
          <a:xfrm>
            <a:off x="0" y="0"/>
            <a:ext cx="0" cy="0"/>
          </a:xfrm>
        </p:spPr>
        <p:txBody>
          <a:bodyPr/>
          <a:lstStyle>
            <a:lvl1pPr>
              <a:defRPr/>
            </a:lvl1pPr>
          </a:lstStyle>
          <a:p>
            <a:pPr>
              <a:defRPr/>
            </a:pPr>
            <a:fld id="{BE0733F3-29D0-40BB-BECB-59CFF84DC903}" type="datetime1">
              <a:rPr lang="en-US">
                <a:solidFill>
                  <a:prstClr val="black"/>
                </a:solidFill>
              </a:rPr>
              <a:pPr>
                <a:defRPr/>
              </a:pPr>
              <a:t>4/9/2024</a:t>
            </a:fld>
            <a:endParaRPr lang="en-US" dirty="0">
              <a:solidFill>
                <a:prstClr val="black"/>
              </a:solidFill>
            </a:endParaRPr>
          </a:p>
        </p:txBody>
      </p:sp>
      <p:sp>
        <p:nvSpPr>
          <p:cNvPr id="5" name="Footer Placeholder 4">
            <a:extLst>
              <a:ext uri="{FF2B5EF4-FFF2-40B4-BE49-F238E27FC236}">
                <a16:creationId xmlns:a16="http://schemas.microsoft.com/office/drawing/2014/main" id="{4CA8A459-1DF2-C1BE-16E8-269A1AE49C9B}"/>
              </a:ext>
            </a:extLst>
          </p:cNvPr>
          <p:cNvSpPr>
            <a:spLocks noGrp="1"/>
          </p:cNvSpPr>
          <p:nvPr>
            <p:ph type="ftr" sz="quarter" idx="11"/>
          </p:nvPr>
        </p:nvSpPr>
        <p:spPr>
          <a:xfrm>
            <a:off x="0" y="0"/>
            <a:ext cx="0" cy="0"/>
          </a:xfrm>
        </p:spPr>
        <p:txBody>
          <a:bodyPr/>
          <a:lstStyle>
            <a:lvl1pPr>
              <a:defRPr/>
            </a:lvl1pPr>
          </a:lstStyle>
          <a:p>
            <a:pPr>
              <a:defRPr/>
            </a:pPr>
            <a:r>
              <a:rPr lang="en-US">
                <a:solidFill>
                  <a:prstClr val="black"/>
                </a:solidFill>
              </a:rPr>
              <a:t>Input and Output in C</a:t>
            </a:r>
          </a:p>
        </p:txBody>
      </p:sp>
      <p:sp>
        <p:nvSpPr>
          <p:cNvPr id="6" name="Slide Number Placeholder 5">
            <a:extLst>
              <a:ext uri="{FF2B5EF4-FFF2-40B4-BE49-F238E27FC236}">
                <a16:creationId xmlns:a16="http://schemas.microsoft.com/office/drawing/2014/main" id="{56089129-0AFA-A22B-B2DD-E99E89F507F8}"/>
              </a:ext>
            </a:extLst>
          </p:cNvPr>
          <p:cNvSpPr>
            <a:spLocks noGrp="1"/>
          </p:cNvSpPr>
          <p:nvPr>
            <p:ph type="sldNum" sz="quarter" idx="12"/>
          </p:nvPr>
        </p:nvSpPr>
        <p:spPr/>
        <p:txBody>
          <a:bodyPr/>
          <a:lstStyle>
            <a:lvl1pPr>
              <a:defRPr/>
            </a:lvl1pPr>
          </a:lstStyle>
          <a:p>
            <a:fld id="{97D2B3C7-AD1F-4073-923A-8FC11900C351}" type="slidenum">
              <a:rPr lang="en-US" altLang="en-US"/>
              <a:pPr/>
              <a:t>‹#›</a:t>
            </a:fld>
            <a:endParaRPr lang="en-US" altLang="en-US"/>
          </a:p>
        </p:txBody>
      </p:sp>
    </p:spTree>
    <p:extLst>
      <p:ext uri="{BB962C8B-B14F-4D97-AF65-F5344CB8AC3E}">
        <p14:creationId xmlns:p14="http://schemas.microsoft.com/office/powerpoint/2010/main" val="2555402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r>
              <a:rPr lang="en-US" noProof="0"/>
              <a:t>Click icon to add table</a:t>
            </a:r>
          </a:p>
        </p:txBody>
      </p:sp>
      <p:sp>
        <p:nvSpPr>
          <p:cNvPr id="4" name="Rectangle 17">
            <a:extLst>
              <a:ext uri="{FF2B5EF4-FFF2-40B4-BE49-F238E27FC236}">
                <a16:creationId xmlns:a16="http://schemas.microsoft.com/office/drawing/2014/main" id="{AD7E45FE-6408-BD26-D919-8285C7B557D4}"/>
              </a:ext>
            </a:extLst>
          </p:cNvPr>
          <p:cNvSpPr>
            <a:spLocks noGrp="1" noChangeArrowheads="1"/>
          </p:cNvSpPr>
          <p:nvPr>
            <p:ph type="ftr" sz="quarter" idx="10"/>
          </p:nvPr>
        </p:nvSpPr>
        <p:spPr>
          <a:xfrm>
            <a:off x="0" y="0"/>
            <a:ext cx="0" cy="0"/>
          </a:xfrm>
        </p:spPr>
        <p:txBody>
          <a:bodyPr/>
          <a:lstStyle>
            <a:lvl1pPr>
              <a:defRPr/>
            </a:lvl1pPr>
          </a:lstStyle>
          <a:p>
            <a:pPr>
              <a:defRPr/>
            </a:pPr>
            <a:r>
              <a:rPr lang="en-US">
                <a:solidFill>
                  <a:prstClr val="black"/>
                </a:solidFill>
              </a:rPr>
              <a:t>Input and Output in C</a:t>
            </a:r>
          </a:p>
        </p:txBody>
      </p:sp>
    </p:spTree>
    <p:extLst>
      <p:ext uri="{BB962C8B-B14F-4D97-AF65-F5344CB8AC3E}">
        <p14:creationId xmlns:p14="http://schemas.microsoft.com/office/powerpoint/2010/main" val="3972447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5" descr="\\amitk\Templates\XP_ClassNotes01.jpg">
            <a:extLst>
              <a:ext uri="{FF2B5EF4-FFF2-40B4-BE49-F238E27FC236}">
                <a16:creationId xmlns:a16="http://schemas.microsoft.com/office/drawing/2014/main" id="{30ED69FD-5D7C-11B5-7971-A41977AB5E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Placeholder 1">
            <a:extLst>
              <a:ext uri="{FF2B5EF4-FFF2-40B4-BE49-F238E27FC236}">
                <a16:creationId xmlns:a16="http://schemas.microsoft.com/office/drawing/2014/main" id="{8E39D22E-7B0F-A84A-D54E-B29C4E3858B1}"/>
              </a:ext>
            </a:extLst>
          </p:cNvPr>
          <p:cNvSpPr>
            <a:spLocks/>
          </p:cNvSpPr>
          <p:nvPr/>
        </p:nvSpPr>
        <p:spPr bwMode="auto">
          <a:xfrm>
            <a:off x="5486400" y="2501900"/>
            <a:ext cx="6197600" cy="1143000"/>
          </a:xfrm>
          <a:prstGeom prst="rect">
            <a:avLst/>
          </a:prstGeom>
          <a:noFill/>
          <a:ln>
            <a:noFill/>
          </a:ln>
        </p:spPr>
        <p:txBody>
          <a:bodyPr anchor="ct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spcBef>
                <a:spcPct val="0"/>
              </a:spcBef>
              <a:defRPr/>
            </a:pPr>
            <a:endParaRPr lang="en-US" sz="4500" b="1">
              <a:solidFill>
                <a:srgbClr val="FFCC00"/>
              </a:solidFill>
              <a:latin typeface="Calibri" panose="020F0502020204030204" pitchFamily="34" charset="0"/>
            </a:endParaRPr>
          </a:p>
        </p:txBody>
      </p:sp>
      <p:sp>
        <p:nvSpPr>
          <p:cNvPr id="4" name="Text Box 10">
            <a:extLst>
              <a:ext uri="{FF2B5EF4-FFF2-40B4-BE49-F238E27FC236}">
                <a16:creationId xmlns:a16="http://schemas.microsoft.com/office/drawing/2014/main" id="{85F27F12-2CD7-1BCF-4670-70221916D405}"/>
              </a:ext>
            </a:extLst>
          </p:cNvPr>
          <p:cNvSpPr txBox="1">
            <a:spLocks noChangeArrowheads="1"/>
          </p:cNvSpPr>
          <p:nvPr userDrawn="1"/>
        </p:nvSpPr>
        <p:spPr bwMode="auto">
          <a:xfrm>
            <a:off x="5588000" y="2438401"/>
            <a:ext cx="5892800" cy="701675"/>
          </a:xfrm>
          <a:prstGeom prst="rect">
            <a:avLst/>
          </a:prstGeom>
          <a:noFill/>
          <a:ln>
            <a:noFill/>
          </a:ln>
        </p:spPr>
        <p:txBody>
          <a:bodyPr>
            <a:spAutoFit/>
          </a:bodyP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defRPr/>
            </a:pPr>
            <a:endParaRPr lang="en-US" sz="4000">
              <a:solidFill>
                <a:prstClr val="white"/>
              </a:solidFill>
              <a:latin typeface="Calibri" panose="020F0502020204030204" pitchFamily="34" charset="0"/>
            </a:endParaRPr>
          </a:p>
        </p:txBody>
      </p:sp>
      <p:sp>
        <p:nvSpPr>
          <p:cNvPr id="5" name="Text Box 11">
            <a:extLst>
              <a:ext uri="{FF2B5EF4-FFF2-40B4-BE49-F238E27FC236}">
                <a16:creationId xmlns:a16="http://schemas.microsoft.com/office/drawing/2014/main" id="{153D5DC3-BEB1-D498-A861-CDFA3C8E619D}"/>
              </a:ext>
            </a:extLst>
          </p:cNvPr>
          <p:cNvSpPr txBox="1">
            <a:spLocks noChangeArrowheads="1"/>
          </p:cNvSpPr>
          <p:nvPr userDrawn="1"/>
        </p:nvSpPr>
        <p:spPr bwMode="auto">
          <a:xfrm>
            <a:off x="5503333" y="2422526"/>
            <a:ext cx="6688667" cy="784225"/>
          </a:xfrm>
          <a:prstGeom prst="rect">
            <a:avLst/>
          </a:prstGeom>
          <a:noFill/>
          <a:ln>
            <a:noFill/>
          </a:ln>
        </p:spPr>
        <p:txBody>
          <a:bodyPr>
            <a:spAutoFit/>
          </a:bodyP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defRPr/>
            </a:pPr>
            <a:r>
              <a:rPr lang="en-US" sz="4500" b="1" dirty="0">
                <a:solidFill>
                  <a:prstClr val="white"/>
                </a:solidFill>
                <a:latin typeface="Calibri" panose="020F0502020204030204" pitchFamily="34" charset="0"/>
              </a:rPr>
              <a:t>Introduction to XML</a:t>
            </a:r>
          </a:p>
        </p:txBody>
      </p:sp>
      <p:sp>
        <p:nvSpPr>
          <p:cNvPr id="6" name="Text Box 12">
            <a:extLst>
              <a:ext uri="{FF2B5EF4-FFF2-40B4-BE49-F238E27FC236}">
                <a16:creationId xmlns:a16="http://schemas.microsoft.com/office/drawing/2014/main" id="{62FB18AF-21C8-C869-CBEB-DF7E7CC86472}"/>
              </a:ext>
            </a:extLst>
          </p:cNvPr>
          <p:cNvSpPr txBox="1">
            <a:spLocks noChangeArrowheads="1"/>
          </p:cNvSpPr>
          <p:nvPr userDrawn="1"/>
        </p:nvSpPr>
        <p:spPr bwMode="auto">
          <a:xfrm>
            <a:off x="5471584" y="1231901"/>
            <a:ext cx="5704416" cy="701675"/>
          </a:xfrm>
          <a:prstGeom prst="rect">
            <a:avLst/>
          </a:prstGeom>
          <a:noFill/>
          <a:ln>
            <a:noFill/>
          </a:ln>
        </p:spPr>
        <p:txBody>
          <a:bodyPr>
            <a:spAutoFit/>
          </a:bodyP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defRPr/>
            </a:pPr>
            <a:r>
              <a:rPr lang="en-US" sz="4000" b="1" dirty="0">
                <a:solidFill>
                  <a:srgbClr val="FFCC00"/>
                </a:solidFill>
                <a:latin typeface="Calibri" panose="020F0502020204030204" pitchFamily="34" charset="0"/>
              </a:rPr>
              <a:t>01</a:t>
            </a:r>
          </a:p>
        </p:txBody>
      </p:sp>
    </p:spTree>
    <p:extLst>
      <p:ext uri="{BB962C8B-B14F-4D97-AF65-F5344CB8AC3E}">
        <p14:creationId xmlns:p14="http://schemas.microsoft.com/office/powerpoint/2010/main" val="19849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lvl1pPr marL="319088" indent="-319088">
              <a:buFont typeface="Wingdings" panose="05000000000000000000" pitchFamily="2" charset="2"/>
              <a:buChar char="Ø"/>
              <a:defRPr>
                <a:latin typeface="Calibri" panose="020F0502020204030204" pitchFamily="34" charset="0"/>
              </a:defRPr>
            </a:lvl1pPr>
            <a:lvl2pPr marL="639763" indent="-273050">
              <a:buFont typeface="Wingdings" panose="05000000000000000000" pitchFamily="2" charset="2"/>
              <a:buChar char="Ø"/>
              <a:defRPr>
                <a:latin typeface="Calibri" panose="020F0502020204030204" pitchFamily="34" charset="0"/>
              </a:defRPr>
            </a:lvl2pPr>
            <a:lvl3pPr marL="914400" indent="-228600">
              <a:buFont typeface="Wingdings" panose="05000000000000000000" pitchFamily="2" charset="2"/>
              <a:buChar char="Ø"/>
              <a:defRPr>
                <a:latin typeface="Calibri" panose="020F0502020204030204" pitchFamily="34" charset="0"/>
              </a:defRPr>
            </a:lvl3pPr>
            <a:lvl4pPr marL="1371600" indent="-228600">
              <a:buFont typeface="Wingdings" panose="05000000000000000000" pitchFamily="2" charset="2"/>
              <a:buChar char="Ø"/>
              <a:defRPr>
                <a:latin typeface="Calibri" panose="020F0502020204030204" pitchFamily="34" charset="0"/>
              </a:defRPr>
            </a:lvl4pPr>
            <a:lvl5pPr marL="1828800" indent="-228600">
              <a:buFont typeface="Wingdings" panose="05000000000000000000" pitchFamily="2" charset="2"/>
              <a:buChar char="Ø"/>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p:nvPr>
        </p:nvSpPr>
        <p:spPr>
          <a:xfrm>
            <a:off x="812800" y="152400"/>
            <a:ext cx="10058400" cy="838200"/>
          </a:xfrm>
        </p:spPr>
        <p:txBody>
          <a:bodyPr/>
          <a:lstStyle>
            <a:lvl1pPr>
              <a:defRPr sz="2800">
                <a:latin typeface="Calibri" panose="020F0502020204030204" pitchFamily="34" charset="0"/>
              </a:defRPr>
            </a:lvl1pPr>
          </a:lstStyle>
          <a:p>
            <a:r>
              <a:rPr lang="en-US" dirty="0"/>
              <a:t>Click to edit Master title style</a:t>
            </a:r>
          </a:p>
        </p:txBody>
      </p:sp>
      <p:sp>
        <p:nvSpPr>
          <p:cNvPr id="2" name="Slide Number Placeholder 22">
            <a:extLst>
              <a:ext uri="{FF2B5EF4-FFF2-40B4-BE49-F238E27FC236}">
                <a16:creationId xmlns:a16="http://schemas.microsoft.com/office/drawing/2014/main" id="{1F180BC7-E829-A3B0-C0C0-26C5B6426F04}"/>
              </a:ext>
            </a:extLst>
          </p:cNvPr>
          <p:cNvSpPr>
            <a:spLocks noGrp="1"/>
          </p:cNvSpPr>
          <p:nvPr>
            <p:ph type="sldNum" sz="quarter" idx="10"/>
          </p:nvPr>
        </p:nvSpPr>
        <p:spPr/>
        <p:txBody>
          <a:bodyPr/>
          <a:lstStyle>
            <a:lvl1pPr>
              <a:defRPr/>
            </a:lvl1pPr>
          </a:lstStyle>
          <a:p>
            <a:fld id="{2F60B339-F01A-47BA-985B-40859CFD77C7}" type="slidenum">
              <a:rPr lang="en-US" altLang="en-US"/>
              <a:pPr/>
              <a:t>‹#›</a:t>
            </a:fld>
            <a:endParaRPr lang="en-US" altLang="en-US"/>
          </a:p>
        </p:txBody>
      </p:sp>
    </p:spTree>
    <p:extLst>
      <p:ext uri="{BB962C8B-B14F-4D97-AF65-F5344CB8AC3E}">
        <p14:creationId xmlns:p14="http://schemas.microsoft.com/office/powerpoint/2010/main" val="160098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2">
            <a:extLst>
              <a:ext uri="{FF2B5EF4-FFF2-40B4-BE49-F238E27FC236}">
                <a16:creationId xmlns:a16="http://schemas.microsoft.com/office/drawing/2014/main" id="{331D5BFE-E8DA-CDE2-3AB6-CCBFF573C9F7}"/>
              </a:ext>
            </a:extLst>
          </p:cNvPr>
          <p:cNvSpPr>
            <a:spLocks noGrp="1"/>
          </p:cNvSpPr>
          <p:nvPr>
            <p:ph type="sldNum" sz="quarter" idx="10"/>
          </p:nvPr>
        </p:nvSpPr>
        <p:spPr/>
        <p:txBody>
          <a:bodyPr/>
          <a:lstStyle>
            <a:lvl1pPr>
              <a:defRPr/>
            </a:lvl1pPr>
          </a:lstStyle>
          <a:p>
            <a:fld id="{4C948578-83AE-4825-B505-DD9D44722E9B}" type="slidenum">
              <a:rPr lang="en-US" altLang="en-US"/>
              <a:pPr/>
              <a:t>‹#›</a:t>
            </a:fld>
            <a:endParaRPr lang="en-US" altLang="en-US"/>
          </a:p>
        </p:txBody>
      </p:sp>
    </p:spTree>
    <p:extLst>
      <p:ext uri="{BB962C8B-B14F-4D97-AF65-F5344CB8AC3E}">
        <p14:creationId xmlns:p14="http://schemas.microsoft.com/office/powerpoint/2010/main" val="272293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3" name="Slide Number Placeholder 22">
            <a:extLst>
              <a:ext uri="{FF2B5EF4-FFF2-40B4-BE49-F238E27FC236}">
                <a16:creationId xmlns:a16="http://schemas.microsoft.com/office/drawing/2014/main" id="{1A56DC70-B3B7-C8ED-ACF5-1917710BBAFA}"/>
              </a:ext>
            </a:extLst>
          </p:cNvPr>
          <p:cNvSpPr>
            <a:spLocks noGrp="1"/>
          </p:cNvSpPr>
          <p:nvPr>
            <p:ph type="sldNum" sz="quarter" idx="10"/>
          </p:nvPr>
        </p:nvSpPr>
        <p:spPr/>
        <p:txBody>
          <a:bodyPr/>
          <a:lstStyle>
            <a:lvl1pPr>
              <a:defRPr/>
            </a:lvl1pPr>
          </a:lstStyle>
          <a:p>
            <a:fld id="{8DB1884A-0077-46FC-B6D7-441EE0283B2D}" type="slidenum">
              <a:rPr lang="en-US" altLang="en-US"/>
              <a:pPr/>
              <a:t>‹#›</a:t>
            </a:fld>
            <a:endParaRPr lang="en-US" altLang="en-US"/>
          </a:p>
        </p:txBody>
      </p:sp>
    </p:spTree>
    <p:extLst>
      <p:ext uri="{BB962C8B-B14F-4D97-AF65-F5344CB8AC3E}">
        <p14:creationId xmlns:p14="http://schemas.microsoft.com/office/powerpoint/2010/main" val="193462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a16="http://schemas.microsoft.com/office/drawing/2014/main" id="{FF07BE3F-C47C-C1BA-383E-738B6139D3AB}"/>
              </a:ext>
            </a:extLst>
          </p:cNvPr>
          <p:cNvSpPr>
            <a:spLocks noGrp="1"/>
          </p:cNvSpPr>
          <p:nvPr>
            <p:ph type="sldNum" sz="quarter" idx="10"/>
          </p:nvPr>
        </p:nvSpPr>
        <p:spPr/>
        <p:txBody>
          <a:bodyPr/>
          <a:lstStyle>
            <a:lvl1pPr>
              <a:defRPr/>
            </a:lvl1pPr>
          </a:lstStyle>
          <a:p>
            <a:fld id="{28F3D092-F20E-482E-B362-49412B97F031}" type="slidenum">
              <a:rPr lang="en-US" altLang="en-US"/>
              <a:pPr/>
              <a:t>‹#›</a:t>
            </a:fld>
            <a:endParaRPr lang="en-US" altLang="en-US"/>
          </a:p>
        </p:txBody>
      </p:sp>
    </p:spTree>
    <p:extLst>
      <p:ext uri="{BB962C8B-B14F-4D97-AF65-F5344CB8AC3E}">
        <p14:creationId xmlns:p14="http://schemas.microsoft.com/office/powerpoint/2010/main" val="512566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752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a16="http://schemas.microsoft.com/office/drawing/2014/main" id="{6A2684B2-8131-C9DC-811E-E968EF7CCF07}"/>
              </a:ext>
            </a:extLst>
          </p:cNvPr>
          <p:cNvSpPr>
            <a:spLocks noGrp="1"/>
          </p:cNvSpPr>
          <p:nvPr>
            <p:ph type="sldNum" sz="quarter" idx="10"/>
          </p:nvPr>
        </p:nvSpPr>
        <p:spPr/>
        <p:txBody>
          <a:bodyPr/>
          <a:lstStyle>
            <a:lvl1pPr>
              <a:defRPr/>
            </a:lvl1pPr>
          </a:lstStyle>
          <a:p>
            <a:fld id="{84205E77-0610-4676-AAD5-EB68808EAD76}" type="slidenum">
              <a:rPr lang="en-US" altLang="en-US"/>
              <a:pPr/>
              <a:t>‹#›</a:t>
            </a:fld>
            <a:endParaRPr lang="en-US" altLang="en-US"/>
          </a:p>
        </p:txBody>
      </p:sp>
    </p:spTree>
    <p:extLst>
      <p:ext uri="{BB962C8B-B14F-4D97-AF65-F5344CB8AC3E}">
        <p14:creationId xmlns:p14="http://schemas.microsoft.com/office/powerpoint/2010/main" val="4280062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81D215-55C5-F75F-F6A8-61F362802BF5}"/>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id="{6E2F0CE4-1EC7-0E09-A927-1D108B7E9901}"/>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id="{F4D0AEE7-788C-6543-6DD5-C233A31E9E2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a:extLst>
              <a:ext uri="{FF2B5EF4-FFF2-40B4-BE49-F238E27FC236}">
                <a16:creationId xmlns:a16="http://schemas.microsoft.com/office/drawing/2014/main" id="{6348009F-F63C-6956-5081-F5B42219D024}"/>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a:extLst>
              <a:ext uri="{FF2B5EF4-FFF2-40B4-BE49-F238E27FC236}">
                <a16:creationId xmlns:a16="http://schemas.microsoft.com/office/drawing/2014/main" id="{3AE55668-4226-22BD-E635-7C37D414D598}"/>
              </a:ext>
            </a:extLst>
          </p:cNvPr>
          <p:cNvSpPr>
            <a:spLocks noGrp="1"/>
          </p:cNvSpPr>
          <p:nvPr>
            <p:ph type="sldNum" sz="quarter" idx="10"/>
          </p:nvPr>
        </p:nvSpPr>
        <p:spPr>
          <a:xfrm>
            <a:off x="0" y="4667251"/>
            <a:ext cx="1930400" cy="663575"/>
          </a:xfrm>
        </p:spPr>
        <p:txBody>
          <a:bodyPr/>
          <a:lstStyle>
            <a:lvl1pPr>
              <a:defRPr sz="2800"/>
            </a:lvl1pPr>
          </a:lstStyle>
          <a:p>
            <a:fld id="{7DE427A2-742D-464D-8A01-350F6656243C}" type="slidenum">
              <a:rPr lang="en-US" altLang="en-US"/>
              <a:pPr/>
              <a:t>‹#›</a:t>
            </a:fld>
            <a:endParaRPr lang="en-US" altLang="en-US"/>
          </a:p>
        </p:txBody>
      </p:sp>
    </p:spTree>
    <p:extLst>
      <p:ext uri="{BB962C8B-B14F-4D97-AF65-F5344CB8AC3E}">
        <p14:creationId xmlns:p14="http://schemas.microsoft.com/office/powerpoint/2010/main" val="312459954"/>
      </p:ext>
    </p:extLst>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a16="http://schemas.microsoft.com/office/drawing/2014/main" id="{C81426A7-E6C2-66D2-5A29-158B3993125F}"/>
              </a:ext>
            </a:extLst>
          </p:cNvPr>
          <p:cNvSpPr>
            <a:spLocks noGrp="1"/>
          </p:cNvSpPr>
          <p:nvPr>
            <p:ph type="sldNum" sz="quarter" idx="10"/>
          </p:nvPr>
        </p:nvSpPr>
        <p:spPr/>
        <p:txBody>
          <a:bodyPr/>
          <a:lstStyle>
            <a:lvl1pPr>
              <a:defRPr/>
            </a:lvl1pPr>
          </a:lstStyle>
          <a:p>
            <a:fld id="{5FF4E556-1C9B-4873-BD2D-0EBA857ADD90}" type="slidenum">
              <a:rPr lang="en-US" altLang="en-US"/>
              <a:pPr/>
              <a:t>‹#›</a:t>
            </a:fld>
            <a:endParaRPr lang="en-US" altLang="en-US"/>
          </a:p>
        </p:txBody>
      </p:sp>
    </p:spTree>
    <p:extLst>
      <p:ext uri="{BB962C8B-B14F-4D97-AF65-F5344CB8AC3E}">
        <p14:creationId xmlns:p14="http://schemas.microsoft.com/office/powerpoint/2010/main" val="356477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2479D72C-5089-C707-F5C4-F90170418B83}"/>
              </a:ext>
            </a:extLst>
          </p:cNvPr>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12">
            <a:extLst>
              <a:ext uri="{FF2B5EF4-FFF2-40B4-BE49-F238E27FC236}">
                <a16:creationId xmlns:a16="http://schemas.microsoft.com/office/drawing/2014/main" id="{007F0125-AE7D-FABE-0308-0D82558C2C4C}"/>
              </a:ext>
            </a:extLst>
          </p:cNvPr>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Rectangle 6">
            <a:extLst>
              <a:ext uri="{FF2B5EF4-FFF2-40B4-BE49-F238E27FC236}">
                <a16:creationId xmlns:a16="http://schemas.microsoft.com/office/drawing/2014/main" id="{99181045-B9FE-9309-B240-D3F9DD25E021}"/>
              </a:ext>
            </a:extLst>
          </p:cNvPr>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a16="http://schemas.microsoft.com/office/drawing/2014/main" id="{E3A88AA9-4AB6-7D44-1E13-1C20A76C09A4}"/>
              </a:ext>
            </a:extLst>
          </p:cNvPr>
          <p:cNvSpPr/>
          <p:nvPr/>
        </p:nvSpPr>
        <p:spPr>
          <a:xfrm>
            <a:off x="0" y="9906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9" name="Rectangle 8">
            <a:extLst>
              <a:ext uri="{FF2B5EF4-FFF2-40B4-BE49-F238E27FC236}">
                <a16:creationId xmlns:a16="http://schemas.microsoft.com/office/drawing/2014/main" id="{06A724B7-074E-8791-6734-120C02B2CC14}"/>
              </a:ext>
            </a:extLst>
          </p:cNvPr>
          <p:cNvSpPr/>
          <p:nvPr/>
        </p:nvSpPr>
        <p:spPr>
          <a:xfrm>
            <a:off x="787400" y="9906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3" name="Slide Number Placeholder 22">
            <a:extLst>
              <a:ext uri="{FF2B5EF4-FFF2-40B4-BE49-F238E27FC236}">
                <a16:creationId xmlns:a16="http://schemas.microsoft.com/office/drawing/2014/main" id="{17217262-9A7D-4D46-5DA9-A6A045617023}"/>
              </a:ext>
            </a:extLst>
          </p:cNvPr>
          <p:cNvSpPr>
            <a:spLocks noGrp="1"/>
          </p:cNvSpPr>
          <p:nvPr>
            <p:ph type="sldNum" sz="quarter" idx="4"/>
          </p:nvPr>
        </p:nvSpPr>
        <p:spPr>
          <a:xfrm>
            <a:off x="0" y="982664"/>
            <a:ext cx="7112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b="1">
                <a:solidFill>
                  <a:srgbClr val="FFFFFF"/>
                </a:solidFill>
              </a:defRPr>
            </a:lvl1pPr>
          </a:lstStyle>
          <a:p>
            <a:fld id="{0E152911-675B-43AE-90C1-C47A56A85466}" type="slidenum">
              <a:rPr lang="en-US" altLang="en-US"/>
              <a:pPr/>
              <a:t>‹#›</a:t>
            </a:fld>
            <a:endParaRPr lang="en-US" altLang="en-US"/>
          </a:p>
        </p:txBody>
      </p:sp>
      <p:pic>
        <p:nvPicPr>
          <p:cNvPr id="1032" name="Picture 1">
            <a:extLst>
              <a:ext uri="{FF2B5EF4-FFF2-40B4-BE49-F238E27FC236}">
                <a16:creationId xmlns:a16="http://schemas.microsoft.com/office/drawing/2014/main" id="{66C2AD4E-1100-B264-C46F-B54386253565}"/>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0871200" y="76200"/>
            <a:ext cx="13208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a16="http://schemas.microsoft.com/office/drawing/2014/main" id="{90C1A0CD-A948-CEF9-F572-C5F427D979D7}"/>
              </a:ext>
            </a:extLst>
          </p:cNvPr>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rgbClr val="9F2936"/>
                </a:solidFill>
              </a:rPr>
              <a:t>© ISBAT UNIVERSITY – 2023.</a:t>
            </a:r>
          </a:p>
        </p:txBody>
      </p:sp>
      <p:sp>
        <p:nvSpPr>
          <p:cNvPr id="12" name="Rectangle 11">
            <a:extLst>
              <a:ext uri="{FF2B5EF4-FFF2-40B4-BE49-F238E27FC236}">
                <a16:creationId xmlns:a16="http://schemas.microsoft.com/office/drawing/2014/main" id="{19089F97-8C0C-E616-97C8-F9346B147B8B}"/>
              </a:ext>
            </a:extLst>
          </p:cNvPr>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Date Placeholder 13">
            <a:extLst>
              <a:ext uri="{FF2B5EF4-FFF2-40B4-BE49-F238E27FC236}">
                <a16:creationId xmlns:a16="http://schemas.microsoft.com/office/drawing/2014/main" id="{4BA64EE0-EAC0-7D6F-3B5C-7CA7C9B94C16}"/>
              </a:ext>
            </a:extLst>
          </p:cNvPr>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rgbClr val="9F2936"/>
                </a:solidFill>
              </a:rPr>
              <a:pPr>
                <a:defRPr/>
              </a:pPr>
              <a:t>4/9/2024</a:t>
            </a:fld>
            <a:endParaRPr lang="en-US" dirty="0">
              <a:solidFill>
                <a:srgbClr val="9F2936"/>
              </a:solidFill>
            </a:endParaRPr>
          </a:p>
        </p:txBody>
      </p:sp>
    </p:spTree>
    <p:extLst>
      <p:ext uri="{BB962C8B-B14F-4D97-AF65-F5344CB8AC3E}">
        <p14:creationId xmlns:p14="http://schemas.microsoft.com/office/powerpoint/2010/main" val="3883403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kern="12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2800" b="1">
          <a:solidFill>
            <a:schemeClr val="tx2"/>
          </a:solidFill>
          <a:latin typeface="Tw Cen MT" pitchFamily="34" charset="0"/>
        </a:defRPr>
      </a:lvl2pPr>
      <a:lvl3pPr algn="l" rtl="0" eaLnBrk="0" fontAlgn="base" hangingPunct="0">
        <a:spcBef>
          <a:spcPct val="0"/>
        </a:spcBef>
        <a:spcAft>
          <a:spcPct val="0"/>
        </a:spcAft>
        <a:defRPr sz="2800" b="1">
          <a:solidFill>
            <a:schemeClr val="tx2"/>
          </a:solidFill>
          <a:latin typeface="Tw Cen MT" pitchFamily="34" charset="0"/>
        </a:defRPr>
      </a:lvl3pPr>
      <a:lvl4pPr algn="l" rtl="0" eaLnBrk="0" fontAlgn="base" hangingPunct="0">
        <a:spcBef>
          <a:spcPct val="0"/>
        </a:spcBef>
        <a:spcAft>
          <a:spcPct val="0"/>
        </a:spcAft>
        <a:defRPr sz="2800" b="1">
          <a:solidFill>
            <a:schemeClr val="tx2"/>
          </a:solidFill>
          <a:latin typeface="Tw Cen MT" pitchFamily="34" charset="0"/>
        </a:defRPr>
      </a:lvl4pPr>
      <a:lvl5pPr algn="l" rtl="0" eaLnBrk="0" fontAlgn="base" hangingPunct="0">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Ø"/>
        <a:defRPr sz="2900" kern="1200">
          <a:solidFill>
            <a:schemeClr val="tx1"/>
          </a:solidFill>
          <a:latin typeface="Calibri" panose="020F0502020204030204" pitchFamily="34" charset="0"/>
          <a:ea typeface="+mn-ea"/>
          <a:cs typeface="+mn-cs"/>
        </a:defRPr>
      </a:lvl1pPr>
      <a:lvl2pPr marL="639763" indent="-273050" algn="l" rtl="0" eaLnBrk="0" fontAlgn="base" hangingPunct="0">
        <a:spcBef>
          <a:spcPts val="550"/>
        </a:spcBef>
        <a:spcAft>
          <a:spcPct val="0"/>
        </a:spcAft>
        <a:buClr>
          <a:schemeClr val="accent1"/>
        </a:buClr>
        <a:buSzPct val="70000"/>
        <a:buFont typeface="Wingdings" panose="05000000000000000000" pitchFamily="2" charset="2"/>
        <a:buChar char="Ø"/>
        <a:defRPr sz="2600" kern="1200">
          <a:solidFill>
            <a:schemeClr val="tx1"/>
          </a:solidFill>
          <a:latin typeface="Calibri" panose="020F0502020204030204" pitchFamily="34" charset="0"/>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Ø"/>
        <a:defRPr sz="2300" kern="1200">
          <a:solidFill>
            <a:schemeClr val="tx1"/>
          </a:solidFill>
          <a:latin typeface="Calibri" panose="020F0502020204030204" pitchFamily="34" charset="0"/>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Ø"/>
        <a:defRPr sz="2000" kern="1200">
          <a:solidFill>
            <a:schemeClr val="tx1"/>
          </a:solidFill>
          <a:latin typeface="Calibri" panose="020F0502020204030204" pitchFamily="34" charset="0"/>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Ø"/>
        <a:defRPr sz="2000" kern="1200">
          <a:solidFill>
            <a:schemeClr val="tx1"/>
          </a:solidFill>
          <a:latin typeface="Calibri" panose="020F05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969E-BBCC-41C3-ADFD-D47C210EF8E2}"/>
              </a:ext>
            </a:extLst>
          </p:cNvPr>
          <p:cNvSpPr>
            <a:spLocks noGrp="1"/>
          </p:cNvSpPr>
          <p:nvPr>
            <p:ph type="ctrTitle"/>
          </p:nvPr>
        </p:nvSpPr>
        <p:spPr/>
        <p:txBody>
          <a:bodyPr/>
          <a:lstStyle/>
          <a:p>
            <a:r>
              <a:rPr lang="en-US" dirty="0"/>
              <a:t>Networks.</a:t>
            </a:r>
          </a:p>
        </p:txBody>
      </p:sp>
      <p:sp>
        <p:nvSpPr>
          <p:cNvPr id="3" name="Subtitle 2">
            <a:extLst>
              <a:ext uri="{FF2B5EF4-FFF2-40B4-BE49-F238E27FC236}">
                <a16:creationId xmlns:a16="http://schemas.microsoft.com/office/drawing/2014/main" id="{DA8DA799-77A5-460A-BED4-FC9B482B91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690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6E31A-3735-4606-9F72-8386E3785E1F}"/>
              </a:ext>
            </a:extLst>
          </p:cNvPr>
          <p:cNvSpPr>
            <a:spLocks noGrp="1"/>
          </p:cNvSpPr>
          <p:nvPr>
            <p:ph sz="quarter" idx="1"/>
          </p:nvPr>
        </p:nvSpPr>
        <p:spPr/>
        <p:txBody>
          <a:bodyPr/>
          <a:lstStyle/>
          <a:p>
            <a:r>
              <a:rPr lang="en-US" dirty="0"/>
              <a:t>the physical and logical design of the software, hardware, protocols, and media of the transmission of data. </a:t>
            </a:r>
          </a:p>
          <a:p>
            <a:r>
              <a:rPr lang="en-US" dirty="0"/>
              <a:t>how computers are organized and how tasks are allocated to the computer. </a:t>
            </a:r>
          </a:p>
          <a:p>
            <a:pPr marL="0" indent="0">
              <a:buNone/>
            </a:pPr>
            <a:r>
              <a:rPr lang="en-US" b="1" dirty="0"/>
              <a:t>TYPES OF NETWORK ARCHITECTURES </a:t>
            </a:r>
          </a:p>
          <a:p>
            <a:r>
              <a:rPr lang="en-US" dirty="0"/>
              <a:t>Peer-To-Peer network </a:t>
            </a:r>
          </a:p>
          <a:p>
            <a:r>
              <a:rPr lang="en-US" dirty="0"/>
              <a:t>Client/Server network </a:t>
            </a:r>
          </a:p>
          <a:p>
            <a:endParaRPr lang="en-US" dirty="0"/>
          </a:p>
        </p:txBody>
      </p:sp>
      <p:sp>
        <p:nvSpPr>
          <p:cNvPr id="2" name="Title 1">
            <a:extLst>
              <a:ext uri="{FF2B5EF4-FFF2-40B4-BE49-F238E27FC236}">
                <a16:creationId xmlns:a16="http://schemas.microsoft.com/office/drawing/2014/main" id="{B1AED0EE-7702-491C-906A-C8818E64DEFC}"/>
              </a:ext>
            </a:extLst>
          </p:cNvPr>
          <p:cNvSpPr>
            <a:spLocks noGrp="1"/>
          </p:cNvSpPr>
          <p:nvPr>
            <p:ph type="title"/>
          </p:nvPr>
        </p:nvSpPr>
        <p:spPr/>
        <p:txBody>
          <a:bodyPr>
            <a:normAutofit fontScale="90000"/>
          </a:bodyPr>
          <a:lstStyle/>
          <a:p>
            <a:br>
              <a:rPr lang="en-US" dirty="0"/>
            </a:br>
            <a:r>
              <a:rPr lang="en-US" dirty="0"/>
              <a:t>COMPUTER NETWORK ARCHITECTURE </a:t>
            </a:r>
            <a:br>
              <a:rPr lang="en-US" dirty="0"/>
            </a:br>
            <a:endParaRPr lang="en-US" dirty="0"/>
          </a:p>
        </p:txBody>
      </p:sp>
    </p:spTree>
    <p:extLst>
      <p:ext uri="{BB962C8B-B14F-4D97-AF65-F5344CB8AC3E}">
        <p14:creationId xmlns:p14="http://schemas.microsoft.com/office/powerpoint/2010/main" val="159289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0B6945-06A3-4ACF-9EF4-D7D45513B619}"/>
              </a:ext>
            </a:extLst>
          </p:cNvPr>
          <p:cNvSpPr>
            <a:spLocks noGrp="1"/>
          </p:cNvSpPr>
          <p:nvPr>
            <p:ph sz="quarter" idx="1"/>
          </p:nvPr>
        </p:nvSpPr>
        <p:spPr/>
        <p:txBody>
          <a:bodyPr>
            <a:normAutofit/>
          </a:bodyPr>
          <a:lstStyle/>
          <a:p>
            <a:r>
              <a:rPr lang="en-US" dirty="0"/>
              <a:t>computers are linked together with equal privilege and responsibilities for processing the data. </a:t>
            </a:r>
          </a:p>
          <a:p>
            <a:r>
              <a:rPr lang="en-US" dirty="0"/>
              <a:t>useful for small environments, usually up to 10 computers. </a:t>
            </a:r>
          </a:p>
          <a:p>
            <a:r>
              <a:rPr lang="en-US" dirty="0"/>
              <a:t>no dedicated server. </a:t>
            </a:r>
          </a:p>
          <a:p>
            <a:r>
              <a:rPr lang="en-US" dirty="0"/>
              <a:t>Special permissions are assigned to each computer for sharing the resources, but this can lead to a problem if the computer with the resource is down. </a:t>
            </a:r>
          </a:p>
          <a:p>
            <a:endParaRPr lang="en-US" dirty="0"/>
          </a:p>
        </p:txBody>
      </p:sp>
      <p:sp>
        <p:nvSpPr>
          <p:cNvPr id="2" name="Title 1">
            <a:extLst>
              <a:ext uri="{FF2B5EF4-FFF2-40B4-BE49-F238E27FC236}">
                <a16:creationId xmlns:a16="http://schemas.microsoft.com/office/drawing/2014/main" id="{6E883D40-A09F-4583-840E-C5E420155C58}"/>
              </a:ext>
            </a:extLst>
          </p:cNvPr>
          <p:cNvSpPr>
            <a:spLocks noGrp="1"/>
          </p:cNvSpPr>
          <p:nvPr>
            <p:ph type="title"/>
          </p:nvPr>
        </p:nvSpPr>
        <p:spPr/>
        <p:txBody>
          <a:bodyPr>
            <a:normAutofit fontScale="90000"/>
          </a:bodyPr>
          <a:lstStyle/>
          <a:p>
            <a:br>
              <a:rPr lang="en-US" dirty="0"/>
            </a:br>
            <a:r>
              <a:rPr lang="en-US" dirty="0"/>
              <a:t>PEER-TO-PEER NETWORK </a:t>
            </a:r>
            <a:br>
              <a:rPr lang="en-US" dirty="0"/>
            </a:br>
            <a:endParaRPr lang="en-US" dirty="0"/>
          </a:p>
        </p:txBody>
      </p:sp>
      <p:pic>
        <p:nvPicPr>
          <p:cNvPr id="4" name="Picture 3">
            <a:extLst>
              <a:ext uri="{FF2B5EF4-FFF2-40B4-BE49-F238E27FC236}">
                <a16:creationId xmlns:a16="http://schemas.microsoft.com/office/drawing/2014/main" id="{E33BE5A2-BE6E-42A7-B73F-5FE039FE2B9E}"/>
              </a:ext>
            </a:extLst>
          </p:cNvPr>
          <p:cNvPicPr>
            <a:picLocks noChangeAspect="1"/>
          </p:cNvPicPr>
          <p:nvPr/>
        </p:nvPicPr>
        <p:blipFill>
          <a:blip r:embed="rId2"/>
          <a:stretch>
            <a:fillRect/>
          </a:stretch>
        </p:blipFill>
        <p:spPr>
          <a:xfrm>
            <a:off x="5226533" y="4525825"/>
            <a:ext cx="2535514" cy="1739140"/>
          </a:xfrm>
          <a:prstGeom prst="rect">
            <a:avLst/>
          </a:prstGeom>
        </p:spPr>
      </p:pic>
    </p:spTree>
    <p:extLst>
      <p:ext uri="{BB962C8B-B14F-4D97-AF65-F5344CB8AC3E}">
        <p14:creationId xmlns:p14="http://schemas.microsoft.com/office/powerpoint/2010/main" val="166436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8AF5DF-1C9E-4E7B-8784-80438E4EF146}"/>
              </a:ext>
            </a:extLst>
          </p:cNvPr>
          <p:cNvSpPr>
            <a:spLocks noGrp="1"/>
          </p:cNvSpPr>
          <p:nvPr>
            <p:ph sz="quarter" idx="1"/>
          </p:nvPr>
        </p:nvSpPr>
        <p:spPr>
          <a:xfrm>
            <a:off x="838200" y="1211856"/>
            <a:ext cx="10515600" cy="4965108"/>
          </a:xfrm>
        </p:spPr>
        <p:txBody>
          <a:bodyPr>
            <a:normAutofit/>
          </a:bodyPr>
          <a:lstStyle/>
          <a:p>
            <a:pPr marL="0" indent="0">
              <a:buNone/>
            </a:pPr>
            <a:r>
              <a:rPr lang="en-US" b="1" dirty="0"/>
              <a:t>Advantages: </a:t>
            </a:r>
          </a:p>
          <a:p>
            <a:r>
              <a:rPr lang="en-US" dirty="0"/>
              <a:t>less costly as it does not contain any dedicated server. </a:t>
            </a:r>
          </a:p>
          <a:p>
            <a:r>
              <a:rPr lang="en-US" dirty="0"/>
              <a:t>If one computer stops working, other computers will not stop working. </a:t>
            </a:r>
          </a:p>
          <a:p>
            <a:r>
              <a:rPr lang="en-US" dirty="0"/>
              <a:t>It is easy to set up and maintain as each computer manages itself. </a:t>
            </a:r>
          </a:p>
          <a:p>
            <a:pPr marL="0" indent="0">
              <a:buNone/>
            </a:pPr>
            <a:r>
              <a:rPr lang="en-US" b="1" dirty="0"/>
              <a:t>Disadvantages: </a:t>
            </a:r>
          </a:p>
          <a:p>
            <a:r>
              <a:rPr lang="en-US" dirty="0"/>
              <a:t>it does not contain the centralized system, it cannot back up the data as the data is different in different locations. </a:t>
            </a:r>
          </a:p>
          <a:p>
            <a:r>
              <a:rPr lang="en-US" dirty="0"/>
              <a:t>It has a security issue as the device is managed itself. </a:t>
            </a:r>
          </a:p>
          <a:p>
            <a:endParaRPr lang="en-US" dirty="0"/>
          </a:p>
        </p:txBody>
      </p:sp>
    </p:spTree>
    <p:extLst>
      <p:ext uri="{BB962C8B-B14F-4D97-AF65-F5344CB8AC3E}">
        <p14:creationId xmlns:p14="http://schemas.microsoft.com/office/powerpoint/2010/main" val="61175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D81EA-FE3B-44CE-A7D1-8F59597E5B9F}"/>
              </a:ext>
            </a:extLst>
          </p:cNvPr>
          <p:cNvSpPr>
            <a:spLocks noGrp="1"/>
          </p:cNvSpPr>
          <p:nvPr>
            <p:ph sz="quarter" idx="1"/>
          </p:nvPr>
        </p:nvSpPr>
        <p:spPr>
          <a:xfrm>
            <a:off x="838200" y="1222872"/>
            <a:ext cx="10515600" cy="5477473"/>
          </a:xfrm>
        </p:spPr>
        <p:txBody>
          <a:bodyPr>
            <a:normAutofit/>
          </a:bodyPr>
          <a:lstStyle/>
          <a:p>
            <a:r>
              <a:rPr lang="en-US" dirty="0"/>
              <a:t>designed for the end users called </a:t>
            </a:r>
            <a:r>
              <a:rPr lang="en-US" dirty="0">
                <a:solidFill>
                  <a:srgbClr val="FF0000"/>
                </a:solidFill>
              </a:rPr>
              <a:t>clients</a:t>
            </a:r>
            <a:r>
              <a:rPr lang="en-US" dirty="0"/>
              <a:t>, to access the resources from a central computer known as </a:t>
            </a:r>
            <a:r>
              <a:rPr lang="en-US" dirty="0">
                <a:solidFill>
                  <a:srgbClr val="FF0000"/>
                </a:solidFill>
              </a:rPr>
              <a:t>Server. </a:t>
            </a:r>
          </a:p>
          <a:p>
            <a:r>
              <a:rPr lang="en-US" dirty="0"/>
              <a:t>The server performs all the major operations such as security and network management,manages all the resources such as files, directories, printer, etc. </a:t>
            </a:r>
          </a:p>
          <a:p>
            <a:r>
              <a:rPr lang="en-US" dirty="0"/>
              <a:t>All the clients communicate with each other through a server.</a:t>
            </a:r>
          </a:p>
          <a:p>
            <a:endParaRPr lang="en-US" dirty="0"/>
          </a:p>
        </p:txBody>
      </p:sp>
      <p:sp>
        <p:nvSpPr>
          <p:cNvPr id="2" name="Title 1">
            <a:extLst>
              <a:ext uri="{FF2B5EF4-FFF2-40B4-BE49-F238E27FC236}">
                <a16:creationId xmlns:a16="http://schemas.microsoft.com/office/drawing/2014/main" id="{753B590A-A70C-478D-9654-B2A031864073}"/>
              </a:ext>
            </a:extLst>
          </p:cNvPr>
          <p:cNvSpPr>
            <a:spLocks noGrp="1"/>
          </p:cNvSpPr>
          <p:nvPr>
            <p:ph type="title"/>
          </p:nvPr>
        </p:nvSpPr>
        <p:spPr/>
        <p:txBody>
          <a:bodyPr>
            <a:normAutofit fontScale="90000"/>
          </a:bodyPr>
          <a:lstStyle/>
          <a:p>
            <a:br>
              <a:rPr lang="en-US" dirty="0"/>
            </a:br>
            <a:r>
              <a:rPr lang="en-US" dirty="0"/>
              <a:t>CLIENT/SERVER NETWORK </a:t>
            </a:r>
            <a:br>
              <a:rPr lang="en-US" dirty="0"/>
            </a:br>
            <a:endParaRPr lang="en-US" dirty="0"/>
          </a:p>
        </p:txBody>
      </p:sp>
      <p:pic>
        <p:nvPicPr>
          <p:cNvPr id="4" name="Picture 3">
            <a:extLst>
              <a:ext uri="{FF2B5EF4-FFF2-40B4-BE49-F238E27FC236}">
                <a16:creationId xmlns:a16="http://schemas.microsoft.com/office/drawing/2014/main" id="{5CBBED1F-19E6-4390-BF86-F2B40DCDA943}"/>
              </a:ext>
            </a:extLst>
          </p:cNvPr>
          <p:cNvPicPr>
            <a:picLocks noChangeAspect="1"/>
          </p:cNvPicPr>
          <p:nvPr/>
        </p:nvPicPr>
        <p:blipFill>
          <a:blip r:embed="rId2"/>
          <a:stretch>
            <a:fillRect/>
          </a:stretch>
        </p:blipFill>
        <p:spPr>
          <a:xfrm>
            <a:off x="3785359" y="4267200"/>
            <a:ext cx="2973537" cy="2154849"/>
          </a:xfrm>
          <a:prstGeom prst="rect">
            <a:avLst/>
          </a:prstGeom>
        </p:spPr>
      </p:pic>
    </p:spTree>
    <p:extLst>
      <p:ext uri="{BB962C8B-B14F-4D97-AF65-F5344CB8AC3E}">
        <p14:creationId xmlns:p14="http://schemas.microsoft.com/office/powerpoint/2010/main" val="1102578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8670B-CB22-4140-8099-23DDBAA5EA24}"/>
              </a:ext>
            </a:extLst>
          </p:cNvPr>
          <p:cNvSpPr>
            <a:spLocks noGrp="1"/>
          </p:cNvSpPr>
          <p:nvPr>
            <p:ph sz="quarter" idx="1"/>
          </p:nvPr>
        </p:nvSpPr>
        <p:spPr>
          <a:xfrm>
            <a:off x="838200" y="1222873"/>
            <a:ext cx="10515600" cy="4715220"/>
          </a:xfrm>
        </p:spPr>
        <p:txBody>
          <a:bodyPr>
            <a:normAutofit lnSpcReduction="10000"/>
          </a:bodyPr>
          <a:lstStyle/>
          <a:p>
            <a:pPr marL="0" indent="0">
              <a:buNone/>
            </a:pPr>
            <a:r>
              <a:rPr lang="en-US" b="1" dirty="0"/>
              <a:t>Advantages: </a:t>
            </a:r>
          </a:p>
          <a:p>
            <a:r>
              <a:rPr lang="en-US" dirty="0"/>
              <a:t>contains the centralized system , we can back up the data easily. </a:t>
            </a:r>
          </a:p>
          <a:p>
            <a:r>
              <a:rPr lang="en-US" dirty="0"/>
              <a:t>dedicated server that improves the overall performance of the whole system. </a:t>
            </a:r>
          </a:p>
          <a:p>
            <a:r>
              <a:rPr lang="en-US" dirty="0"/>
              <a:t>Security is better in Client/Server network as a single server administers the shared resources. </a:t>
            </a:r>
          </a:p>
          <a:p>
            <a:r>
              <a:rPr lang="en-US" dirty="0"/>
              <a:t>increases the speed of the sharing resources. </a:t>
            </a:r>
          </a:p>
          <a:p>
            <a:pPr marL="0" indent="0">
              <a:buNone/>
            </a:pPr>
            <a:r>
              <a:rPr lang="en-US" b="1" dirty="0"/>
              <a:t>Disadvantages: </a:t>
            </a:r>
          </a:p>
          <a:p>
            <a:r>
              <a:rPr lang="en-US" dirty="0"/>
              <a:t>expensive as it requires the server with large memory. </a:t>
            </a:r>
          </a:p>
          <a:p>
            <a:r>
              <a:rPr lang="en-US" dirty="0"/>
              <a:t>dedicated network administrator to manage all the resources. </a:t>
            </a:r>
          </a:p>
          <a:p>
            <a:endParaRPr lang="en-US" dirty="0"/>
          </a:p>
        </p:txBody>
      </p:sp>
      <p:sp>
        <p:nvSpPr>
          <p:cNvPr id="2" name="Title 1">
            <a:extLst>
              <a:ext uri="{FF2B5EF4-FFF2-40B4-BE49-F238E27FC236}">
                <a16:creationId xmlns:a16="http://schemas.microsoft.com/office/drawing/2014/main" id="{34383264-B245-475E-ABBC-4F778818DF6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80526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24A911-C1D4-45E2-949B-DC493C9AB759}"/>
              </a:ext>
            </a:extLst>
          </p:cNvPr>
          <p:cNvSpPr>
            <a:spLocks noGrp="1"/>
          </p:cNvSpPr>
          <p:nvPr>
            <p:ph sz="quarter" idx="1"/>
          </p:nvPr>
        </p:nvSpPr>
        <p:spPr>
          <a:xfrm>
            <a:off x="838200" y="1355834"/>
            <a:ext cx="10515600" cy="4836895"/>
          </a:xfrm>
        </p:spPr>
        <p:txBody>
          <a:bodyPr>
            <a:normAutofit/>
          </a:bodyPr>
          <a:lstStyle/>
          <a:p>
            <a:r>
              <a:rPr lang="en-US" b="1" dirty="0"/>
              <a:t>Improved Communication: </a:t>
            </a:r>
            <a:r>
              <a:rPr lang="en-US" dirty="0"/>
              <a:t>Networking facilitates real-time communication and information sharing among employees, departments, and branches of the organization. </a:t>
            </a:r>
          </a:p>
          <a:p>
            <a:r>
              <a:rPr lang="en-US" b="1" dirty="0"/>
              <a:t>Enhanced Collaboration: </a:t>
            </a:r>
            <a:r>
              <a:rPr lang="en-US" dirty="0"/>
              <a:t>Networking fosters collaboration and teamwork by connecting individuals and teams across different locations and departments. </a:t>
            </a:r>
          </a:p>
          <a:p>
            <a:r>
              <a:rPr lang="en-US" dirty="0"/>
              <a:t>Collaborative tools, shared resources, and online platforms enable seamless collaboration on projects, tasks, and initiatives.</a:t>
            </a:r>
          </a:p>
          <a:p>
            <a:endParaRPr lang="en-US" dirty="0"/>
          </a:p>
          <a:p>
            <a:endParaRPr lang="en-US" dirty="0"/>
          </a:p>
        </p:txBody>
      </p:sp>
      <p:sp>
        <p:nvSpPr>
          <p:cNvPr id="2" name="Title 1">
            <a:extLst>
              <a:ext uri="{FF2B5EF4-FFF2-40B4-BE49-F238E27FC236}">
                <a16:creationId xmlns:a16="http://schemas.microsoft.com/office/drawing/2014/main" id="{E389F6DD-485C-4E6B-9554-D93AA761CFCF}"/>
              </a:ext>
            </a:extLst>
          </p:cNvPr>
          <p:cNvSpPr>
            <a:spLocks noGrp="1"/>
          </p:cNvSpPr>
          <p:nvPr>
            <p:ph type="title"/>
          </p:nvPr>
        </p:nvSpPr>
        <p:spPr/>
        <p:txBody>
          <a:bodyPr>
            <a:normAutofit fontScale="90000"/>
          </a:bodyPr>
          <a:lstStyle/>
          <a:p>
            <a:br>
              <a:rPr lang="en-US" dirty="0"/>
            </a:br>
            <a:r>
              <a:rPr lang="en-US" dirty="0"/>
              <a:t>ADVANTAGES OF NETWORKING TO AN ORGANIZATION </a:t>
            </a:r>
            <a:br>
              <a:rPr lang="en-US" dirty="0"/>
            </a:br>
            <a:endParaRPr lang="en-US" dirty="0"/>
          </a:p>
        </p:txBody>
      </p:sp>
    </p:spTree>
    <p:extLst>
      <p:ext uri="{BB962C8B-B14F-4D97-AF65-F5344CB8AC3E}">
        <p14:creationId xmlns:p14="http://schemas.microsoft.com/office/powerpoint/2010/main" val="1866892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1E72A-C497-4BF2-AD51-CC53484C4F86}"/>
              </a:ext>
            </a:extLst>
          </p:cNvPr>
          <p:cNvSpPr>
            <a:spLocks noGrp="1"/>
          </p:cNvSpPr>
          <p:nvPr>
            <p:ph sz="quarter" idx="1"/>
          </p:nvPr>
        </p:nvSpPr>
        <p:spPr/>
        <p:txBody>
          <a:bodyPr>
            <a:normAutofit lnSpcReduction="10000"/>
          </a:bodyPr>
          <a:lstStyle/>
          <a:p>
            <a:r>
              <a:rPr lang="en-US" b="1" dirty="0"/>
              <a:t>Increased Efficiency: </a:t>
            </a:r>
            <a:r>
              <a:rPr lang="en-US" dirty="0"/>
              <a:t>Networking streamlines workflows and processes within the organization, reducing redundancy and improving productivity. </a:t>
            </a:r>
          </a:p>
          <a:p>
            <a:r>
              <a:rPr lang="en-US" dirty="0"/>
              <a:t>Access to shared databases, documents, and applications accelerates decision-making and task completion.</a:t>
            </a:r>
          </a:p>
          <a:p>
            <a:r>
              <a:rPr lang="en-US" b="1" dirty="0"/>
              <a:t>Cost Savings: </a:t>
            </a:r>
            <a:r>
              <a:rPr lang="en-US" dirty="0"/>
              <a:t>Networking enables resource sharing, allowing organizations to optimize their use of infrastructure, equipment, and software. </a:t>
            </a:r>
          </a:p>
          <a:p>
            <a:r>
              <a:rPr lang="en-US" dirty="0"/>
              <a:t>Centralized systems, cloud computing, and virtualization reduce capital expenses and operational costs associated with hardware, maintenance, and software licenses.</a:t>
            </a:r>
          </a:p>
          <a:p>
            <a:endParaRPr lang="en-US" dirty="0"/>
          </a:p>
        </p:txBody>
      </p:sp>
      <p:sp>
        <p:nvSpPr>
          <p:cNvPr id="2" name="Title 1">
            <a:extLst>
              <a:ext uri="{FF2B5EF4-FFF2-40B4-BE49-F238E27FC236}">
                <a16:creationId xmlns:a16="http://schemas.microsoft.com/office/drawing/2014/main" id="{40F75F3B-86A8-4AD7-A3F1-88D547CED00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4987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D0DC0D-A347-4901-8AB3-B924E899C0CA}"/>
              </a:ext>
            </a:extLst>
          </p:cNvPr>
          <p:cNvSpPr>
            <a:spLocks noGrp="1"/>
          </p:cNvSpPr>
          <p:nvPr>
            <p:ph sz="quarter" idx="1"/>
          </p:nvPr>
        </p:nvSpPr>
        <p:spPr/>
        <p:txBody>
          <a:bodyPr>
            <a:normAutofit/>
          </a:bodyPr>
          <a:lstStyle/>
          <a:p>
            <a:r>
              <a:rPr lang="en-US" b="1" dirty="0"/>
              <a:t>Scalability and Flexibility: </a:t>
            </a:r>
            <a:r>
              <a:rPr lang="en-US" dirty="0"/>
              <a:t>Networking infrastructure can scale to accommodate growth and changes in organizational needs. </a:t>
            </a:r>
          </a:p>
          <a:p>
            <a:r>
              <a:rPr lang="en-US" dirty="0"/>
              <a:t>Flexible networking solutions, such as cloud-based services and virtual private networks (VPNs), enable organizations to adapt quickly to evolving business requirements.</a:t>
            </a:r>
          </a:p>
          <a:p>
            <a:r>
              <a:rPr lang="en-US" b="1" dirty="0"/>
              <a:t>Remote Access and Mobility: </a:t>
            </a:r>
            <a:r>
              <a:rPr lang="en-US" dirty="0"/>
              <a:t>Networking enables remote access to organizational resources, allowing employees to work from anywhere with an internet connection. </a:t>
            </a:r>
          </a:p>
          <a:p>
            <a:r>
              <a:rPr lang="en-US" dirty="0"/>
              <a:t>Mobile devices, laptops, and virtual desktops facilitate remote work, increasing workforce flexibility and productivity.</a:t>
            </a:r>
          </a:p>
          <a:p>
            <a:endParaRPr lang="en-US" dirty="0"/>
          </a:p>
        </p:txBody>
      </p:sp>
      <p:sp>
        <p:nvSpPr>
          <p:cNvPr id="2" name="Title 1">
            <a:extLst>
              <a:ext uri="{FF2B5EF4-FFF2-40B4-BE49-F238E27FC236}">
                <a16:creationId xmlns:a16="http://schemas.microsoft.com/office/drawing/2014/main" id="{9F0F5A76-F489-42E4-815F-3AF0BA05215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497495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B158C-D18B-48BB-B445-79050F643B4B}"/>
              </a:ext>
            </a:extLst>
          </p:cNvPr>
          <p:cNvSpPr>
            <a:spLocks noGrp="1"/>
          </p:cNvSpPr>
          <p:nvPr>
            <p:ph sz="quarter" idx="1"/>
          </p:nvPr>
        </p:nvSpPr>
        <p:spPr/>
        <p:txBody>
          <a:bodyPr>
            <a:normAutofit lnSpcReduction="10000"/>
          </a:bodyPr>
          <a:lstStyle/>
          <a:p>
            <a:r>
              <a:rPr lang="en-US" b="1" dirty="0"/>
              <a:t>Enhanced Customer Service: </a:t>
            </a:r>
            <a:r>
              <a:rPr lang="en-US" dirty="0"/>
              <a:t>Networking improves customer service by enabling faster response times, personalized interactions, and access to customer information across touchpoints. </a:t>
            </a:r>
          </a:p>
          <a:p>
            <a:r>
              <a:rPr lang="en-US" dirty="0"/>
              <a:t>Integrated customer relationship management (CRM) systems and communication channels enhance customer satisfaction and loyalty.</a:t>
            </a:r>
          </a:p>
          <a:p>
            <a:r>
              <a:rPr lang="en-US" b="1" dirty="0"/>
              <a:t>Data Management and Security: </a:t>
            </a:r>
            <a:r>
              <a:rPr lang="en-US" dirty="0"/>
              <a:t>Networking enables centralized data storage, backup, and security management, reducing the risk of data loss, breaches, and unauthorized access. </a:t>
            </a:r>
          </a:p>
          <a:p>
            <a:r>
              <a:rPr lang="en-US" dirty="0"/>
              <a:t>Network security measures such as firewalls, encryption, and access controls protect sensitive information and ensure regulatory compliance.</a:t>
            </a:r>
          </a:p>
          <a:p>
            <a:endParaRPr lang="en-US" dirty="0"/>
          </a:p>
          <a:p>
            <a:endParaRPr lang="en-US" dirty="0"/>
          </a:p>
          <a:p>
            <a:endParaRPr lang="en-US" dirty="0"/>
          </a:p>
        </p:txBody>
      </p:sp>
      <p:sp>
        <p:nvSpPr>
          <p:cNvPr id="2" name="Title 1">
            <a:extLst>
              <a:ext uri="{FF2B5EF4-FFF2-40B4-BE49-F238E27FC236}">
                <a16:creationId xmlns:a16="http://schemas.microsoft.com/office/drawing/2014/main" id="{B549BA19-AF1C-4409-ACBE-29AB0FE6379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1152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73BC9-632A-49D7-905D-8E7D27BB5462}"/>
              </a:ext>
            </a:extLst>
          </p:cNvPr>
          <p:cNvSpPr>
            <a:spLocks noGrp="1"/>
          </p:cNvSpPr>
          <p:nvPr>
            <p:ph sz="quarter" idx="1"/>
          </p:nvPr>
        </p:nvSpPr>
        <p:spPr/>
        <p:txBody>
          <a:bodyPr>
            <a:normAutofit lnSpcReduction="10000"/>
          </a:bodyPr>
          <a:lstStyle/>
          <a:p>
            <a:r>
              <a:rPr lang="en-US" b="1" dirty="0"/>
              <a:t>Competitive Advantage: </a:t>
            </a:r>
            <a:r>
              <a:rPr lang="en-US" dirty="0"/>
              <a:t>Networking provides organizations with a competitive edge by enabling faster innovation, market responsiveness, and customer engagement. </a:t>
            </a:r>
          </a:p>
          <a:p>
            <a:r>
              <a:rPr lang="en-US" dirty="0"/>
              <a:t>Collaboration with partners, suppliers, and industry peers fosters knowledge sharing and industry insights, driving innovation and differentiation.</a:t>
            </a:r>
          </a:p>
          <a:p>
            <a:r>
              <a:rPr lang="en-US" b="1" dirty="0"/>
              <a:t>Business Continuity and Disaster Recovery: </a:t>
            </a:r>
            <a:r>
              <a:rPr lang="en-US" dirty="0"/>
              <a:t>Networking facilitates business continuity planning and disaster recovery by enabling redundant systems, data backups, and failover mechanisms. </a:t>
            </a:r>
          </a:p>
          <a:p>
            <a:r>
              <a:rPr lang="en-US" dirty="0"/>
              <a:t>Cloud-based services and offsite backups ensure data availability and minimize downtime in case of emergencies.</a:t>
            </a:r>
          </a:p>
          <a:p>
            <a:endParaRPr lang="en-US" dirty="0"/>
          </a:p>
        </p:txBody>
      </p:sp>
      <p:sp>
        <p:nvSpPr>
          <p:cNvPr id="2" name="Title 1">
            <a:extLst>
              <a:ext uri="{FF2B5EF4-FFF2-40B4-BE49-F238E27FC236}">
                <a16:creationId xmlns:a16="http://schemas.microsoft.com/office/drawing/2014/main" id="{8EB18BA6-4736-49D5-8403-6F22907C576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6883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DE609A-A4B2-42C6-B4B8-0BAECC72AAC7}"/>
              </a:ext>
            </a:extLst>
          </p:cNvPr>
          <p:cNvSpPr>
            <a:spLocks noGrp="1"/>
          </p:cNvSpPr>
          <p:nvPr>
            <p:ph sz="quarter" idx="1"/>
          </p:nvPr>
        </p:nvSpPr>
        <p:spPr/>
        <p:txBody>
          <a:bodyPr/>
          <a:lstStyle/>
          <a:p>
            <a:r>
              <a:rPr lang="en-US" dirty="0"/>
              <a:t>Computer networks are systems that enable computers to exchange data and communicate with each other. </a:t>
            </a:r>
          </a:p>
          <a:p>
            <a:r>
              <a:rPr lang="en-US" dirty="0"/>
              <a:t>They are fundamental to modern computing and are used in various contexts, from local connections within a single building to global networks like the internet. </a:t>
            </a:r>
          </a:p>
          <a:p>
            <a:r>
              <a:rPr lang="en-US" dirty="0"/>
              <a:t>Here are some basics of computer networks:</a:t>
            </a:r>
          </a:p>
        </p:txBody>
      </p:sp>
      <p:sp>
        <p:nvSpPr>
          <p:cNvPr id="3" name="Title 2">
            <a:extLst>
              <a:ext uri="{FF2B5EF4-FFF2-40B4-BE49-F238E27FC236}">
                <a16:creationId xmlns:a16="http://schemas.microsoft.com/office/drawing/2014/main" id="{F7D7E96A-FE9B-454A-9677-E51C124CFE22}"/>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880646CF-EADF-4128-BF5C-EC7CC98C1471}"/>
              </a:ext>
            </a:extLst>
          </p:cNvPr>
          <p:cNvSpPr>
            <a:spLocks noGrp="1"/>
          </p:cNvSpPr>
          <p:nvPr>
            <p:ph type="sldNum" sz="quarter" idx="10"/>
          </p:nvPr>
        </p:nvSpPr>
        <p:spPr/>
        <p:txBody>
          <a:bodyPr>
            <a:normAutofit fontScale="62500" lnSpcReduction="20000"/>
          </a:bodyPr>
          <a:lstStyle/>
          <a:p>
            <a:fld id="{2F60B339-F01A-47BA-985B-40859CFD77C7}" type="slidenum">
              <a:rPr lang="en-US" altLang="en-US" smtClean="0"/>
              <a:pPr/>
              <a:t>2</a:t>
            </a:fld>
            <a:endParaRPr lang="en-US" altLang="en-US"/>
          </a:p>
        </p:txBody>
      </p:sp>
    </p:spTree>
    <p:extLst>
      <p:ext uri="{BB962C8B-B14F-4D97-AF65-F5344CB8AC3E}">
        <p14:creationId xmlns:p14="http://schemas.microsoft.com/office/powerpoint/2010/main" val="151858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C4EA0A-DBD4-4762-82BE-5F174BC2B78A}"/>
              </a:ext>
            </a:extLst>
          </p:cNvPr>
          <p:cNvSpPr>
            <a:spLocks noGrp="1"/>
          </p:cNvSpPr>
          <p:nvPr>
            <p:ph sz="quarter" idx="1"/>
          </p:nvPr>
        </p:nvSpPr>
        <p:spPr/>
        <p:txBody>
          <a:bodyPr>
            <a:normAutofit/>
          </a:bodyPr>
          <a:lstStyle/>
          <a:p>
            <a:r>
              <a:rPr lang="en-US" b="1" dirty="0"/>
              <a:t>Network Security: </a:t>
            </a:r>
            <a:r>
              <a:rPr lang="en-US" dirty="0"/>
              <a:t>Protecting the network from unauthorized access, malware, viruses, ransomware, and other cyber threats is a significant challenge. </a:t>
            </a:r>
          </a:p>
          <a:p>
            <a:r>
              <a:rPr lang="en-US" b="1" dirty="0"/>
              <a:t>Data Privacy: </a:t>
            </a:r>
            <a:r>
              <a:rPr lang="en-US" dirty="0"/>
              <a:t>Ensuring the privacy and confidentiality of data transmitted over the network is critical, especially when dealing with sensitive information such as personal, financial, or proprietary data. Compliance with data protection regulations such as GDPR, HIPAA, and CCPA adds complexity to data privacy management.</a:t>
            </a:r>
          </a:p>
          <a:p>
            <a:endParaRPr lang="en-US" dirty="0"/>
          </a:p>
          <a:p>
            <a:endParaRPr lang="en-US" dirty="0"/>
          </a:p>
        </p:txBody>
      </p:sp>
      <p:sp>
        <p:nvSpPr>
          <p:cNvPr id="2" name="Title 1">
            <a:extLst>
              <a:ext uri="{FF2B5EF4-FFF2-40B4-BE49-F238E27FC236}">
                <a16:creationId xmlns:a16="http://schemas.microsoft.com/office/drawing/2014/main" id="{5B3383FB-AF37-4FE4-A2FB-13C49A79E26F}"/>
              </a:ext>
            </a:extLst>
          </p:cNvPr>
          <p:cNvSpPr>
            <a:spLocks noGrp="1"/>
          </p:cNvSpPr>
          <p:nvPr>
            <p:ph type="title"/>
          </p:nvPr>
        </p:nvSpPr>
        <p:spPr/>
        <p:txBody>
          <a:bodyPr>
            <a:normAutofit fontScale="90000"/>
          </a:bodyPr>
          <a:lstStyle/>
          <a:p>
            <a:br>
              <a:rPr lang="en-US" dirty="0"/>
            </a:br>
            <a:r>
              <a:rPr lang="en-US" dirty="0"/>
              <a:t>CHALLENGES FACED WHEN USING COMPUTER NETWORK </a:t>
            </a:r>
            <a:br>
              <a:rPr lang="en-US" dirty="0"/>
            </a:br>
            <a:endParaRPr lang="en-US" dirty="0"/>
          </a:p>
        </p:txBody>
      </p:sp>
    </p:spTree>
    <p:extLst>
      <p:ext uri="{BB962C8B-B14F-4D97-AF65-F5344CB8AC3E}">
        <p14:creationId xmlns:p14="http://schemas.microsoft.com/office/powerpoint/2010/main" val="3321259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202F26-3407-4BB1-8448-1BF57CAC793B}"/>
              </a:ext>
            </a:extLst>
          </p:cNvPr>
          <p:cNvSpPr>
            <a:spLocks noGrp="1"/>
          </p:cNvSpPr>
          <p:nvPr>
            <p:ph sz="quarter" idx="1"/>
          </p:nvPr>
        </p:nvSpPr>
        <p:spPr/>
        <p:txBody>
          <a:bodyPr>
            <a:normAutofit fontScale="92500" lnSpcReduction="20000"/>
          </a:bodyPr>
          <a:lstStyle/>
          <a:p>
            <a:r>
              <a:rPr lang="en-US" b="1" dirty="0"/>
              <a:t>Network Reliability: </a:t>
            </a:r>
            <a:r>
              <a:rPr lang="en-US" dirty="0"/>
              <a:t>Network reliability and uptime are crucial for uninterrupted business operations. </a:t>
            </a:r>
          </a:p>
          <a:p>
            <a:r>
              <a:rPr lang="en-US" dirty="0"/>
              <a:t>Downtime due to network outages, hardware failures, or software glitches can result in productivity loss, revenue impact, and customer dissatisfaction. </a:t>
            </a:r>
          </a:p>
          <a:p>
            <a:r>
              <a:rPr lang="en-US" dirty="0"/>
              <a:t>Redundancy measures such as backup connections and failover systems help enhance network reliability.</a:t>
            </a:r>
          </a:p>
          <a:p>
            <a:r>
              <a:rPr lang="en-US" b="1" dirty="0"/>
              <a:t>Bandwidth Limitations: </a:t>
            </a:r>
            <a:r>
              <a:rPr lang="en-US" dirty="0"/>
              <a:t>Insufficient bandwidth can lead to network congestion, slow performance, and degraded user experience, especially in environments with high data traffic or bandwidth-intensive applications. </a:t>
            </a:r>
          </a:p>
          <a:p>
            <a:r>
              <a:rPr lang="en-US" dirty="0"/>
              <a:t>Bandwidth management strategies such as traffic prioritization and Quality of Service (QoS) mechanisms help optimize bandwidth usage.</a:t>
            </a:r>
          </a:p>
          <a:p>
            <a:endParaRPr lang="en-US" dirty="0"/>
          </a:p>
        </p:txBody>
      </p:sp>
      <p:sp>
        <p:nvSpPr>
          <p:cNvPr id="2" name="Title 1">
            <a:extLst>
              <a:ext uri="{FF2B5EF4-FFF2-40B4-BE49-F238E27FC236}">
                <a16:creationId xmlns:a16="http://schemas.microsoft.com/office/drawing/2014/main" id="{D955E486-4BBE-4FCA-8554-86CD97BA13B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1636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D0F20-9A14-4E59-9A2F-9BFFC106E6B5}"/>
              </a:ext>
            </a:extLst>
          </p:cNvPr>
          <p:cNvSpPr>
            <a:spLocks noGrp="1"/>
          </p:cNvSpPr>
          <p:nvPr>
            <p:ph sz="quarter" idx="1"/>
          </p:nvPr>
        </p:nvSpPr>
        <p:spPr/>
        <p:txBody>
          <a:bodyPr>
            <a:normAutofit fontScale="92500" lnSpcReduction="10000"/>
          </a:bodyPr>
          <a:lstStyle/>
          <a:p>
            <a:r>
              <a:rPr lang="en-US" b="1" dirty="0"/>
              <a:t>Network Scalability: </a:t>
            </a:r>
            <a:r>
              <a:rPr lang="en-US" dirty="0"/>
              <a:t>Scaling the network to accommodate growth in users, devices, and data volume poses a challenge, particularly for organizations experiencing rapid expansion or technological advancements. </a:t>
            </a:r>
          </a:p>
          <a:p>
            <a:r>
              <a:rPr lang="en-US" dirty="0"/>
              <a:t>Scalability considerations include upgrading hardware, adopting cloud-based solutions, and optimizing network architecture.</a:t>
            </a:r>
          </a:p>
          <a:p>
            <a:r>
              <a:rPr lang="en-US" b="1" dirty="0"/>
              <a:t>Network Complexity: </a:t>
            </a:r>
            <a:r>
              <a:rPr lang="en-US" dirty="0"/>
              <a:t>Managing the complexity of modern networks, including heterogeneous environments, multiple protocols, and diverse devices, requires expertise and resources. </a:t>
            </a:r>
          </a:p>
          <a:p>
            <a:r>
              <a:rPr lang="en-US" dirty="0"/>
              <a:t>Network administrators must stay updated with evolving technologies and best practices to effectively manage and troubleshoot network issues.</a:t>
            </a:r>
          </a:p>
          <a:p>
            <a:endParaRPr lang="en-US" dirty="0"/>
          </a:p>
          <a:p>
            <a:endParaRPr lang="en-US" dirty="0"/>
          </a:p>
        </p:txBody>
      </p:sp>
      <p:sp>
        <p:nvSpPr>
          <p:cNvPr id="2" name="Title 1">
            <a:extLst>
              <a:ext uri="{FF2B5EF4-FFF2-40B4-BE49-F238E27FC236}">
                <a16:creationId xmlns:a16="http://schemas.microsoft.com/office/drawing/2014/main" id="{EE80675D-8DE0-4FD6-9CCA-A3C5C3677AD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39776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E1C1C8-D56C-48C7-B23A-8369E19CBD1F}"/>
              </a:ext>
            </a:extLst>
          </p:cNvPr>
          <p:cNvSpPr>
            <a:spLocks noGrp="1"/>
          </p:cNvSpPr>
          <p:nvPr>
            <p:ph sz="quarter" idx="1"/>
          </p:nvPr>
        </p:nvSpPr>
        <p:spPr/>
        <p:txBody>
          <a:bodyPr/>
          <a:lstStyle/>
          <a:p>
            <a:r>
              <a:rPr lang="en-US" b="1" dirty="0"/>
              <a:t>Interoperability Issues: </a:t>
            </a:r>
            <a:r>
              <a:rPr lang="en-US" dirty="0"/>
              <a:t>Ensuring compatibility and interoperability among different network devices, operating systems, and software applications can be challenging, leading to integration issues, compatibility errors, and performance bottlenecks. </a:t>
            </a:r>
          </a:p>
          <a:p>
            <a:r>
              <a:rPr lang="en-US" b="1" dirty="0"/>
              <a:t>Network Monitoring and Management: </a:t>
            </a:r>
            <a:r>
              <a:rPr lang="en-US" dirty="0"/>
              <a:t>Monitoring and managing network performance, security, and compliance in real-time require dedicated tools, resources, and expertise. Network monitoring solutions, network management systems (NMS), and network analytics help identify and address issues proactively.</a:t>
            </a:r>
          </a:p>
          <a:p>
            <a:endParaRPr lang="en-US" dirty="0"/>
          </a:p>
          <a:p>
            <a:endParaRPr lang="en-US" dirty="0"/>
          </a:p>
        </p:txBody>
      </p:sp>
      <p:sp>
        <p:nvSpPr>
          <p:cNvPr id="2" name="Title 1">
            <a:extLst>
              <a:ext uri="{FF2B5EF4-FFF2-40B4-BE49-F238E27FC236}">
                <a16:creationId xmlns:a16="http://schemas.microsoft.com/office/drawing/2014/main" id="{A7E51C47-6DF5-48E5-BEC8-E777E624F00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85770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62613D-BBE8-460B-944D-103673808127}"/>
              </a:ext>
            </a:extLst>
          </p:cNvPr>
          <p:cNvSpPr>
            <a:spLocks noGrp="1"/>
          </p:cNvSpPr>
          <p:nvPr>
            <p:ph sz="quarter" idx="1"/>
          </p:nvPr>
        </p:nvSpPr>
        <p:spPr/>
        <p:txBody>
          <a:bodyPr>
            <a:normAutofit/>
          </a:bodyPr>
          <a:lstStyle/>
          <a:p>
            <a:r>
              <a:rPr lang="en-US" b="1" dirty="0"/>
              <a:t>User Education and Training: </a:t>
            </a:r>
            <a:r>
              <a:rPr lang="en-US" dirty="0"/>
              <a:t>Educating users about network security best practices, safe browsing habits, and data handling policies is essential to prevent security incidents such as phishing attacks, data breaches, and social engineering exploits. </a:t>
            </a:r>
          </a:p>
          <a:p>
            <a:r>
              <a:rPr lang="en-US" b="1" dirty="0"/>
              <a:t>Emerging Threats and Technologies: </a:t>
            </a:r>
            <a:r>
              <a:rPr lang="en-US" dirty="0"/>
              <a:t>Keeping pace with emerging cybersecurity threats, vulnerabilities, and technologies poses ongoing challenges for network administrators. </a:t>
            </a:r>
          </a:p>
        </p:txBody>
      </p:sp>
      <p:sp>
        <p:nvSpPr>
          <p:cNvPr id="2" name="Title 1">
            <a:extLst>
              <a:ext uri="{FF2B5EF4-FFF2-40B4-BE49-F238E27FC236}">
                <a16:creationId xmlns:a16="http://schemas.microsoft.com/office/drawing/2014/main" id="{AD949C63-09BD-4064-8D55-C8BA69D65CF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4165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832008-7E5C-40E9-B094-EB8CF6C6B84C}"/>
              </a:ext>
            </a:extLst>
          </p:cNvPr>
          <p:cNvSpPr>
            <a:spLocks noGrp="1"/>
          </p:cNvSpPr>
          <p:nvPr>
            <p:ph sz="quarter" idx="1"/>
          </p:nvPr>
        </p:nvSpPr>
        <p:spPr/>
        <p:txBody>
          <a:bodyPr>
            <a:normAutofit/>
          </a:bodyPr>
          <a:lstStyle/>
          <a:p>
            <a:r>
              <a:rPr lang="en-US" b="1" dirty="0"/>
              <a:t>Comprehensive Security Measures: </a:t>
            </a:r>
            <a:r>
              <a:rPr lang="en-US" dirty="0"/>
              <a:t>Implement a multi-layered approach to network security, including firewalls, antivirus software, intrusion detection/prevention systems (IDS/IPS), encryption, and access controls. </a:t>
            </a:r>
          </a:p>
          <a:p>
            <a:r>
              <a:rPr lang="en-US" b="1" dirty="0"/>
              <a:t>Employee Training and Awareness: </a:t>
            </a:r>
            <a:r>
              <a:rPr lang="en-US" dirty="0"/>
              <a:t>Provide ongoing training and awareness programs to educate employees about cybersecurity best practices, safe browsing habits, and data handling policies. </a:t>
            </a:r>
          </a:p>
          <a:p>
            <a:endParaRPr lang="en-US" dirty="0"/>
          </a:p>
          <a:p>
            <a:endParaRPr lang="en-US" dirty="0"/>
          </a:p>
        </p:txBody>
      </p:sp>
      <p:sp>
        <p:nvSpPr>
          <p:cNvPr id="2" name="Title 1">
            <a:extLst>
              <a:ext uri="{FF2B5EF4-FFF2-40B4-BE49-F238E27FC236}">
                <a16:creationId xmlns:a16="http://schemas.microsoft.com/office/drawing/2014/main" id="{5F178174-57FE-43CA-A51E-DD152F4AD3A2}"/>
              </a:ext>
            </a:extLst>
          </p:cNvPr>
          <p:cNvSpPr>
            <a:spLocks noGrp="1"/>
          </p:cNvSpPr>
          <p:nvPr>
            <p:ph type="title"/>
          </p:nvPr>
        </p:nvSpPr>
        <p:spPr/>
        <p:txBody>
          <a:bodyPr>
            <a:normAutofit fontScale="90000"/>
          </a:bodyPr>
          <a:lstStyle/>
          <a:p>
            <a:br>
              <a:rPr lang="en-US" dirty="0"/>
            </a:br>
            <a:r>
              <a:rPr lang="en-US" dirty="0"/>
              <a:t>STRATEGIES TO OVERCOME THESE CHALLENGES:</a:t>
            </a:r>
            <a:br>
              <a:rPr lang="en-US" dirty="0"/>
            </a:br>
            <a:endParaRPr lang="en-US" dirty="0"/>
          </a:p>
        </p:txBody>
      </p:sp>
    </p:spTree>
    <p:extLst>
      <p:ext uri="{BB962C8B-B14F-4D97-AF65-F5344CB8AC3E}">
        <p14:creationId xmlns:p14="http://schemas.microsoft.com/office/powerpoint/2010/main" val="3718353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77A3E-F184-49EA-92B2-9C86D2DD5430}"/>
              </a:ext>
            </a:extLst>
          </p:cNvPr>
          <p:cNvSpPr>
            <a:spLocks noGrp="1"/>
          </p:cNvSpPr>
          <p:nvPr>
            <p:ph sz="quarter" idx="1"/>
          </p:nvPr>
        </p:nvSpPr>
        <p:spPr/>
        <p:txBody>
          <a:bodyPr>
            <a:normAutofit/>
          </a:bodyPr>
          <a:lstStyle/>
          <a:p>
            <a:r>
              <a:rPr lang="en-US" b="1" dirty="0"/>
              <a:t>Data Encryption and Privacy Controls: </a:t>
            </a:r>
            <a:r>
              <a:rPr lang="en-US" dirty="0"/>
              <a:t>Encrypt sensitive data both in transit and at rest to protect against unauthorized access and data breaches. </a:t>
            </a:r>
          </a:p>
          <a:p>
            <a:r>
              <a:rPr lang="en-US" b="1" dirty="0"/>
              <a:t>Redundancy and Disaster Recovery: </a:t>
            </a:r>
            <a:r>
              <a:rPr lang="en-US" dirty="0"/>
              <a:t>Implement redundant network components, backup systems, and failover mechanisms to minimize downtime and ensure business continuity in the event of network failures, hardware malfunctions, or natural disasters. </a:t>
            </a:r>
          </a:p>
          <a:p>
            <a:endParaRPr lang="en-US" dirty="0"/>
          </a:p>
          <a:p>
            <a:endParaRPr lang="en-US" dirty="0"/>
          </a:p>
        </p:txBody>
      </p:sp>
      <p:sp>
        <p:nvSpPr>
          <p:cNvPr id="2" name="Title 1">
            <a:extLst>
              <a:ext uri="{FF2B5EF4-FFF2-40B4-BE49-F238E27FC236}">
                <a16:creationId xmlns:a16="http://schemas.microsoft.com/office/drawing/2014/main" id="{24282833-988B-4A3A-86B8-5E5E16156C8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04832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F7AA8-AB73-46D3-81C7-A33ABDEB1DFD}"/>
              </a:ext>
            </a:extLst>
          </p:cNvPr>
          <p:cNvSpPr>
            <a:spLocks noGrp="1"/>
          </p:cNvSpPr>
          <p:nvPr>
            <p:ph sz="quarter" idx="1"/>
          </p:nvPr>
        </p:nvSpPr>
        <p:spPr/>
        <p:txBody>
          <a:bodyPr>
            <a:normAutofit/>
          </a:bodyPr>
          <a:lstStyle/>
          <a:p>
            <a:r>
              <a:rPr lang="en-US" b="1" dirty="0"/>
              <a:t>Scalable Infrastructure and Cloud Adoption: </a:t>
            </a:r>
            <a:r>
              <a:rPr lang="en-US" dirty="0"/>
              <a:t>Invest in scalable network infrastructure and consider adopting cloud-based solutions to accommodate growth, optimize resource utilization, and enhance flexibility. </a:t>
            </a:r>
          </a:p>
          <a:p>
            <a:r>
              <a:rPr lang="en-US" b="1" dirty="0"/>
              <a:t>Network Monitoring and Management Tools: </a:t>
            </a:r>
            <a:r>
              <a:rPr lang="en-US" dirty="0"/>
              <a:t>Deploy network monitoring and management tools to proactively monitor network performance, security events, and compliance metrics in real-time. </a:t>
            </a:r>
          </a:p>
          <a:p>
            <a:endParaRPr lang="en-US" dirty="0"/>
          </a:p>
        </p:txBody>
      </p:sp>
      <p:sp>
        <p:nvSpPr>
          <p:cNvPr id="2" name="Title 1">
            <a:extLst>
              <a:ext uri="{FF2B5EF4-FFF2-40B4-BE49-F238E27FC236}">
                <a16:creationId xmlns:a16="http://schemas.microsoft.com/office/drawing/2014/main" id="{7D8FA796-4CAD-4716-A708-03E65A139A0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89911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9ABA1C-1F4A-4AFE-BA32-C96800F05B7A}"/>
              </a:ext>
            </a:extLst>
          </p:cNvPr>
          <p:cNvSpPr>
            <a:spLocks noGrp="1"/>
          </p:cNvSpPr>
          <p:nvPr>
            <p:ph sz="quarter" idx="1"/>
          </p:nvPr>
        </p:nvSpPr>
        <p:spPr/>
        <p:txBody>
          <a:bodyPr>
            <a:normAutofit/>
          </a:bodyPr>
          <a:lstStyle/>
          <a:p>
            <a:r>
              <a:rPr lang="en-US" b="1" dirty="0"/>
              <a:t>Interoperability Standards and Protocols: </a:t>
            </a:r>
            <a:r>
              <a:rPr lang="en-US" dirty="0"/>
              <a:t>Adhere to industry standards and interoperability protocols to ensure compatibility and seamless integration among network devices, systems, and applications. </a:t>
            </a:r>
          </a:p>
          <a:p>
            <a:r>
              <a:rPr lang="en-US" b="1" dirty="0"/>
              <a:t>Collaboration and Information Sharing: </a:t>
            </a:r>
            <a:r>
              <a:rPr lang="en-US" dirty="0"/>
              <a:t>Foster collaboration and information sharing among network administrators, cybersecurity professionals, and industry peers to exchange threat intelligence, best practices, and lessons learned. </a:t>
            </a:r>
          </a:p>
          <a:p>
            <a:endParaRPr lang="en-US" dirty="0"/>
          </a:p>
        </p:txBody>
      </p:sp>
      <p:sp>
        <p:nvSpPr>
          <p:cNvPr id="2" name="Title 1">
            <a:extLst>
              <a:ext uri="{FF2B5EF4-FFF2-40B4-BE49-F238E27FC236}">
                <a16:creationId xmlns:a16="http://schemas.microsoft.com/office/drawing/2014/main" id="{8B213EDB-4CF7-4B97-9AA9-D4651B14B30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6969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0A87D-344B-4C73-9D4B-02CF83C98051}"/>
              </a:ext>
            </a:extLst>
          </p:cNvPr>
          <p:cNvSpPr>
            <a:spLocks noGrp="1"/>
          </p:cNvSpPr>
          <p:nvPr>
            <p:ph sz="quarter" idx="1"/>
          </p:nvPr>
        </p:nvSpPr>
        <p:spPr/>
        <p:txBody>
          <a:bodyPr>
            <a:normAutofit/>
          </a:bodyPr>
          <a:lstStyle/>
          <a:p>
            <a:r>
              <a:rPr lang="en-US" b="1" dirty="0"/>
              <a:t>Continuous Improvement and Adaptation: </a:t>
            </a:r>
            <a:r>
              <a:rPr lang="en-US" dirty="0"/>
              <a:t>Embrace a culture of continuous improvement and adaptation to keep pace with evolving cybersecurity threats, technologies, and regulatory requirements. </a:t>
            </a:r>
          </a:p>
          <a:p>
            <a:r>
              <a:rPr lang="en-US" b="1" dirty="0"/>
              <a:t>Regular Updates and Patch Management: </a:t>
            </a:r>
            <a:r>
              <a:rPr lang="en-US" dirty="0"/>
              <a:t>Implement a robust patch management process to keep network devices, operating systems, and software applications up to date with the latest security patches and updates. </a:t>
            </a:r>
          </a:p>
          <a:p>
            <a:endParaRPr lang="en-US" dirty="0"/>
          </a:p>
        </p:txBody>
      </p:sp>
      <p:sp>
        <p:nvSpPr>
          <p:cNvPr id="2" name="Title 1">
            <a:extLst>
              <a:ext uri="{FF2B5EF4-FFF2-40B4-BE49-F238E27FC236}">
                <a16:creationId xmlns:a16="http://schemas.microsoft.com/office/drawing/2014/main" id="{792B40DB-5890-4511-9317-28494CB09FE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409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07B55C-9761-4DE3-A100-1AC1CA01598B}"/>
              </a:ext>
            </a:extLst>
          </p:cNvPr>
          <p:cNvSpPr>
            <a:spLocks noGrp="1"/>
          </p:cNvSpPr>
          <p:nvPr>
            <p:ph sz="quarter" idx="1"/>
          </p:nvPr>
        </p:nvSpPr>
        <p:spPr>
          <a:xfrm>
            <a:off x="816864" y="1219200"/>
            <a:ext cx="10871200" cy="4876800"/>
          </a:xfrm>
        </p:spPr>
        <p:txBody>
          <a:bodyPr/>
          <a:lstStyle/>
          <a:p>
            <a:pPr marL="0" indent="0">
              <a:buNone/>
            </a:pPr>
            <a:r>
              <a:rPr lang="en-US" b="1" dirty="0"/>
              <a:t>Facilitating communication: </a:t>
            </a:r>
            <a:r>
              <a:rPr lang="en-US" dirty="0"/>
              <a:t>Networks enable computers and other devices to share resources, such as files, printers, and internet connections.</a:t>
            </a:r>
          </a:p>
          <a:p>
            <a:pPr marL="0" indent="0">
              <a:buNone/>
            </a:pPr>
            <a:r>
              <a:rPr lang="en-US" b="1" dirty="0"/>
              <a:t>Data exchange: </a:t>
            </a:r>
            <a:r>
              <a:rPr lang="en-US" dirty="0"/>
              <a:t>Networks allow for the transmission of data between devices, enabling collaboration and information sharing.</a:t>
            </a:r>
          </a:p>
          <a:p>
            <a:pPr marL="0" indent="0">
              <a:buNone/>
            </a:pPr>
            <a:r>
              <a:rPr lang="en-US" b="1" dirty="0"/>
              <a:t>Resource sharing: </a:t>
            </a:r>
            <a:r>
              <a:rPr lang="en-US" dirty="0"/>
              <a:t>Networks enable the sharing of hardware resources (e.g., printers, storage devices) and software resources (e.g., applications, databases) among connected devices.</a:t>
            </a:r>
          </a:p>
        </p:txBody>
      </p:sp>
      <p:sp>
        <p:nvSpPr>
          <p:cNvPr id="3" name="Title 2">
            <a:extLst>
              <a:ext uri="{FF2B5EF4-FFF2-40B4-BE49-F238E27FC236}">
                <a16:creationId xmlns:a16="http://schemas.microsoft.com/office/drawing/2014/main" id="{67CCC4F5-D945-4536-833E-0414F4EE342C}"/>
              </a:ext>
            </a:extLst>
          </p:cNvPr>
          <p:cNvSpPr>
            <a:spLocks noGrp="1"/>
          </p:cNvSpPr>
          <p:nvPr>
            <p:ph type="title"/>
          </p:nvPr>
        </p:nvSpPr>
        <p:spPr/>
        <p:txBody>
          <a:bodyPr/>
          <a:lstStyle/>
          <a:p>
            <a:br>
              <a:rPr lang="en-US" dirty="0"/>
            </a:br>
            <a:r>
              <a:rPr lang="en-US" dirty="0"/>
              <a:t>Purpose of Computer Networks:</a:t>
            </a:r>
            <a:br>
              <a:rPr lang="en-US" dirty="0"/>
            </a:br>
            <a:endParaRPr lang="en-US" dirty="0"/>
          </a:p>
        </p:txBody>
      </p:sp>
      <p:sp>
        <p:nvSpPr>
          <p:cNvPr id="4" name="Slide Number Placeholder 3">
            <a:extLst>
              <a:ext uri="{FF2B5EF4-FFF2-40B4-BE49-F238E27FC236}">
                <a16:creationId xmlns:a16="http://schemas.microsoft.com/office/drawing/2014/main" id="{FBFFD87A-B396-41A7-A44F-25D68B0568A8}"/>
              </a:ext>
            </a:extLst>
          </p:cNvPr>
          <p:cNvSpPr>
            <a:spLocks noGrp="1"/>
          </p:cNvSpPr>
          <p:nvPr>
            <p:ph type="sldNum" sz="quarter" idx="10"/>
          </p:nvPr>
        </p:nvSpPr>
        <p:spPr/>
        <p:txBody>
          <a:bodyPr>
            <a:normAutofit fontScale="62500" lnSpcReduction="20000"/>
          </a:bodyPr>
          <a:lstStyle/>
          <a:p>
            <a:fld id="{2F60B339-F01A-47BA-985B-40859CFD77C7}" type="slidenum">
              <a:rPr lang="en-US" altLang="en-US" smtClean="0"/>
              <a:pPr/>
              <a:t>3</a:t>
            </a:fld>
            <a:endParaRPr lang="en-US" altLang="en-US"/>
          </a:p>
        </p:txBody>
      </p:sp>
    </p:spTree>
    <p:extLst>
      <p:ext uri="{BB962C8B-B14F-4D97-AF65-F5344CB8AC3E}">
        <p14:creationId xmlns:p14="http://schemas.microsoft.com/office/powerpoint/2010/main" val="3177071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7F3A2-2982-49B6-899B-727E3D624F3C}"/>
              </a:ext>
            </a:extLst>
          </p:cNvPr>
          <p:cNvSpPr>
            <a:spLocks noGrp="1"/>
          </p:cNvSpPr>
          <p:nvPr>
            <p:ph sz="quarter" idx="1"/>
          </p:nvPr>
        </p:nvSpPr>
        <p:spPr/>
        <p:txBody>
          <a:bodyPr/>
          <a:lstStyle/>
          <a:p>
            <a:r>
              <a:rPr lang="en-US" b="1" dirty="0"/>
              <a:t>Resource sharing: </a:t>
            </a:r>
            <a:r>
              <a:rPr lang="en-US" dirty="0"/>
              <a:t>sharing of resources like programs, printers, and data among the users on the network without the requirement of the physical location of the resource and user. </a:t>
            </a:r>
          </a:p>
          <a:p>
            <a:r>
              <a:rPr lang="en-US" b="1" dirty="0"/>
              <a:t>Server-Client model: </a:t>
            </a:r>
            <a:r>
              <a:rPr lang="en-US" dirty="0"/>
              <a:t>A server is a central computer used to store the information and maintained by the system administrator. </a:t>
            </a:r>
          </a:p>
          <a:p>
            <a:r>
              <a:rPr lang="en-US" dirty="0"/>
              <a:t>Clients are the machines used to access the information stored in the server remotely. </a:t>
            </a:r>
          </a:p>
          <a:p>
            <a:endParaRPr lang="en-US" dirty="0"/>
          </a:p>
        </p:txBody>
      </p:sp>
      <p:sp>
        <p:nvSpPr>
          <p:cNvPr id="2" name="Title 1">
            <a:extLst>
              <a:ext uri="{FF2B5EF4-FFF2-40B4-BE49-F238E27FC236}">
                <a16:creationId xmlns:a16="http://schemas.microsoft.com/office/drawing/2014/main" id="{E399F506-CF45-4494-9F22-235B6CC55CB1}"/>
              </a:ext>
            </a:extLst>
          </p:cNvPr>
          <p:cNvSpPr>
            <a:spLocks noGrp="1"/>
          </p:cNvSpPr>
          <p:nvPr>
            <p:ph type="title"/>
          </p:nvPr>
        </p:nvSpPr>
        <p:spPr/>
        <p:txBody>
          <a:bodyPr>
            <a:normAutofit fontScale="90000"/>
          </a:bodyPr>
          <a:lstStyle/>
          <a:p>
            <a:br>
              <a:rPr lang="en-US" dirty="0"/>
            </a:br>
            <a:r>
              <a:rPr lang="en-US" dirty="0"/>
              <a:t>USES OF COMPUTER NETWORK </a:t>
            </a:r>
            <a:br>
              <a:rPr lang="en-US" dirty="0"/>
            </a:br>
            <a:endParaRPr lang="en-US" dirty="0"/>
          </a:p>
        </p:txBody>
      </p:sp>
    </p:spTree>
    <p:extLst>
      <p:ext uri="{BB962C8B-B14F-4D97-AF65-F5344CB8AC3E}">
        <p14:creationId xmlns:p14="http://schemas.microsoft.com/office/powerpoint/2010/main" val="299264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CFCC7-C92A-45C0-BF78-EA1A1DB2086D}"/>
              </a:ext>
            </a:extLst>
          </p:cNvPr>
          <p:cNvSpPr>
            <a:spLocks noGrp="1"/>
          </p:cNvSpPr>
          <p:nvPr>
            <p:ph sz="quarter" idx="1"/>
          </p:nvPr>
        </p:nvSpPr>
        <p:spPr/>
        <p:txBody>
          <a:bodyPr/>
          <a:lstStyle/>
          <a:p>
            <a:pPr marL="0" indent="0">
              <a:buNone/>
            </a:pPr>
            <a:r>
              <a:rPr lang="en-US" b="1" dirty="0"/>
              <a:t>Communication medium: </a:t>
            </a:r>
            <a:r>
              <a:rPr lang="en-US" dirty="0"/>
              <a:t>behaves as a communication medium among the users. </a:t>
            </a:r>
          </a:p>
          <a:p>
            <a:r>
              <a:rPr lang="en-US" dirty="0"/>
              <a:t>For example, a company contains more than one computer has an email system which the employees use for daily communication. </a:t>
            </a:r>
          </a:p>
          <a:p>
            <a:pPr marL="0" indent="0">
              <a:buNone/>
            </a:pPr>
            <a:r>
              <a:rPr lang="en-US" b="1" dirty="0"/>
              <a:t>E-commerce: </a:t>
            </a:r>
            <a:r>
              <a:rPr lang="en-US" dirty="0"/>
              <a:t>business can be done over the internet. </a:t>
            </a:r>
          </a:p>
          <a:p>
            <a:r>
              <a:rPr lang="en-US" dirty="0"/>
              <a:t>For example, amazon.com is doing their business over the internet, i.e., they are doing their business over the internet.</a:t>
            </a:r>
          </a:p>
          <a:p>
            <a:endParaRPr lang="en-US" dirty="0"/>
          </a:p>
        </p:txBody>
      </p:sp>
      <p:sp>
        <p:nvSpPr>
          <p:cNvPr id="2" name="Title 1">
            <a:extLst>
              <a:ext uri="{FF2B5EF4-FFF2-40B4-BE49-F238E27FC236}">
                <a16:creationId xmlns:a16="http://schemas.microsoft.com/office/drawing/2014/main" id="{E1B32C8D-2773-40A0-97C8-807020D7527D}"/>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3305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AD9CBB-D429-46E0-9A12-2E7C777D5FF7}"/>
              </a:ext>
            </a:extLst>
          </p:cNvPr>
          <p:cNvSpPr>
            <a:spLocks noGrp="1"/>
          </p:cNvSpPr>
          <p:nvPr>
            <p:ph sz="quarter" idx="1"/>
          </p:nvPr>
        </p:nvSpPr>
        <p:spPr/>
        <p:txBody>
          <a:bodyPr>
            <a:normAutofit/>
          </a:bodyPr>
          <a:lstStyle/>
          <a:p>
            <a:r>
              <a:rPr lang="en-US" dirty="0"/>
              <a:t>Communication speed </a:t>
            </a:r>
          </a:p>
          <a:p>
            <a:r>
              <a:rPr lang="en-US" dirty="0"/>
              <a:t>File sharing</a:t>
            </a:r>
          </a:p>
          <a:p>
            <a:r>
              <a:rPr lang="en-US" dirty="0"/>
              <a:t>Back up and Roll back is easy </a:t>
            </a:r>
          </a:p>
          <a:p>
            <a:r>
              <a:rPr lang="en-US" dirty="0"/>
              <a:t>Software and Hardware sharing </a:t>
            </a:r>
          </a:p>
          <a:p>
            <a:r>
              <a:rPr lang="en-US" dirty="0"/>
              <a:t>Security </a:t>
            </a:r>
          </a:p>
          <a:p>
            <a:r>
              <a:rPr lang="en-US" dirty="0"/>
              <a:t>Scalability </a:t>
            </a:r>
          </a:p>
          <a:p>
            <a:r>
              <a:rPr lang="en-US" dirty="0"/>
              <a:t>Reliability</a:t>
            </a:r>
          </a:p>
          <a:p>
            <a:endParaRPr lang="en-US" dirty="0"/>
          </a:p>
        </p:txBody>
      </p:sp>
      <p:sp>
        <p:nvSpPr>
          <p:cNvPr id="2" name="Title 1">
            <a:extLst>
              <a:ext uri="{FF2B5EF4-FFF2-40B4-BE49-F238E27FC236}">
                <a16:creationId xmlns:a16="http://schemas.microsoft.com/office/drawing/2014/main" id="{0846B601-BF03-4E3D-B949-7B6A83221825}"/>
              </a:ext>
            </a:extLst>
          </p:cNvPr>
          <p:cNvSpPr>
            <a:spLocks noGrp="1"/>
          </p:cNvSpPr>
          <p:nvPr>
            <p:ph type="title"/>
          </p:nvPr>
        </p:nvSpPr>
        <p:spPr/>
        <p:txBody>
          <a:bodyPr>
            <a:normAutofit fontScale="90000"/>
          </a:bodyPr>
          <a:lstStyle/>
          <a:p>
            <a:br>
              <a:rPr lang="en-US" dirty="0"/>
            </a:br>
            <a:r>
              <a:rPr lang="en-US" dirty="0"/>
              <a:t>FEATURES OF COMPUTER NETWORK </a:t>
            </a:r>
            <a:br>
              <a:rPr lang="en-US" dirty="0"/>
            </a:br>
            <a:endParaRPr lang="en-US" dirty="0"/>
          </a:p>
        </p:txBody>
      </p:sp>
    </p:spTree>
    <p:extLst>
      <p:ext uri="{BB962C8B-B14F-4D97-AF65-F5344CB8AC3E}">
        <p14:creationId xmlns:p14="http://schemas.microsoft.com/office/powerpoint/2010/main" val="253183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4B591D-73DE-4C7B-BFE8-2CDE15F3D4F2}"/>
              </a:ext>
            </a:extLst>
          </p:cNvPr>
          <p:cNvSpPr>
            <a:spLocks noGrp="1"/>
          </p:cNvSpPr>
          <p:nvPr>
            <p:ph sz="quarter" idx="1"/>
          </p:nvPr>
        </p:nvSpPr>
        <p:spPr/>
        <p:txBody>
          <a:bodyPr/>
          <a:lstStyle/>
          <a:p>
            <a:pPr marL="0" indent="0">
              <a:buNone/>
            </a:pPr>
            <a:r>
              <a:rPr lang="en-US" b="1" dirty="0"/>
              <a:t>Communication speed </a:t>
            </a:r>
          </a:p>
          <a:p>
            <a:r>
              <a:rPr lang="en-US" dirty="0"/>
              <a:t>Network provides us to communicate over the network in a fast and efficient manner. </a:t>
            </a:r>
          </a:p>
          <a:p>
            <a:pPr marL="0" indent="0">
              <a:buNone/>
            </a:pPr>
            <a:r>
              <a:rPr lang="en-US" b="1" dirty="0"/>
              <a:t>File sharing </a:t>
            </a:r>
          </a:p>
          <a:p>
            <a:r>
              <a:rPr lang="en-US" dirty="0"/>
              <a:t>Computer network enable us to share the files with each other. </a:t>
            </a:r>
          </a:p>
          <a:p>
            <a:endParaRPr lang="en-US" dirty="0"/>
          </a:p>
        </p:txBody>
      </p:sp>
      <p:sp>
        <p:nvSpPr>
          <p:cNvPr id="2" name="Title 1">
            <a:extLst>
              <a:ext uri="{FF2B5EF4-FFF2-40B4-BE49-F238E27FC236}">
                <a16:creationId xmlns:a16="http://schemas.microsoft.com/office/drawing/2014/main" id="{0E23A825-3E79-49F0-934F-E546DD2602A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2538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00B121-5BFD-4AEE-90BC-096476A755EE}"/>
              </a:ext>
            </a:extLst>
          </p:cNvPr>
          <p:cNvSpPr>
            <a:spLocks noGrp="1"/>
          </p:cNvSpPr>
          <p:nvPr>
            <p:ph sz="quarter" idx="1"/>
          </p:nvPr>
        </p:nvSpPr>
        <p:spPr/>
        <p:txBody>
          <a:bodyPr/>
          <a:lstStyle/>
          <a:p>
            <a:pPr marL="0" indent="0">
              <a:buNone/>
            </a:pPr>
            <a:r>
              <a:rPr lang="en-US" b="1" dirty="0"/>
              <a:t>Back up and Roll back is easy. </a:t>
            </a:r>
          </a:p>
          <a:p>
            <a:r>
              <a:rPr lang="en-US" dirty="0"/>
              <a:t>Since the files are stored in the main server which is centrally located. </a:t>
            </a:r>
          </a:p>
          <a:p>
            <a:pPr marL="0" indent="0">
              <a:buNone/>
            </a:pPr>
            <a:r>
              <a:rPr lang="en-US" b="1" dirty="0"/>
              <a:t>Software and Hardware sharing. </a:t>
            </a:r>
          </a:p>
          <a:p>
            <a:r>
              <a:rPr lang="en-US" dirty="0"/>
              <a:t>We can install the applications on the main server, therefore, the user can access the applications centrally.  </a:t>
            </a:r>
          </a:p>
        </p:txBody>
      </p:sp>
      <p:sp>
        <p:nvSpPr>
          <p:cNvPr id="2" name="Title 1">
            <a:extLst>
              <a:ext uri="{FF2B5EF4-FFF2-40B4-BE49-F238E27FC236}">
                <a16:creationId xmlns:a16="http://schemas.microsoft.com/office/drawing/2014/main" id="{228AED02-A3D1-4DBC-9809-B08C481D14C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9367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B2985-2593-4598-A909-9381E4B8A275}"/>
              </a:ext>
            </a:extLst>
          </p:cNvPr>
          <p:cNvSpPr>
            <a:spLocks noGrp="1"/>
          </p:cNvSpPr>
          <p:nvPr>
            <p:ph sz="quarter" idx="1"/>
          </p:nvPr>
        </p:nvSpPr>
        <p:spPr>
          <a:xfrm>
            <a:off x="429658" y="1344059"/>
            <a:ext cx="11182120" cy="4748270"/>
          </a:xfrm>
        </p:spPr>
        <p:txBody>
          <a:bodyPr>
            <a:normAutofit/>
          </a:bodyPr>
          <a:lstStyle/>
          <a:p>
            <a:pPr marL="0" indent="0">
              <a:buNone/>
            </a:pPr>
            <a:r>
              <a:rPr lang="en-US" b="1" dirty="0"/>
              <a:t>Security </a:t>
            </a:r>
          </a:p>
          <a:p>
            <a:r>
              <a:rPr lang="en-US" dirty="0"/>
              <a:t>Network allows the security by ensuring that the user has the right to access the certain files and applications.   </a:t>
            </a:r>
          </a:p>
          <a:p>
            <a:pPr marL="0" indent="0">
              <a:buNone/>
            </a:pPr>
            <a:r>
              <a:rPr lang="en-US" b="1" dirty="0"/>
              <a:t>Scalability :</a:t>
            </a:r>
            <a:r>
              <a:rPr lang="en-US" dirty="0"/>
              <a:t>we can add the new components on the network. </a:t>
            </a:r>
          </a:p>
          <a:p>
            <a:r>
              <a:rPr lang="en-US" dirty="0"/>
              <a:t>it decreases the speed of the connection and data which increases the chances of error occurring. </a:t>
            </a:r>
          </a:p>
          <a:p>
            <a:pPr marL="0" indent="0">
              <a:buNone/>
            </a:pPr>
            <a:r>
              <a:rPr lang="en-US" b="1" dirty="0"/>
              <a:t>Reliability </a:t>
            </a:r>
          </a:p>
          <a:p>
            <a:r>
              <a:rPr lang="en-US" dirty="0"/>
              <a:t>use the alternative source for the data communication in case of any hardware failure. </a:t>
            </a:r>
          </a:p>
          <a:p>
            <a:endParaRPr lang="en-US" dirty="0"/>
          </a:p>
        </p:txBody>
      </p:sp>
      <p:sp>
        <p:nvSpPr>
          <p:cNvPr id="2" name="Title 1">
            <a:extLst>
              <a:ext uri="{FF2B5EF4-FFF2-40B4-BE49-F238E27FC236}">
                <a16:creationId xmlns:a16="http://schemas.microsoft.com/office/drawing/2014/main" id="{08D4B18E-A210-4C30-8C03-608CA4C677E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395280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44CFD2C0-D441-478E-A83E-1B566D43DE09}" vid="{F9FD63E7-C537-4AD3-9E9F-704DF00465D3}"/>
    </a:ext>
  </a:extLst>
</a:theme>
</file>

<file path=docProps/app.xml><?xml version="1.0" encoding="utf-8"?>
<Properties xmlns="http://schemas.openxmlformats.org/officeDocument/2006/extended-properties" xmlns:vt="http://schemas.openxmlformats.org/officeDocument/2006/docPropsVTypes">
  <Template/>
  <TotalTime>1</TotalTime>
  <Words>1857</Words>
  <Application>Microsoft Office PowerPoint</Application>
  <PresentationFormat>Widescreen</PresentationFormat>
  <Paragraphs>118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Century Gothic</vt:lpstr>
      <vt:lpstr>Times New Roman</vt:lpstr>
      <vt:lpstr>Tw Cen MT</vt:lpstr>
      <vt:lpstr>Wingdings</vt:lpstr>
      <vt:lpstr>ISBAT</vt:lpstr>
      <vt:lpstr>Networks.</vt:lpstr>
      <vt:lpstr>PowerPoint Presentation</vt:lpstr>
      <vt:lpstr> Purpose of Computer Networks: </vt:lpstr>
      <vt:lpstr> USES OF COMPUTER NETWORK  </vt:lpstr>
      <vt:lpstr>PowerPoint Presentation</vt:lpstr>
      <vt:lpstr> FEATURES OF COMPUTER NETWORK  </vt:lpstr>
      <vt:lpstr>PowerPoint Presentation</vt:lpstr>
      <vt:lpstr>PowerPoint Presentation</vt:lpstr>
      <vt:lpstr>PowerPoint Presentation</vt:lpstr>
      <vt:lpstr> COMPUTER NETWORK ARCHITECTURE  </vt:lpstr>
      <vt:lpstr> PEER-TO-PEER NETWORK  </vt:lpstr>
      <vt:lpstr>PowerPoint Presentation</vt:lpstr>
      <vt:lpstr> CLIENT/SERVER NETWORK  </vt:lpstr>
      <vt:lpstr>PowerPoint Presentation</vt:lpstr>
      <vt:lpstr> ADVANTAGES OF NETWORKING TO AN ORGANIZATION  </vt:lpstr>
      <vt:lpstr>PowerPoint Presentation</vt:lpstr>
      <vt:lpstr>PowerPoint Presentation</vt:lpstr>
      <vt:lpstr>PowerPoint Presentation</vt:lpstr>
      <vt:lpstr>PowerPoint Presentation</vt:lpstr>
      <vt:lpstr> CHALLENGES FACED WHEN USING COMPUTER NETWORK  </vt:lpstr>
      <vt:lpstr>PowerPoint Presentation</vt:lpstr>
      <vt:lpstr>PowerPoint Presentation</vt:lpstr>
      <vt:lpstr>PowerPoint Presentation</vt:lpstr>
      <vt:lpstr>PowerPoint Presentation</vt:lpstr>
      <vt:lpstr> STRATEGIES TO OVERCOME THESE CHALLENGES: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Networks.</dc:title>
  <dc:creator>w.derrick</dc:creator>
  <cp:lastModifiedBy>w.derrick</cp:lastModifiedBy>
  <cp:revision>3</cp:revision>
  <dcterms:created xsi:type="dcterms:W3CDTF">2024-04-09T14:51:41Z</dcterms:created>
  <dcterms:modified xsi:type="dcterms:W3CDTF">2024-04-09T14:55:58Z</dcterms:modified>
</cp:coreProperties>
</file>