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98" r:id="rId3"/>
    <p:sldId id="257" r:id="rId4"/>
    <p:sldId id="258" r:id="rId5"/>
    <p:sldId id="292" r:id="rId6"/>
    <p:sldId id="259" r:id="rId7"/>
    <p:sldId id="260" r:id="rId8"/>
    <p:sldId id="262" r:id="rId9"/>
    <p:sldId id="263" r:id="rId10"/>
    <p:sldId id="264" r:id="rId11"/>
    <p:sldId id="266" r:id="rId12"/>
    <p:sldId id="267" r:id="rId13"/>
    <p:sldId id="269" r:id="rId14"/>
    <p:sldId id="270" r:id="rId15"/>
    <p:sldId id="272" r:id="rId16"/>
    <p:sldId id="271" r:id="rId17"/>
    <p:sldId id="273" r:id="rId18"/>
    <p:sldId id="29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93" r:id="rId29"/>
    <p:sldId id="284" r:id="rId30"/>
    <p:sldId id="285" r:id="rId31"/>
    <p:sldId id="286" r:id="rId32"/>
    <p:sldId id="287" r:id="rId33"/>
    <p:sldId id="295" r:id="rId34"/>
    <p:sldId id="288" r:id="rId35"/>
    <p:sldId id="290" r:id="rId36"/>
    <p:sldId id="289" r:id="rId37"/>
    <p:sldId id="294" r:id="rId38"/>
    <p:sldId id="296" r:id="rId39"/>
    <p:sldId id="297" r:id="rId40"/>
    <p:sldId id="299" r:id="rId41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9A579E-B736-43A9-B03D-062ED062B79C}"/>
              </a:ext>
            </a:extLst>
          </p:cNvPr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94296A-73D3-4A30-B061-C52102C2BD8B}"/>
              </a:ext>
            </a:extLst>
          </p:cNvPr>
          <p:cNvSpPr/>
          <p:nvPr/>
        </p:nvSpPr>
        <p:spPr>
          <a:xfrm>
            <a:off x="0" y="6021388"/>
            <a:ext cx="12192000" cy="8366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pic>
        <p:nvPicPr>
          <p:cNvPr id="4" name="Picture 15">
            <a:extLst>
              <a:ext uri="{FF2B5EF4-FFF2-40B4-BE49-F238E27FC236}">
                <a16:creationId xmlns:a16="http://schemas.microsoft.com/office/drawing/2014/main" id="{5FDAC22E-1FD6-40D4-B399-3D9CDF188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722314"/>
            <a:ext cx="4876800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2386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1713C5-9A13-4D8E-B231-404C26CFE7D1}"/>
              </a:ext>
            </a:extLst>
          </p:cNvPr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C3225F-156C-4DD5-BF35-AD3D2CC9D809}"/>
              </a:ext>
            </a:extLst>
          </p:cNvPr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4A2B91-5A0C-499E-9D94-D5D3B75CA03D}"/>
              </a:ext>
            </a:extLst>
          </p:cNvPr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0AC267-9B1F-4D43-84A2-D92C34EC0F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 rot="5400000">
            <a:off x="8075084" y="103717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FC929-0A14-42D9-B8B9-769CC5C182F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CF359871-63B9-437F-BD79-A6F2BCDD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734" y="33339"/>
            <a:ext cx="2842684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1084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DD92-2D25-42D1-9644-950AF54ED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92108-736D-4169-997C-56EBC03B6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49C08-BE98-458E-A290-BB23D591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30AB68-D722-4334-AB7F-739FA6715AD4}" type="datetime1">
              <a:rPr lang="en-US" smtClean="0"/>
              <a:t>4/19/2024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9C317-93F7-4696-936A-F336B299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Input and Output in 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2F2C8-E1F9-463C-AB67-7C424E15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DC5E2E-DB7C-4067-A06D-30F294AAD16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47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0FEA3269-3791-4242-BC03-3D073392AEC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Input and Output in C</a:t>
            </a:r>
          </a:p>
        </p:txBody>
      </p:sp>
    </p:spTree>
    <p:extLst>
      <p:ext uri="{BB962C8B-B14F-4D97-AF65-F5344CB8AC3E}">
        <p14:creationId xmlns:p14="http://schemas.microsoft.com/office/powerpoint/2010/main" val="79134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219200"/>
            <a:ext cx="10871200" cy="4876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12800" y="152400"/>
            <a:ext cx="10058400" cy="8382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2680AA8B-BCD0-43A3-A57F-C7EDD86C7C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78862-E775-4F68-8029-49CC5DC660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78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EB5EDDFD-9A46-48CA-890B-08B47B6B66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2B2AD-EE6D-437C-9D44-11C660CF627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5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152401"/>
            <a:ext cx="10160000" cy="8307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C1EBB699-8ED3-40AF-BD20-4BE3FCA63D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8A8DF-9A43-41E9-880E-D603C8496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152401"/>
            <a:ext cx="10036537" cy="82232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2">
            <a:extLst>
              <a:ext uri="{FF2B5EF4-FFF2-40B4-BE49-F238E27FC236}">
                <a16:creationId xmlns:a16="http://schemas.microsoft.com/office/drawing/2014/main" id="{CC9DFD58-5ECC-4ACF-AB9A-3069033E09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5B624-41C5-4E5F-8B3B-B841D933077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5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054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52401"/>
            <a:ext cx="10058400" cy="830749"/>
          </a:xfrm>
        </p:spPr>
        <p:txBody>
          <a:bodyPr/>
          <a:lstStyle>
            <a:lvl1pPr algn="l">
              <a:buNone/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D1E977CE-BEBC-4A9D-B530-9994B77D8A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91A42-333F-4B50-8737-0A22EB9C70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6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4357F5-DD87-42FC-AC10-1022145C03D6}"/>
              </a:ext>
            </a:extLst>
          </p:cNvPr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E47E15-9434-4EF5-BD28-D7295A4C1074}"/>
              </a:ext>
            </a:extLst>
          </p:cNvPr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9573DD-277B-4CBE-A0D3-6B32C486833F}"/>
              </a:ext>
            </a:extLst>
          </p:cNvPr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44BE8F-E631-4821-A520-6A1D09E217DB}"/>
              </a:ext>
            </a:extLst>
          </p:cNvPr>
          <p:cNvSpPr/>
          <p:nvPr/>
        </p:nvSpPr>
        <p:spPr bwMode="white"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Slide Number Placeholder 12">
            <a:extLst>
              <a:ext uri="{FF2B5EF4-FFF2-40B4-BE49-F238E27FC236}">
                <a16:creationId xmlns:a16="http://schemas.microsoft.com/office/drawing/2014/main" id="{227BA951-271B-47B1-A1B8-5AB18D6829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4667251"/>
            <a:ext cx="1930400" cy="66357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A4E366F7-16D0-4920-B9B5-091AAE788B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56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52401"/>
            <a:ext cx="10058400" cy="8223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ED597368-E060-4C3E-BE40-AF167B90F8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12D35-0074-4C19-A4E3-384BE9422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157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>
            <a:extLst>
              <a:ext uri="{FF2B5EF4-FFF2-40B4-BE49-F238E27FC236}">
                <a16:creationId xmlns:a16="http://schemas.microsoft.com/office/drawing/2014/main" id="{D7CA1336-7541-493D-9460-68E30C0A87B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12800" y="152401"/>
            <a:ext cx="10058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>
            <a:extLst>
              <a:ext uri="{FF2B5EF4-FFF2-40B4-BE49-F238E27FC236}">
                <a16:creationId xmlns:a16="http://schemas.microsoft.com/office/drawing/2014/main" id="{C7C5EC14-E897-400A-B559-C531674608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17033" y="1235075"/>
            <a:ext cx="108712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B2B253-2157-4027-B9CC-74B898CABDE0}"/>
              </a:ext>
            </a:extLst>
          </p:cNvPr>
          <p:cNvSpPr/>
          <p:nvPr/>
        </p:nvSpPr>
        <p:spPr bwMode="white">
          <a:xfrm>
            <a:off x="0" y="990600"/>
            <a:ext cx="12192000" cy="2286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5EF1B9-3B18-4289-82A8-8690EE08E501}"/>
              </a:ext>
            </a:extLst>
          </p:cNvPr>
          <p:cNvSpPr/>
          <p:nvPr/>
        </p:nvSpPr>
        <p:spPr>
          <a:xfrm>
            <a:off x="0" y="99060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6397B9-101B-4CE2-8A7B-41414B3BBA40}"/>
              </a:ext>
            </a:extLst>
          </p:cNvPr>
          <p:cNvSpPr/>
          <p:nvPr/>
        </p:nvSpPr>
        <p:spPr>
          <a:xfrm>
            <a:off x="787400" y="99060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A752C364-9BB3-429D-BCF0-C9FC158EE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982664"/>
            <a:ext cx="711200" cy="236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4E366F7-16D0-4920-B9B5-091AAE788B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2" name="Picture 1">
            <a:extLst>
              <a:ext uri="{FF2B5EF4-FFF2-40B4-BE49-F238E27FC236}">
                <a16:creationId xmlns:a16="http://schemas.microsoft.com/office/drawing/2014/main" id="{05193B71-8102-419E-9C72-2B88F029A9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76200"/>
            <a:ext cx="1320800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ate Placeholder 13">
            <a:extLst>
              <a:ext uri="{FF2B5EF4-FFF2-40B4-BE49-F238E27FC236}">
                <a16:creationId xmlns:a16="http://schemas.microsoft.com/office/drawing/2014/main" id="{229491CD-5575-4D52-8518-8F4CAAB7A6D0}"/>
              </a:ext>
            </a:extLst>
          </p:cNvPr>
          <p:cNvSpPr txBox="1">
            <a:spLocks/>
          </p:cNvSpPr>
          <p:nvPr/>
        </p:nvSpPr>
        <p:spPr>
          <a:xfrm>
            <a:off x="812800" y="6248401"/>
            <a:ext cx="7315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50" b="1" kern="1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050" dirty="0">
                <a:solidFill>
                  <a:schemeClr val="accent2"/>
                </a:solidFill>
              </a:rPr>
              <a:t>© ISBAT UNIVERSITY – 2019.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A8A270-46BF-4FB9-961C-58962BDEDA0F}"/>
              </a:ext>
            </a:extLst>
          </p:cNvPr>
          <p:cNvSpPr/>
          <p:nvPr/>
        </p:nvSpPr>
        <p:spPr>
          <a:xfrm flipV="1">
            <a:off x="812800" y="6202364"/>
            <a:ext cx="10871200" cy="4603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13" name="Date Placeholder 13">
            <a:extLst>
              <a:ext uri="{FF2B5EF4-FFF2-40B4-BE49-F238E27FC236}">
                <a16:creationId xmlns:a16="http://schemas.microsoft.com/office/drawing/2014/main" id="{4BAD2506-975B-4021-808E-E3A3498139E0}"/>
              </a:ext>
            </a:extLst>
          </p:cNvPr>
          <p:cNvSpPr txBox="1">
            <a:spLocks/>
          </p:cNvSpPr>
          <p:nvPr/>
        </p:nvSpPr>
        <p:spPr>
          <a:xfrm>
            <a:off x="9042400" y="6248401"/>
            <a:ext cx="2641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50" b="1" kern="1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048FD84-FD27-43FA-9148-9FF84C406015}" type="datetime1">
              <a:rPr lang="en-US" sz="1050">
                <a:solidFill>
                  <a:schemeClr val="accent2"/>
                </a:solidFill>
              </a:rPr>
              <a:pPr>
                <a:defRPr/>
              </a:pPr>
              <a:t>4/19/2024</a:t>
            </a:fld>
            <a:endParaRPr lang="en-US" sz="105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51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1B587C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4E8542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2CB1-7270-41F6-A389-A25287523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Transmission media</a:t>
            </a:r>
            <a:endParaRPr lang="x-none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48D5E-CB43-423D-A06E-8C30258129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967430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9A1BD-D725-43BD-9148-70E775F9A4F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12955" y="1312606"/>
            <a:ext cx="10940845" cy="4864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Twisted pair:</a:t>
            </a:r>
          </a:p>
          <a:p>
            <a:r>
              <a:rPr lang="en-US" dirty="0"/>
              <a:t>Consists pair of cables twisted with each other. </a:t>
            </a:r>
          </a:p>
          <a:p>
            <a:r>
              <a:rPr lang="en-US" dirty="0"/>
              <a:t>cheap.</a:t>
            </a:r>
          </a:p>
          <a:p>
            <a:r>
              <a:rPr lang="en-US" dirty="0"/>
              <a:t>Installation  is easy</a:t>
            </a:r>
          </a:p>
          <a:p>
            <a:r>
              <a:rPr lang="en-US" dirty="0"/>
              <a:t>The frequency ranges from </a:t>
            </a:r>
            <a:r>
              <a:rPr lang="en-US" dirty="0">
                <a:solidFill>
                  <a:srgbClr val="FF0000"/>
                </a:solidFill>
              </a:rPr>
              <a:t>0 to 3.5KHz.</a:t>
            </a:r>
          </a:p>
          <a:p>
            <a:r>
              <a:rPr lang="en-US" dirty="0"/>
              <a:t>consists of two insulated copper wires arranged in a regular spiral pattern.</a:t>
            </a:r>
          </a:p>
          <a:p>
            <a:r>
              <a:rPr lang="en-US" dirty="0"/>
              <a:t>Level of reduction in noise interference is determined by the number of turns per foot. </a:t>
            </a:r>
          </a:p>
          <a:p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51E138-CFA2-46BB-AEDD-26961A1A0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735" y="0"/>
            <a:ext cx="10515600" cy="973393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TYPES OF GUIDED MEDIA:</a:t>
            </a:r>
            <a:endParaRPr lang="x-none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9D304-97EE-4D11-9F02-0F54056AE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042" y="2607720"/>
            <a:ext cx="4874661" cy="1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18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3502577-6861-4B19-9A75-276B92D40C3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36235" y="1701722"/>
            <a:ext cx="3714061" cy="31489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50DEF0-8ADA-4298-8689-67C4DCBB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TWISTED PAIR:</a:t>
            </a:r>
            <a:endParaRPr lang="x-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913BE5-0B7E-47CB-A800-156121864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557" y="1587901"/>
            <a:ext cx="3011685" cy="24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59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15B90-A29A-468C-88D7-1F4157262E7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UTP cables consist of pairs of insulated copper wires twisted together. </a:t>
            </a:r>
          </a:p>
          <a:p>
            <a:r>
              <a:rPr lang="en-US" dirty="0"/>
              <a:t>used in Ethernet networks for short to medium-distance connections, such as those found in offices and homes.</a:t>
            </a:r>
          </a:p>
          <a:p>
            <a:pPr marL="0" indent="0">
              <a:buNone/>
            </a:pPr>
            <a:r>
              <a:rPr lang="en-US" sz="3200" b="1" dirty="0"/>
              <a:t>Advantages Of Unshielded Twisted Pair:</a:t>
            </a:r>
          </a:p>
          <a:p>
            <a:pPr marL="0" indent="0">
              <a:buNone/>
            </a:pPr>
            <a:r>
              <a:rPr lang="en-US" sz="3200" dirty="0"/>
              <a:t>It is cheap.</a:t>
            </a:r>
          </a:p>
          <a:p>
            <a:pPr marL="0" indent="0">
              <a:buNone/>
            </a:pPr>
            <a:r>
              <a:rPr lang="en-US" sz="3200" dirty="0"/>
              <a:t>Installation is easy.</a:t>
            </a:r>
          </a:p>
          <a:p>
            <a:pPr marL="0" indent="0">
              <a:buNone/>
            </a:pPr>
            <a:r>
              <a:rPr lang="en-US" sz="3200" dirty="0"/>
              <a:t>can be used for high-speed LAN.</a:t>
            </a:r>
          </a:p>
          <a:p>
            <a:pPr marL="0" indent="0">
              <a:buNone/>
            </a:pPr>
            <a:r>
              <a:rPr lang="en-US" sz="3200" b="1" dirty="0"/>
              <a:t>Disadvantage:</a:t>
            </a:r>
          </a:p>
          <a:p>
            <a:pPr marL="0" indent="0">
              <a:buNone/>
            </a:pPr>
            <a:r>
              <a:rPr lang="en-US" sz="3200" dirty="0"/>
              <a:t>can only be used for shorter distances.</a:t>
            </a:r>
          </a:p>
          <a:p>
            <a:endParaRPr lang="en-US" dirty="0"/>
          </a:p>
          <a:p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B48E5-5F7B-44F4-9A58-97DBA0FDD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2"/>
            <a:ext cx="10515600" cy="78813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UNSHIELDED TWISTED PAIR(UTP)</a:t>
            </a:r>
            <a:br>
              <a:rPr lang="en-US" dirty="0"/>
            </a:b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82443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E8C7F-9E5A-4EDD-B145-AD3471C5BFA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additional metal shielding around the twisted pairs to reduce electromagnetic interference. </a:t>
            </a:r>
          </a:p>
          <a:p>
            <a:r>
              <a:rPr lang="en-US" sz="2800" dirty="0"/>
              <a:t>used in environments with high levels of electromagnetic interference.</a:t>
            </a:r>
          </a:p>
          <a:p>
            <a:pPr marL="0" indent="0">
              <a:buNone/>
            </a:pPr>
            <a:r>
              <a:rPr lang="en-US" sz="2800" b="1" dirty="0"/>
              <a:t>CHARACTERISTICS OF SHIELDED TWISTED PAIR:</a:t>
            </a:r>
          </a:p>
          <a:p>
            <a:pPr marL="0" indent="0">
              <a:buNone/>
            </a:pPr>
            <a:r>
              <a:rPr lang="en-US" sz="2800" dirty="0"/>
              <a:t>The cost is not very high and not very low.</a:t>
            </a:r>
          </a:p>
          <a:p>
            <a:pPr marL="0" indent="0">
              <a:buNone/>
            </a:pPr>
            <a:r>
              <a:rPr lang="en-US" sz="2800" dirty="0"/>
              <a:t>installation of STP is easy.</a:t>
            </a:r>
          </a:p>
          <a:p>
            <a:pPr marL="0" indent="0">
              <a:buNone/>
            </a:pPr>
            <a:r>
              <a:rPr lang="en-US" sz="2800" dirty="0"/>
              <a:t>higher capacity as compared to unshielded twisted pair cable.</a:t>
            </a:r>
          </a:p>
          <a:p>
            <a:pPr marL="0" indent="0">
              <a:buNone/>
            </a:pPr>
            <a:r>
              <a:rPr lang="en-US" sz="2800" dirty="0"/>
              <a:t>higher attenuation.</a:t>
            </a:r>
          </a:p>
          <a:p>
            <a:pPr marL="0" indent="0">
              <a:buNone/>
            </a:pPr>
            <a:r>
              <a:rPr lang="en-US" sz="2800" dirty="0"/>
              <a:t>shielded providing the higher data transmission rate.</a:t>
            </a:r>
          </a:p>
          <a:p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49646-6057-4234-B3E6-B3D2715A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SHIELDED TWISTED PAIR(STP )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43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E443-57E1-43EE-89E7-74BBFA4AF73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460090"/>
            <a:ext cx="10515600" cy="471687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Disadvantages</a:t>
            </a:r>
          </a:p>
          <a:p>
            <a:pPr marL="0" indent="0">
              <a:buNone/>
            </a:pPr>
            <a:r>
              <a:rPr lang="en-US" sz="2800" dirty="0"/>
              <a:t>more expensive as compared to UTP and coaxial cable.</a:t>
            </a:r>
          </a:p>
          <a:p>
            <a:pPr marL="0" indent="0">
              <a:buNone/>
            </a:pPr>
            <a:r>
              <a:rPr lang="en-US" sz="2800" dirty="0"/>
              <a:t>higher attenuation rate.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781982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AE085-2C0B-4C63-AE39-26B1F34E6A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contains two conductors parallel to each other.</a:t>
            </a:r>
          </a:p>
          <a:p>
            <a:pPr marL="0" indent="0">
              <a:buNone/>
            </a:pPr>
            <a:r>
              <a:rPr lang="en-US" b="1" dirty="0"/>
              <a:t>COMPONENTS </a:t>
            </a:r>
          </a:p>
          <a:p>
            <a:r>
              <a:rPr lang="en-US" b="1" dirty="0"/>
              <a:t>The inner conductor </a:t>
            </a:r>
            <a:r>
              <a:rPr lang="en-US" dirty="0"/>
              <a:t>is made up of copper.</a:t>
            </a:r>
          </a:p>
          <a:p>
            <a:r>
              <a:rPr lang="en-US" b="1" dirty="0"/>
              <a:t>the outer conductor </a:t>
            </a:r>
            <a:r>
              <a:rPr lang="en-US" dirty="0"/>
              <a:t>is made up of copper mesh. </a:t>
            </a:r>
          </a:p>
          <a:p>
            <a:r>
              <a:rPr lang="en-US" b="1" dirty="0"/>
              <a:t>The middle core </a:t>
            </a:r>
            <a:r>
              <a:rPr lang="en-US" dirty="0"/>
              <a:t>is made up of non-conductive cover that separates the inner conductor from the outer conductor. responsible for the data transferring </a:t>
            </a:r>
          </a:p>
          <a:p>
            <a:r>
              <a:rPr lang="en-US" b="1" dirty="0"/>
              <a:t>copper mesh </a:t>
            </a:r>
            <a:r>
              <a:rPr lang="en-US" dirty="0"/>
              <a:t>prevents Electromagnetic interference.</a:t>
            </a:r>
          </a:p>
          <a:p>
            <a:r>
              <a:rPr lang="en-US" dirty="0"/>
              <a:t>Cable antenna TV wire is usually a coaxial cable.</a:t>
            </a:r>
          </a:p>
          <a:p>
            <a:endParaRPr lang="en-US" dirty="0"/>
          </a:p>
          <a:p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146B1-940C-464B-BDFA-6D478F5D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COAXIAL CABLE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59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54ACF8-0679-472F-AF30-F364DD6522E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4313" y="2054088"/>
            <a:ext cx="6692348" cy="408124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B0CA542-9866-4557-973A-14F1697DC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974" y="2271331"/>
            <a:ext cx="4346713" cy="285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59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B02AC-FC08-488C-ABF9-D557A580606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Baseband transmission: </a:t>
            </a:r>
          </a:p>
          <a:p>
            <a:pPr marL="0" indent="0">
              <a:buNone/>
            </a:pPr>
            <a:r>
              <a:rPr lang="en-US" sz="3000" dirty="0"/>
              <a:t>process of transmitting a single signal at high speed.</a:t>
            </a:r>
          </a:p>
          <a:p>
            <a:pPr marL="0" indent="0">
              <a:buNone/>
            </a:pPr>
            <a:r>
              <a:rPr lang="en-US" sz="3000" b="1" dirty="0"/>
              <a:t>Broadband transmission: </a:t>
            </a:r>
          </a:p>
          <a:p>
            <a:pPr marL="0" indent="0">
              <a:buNone/>
            </a:pPr>
            <a:r>
              <a:rPr lang="en-US" sz="3000" dirty="0"/>
              <a:t>process of transmitting multiple signals simultaneously.</a:t>
            </a:r>
          </a:p>
          <a:p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85A4E-9366-4A82-A8E0-FA00212D2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TYPES OF COAXIAL CABLES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77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A8E82-1048-0B13-3D3D-C4497999F47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224116"/>
            <a:ext cx="10515600" cy="48817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Advantages Of Coaxial cable:</a:t>
            </a:r>
          </a:p>
          <a:p>
            <a:r>
              <a:rPr lang="en-US" sz="2800" dirty="0"/>
              <a:t>transmission at high speeds.</a:t>
            </a:r>
          </a:p>
          <a:p>
            <a:r>
              <a:rPr lang="en-US" sz="2800" dirty="0"/>
              <a:t>better shielding .</a:t>
            </a:r>
          </a:p>
          <a:p>
            <a:r>
              <a:rPr lang="en-US" sz="2800" dirty="0"/>
              <a:t>provides higher bandwidth.</a:t>
            </a:r>
          </a:p>
          <a:p>
            <a:pPr marL="0" indent="0">
              <a:buNone/>
            </a:pPr>
            <a:r>
              <a:rPr lang="en-US" sz="2800" b="1" dirty="0"/>
              <a:t>Disadvantages Of Coaxial cable:</a:t>
            </a:r>
          </a:p>
          <a:p>
            <a:r>
              <a:rPr lang="en-US" sz="2800" dirty="0"/>
              <a:t>more expensive.</a:t>
            </a:r>
          </a:p>
          <a:p>
            <a:r>
              <a:rPr lang="en-US" sz="2800" dirty="0"/>
              <a:t>If any fault occurs in the cable causes the failure in the entire network.</a:t>
            </a:r>
          </a:p>
        </p:txBody>
      </p:sp>
    </p:spTree>
    <p:extLst>
      <p:ext uri="{BB962C8B-B14F-4D97-AF65-F5344CB8AC3E}">
        <p14:creationId xmlns:p14="http://schemas.microsoft.com/office/powerpoint/2010/main" val="3373303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20DA2-09AF-48D2-A71D-5D6826B7826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uses electrical signals for communication.</a:t>
            </a:r>
          </a:p>
          <a:p>
            <a:r>
              <a:rPr lang="en-US" sz="3000" dirty="0"/>
              <a:t> holds the optical fibres coated in plastic that are used to send the data as pulses of light.</a:t>
            </a:r>
          </a:p>
          <a:p>
            <a:r>
              <a:rPr lang="en-US" sz="3000" dirty="0"/>
              <a:t>The plastic coating protects the optical fibres from heat, cold, electromagnetic interference from other types of wiring.</a:t>
            </a:r>
          </a:p>
          <a:p>
            <a:r>
              <a:rPr lang="en-US" sz="3000" dirty="0"/>
              <a:t>faster data transmissions than copper wires.</a:t>
            </a:r>
          </a:p>
          <a:p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BFE7B5-5B87-4C99-9D73-761E8DED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FIBRE OPTIC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E8EF00-F445-46CA-8D9B-76905A68D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997" y="4210141"/>
            <a:ext cx="2603325" cy="207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D3485-F6D9-45A3-9243-74EC3033A51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Transmission media overview</a:t>
            </a:r>
          </a:p>
          <a:p>
            <a:r>
              <a:rPr lang="en-US" dirty="0"/>
              <a:t>Types of transmission media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DCF790-9D7B-4AB5-924A-1F4863E1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94CA4-66CA-4B88-A66B-8EFF082B04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77500" lnSpcReduction="20000"/>
          </a:bodyPr>
          <a:lstStyle/>
          <a:p>
            <a:fld id="{97D2B3C7-AD1F-4073-923A-8FC11900C351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570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9DEB82-1135-4C30-90B3-42F5CFFE926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91549" y="2305878"/>
            <a:ext cx="6277132" cy="37557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18DF7A-3EA7-4309-84C9-E44968DFA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617" y="1671108"/>
            <a:ext cx="4784035" cy="439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90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04076-298F-488D-AC7A-B10A29C733A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Core: </a:t>
            </a:r>
            <a:r>
              <a:rPr lang="en-US" sz="2800" dirty="0"/>
              <a:t>narrow strand of glass or plastic. </a:t>
            </a:r>
          </a:p>
          <a:p>
            <a:pPr marL="0" indent="0">
              <a:buNone/>
            </a:pPr>
            <a:r>
              <a:rPr lang="en-US" sz="2800" dirty="0"/>
              <a:t>Its a light transmission area.</a:t>
            </a:r>
          </a:p>
          <a:p>
            <a:pPr marL="0" indent="0">
              <a:buNone/>
            </a:pPr>
            <a:r>
              <a:rPr lang="en-US" sz="2800" b="1" dirty="0"/>
              <a:t>Cladding: </a:t>
            </a:r>
            <a:r>
              <a:rPr lang="en-US" sz="2800" dirty="0"/>
              <a:t>concentric layer of glass. </a:t>
            </a:r>
          </a:p>
          <a:p>
            <a:pPr marL="0" indent="0">
              <a:buNone/>
            </a:pPr>
            <a:r>
              <a:rPr lang="en-US" sz="2800" dirty="0"/>
              <a:t>It provide the lower refractive index at the core interface as to cause the reflection within the core so that the light waves are transmitted through the fibre.</a:t>
            </a:r>
          </a:p>
          <a:p>
            <a:pPr marL="0" indent="0">
              <a:buNone/>
            </a:pPr>
            <a:r>
              <a:rPr lang="en-US" sz="2800" b="1" dirty="0"/>
              <a:t>Jacket: </a:t>
            </a:r>
            <a:r>
              <a:rPr lang="en-US" sz="2800" dirty="0"/>
              <a:t>protective coating consisting of plastic.</a:t>
            </a:r>
          </a:p>
          <a:p>
            <a:pPr marL="0" indent="0">
              <a:buNone/>
            </a:pPr>
            <a:r>
              <a:rPr lang="en-US" sz="2800" dirty="0"/>
              <a:t>it preserve the fibre strength, absorb shock and extra fibre protection.</a:t>
            </a:r>
          </a:p>
          <a:p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1F7A4-D597-4D6E-A7DA-3E297C9B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BASIC ELEMENTS OF FIBRE OPTIC CABLE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4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393BE-A188-4636-997C-4C72EB7601A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Greater Bandwidth: </a:t>
            </a:r>
            <a:r>
              <a:rPr lang="en-US" sz="2800" dirty="0"/>
              <a:t>provides more bandwidth.</a:t>
            </a:r>
          </a:p>
          <a:p>
            <a:r>
              <a:rPr lang="en-US" sz="2800" b="1" dirty="0"/>
              <a:t>Faster speed: </a:t>
            </a:r>
            <a:r>
              <a:rPr lang="en-US" sz="2800" dirty="0"/>
              <a:t>carries the data in the form of light. </a:t>
            </a:r>
          </a:p>
          <a:p>
            <a:r>
              <a:rPr lang="en-US" sz="2800" b="1" dirty="0"/>
              <a:t>Longer distances: </a:t>
            </a:r>
            <a:r>
              <a:rPr lang="en-US" sz="2800" dirty="0"/>
              <a:t>carries the data at a longer distance.</a:t>
            </a:r>
          </a:p>
          <a:p>
            <a:r>
              <a:rPr lang="en-US" sz="2800" b="1" dirty="0"/>
              <a:t>Better reliability: </a:t>
            </a:r>
            <a:r>
              <a:rPr lang="en-US" sz="2800" dirty="0"/>
              <a:t>it is immune to any temperature changes.</a:t>
            </a:r>
          </a:p>
          <a:p>
            <a:r>
              <a:rPr lang="en-US" sz="2800" b="1" dirty="0"/>
              <a:t>Thinner and Sturdier: </a:t>
            </a:r>
            <a:r>
              <a:rPr lang="en-US" sz="2800" dirty="0"/>
              <a:t>withstand more pull pressure than copper cable.	</a:t>
            </a:r>
          </a:p>
          <a:p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201AF-F27A-43F2-8399-353450CBD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Advantages of fibre optic cable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475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00950-8C78-493E-B3EB-8288A0529CA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transmits the electromagnetic waves without using any physical medium.( wireless transmission.)</a:t>
            </a:r>
          </a:p>
          <a:p>
            <a:r>
              <a:rPr lang="en-US" sz="2800" dirty="0"/>
              <a:t>air is the media through which the electromagnetic energy can flow easily.</a:t>
            </a:r>
          </a:p>
          <a:p>
            <a:pPr marL="0" indent="0">
              <a:buNone/>
            </a:pPr>
            <a:r>
              <a:rPr lang="en-US" sz="2800" b="1" dirty="0"/>
              <a:t>THREE CATEGORIES:</a:t>
            </a:r>
          </a:p>
          <a:p>
            <a:r>
              <a:rPr lang="en-US" sz="2800" dirty="0"/>
              <a:t>Radio waves </a:t>
            </a:r>
          </a:p>
          <a:p>
            <a:r>
              <a:rPr lang="en-US" sz="2800" dirty="0"/>
              <a:t>Microwaves </a:t>
            </a:r>
          </a:p>
          <a:p>
            <a:r>
              <a:rPr lang="en-US" sz="2800" dirty="0"/>
              <a:t>infrared</a:t>
            </a:r>
          </a:p>
          <a:p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6F337F-B25F-421B-9FE6-7982042C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UNGUIDED TRANSMISSION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6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0FBA2-5F58-45A2-A8F2-B95BE3C6117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000" dirty="0"/>
              <a:t>electromagnetic waves that are transmitted in all the directions of free space</a:t>
            </a:r>
            <a:r>
              <a:rPr lang="en-US" sz="3000" b="1" dirty="0"/>
              <a:t>(Omni-directional) . </a:t>
            </a:r>
          </a:p>
          <a:p>
            <a:pPr lvl="0"/>
            <a:r>
              <a:rPr lang="en-US" sz="3000" dirty="0"/>
              <a:t>The range in frequencies is from </a:t>
            </a:r>
            <a:r>
              <a:rPr lang="en-US" sz="3000" b="1" dirty="0"/>
              <a:t>3Khz to 1 khz.</a:t>
            </a:r>
            <a:endParaRPr lang="x-none" sz="3000" b="1" dirty="0"/>
          </a:p>
          <a:p>
            <a:pPr lvl="0"/>
            <a:r>
              <a:rPr lang="en-US" sz="3000" dirty="0"/>
              <a:t>the sending and receiving antenna are not aligned. </a:t>
            </a:r>
          </a:p>
          <a:p>
            <a:pPr marL="0" indent="0">
              <a:buNone/>
            </a:pPr>
            <a:r>
              <a:rPr lang="en-US" sz="2800" b="1" dirty="0"/>
              <a:t>Applications Of Radio waves</a:t>
            </a:r>
          </a:p>
          <a:p>
            <a:r>
              <a:rPr lang="en-US" sz="2800" dirty="0"/>
              <a:t>for multicasting when there is one sender and many receivers.</a:t>
            </a:r>
          </a:p>
          <a:p>
            <a:r>
              <a:rPr lang="en-US" sz="2800" dirty="0"/>
              <a:t>Examples include FM radio, television, cordless phones</a:t>
            </a:r>
          </a:p>
          <a:p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91A7E-1252-425A-92D3-58955110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RADIO WAVES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83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FC054A-01BD-45EB-9BB4-16B618881A5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82277" y="1326714"/>
            <a:ext cx="6057062" cy="439502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548A1F-8CDC-4C2C-B224-46B5A46B3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809" y="1389662"/>
            <a:ext cx="4541914" cy="15790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23017B-4E73-42F0-B6B0-711AC4649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461" y="3141556"/>
            <a:ext cx="4554107" cy="31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83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8F7BE-D80D-436C-BE34-262CD3A3820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used for wide area networks and mobile cellular phones.</a:t>
            </a:r>
          </a:p>
          <a:p>
            <a:r>
              <a:rPr lang="en-US" sz="3000" dirty="0"/>
              <a:t>cover a large area, and can penetrate the walls.</a:t>
            </a:r>
          </a:p>
          <a:p>
            <a:r>
              <a:rPr lang="en-US" sz="3000" dirty="0"/>
              <a:t>provides a higher transmission rate.</a:t>
            </a:r>
          </a:p>
          <a:p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B85FB8-0593-4681-B186-A9EF1E2E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Advantages Of Radio transmission: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801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63189-3BB6-486C-A062-68B79DA8F4D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involves transmitting data using high-frequency radio waves. </a:t>
            </a:r>
          </a:p>
          <a:p>
            <a:r>
              <a:rPr lang="en-US" sz="2800" dirty="0"/>
              <a:t>used for point-to-point communication links, such as those in microwave relay systems.</a:t>
            </a:r>
            <a:endParaRPr lang="en-US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b="1" dirty="0"/>
              <a:t>two types:</a:t>
            </a:r>
          </a:p>
          <a:p>
            <a:r>
              <a:rPr lang="en-US" sz="2800" dirty="0"/>
              <a:t>Terrestrial microwave</a:t>
            </a:r>
          </a:p>
          <a:p>
            <a:r>
              <a:rPr lang="en-US" sz="2800" dirty="0"/>
              <a:t>Satellite microwave communication.</a:t>
            </a:r>
          </a:p>
          <a:p>
            <a:endParaRPr lang="x-non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8EF5FA-8815-4F24-925A-8C1C6F71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MICROWAVES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13D476-C0AF-4BE4-856E-6B15BC7C4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894" y="3429000"/>
            <a:ext cx="4925995" cy="23671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5F617A-0C2F-4865-8475-E83F45273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4908101"/>
            <a:ext cx="5707270" cy="12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66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9CF5A-64C8-4F16-CCD8-1B74F2770A6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transmits the focused beam of a radio signal from one ground-based microwave transmission antenna to another.</a:t>
            </a:r>
          </a:p>
          <a:p>
            <a:r>
              <a:rPr lang="en-US" sz="3000" dirty="0"/>
              <a:t>frequency ranges from </a:t>
            </a:r>
            <a:r>
              <a:rPr lang="en-US" sz="3000" b="1" dirty="0"/>
              <a:t>1GHz to 1000 GHz.</a:t>
            </a:r>
          </a:p>
          <a:p>
            <a:r>
              <a:rPr lang="en-US" sz="3000" dirty="0"/>
              <a:t>unidirectional as the sending and receiving antenna is to be aligned.</a:t>
            </a:r>
          </a:p>
          <a:p>
            <a:r>
              <a:rPr lang="en-US" sz="3000" dirty="0"/>
              <a:t>antennas are mounted on the towers to send a beam to another antenna which is kilometers away.</a:t>
            </a:r>
          </a:p>
          <a:p>
            <a:r>
              <a:rPr lang="en-US" sz="3000" dirty="0"/>
              <a:t>It operates on line of sight transmission meaning the antennas mounted on the towers are in  the direct sight of each other.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79A98-6388-4A6E-A346-ED7618A82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TERRESTRIAL MICROWAVE TRANSMISSION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325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7788A-ECB7-4BF1-BF5E-41A3E2A39A4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b="1" dirty="0"/>
              <a:t>Frequency range:</a:t>
            </a:r>
            <a:r>
              <a:rPr lang="en-US" sz="2800" dirty="0"/>
              <a:t> from 4-6 GHz to 21-23 GHz.</a:t>
            </a:r>
            <a:endParaRPr lang="x-none" sz="2800" dirty="0"/>
          </a:p>
          <a:p>
            <a:pPr lvl="0"/>
            <a:r>
              <a:rPr lang="en-US" sz="2800" b="1" dirty="0"/>
              <a:t>Bandwidth:</a:t>
            </a:r>
            <a:r>
              <a:rPr lang="en-US" sz="2800" dirty="0"/>
              <a:t> from 1 to 10 Mbps.</a:t>
            </a:r>
            <a:endParaRPr lang="x-none" sz="2800" dirty="0"/>
          </a:p>
          <a:p>
            <a:pPr lvl="0"/>
            <a:r>
              <a:rPr lang="en-US" sz="2800" b="1" dirty="0"/>
              <a:t>Short distance:</a:t>
            </a:r>
            <a:r>
              <a:rPr lang="en-US" sz="2800" dirty="0"/>
              <a:t> It is not expensive for short distance.</a:t>
            </a:r>
            <a:endParaRPr lang="x-none" sz="2800" dirty="0"/>
          </a:p>
          <a:p>
            <a:pPr lvl="0"/>
            <a:r>
              <a:rPr lang="en-US" sz="2800" b="1" dirty="0"/>
              <a:t>Long distance:</a:t>
            </a:r>
            <a:r>
              <a:rPr lang="en-US" sz="2800" dirty="0"/>
              <a:t> It is expensive as it requires a higher tower for a longer distance.</a:t>
            </a:r>
            <a:endParaRPr lang="x-none" sz="2800" dirty="0"/>
          </a:p>
          <a:p>
            <a:pPr lvl="0"/>
            <a:r>
              <a:rPr lang="en-US" sz="2800" b="1" dirty="0"/>
              <a:t>Attenuation:</a:t>
            </a:r>
            <a:r>
              <a:rPr lang="en-US" sz="2800" dirty="0"/>
              <a:t> It is affected by environmental conditions and antenna size.</a:t>
            </a:r>
            <a:endParaRPr lang="x-none" sz="2800" dirty="0"/>
          </a:p>
          <a:p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306FF-D491-43C1-85A9-4A016A75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CHARACTERISTICS OF MICROWAVE</a:t>
            </a:r>
            <a:br>
              <a:rPr lang="x-none" dirty="0">
                <a:solidFill>
                  <a:srgbClr val="FF0000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4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518B2-D093-4F03-A6D0-7516C963493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152939"/>
            <a:ext cx="9854381" cy="489390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3200" b="1" dirty="0"/>
              <a:t>TRANSMISSION MEDIA</a:t>
            </a:r>
          </a:p>
          <a:p>
            <a:r>
              <a:rPr lang="en-US" sz="3200" dirty="0"/>
              <a:t>communication channel that carries the information from the sender to the receiver. </a:t>
            </a:r>
          </a:p>
          <a:p>
            <a:r>
              <a:rPr lang="en-US" sz="3200" dirty="0"/>
              <a:t>Data is transmitted through the electromagnetic signals.</a:t>
            </a:r>
          </a:p>
          <a:p>
            <a:r>
              <a:rPr lang="en-US" sz="3200" dirty="0"/>
              <a:t>carry the information in the form of bits through LAN.</a:t>
            </a:r>
          </a:p>
          <a:p>
            <a:r>
              <a:rPr lang="en-US" sz="3200" dirty="0"/>
              <a:t>It is a physical path between transmitter and receiver in data communication.</a:t>
            </a:r>
          </a:p>
          <a:p>
            <a:r>
              <a:rPr lang="en-US" sz="3200" dirty="0"/>
              <a:t>the bits are in the form of electrical signals for copper based</a:t>
            </a:r>
          </a:p>
          <a:p>
            <a:r>
              <a:rPr lang="en-US" sz="3200" dirty="0"/>
              <a:t>the bits are in the form of light pulses for fibre optic.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30759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B021D-7681-438C-B5F5-7BA5430C233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cheap.</a:t>
            </a:r>
          </a:p>
          <a:p>
            <a:r>
              <a:rPr lang="en-US" sz="3000" dirty="0"/>
              <a:t>does not require any land for the installation of cables.</a:t>
            </a:r>
          </a:p>
          <a:p>
            <a:r>
              <a:rPr lang="en-US" sz="3000" dirty="0"/>
              <a:t>provides an easy communication in terrains.</a:t>
            </a:r>
          </a:p>
          <a:p>
            <a:r>
              <a:rPr lang="en-US" sz="3000" dirty="0"/>
              <a:t>Communication over oceans can be achieved.</a:t>
            </a:r>
          </a:p>
          <a:p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C0AD26-67DB-476A-9C1B-68E25A648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Advantages Of Microwave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83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C1F41-C899-4CD4-AE72-9B6E6D84B10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Eavesdropping: </a:t>
            </a:r>
            <a:r>
              <a:rPr lang="en-US" sz="2800" dirty="0"/>
              <a:t>Any malicious user can catch the signal in the air by using its own antenna.</a:t>
            </a:r>
          </a:p>
          <a:p>
            <a:pPr marL="0" indent="0">
              <a:buNone/>
            </a:pPr>
            <a:r>
              <a:rPr lang="en-US" sz="2800" b="1" dirty="0"/>
              <a:t>Out of phase signal</a:t>
            </a:r>
            <a:r>
              <a:rPr lang="en-US" sz="2800" b="1" dirty="0">
                <a:solidFill>
                  <a:srgbClr val="FF0000"/>
                </a:solidFill>
              </a:rPr>
              <a:t>: </a:t>
            </a:r>
            <a:r>
              <a:rPr lang="en-US" sz="2800" dirty="0"/>
              <a:t>A signal can be moved out of phase.</a:t>
            </a:r>
          </a:p>
          <a:p>
            <a:pPr marL="0" indent="0">
              <a:buNone/>
            </a:pPr>
            <a:r>
              <a:rPr lang="en-US" sz="2800" dirty="0"/>
              <a:t>Susceptible to weather condition: affected by changes in weather condition. </a:t>
            </a:r>
          </a:p>
          <a:p>
            <a:pPr marL="0" indent="0">
              <a:buNone/>
            </a:pPr>
            <a:r>
              <a:rPr lang="en-US" sz="2800" b="1" dirty="0"/>
              <a:t>Bandwidth limited: </a:t>
            </a:r>
            <a:r>
              <a:rPr lang="en-US" sz="2800" dirty="0"/>
              <a:t>Allocation of bandwidth is limited in the case of microwave transmission.</a:t>
            </a:r>
          </a:p>
          <a:p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228BE-179F-477D-A875-0D6948E9D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DISADVANTAGES OF MICROWAVE TRANSMISSION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709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99939-F56B-4023-B92D-68EC96642F8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physical object that revolves around the earth at a known height.</a:t>
            </a:r>
          </a:p>
          <a:p>
            <a:r>
              <a:rPr lang="en-US" sz="2800" dirty="0"/>
              <a:t>more reliable as it offers more flexibility than cable and fibre optic systems.</a:t>
            </a:r>
          </a:p>
          <a:p>
            <a:r>
              <a:rPr lang="en-US" sz="2800" dirty="0"/>
              <a:t>We can communicate with any point on the globe by using satellite communication.</a:t>
            </a:r>
          </a:p>
          <a:p>
            <a:endParaRPr lang="x-none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DAB4F-8F8F-43A0-9136-A2FAA4D8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SATELLITE MICROWAVE COMMUNICATION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13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74423-0D39-9D4A-E49A-ACCDF039E27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It accepts the signal that is transmitted from the earth station, and it amplifies the signal. </a:t>
            </a:r>
          </a:p>
          <a:p>
            <a:r>
              <a:rPr lang="en-US" sz="2800" dirty="0"/>
              <a:t>The amplified signal is retransmitted to another earth station.</a:t>
            </a:r>
          </a:p>
          <a:p>
            <a:endParaRPr lang="en-US" sz="4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AA076A-7877-4BF1-AB6D-37F2F047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HOW DOES SATELLITE WORK?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7769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E5CCD-6A3B-4C85-98C1-EB4D1E1F91F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coverage area big</a:t>
            </a:r>
          </a:p>
          <a:p>
            <a:r>
              <a:rPr lang="en-US" sz="2800" dirty="0"/>
              <a:t>The transmission cost of the satellite is independent of the distance from the centre of the coverage area.</a:t>
            </a:r>
          </a:p>
          <a:p>
            <a:r>
              <a:rPr lang="en-US" sz="2800" dirty="0"/>
              <a:t>used in mobile and wireless communication applications.</a:t>
            </a:r>
          </a:p>
          <a:p>
            <a:r>
              <a:rPr lang="en-US" sz="2800" dirty="0"/>
              <a:t>It is easy to install.</a:t>
            </a:r>
          </a:p>
          <a:p>
            <a:r>
              <a:rPr lang="en-US" sz="2800" dirty="0"/>
              <a:t>used in a wide variety of applications such as weather forecasting, radio/TV signal broadcasting, mobile communication.</a:t>
            </a:r>
          </a:p>
          <a:p>
            <a:endParaRPr lang="en-US" dirty="0"/>
          </a:p>
          <a:p>
            <a:endParaRPr lang="en-US" dirty="0"/>
          </a:p>
          <a:p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4A150-F346-4EE3-8EBA-8454862B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ADVANTAGES OF SATELLITE MICROWAVE COMMUNICATION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3210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3BFD4-208C-5BDB-91F8-918A424484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designing and development requires more time and higher cost.</a:t>
            </a:r>
          </a:p>
          <a:p>
            <a:r>
              <a:rPr lang="en-US" sz="2800" dirty="0"/>
              <a:t>needs to be monitored and controlled on regular periods so that it remains in orbit.</a:t>
            </a:r>
          </a:p>
          <a:p>
            <a:r>
              <a:rPr lang="en-US" sz="2800" dirty="0"/>
              <a:t>The life of the satellite is about 12-15 years.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B4962-BFA1-4A25-A82B-4A99C017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DISADVANTAGES OF SATELLITE MICROWAVE COMMUNICATION: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970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58988-34DF-4C0E-8808-AAED851A8AE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used for communication over short ranges.</a:t>
            </a:r>
          </a:p>
          <a:p>
            <a:r>
              <a:rPr lang="en-US" sz="2800" dirty="0"/>
              <a:t>The frequency ranges from 300 GHz to 400 THz.</a:t>
            </a:r>
          </a:p>
          <a:p>
            <a:r>
              <a:rPr lang="en-US" sz="2800" dirty="0"/>
              <a:t>It is used for short-range communication such as data transfer between two cell phones, TV remote operation, data transfer between a computer and cell phone resides in the same closed area.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C75AA-4456-4F28-A814-46DF5969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Infrared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71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7BB72-8ABA-4315-8644-125B1149599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It supports high bandwidth, and hence the data rate will be very high.</a:t>
            </a:r>
          </a:p>
          <a:p>
            <a:r>
              <a:rPr lang="en-US" sz="2800" dirty="0"/>
              <a:t>cannot penetrate the walls. </a:t>
            </a:r>
          </a:p>
          <a:p>
            <a:r>
              <a:rPr lang="en-US" sz="2800" dirty="0"/>
              <a:t>provides better security with minimum interference.</a:t>
            </a:r>
          </a:p>
          <a:p>
            <a:r>
              <a:rPr lang="en-US" sz="2800" dirty="0"/>
              <a:t>unreliable outside the building.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4B238-7071-45A3-B287-1947C97C3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CHARACTERISTICS OF INFRARED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696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71601" y="1519084"/>
            <a:ext cx="9719186" cy="33183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280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311DA0-AE96-4F35-A498-802017C106A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4800" i="1" dirty="0"/>
              <a:t>THANK YOU FOR YOUR TIME !!!!!!!!!!!!!!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6A07C1-03F9-4873-9ECA-A4DB941B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13891-5288-4A13-9406-3C2240D988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77500" lnSpcReduction="20000"/>
          </a:bodyPr>
          <a:lstStyle/>
          <a:p>
            <a:fld id="{2F60B339-F01A-47BA-985B-40859CFD77C7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065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43B3E-7496-4C8D-8AE2-80056CF74DB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356852"/>
            <a:ext cx="10515600" cy="4820111"/>
          </a:xfrm>
        </p:spPr>
        <p:txBody>
          <a:bodyPr>
            <a:normAutofit/>
          </a:bodyPr>
          <a:lstStyle/>
          <a:p>
            <a:r>
              <a:rPr lang="en-US" sz="3000" dirty="0"/>
              <a:t>transmission media supports the Layer 1, so it’s a  Layer 1 component.</a:t>
            </a:r>
          </a:p>
          <a:p>
            <a:r>
              <a:rPr lang="en-US" sz="3000" dirty="0"/>
              <a:t>The electrical signals can be sent through the copper wire, fibre optics, atmosphere, water, and vacuum.</a:t>
            </a:r>
          </a:p>
          <a:p>
            <a:r>
              <a:rPr lang="en-US" sz="3000" dirty="0"/>
              <a:t>The characteristics and quality of data transmission are determined by the characteristics of medium and signal.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410623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028F1C-F5AF-4A55-940E-CBF595ED3AB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transmission media</a:t>
            </a:r>
          </a:p>
          <a:p>
            <a:r>
              <a:rPr lang="en-US" dirty="0"/>
              <a:t>Explain the types of transmission media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AF525F-35A8-4722-98DC-770A4A47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 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5A694-6369-442B-B175-1EB4844660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878862-E775-4F68-8029-49CC5DC66038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92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007BE-FE76-6C38-03D6-C6580FDF086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08382" y="1325217"/>
            <a:ext cx="10363201" cy="4795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dirty="0"/>
              <a:t>TYPES OF TRANSMISSION MEDIA </a:t>
            </a:r>
            <a:r>
              <a:rPr lang="en-US" sz="3000" dirty="0"/>
              <a:t>: </a:t>
            </a:r>
          </a:p>
          <a:p>
            <a:r>
              <a:rPr lang="en-US" sz="3000" dirty="0"/>
              <a:t>wired media(guided media) </a:t>
            </a:r>
          </a:p>
          <a:p>
            <a:r>
              <a:rPr lang="en-US" sz="3000" dirty="0"/>
              <a:t>wireless media(unguided).</a:t>
            </a:r>
          </a:p>
          <a:p>
            <a:r>
              <a:rPr lang="en-US" sz="3000" dirty="0"/>
              <a:t>In wired media, medium characteristics are vital, while in wireless media signal characteristics are vital.</a:t>
            </a:r>
          </a:p>
          <a:p>
            <a:pPr marL="0" indent="0">
              <a:buNone/>
            </a:pPr>
            <a:r>
              <a:rPr lang="en-US" sz="3000" b="1" dirty="0"/>
              <a:t>TRANSMISSION MEDIA PROPERTIES </a:t>
            </a:r>
          </a:p>
          <a:p>
            <a:r>
              <a:rPr lang="en-US" sz="3000" dirty="0"/>
              <a:t> bandwidth</a:t>
            </a:r>
          </a:p>
          <a:p>
            <a:r>
              <a:rPr lang="en-US" sz="3000" dirty="0"/>
              <a:t>Delay</a:t>
            </a:r>
          </a:p>
          <a:p>
            <a:r>
              <a:rPr lang="en-US" sz="3000" dirty="0"/>
              <a:t>cost </a:t>
            </a:r>
          </a:p>
          <a:p>
            <a:r>
              <a:rPr lang="en-US" sz="3000" dirty="0"/>
              <a:t> ease of installation and maintenance.</a:t>
            </a:r>
          </a:p>
        </p:txBody>
      </p:sp>
    </p:spTree>
    <p:extLst>
      <p:ext uri="{BB962C8B-B14F-4D97-AF65-F5344CB8AC3E}">
        <p14:creationId xmlns:p14="http://schemas.microsoft.com/office/powerpoint/2010/main" val="176100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64582-5EFB-4EE1-9AB0-D10F973FA89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75186" y="1342103"/>
            <a:ext cx="10778613" cy="4380271"/>
          </a:xfrm>
        </p:spPr>
        <p:txBody>
          <a:bodyPr/>
          <a:lstStyle/>
          <a:p>
            <a:r>
              <a:rPr lang="en-US" b="1" dirty="0"/>
              <a:t>Bandwidth: </a:t>
            </a:r>
            <a:r>
              <a:rPr lang="en-US" dirty="0"/>
              <a:t>the greater the bandwidth of a medium, the higher the data transmission rate of a signal.</a:t>
            </a:r>
          </a:p>
          <a:p>
            <a:r>
              <a:rPr lang="en-US" b="1" dirty="0"/>
              <a:t>Transmission impairment: </a:t>
            </a:r>
            <a:r>
              <a:rPr lang="en-US" dirty="0"/>
              <a:t>When the received signal is not identical to the transmitted one due to the transmission impairment. </a:t>
            </a:r>
          </a:p>
          <a:p>
            <a:r>
              <a:rPr lang="en-US" b="1" dirty="0"/>
              <a:t>Interference: </a:t>
            </a:r>
            <a:r>
              <a:rPr lang="en-US" dirty="0"/>
              <a:t>process of disrupting a signal when it travels over a communication medium on the addition of some unwanted signal.</a:t>
            </a:r>
          </a:p>
          <a:p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5CE96-B18F-49DD-8356-A5AA38FA6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722" y="365125"/>
            <a:ext cx="10670078" cy="65251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FACTORS  TO CONSIDER </a:t>
            </a:r>
            <a:r>
              <a:rPr lang="en-US" dirty="0">
                <a:solidFill>
                  <a:schemeClr val="tx1"/>
                </a:solidFill>
              </a:rPr>
              <a:t>FOR A  </a:t>
            </a:r>
            <a:r>
              <a:rPr lang="en-US" b="1" dirty="0">
                <a:solidFill>
                  <a:schemeClr val="tx1"/>
                </a:solidFill>
              </a:rPr>
              <a:t>TRANSMISSION MEDIA</a:t>
            </a:r>
            <a:endParaRPr lang="x-non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991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628929-7244-4FBB-A968-0D60C4FD0A5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Attenuation: </a:t>
            </a:r>
            <a:r>
              <a:rPr lang="en-US" dirty="0"/>
              <a:t>the strength of the signal decreases with increasing the distance which causes the loss of energy.</a:t>
            </a:r>
          </a:p>
          <a:p>
            <a:r>
              <a:rPr lang="en-US" b="1" dirty="0"/>
              <a:t>Distortion: </a:t>
            </a:r>
            <a:r>
              <a:rPr lang="en-US" dirty="0"/>
              <a:t>when there is a change in the shape of the signal. </a:t>
            </a:r>
          </a:p>
          <a:p>
            <a:r>
              <a:rPr lang="en-US" dirty="0"/>
              <a:t>This is examined from different signals having different frequencies. </a:t>
            </a:r>
          </a:p>
          <a:p>
            <a:r>
              <a:rPr lang="en-US" b="1" dirty="0"/>
              <a:t>Noise: </a:t>
            </a:r>
            <a:r>
              <a:rPr lang="en-US" dirty="0"/>
              <a:t>unwanted signal is added to data transmission.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8CE92-FC49-4E42-97E5-40092E25A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152400"/>
            <a:ext cx="6605639" cy="8382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CAUSES OF TRANSMISSION IMPAIRMENT</a:t>
            </a:r>
            <a:br>
              <a:rPr lang="x-none" dirty="0"/>
            </a:b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032702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FFFA77-2CB7-45F2-9F33-EB0D88683A8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44642" y="1311110"/>
            <a:ext cx="9216104" cy="47637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A4083D-2685-4747-987D-0305D1FFB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152400"/>
            <a:ext cx="9216103" cy="8382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CLASSIFICATION OF TRANSMISSION MEDIA</a:t>
            </a:r>
            <a:endParaRPr lang="x-non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24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F5059-A2EE-42EF-973C-5AE17EA82F5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272209"/>
            <a:ext cx="10515600" cy="4904754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TYPES OF TRANSMISSION MEDIA/CLASSIFICATION</a:t>
            </a:r>
          </a:p>
          <a:p>
            <a:r>
              <a:rPr lang="en-US" sz="2800" dirty="0"/>
              <a:t>Guided Transmission Media</a:t>
            </a:r>
          </a:p>
          <a:p>
            <a:r>
              <a:rPr lang="en-US" sz="2800" dirty="0"/>
              <a:t>UnGuided Transmission Media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GUIDED MEDIA(</a:t>
            </a:r>
            <a:r>
              <a:rPr lang="en-US" sz="2800" dirty="0"/>
              <a:t>BOUNDED MEDIA)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/>
              <a:t>It is defined as the physical medium through which the signals are transmitted.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682873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ISBA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BAT" id="{44CFD2C0-D441-478E-A83E-1B566D43DE09}" vid="{F9FD63E7-C537-4AD3-9E9F-704DF00465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1445</Words>
  <Application>Microsoft Office PowerPoint</Application>
  <PresentationFormat>Widescreen</PresentationFormat>
  <Paragraphs>189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Century Gothic</vt:lpstr>
      <vt:lpstr>Tw Cen MT</vt:lpstr>
      <vt:lpstr>Wingdings</vt:lpstr>
      <vt:lpstr>Wingdings 2</vt:lpstr>
      <vt:lpstr>1_ISBAT</vt:lpstr>
      <vt:lpstr>Transmission media</vt:lpstr>
      <vt:lpstr>OUTLINE</vt:lpstr>
      <vt:lpstr>PowerPoint Presentation</vt:lpstr>
      <vt:lpstr>PowerPoint Presentation</vt:lpstr>
      <vt:lpstr>PowerPoint Presentation</vt:lpstr>
      <vt:lpstr>FACTORS  TO CONSIDER FOR A  TRANSMISSION MEDIA</vt:lpstr>
      <vt:lpstr> CAUSES OF TRANSMISSION IMPAIRMENT </vt:lpstr>
      <vt:lpstr>CLASSIFICATION OF TRANSMISSION MEDIA</vt:lpstr>
      <vt:lpstr>PowerPoint Presentation</vt:lpstr>
      <vt:lpstr> TYPES OF GUIDED MEDIA:</vt:lpstr>
      <vt:lpstr>TYPES OF TWISTED PAIR:</vt:lpstr>
      <vt:lpstr> UNSHIELDED TWISTED PAIR(UTP) </vt:lpstr>
      <vt:lpstr> SHIELDED TWISTED PAIR(STP ) </vt:lpstr>
      <vt:lpstr>PowerPoint Presentation</vt:lpstr>
      <vt:lpstr> COAXIAL CABLE </vt:lpstr>
      <vt:lpstr>PowerPoint Presentation</vt:lpstr>
      <vt:lpstr> TYPES OF COAXIAL CABLES </vt:lpstr>
      <vt:lpstr>PowerPoint Presentation</vt:lpstr>
      <vt:lpstr> FIBRE OPTIC </vt:lpstr>
      <vt:lpstr>PowerPoint Presentation</vt:lpstr>
      <vt:lpstr> BASIC ELEMENTS OF FIBRE OPTIC CABLE </vt:lpstr>
      <vt:lpstr>  Advantages of fibre optic cable </vt:lpstr>
      <vt:lpstr> UNGUIDED TRANSMISSION </vt:lpstr>
      <vt:lpstr> RADIO WAVES </vt:lpstr>
      <vt:lpstr>PowerPoint Presentation</vt:lpstr>
      <vt:lpstr> Advantages Of Radio transmission: </vt:lpstr>
      <vt:lpstr> MICROWAVES </vt:lpstr>
      <vt:lpstr> TERRESTRIAL MICROWAVE TRANSMISSION </vt:lpstr>
      <vt:lpstr> CHARACTERISTICS OF MICROWAVE </vt:lpstr>
      <vt:lpstr> Advantages Of Microwave </vt:lpstr>
      <vt:lpstr> DISADVANTAGES OF MICROWAVE TRANSMISSION </vt:lpstr>
      <vt:lpstr> SATELLITE MICROWAVE COMMUNICATION </vt:lpstr>
      <vt:lpstr> HOW DOES SATELLITE WORK? </vt:lpstr>
      <vt:lpstr> ADVANTAGES OF SATELLITE MICROWAVE COMMUNICATION </vt:lpstr>
      <vt:lpstr> DISADVANTAGES OF SATELLITE MICROWAVE COMMUNICATION: </vt:lpstr>
      <vt:lpstr> Infrared </vt:lpstr>
      <vt:lpstr> CHARACTERISTICS OF INFRARED </vt:lpstr>
      <vt:lpstr>PowerPoint Presentation</vt:lpstr>
      <vt:lpstr>PowerPoint Presentation</vt:lpstr>
      <vt:lpstr>To do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Transmission media</dc:title>
  <dc:creator>CODERO</dc:creator>
  <cp:lastModifiedBy>w.derrick</cp:lastModifiedBy>
  <cp:revision>35</cp:revision>
  <dcterms:created xsi:type="dcterms:W3CDTF">2024-01-02T12:12:38Z</dcterms:created>
  <dcterms:modified xsi:type="dcterms:W3CDTF">2024-04-19T14:00:40Z</dcterms:modified>
</cp:coreProperties>
</file>