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305" r:id="rId15"/>
    <p:sldId id="285" r:id="rId16"/>
    <p:sldId id="286" r:id="rId17"/>
    <p:sldId id="287" r:id="rId18"/>
    <p:sldId id="289" r:id="rId19"/>
    <p:sldId id="288" r:id="rId20"/>
    <p:sldId id="306" r:id="rId21"/>
    <p:sldId id="290" r:id="rId22"/>
    <p:sldId id="291" r:id="rId23"/>
    <p:sldId id="292" r:id="rId24"/>
    <p:sldId id="293" r:id="rId25"/>
    <p:sldId id="307" r:id="rId26"/>
    <p:sldId id="294" r:id="rId27"/>
    <p:sldId id="295" r:id="rId28"/>
    <p:sldId id="296" r:id="rId29"/>
    <p:sldId id="297" r:id="rId30"/>
    <p:sldId id="298" r:id="rId31"/>
    <p:sldId id="299" r:id="rId32"/>
    <p:sldId id="301" r:id="rId33"/>
    <p:sldId id="300" r:id="rId34"/>
    <p:sldId id="302" r:id="rId35"/>
    <p:sldId id="308" r:id="rId36"/>
    <p:sldId id="303"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9E8E0-941A-466B-B74C-F1A1F806ACB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F2EC9385-D129-7949-A2B0-79BED129F0AC}"/>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id="{606C7BD0-F1E5-1E5F-BECC-5856B54E2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
            <a:extLst>
              <a:ext uri="{FF2B5EF4-FFF2-40B4-BE49-F238E27FC236}">
                <a16:creationId xmlns:a16="http://schemas.microsoft.com/office/drawing/2014/main" id="{B49A4209-54DA-664A-7498-1D79DAA68F8C}"/>
              </a:ext>
            </a:extLst>
          </p:cNvPr>
          <p:cNvSpPr txBox="1">
            <a:spLocks noChangeArrowheads="1"/>
          </p:cNvSpPr>
          <p:nvPr userDrawn="1"/>
        </p:nvSpPr>
        <p:spPr bwMode="auto">
          <a:xfrm>
            <a:off x="5452533" y="3900488"/>
            <a:ext cx="6688667" cy="784830"/>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black"/>
                </a:solidFill>
                <a:latin typeface="Times New Roman" panose="02020603050405020304" pitchFamily="18" charset="0"/>
                <a:cs typeface="Times New Roman" panose="02020603050405020304" pitchFamily="18" charset="0"/>
              </a:rPr>
              <a:t>Introduction to XML</a:t>
            </a:r>
          </a:p>
        </p:txBody>
      </p:sp>
      <p:sp>
        <p:nvSpPr>
          <p:cNvPr id="6" name="Text Box 12">
            <a:extLst>
              <a:ext uri="{FF2B5EF4-FFF2-40B4-BE49-F238E27FC236}">
                <a16:creationId xmlns:a16="http://schemas.microsoft.com/office/drawing/2014/main" id="{087E31F2-50E5-2664-B35F-9D0FF4A78B58}"/>
              </a:ext>
            </a:extLst>
          </p:cNvPr>
          <p:cNvSpPr txBox="1">
            <a:spLocks noChangeArrowheads="1"/>
          </p:cNvSpPr>
          <p:nvPr userDrawn="1"/>
        </p:nvSpPr>
        <p:spPr bwMode="auto">
          <a:xfrm>
            <a:off x="5420784" y="2709864"/>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prstClr val="black"/>
                </a:solidFill>
                <a:latin typeface="Times New Roman" panose="02020603050405020304" pitchFamily="18" charset="0"/>
                <a:cs typeface="Times New Roman" panose="02020603050405020304" pitchFamily="18" charset="0"/>
              </a:rPr>
              <a:t>Session 01</a:t>
            </a:r>
          </a:p>
        </p:txBody>
      </p:sp>
    </p:spTree>
    <p:extLst>
      <p:ext uri="{BB962C8B-B14F-4D97-AF65-F5344CB8AC3E}">
        <p14:creationId xmlns:p14="http://schemas.microsoft.com/office/powerpoint/2010/main" val="3113974633"/>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79011C-D85D-D599-DB0D-9791B6032A23}"/>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5397ED5D-04AF-CDF9-104F-0D946F1E47A8}"/>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EFC0F106-3095-D61D-E6D3-71CCF702F184}"/>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7" name="Picture 13">
            <a:extLst>
              <a:ext uri="{FF2B5EF4-FFF2-40B4-BE49-F238E27FC236}">
                <a16:creationId xmlns:a16="http://schemas.microsoft.com/office/drawing/2014/main" id="{13F886E5-4350-1721-3BED-B50CEA6C9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7A8B854A-3A8B-4504-60A8-17AA18610AF7}"/>
              </a:ext>
            </a:extLst>
          </p:cNvPr>
          <p:cNvSpPr>
            <a:spLocks noGrp="1"/>
          </p:cNvSpPr>
          <p:nvPr>
            <p:ph type="sldNum" sz="quarter" idx="10"/>
          </p:nvPr>
        </p:nvSpPr>
        <p:spPr>
          <a:xfrm rot="5400000">
            <a:off x="8075084" y="103717"/>
            <a:ext cx="533400" cy="325967"/>
          </a:xfrm>
        </p:spPr>
        <p:txBody>
          <a:bodyPr/>
          <a:lstStyle>
            <a:lvl1pPr>
              <a:defRPr/>
            </a:lvl1pPr>
          </a:lstStyle>
          <a:p>
            <a:fld id="{59036BD8-7793-43C0-B02E-CBDCF866632F}" type="slidenum">
              <a:rPr lang="en-US" altLang="en-US"/>
              <a:pPr/>
              <a:t>‹#›</a:t>
            </a:fld>
            <a:endParaRPr lang="en-US" altLang="en-US"/>
          </a:p>
        </p:txBody>
      </p:sp>
    </p:spTree>
    <p:extLst>
      <p:ext uri="{BB962C8B-B14F-4D97-AF65-F5344CB8AC3E}">
        <p14:creationId xmlns:p14="http://schemas.microsoft.com/office/powerpoint/2010/main" val="130954261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91C08BA-99CB-E883-BA9D-8D1026BDD68D}"/>
              </a:ext>
            </a:extLst>
          </p:cNvPr>
          <p:cNvSpPr>
            <a:spLocks noGrp="1"/>
          </p:cNvSpPr>
          <p:nvPr>
            <p:ph type="dt" sz="half" idx="10"/>
          </p:nvPr>
        </p:nvSpPr>
        <p:spPr>
          <a:xfrm>
            <a:off x="0" y="0"/>
            <a:ext cx="0" cy="0"/>
          </a:xfrm>
        </p:spPr>
        <p:txBody>
          <a:bodyPr/>
          <a:lstStyle>
            <a:lvl1pPr>
              <a:defRPr/>
            </a:lvl1pPr>
          </a:lstStyle>
          <a:p>
            <a:pPr>
              <a:defRPr/>
            </a:pPr>
            <a:fld id="{BE0733F3-29D0-40BB-BECB-59CFF84DC903}" type="datetime1">
              <a:rPr lang="en-US">
                <a:solidFill>
                  <a:prstClr val="black"/>
                </a:solidFill>
              </a:rPr>
              <a:pPr>
                <a:defRPr/>
              </a:pPr>
              <a:t>4/9/2024</a:t>
            </a:fld>
            <a:endParaRPr lang="en-US" dirty="0">
              <a:solidFill>
                <a:prstClr val="black"/>
              </a:solidFill>
            </a:endParaRPr>
          </a:p>
        </p:txBody>
      </p:sp>
      <p:sp>
        <p:nvSpPr>
          <p:cNvPr id="5" name="Footer Placeholder 4">
            <a:extLst>
              <a:ext uri="{FF2B5EF4-FFF2-40B4-BE49-F238E27FC236}">
                <a16:creationId xmlns:a16="http://schemas.microsoft.com/office/drawing/2014/main" id="{4CA8A459-1DF2-C1BE-16E8-269A1AE49C9B}"/>
              </a:ext>
            </a:extLst>
          </p:cNvPr>
          <p:cNvSpPr>
            <a:spLocks noGrp="1"/>
          </p:cNvSpPr>
          <p:nvPr>
            <p:ph type="ftr" sz="quarter" idx="11"/>
          </p:nvPr>
        </p:nvSpPr>
        <p:spPr>
          <a:xfrm>
            <a:off x="0" y="0"/>
            <a:ext cx="0" cy="0"/>
          </a:xfrm>
        </p:spPr>
        <p:txBody>
          <a:bodyPr/>
          <a:lstStyle>
            <a:lvl1pPr>
              <a:defRPr/>
            </a:lvl1p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id="{56089129-0AFA-A22B-B2DD-E99E89F507F8}"/>
              </a:ext>
            </a:extLst>
          </p:cNvPr>
          <p:cNvSpPr>
            <a:spLocks noGrp="1"/>
          </p:cNvSpPr>
          <p:nvPr>
            <p:ph type="sldNum" sz="quarter" idx="12"/>
          </p:nvPr>
        </p:nvSpPr>
        <p:spPr/>
        <p:txBody>
          <a:bodyPr/>
          <a:lstStyle>
            <a:lvl1pPr>
              <a:defRPr/>
            </a:lvl1pPr>
          </a:lstStyle>
          <a:p>
            <a:fld id="{97D2B3C7-AD1F-4073-923A-8FC11900C351}" type="slidenum">
              <a:rPr lang="en-US" altLang="en-US"/>
              <a:pPr/>
              <a:t>‹#›</a:t>
            </a:fld>
            <a:endParaRPr lang="en-US" altLang="en-US"/>
          </a:p>
        </p:txBody>
      </p:sp>
    </p:spTree>
    <p:extLst>
      <p:ext uri="{BB962C8B-B14F-4D97-AF65-F5344CB8AC3E}">
        <p14:creationId xmlns:p14="http://schemas.microsoft.com/office/powerpoint/2010/main" val="36232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r>
              <a:rPr lang="en-US" noProof="0"/>
              <a:t>Click icon to add table</a:t>
            </a:r>
          </a:p>
        </p:txBody>
      </p:sp>
      <p:sp>
        <p:nvSpPr>
          <p:cNvPr id="4" name="Rectangle 17">
            <a:extLst>
              <a:ext uri="{FF2B5EF4-FFF2-40B4-BE49-F238E27FC236}">
                <a16:creationId xmlns:a16="http://schemas.microsoft.com/office/drawing/2014/main" id="{AD7E45FE-6408-BD26-D919-8285C7B557D4}"/>
              </a:ext>
            </a:extLst>
          </p:cNvPr>
          <p:cNvSpPr>
            <a:spLocks noGrp="1" noChangeArrowheads="1"/>
          </p:cNvSpPr>
          <p:nvPr>
            <p:ph type="ftr" sz="quarter" idx="10"/>
          </p:nvPr>
        </p:nvSpPr>
        <p:spPr>
          <a:xfrm>
            <a:off x="0" y="0"/>
            <a:ext cx="0" cy="0"/>
          </a:xfrm>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4275692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5" descr="\\amitk\Templates\XP_ClassNotes01.jpg">
            <a:extLst>
              <a:ext uri="{FF2B5EF4-FFF2-40B4-BE49-F238E27FC236}">
                <a16:creationId xmlns:a16="http://schemas.microsoft.com/office/drawing/2014/main" id="{30ED69FD-5D7C-11B5-7971-A41977AB5E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1">
            <a:extLst>
              <a:ext uri="{FF2B5EF4-FFF2-40B4-BE49-F238E27FC236}">
                <a16:creationId xmlns:a16="http://schemas.microsoft.com/office/drawing/2014/main" id="{8E39D22E-7B0F-A84A-D54E-B29C4E3858B1}"/>
              </a:ext>
            </a:extLst>
          </p:cNvPr>
          <p:cNvSpPr>
            <a:spLocks/>
          </p:cNvSpPr>
          <p:nvPr/>
        </p:nvSpPr>
        <p:spPr bwMode="auto">
          <a:xfrm>
            <a:off x="5486400" y="2501900"/>
            <a:ext cx="6197600" cy="1143000"/>
          </a:xfrm>
          <a:prstGeom prst="rect">
            <a:avLst/>
          </a:prstGeom>
          <a:noFill/>
          <a:ln>
            <a:noFill/>
          </a:ln>
        </p:spPr>
        <p:txBody>
          <a:bodyPr anchor="ct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spcBef>
                <a:spcPct val="0"/>
              </a:spcBef>
              <a:defRPr/>
            </a:pPr>
            <a:endParaRPr lang="en-US" sz="4500" b="1">
              <a:solidFill>
                <a:srgbClr val="FFCC00"/>
              </a:solidFill>
              <a:latin typeface="Calibri" panose="020F0502020204030204" pitchFamily="34" charset="0"/>
            </a:endParaRPr>
          </a:p>
        </p:txBody>
      </p:sp>
      <p:sp>
        <p:nvSpPr>
          <p:cNvPr id="4" name="Text Box 10">
            <a:extLst>
              <a:ext uri="{FF2B5EF4-FFF2-40B4-BE49-F238E27FC236}">
                <a16:creationId xmlns:a16="http://schemas.microsoft.com/office/drawing/2014/main" id="{85F27F12-2CD7-1BCF-4670-70221916D405}"/>
              </a:ext>
            </a:extLst>
          </p:cNvPr>
          <p:cNvSpPr txBox="1">
            <a:spLocks noChangeArrowheads="1"/>
          </p:cNvSpPr>
          <p:nvPr userDrawn="1"/>
        </p:nvSpPr>
        <p:spPr bwMode="auto">
          <a:xfrm>
            <a:off x="5588000" y="2438401"/>
            <a:ext cx="5892800"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endParaRPr lang="en-US" sz="4000">
              <a:solidFill>
                <a:prstClr val="white"/>
              </a:solidFill>
              <a:latin typeface="Calibri" panose="020F0502020204030204" pitchFamily="34" charset="0"/>
            </a:endParaRPr>
          </a:p>
        </p:txBody>
      </p:sp>
      <p:sp>
        <p:nvSpPr>
          <p:cNvPr id="5" name="Text Box 11">
            <a:extLst>
              <a:ext uri="{FF2B5EF4-FFF2-40B4-BE49-F238E27FC236}">
                <a16:creationId xmlns:a16="http://schemas.microsoft.com/office/drawing/2014/main" id="{153D5DC3-BEB1-D498-A861-CDFA3C8E619D}"/>
              </a:ext>
            </a:extLst>
          </p:cNvPr>
          <p:cNvSpPr txBox="1">
            <a:spLocks noChangeArrowheads="1"/>
          </p:cNvSpPr>
          <p:nvPr userDrawn="1"/>
        </p:nvSpPr>
        <p:spPr bwMode="auto">
          <a:xfrm>
            <a:off x="5503333" y="2422526"/>
            <a:ext cx="6688667" cy="78422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white"/>
                </a:solidFill>
                <a:latin typeface="Calibri" panose="020F0502020204030204" pitchFamily="34" charset="0"/>
              </a:rPr>
              <a:t>Introduction to XML</a:t>
            </a:r>
          </a:p>
        </p:txBody>
      </p:sp>
      <p:sp>
        <p:nvSpPr>
          <p:cNvPr id="6" name="Text Box 12">
            <a:extLst>
              <a:ext uri="{FF2B5EF4-FFF2-40B4-BE49-F238E27FC236}">
                <a16:creationId xmlns:a16="http://schemas.microsoft.com/office/drawing/2014/main" id="{62FB18AF-21C8-C869-CBEB-DF7E7CC86472}"/>
              </a:ext>
            </a:extLst>
          </p:cNvPr>
          <p:cNvSpPr txBox="1">
            <a:spLocks noChangeArrowheads="1"/>
          </p:cNvSpPr>
          <p:nvPr userDrawn="1"/>
        </p:nvSpPr>
        <p:spPr bwMode="auto">
          <a:xfrm>
            <a:off x="5471584" y="1231901"/>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srgbClr val="FFCC00"/>
                </a:solidFill>
                <a:latin typeface="Calibri" panose="020F0502020204030204" pitchFamily="34" charset="0"/>
              </a:rPr>
              <a:t>01</a:t>
            </a:r>
          </a:p>
        </p:txBody>
      </p:sp>
    </p:spTree>
    <p:extLst>
      <p:ext uri="{BB962C8B-B14F-4D97-AF65-F5344CB8AC3E}">
        <p14:creationId xmlns:p14="http://schemas.microsoft.com/office/powerpoint/2010/main" val="349466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lvl1pPr marL="319088" indent="-319088">
              <a:buFont typeface="Wingdings" panose="05000000000000000000" pitchFamily="2" charset="2"/>
              <a:buChar char="Ø"/>
              <a:defRPr>
                <a:latin typeface="Calibri" panose="020F0502020204030204" pitchFamily="34" charset="0"/>
              </a:defRPr>
            </a:lvl1pPr>
            <a:lvl2pPr marL="639763" indent="-273050">
              <a:buFont typeface="Wingdings" panose="05000000000000000000" pitchFamily="2" charset="2"/>
              <a:buChar char="Ø"/>
              <a:defRPr>
                <a:latin typeface="Calibri" panose="020F0502020204030204" pitchFamily="34" charset="0"/>
              </a:defRPr>
            </a:lvl2pPr>
            <a:lvl3pPr marL="914400" indent="-228600">
              <a:buFont typeface="Wingdings" panose="05000000000000000000" pitchFamily="2" charset="2"/>
              <a:buChar char="Ø"/>
              <a:defRPr>
                <a:latin typeface="Calibri" panose="020F0502020204030204" pitchFamily="34" charset="0"/>
              </a:defRPr>
            </a:lvl3pPr>
            <a:lvl4pPr marL="1371600" indent="-228600">
              <a:buFont typeface="Wingdings" panose="05000000000000000000" pitchFamily="2" charset="2"/>
              <a:buChar char="Ø"/>
              <a:defRPr>
                <a:latin typeface="Calibri" panose="020F0502020204030204" pitchFamily="34" charset="0"/>
              </a:defRPr>
            </a:lvl4pPr>
            <a:lvl5pPr marL="1828800" indent="-228600">
              <a:buFont typeface="Wingdings" panose="05000000000000000000" pitchFamily="2" charset="2"/>
              <a:buChar char="Ø"/>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a:xfrm>
            <a:off x="812800" y="152400"/>
            <a:ext cx="10058400" cy="838200"/>
          </a:xfrm>
        </p:spPr>
        <p:txBody>
          <a:bodyPr/>
          <a:lstStyle>
            <a:lvl1pPr>
              <a:defRPr sz="2800">
                <a:latin typeface="Calibri" panose="020F0502020204030204" pitchFamily="34" charset="0"/>
              </a:defRPr>
            </a:lvl1pPr>
          </a:lstStyle>
          <a:p>
            <a:r>
              <a:rPr lang="en-US" dirty="0"/>
              <a:t>Click to edit Master title style</a:t>
            </a:r>
          </a:p>
        </p:txBody>
      </p:sp>
      <p:sp>
        <p:nvSpPr>
          <p:cNvPr id="2" name="Slide Number Placeholder 22">
            <a:extLst>
              <a:ext uri="{FF2B5EF4-FFF2-40B4-BE49-F238E27FC236}">
                <a16:creationId xmlns:a16="http://schemas.microsoft.com/office/drawing/2014/main" id="{1F180BC7-E829-A3B0-C0C0-26C5B6426F04}"/>
              </a:ext>
            </a:extLst>
          </p:cNvPr>
          <p:cNvSpPr>
            <a:spLocks noGrp="1"/>
          </p:cNvSpPr>
          <p:nvPr>
            <p:ph type="sldNum" sz="quarter" idx="10"/>
          </p:nvPr>
        </p:nvSpPr>
        <p:spPr/>
        <p:txBody>
          <a:bodyPr/>
          <a:lstStyle>
            <a:lvl1pPr>
              <a:defRPr/>
            </a:lvl1pPr>
          </a:lstStyle>
          <a:p>
            <a:fld id="{2F60B339-F01A-47BA-985B-40859CFD77C7}" type="slidenum">
              <a:rPr lang="en-US" altLang="en-US"/>
              <a:pPr/>
              <a:t>‹#›</a:t>
            </a:fld>
            <a:endParaRPr lang="en-US" altLang="en-US"/>
          </a:p>
        </p:txBody>
      </p:sp>
    </p:spTree>
    <p:extLst>
      <p:ext uri="{BB962C8B-B14F-4D97-AF65-F5344CB8AC3E}">
        <p14:creationId xmlns:p14="http://schemas.microsoft.com/office/powerpoint/2010/main" val="22474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2">
            <a:extLst>
              <a:ext uri="{FF2B5EF4-FFF2-40B4-BE49-F238E27FC236}">
                <a16:creationId xmlns:a16="http://schemas.microsoft.com/office/drawing/2014/main" id="{331D5BFE-E8DA-CDE2-3AB6-CCBFF573C9F7}"/>
              </a:ext>
            </a:extLst>
          </p:cNvPr>
          <p:cNvSpPr>
            <a:spLocks noGrp="1"/>
          </p:cNvSpPr>
          <p:nvPr>
            <p:ph type="sldNum" sz="quarter" idx="10"/>
          </p:nvPr>
        </p:nvSpPr>
        <p:spPr/>
        <p:txBody>
          <a:bodyPr/>
          <a:lstStyle>
            <a:lvl1pPr>
              <a:defRPr/>
            </a:lvl1pPr>
          </a:lstStyle>
          <a:p>
            <a:fld id="{4C948578-83AE-4825-B505-DD9D44722E9B}" type="slidenum">
              <a:rPr lang="en-US" altLang="en-US"/>
              <a:pPr/>
              <a:t>‹#›</a:t>
            </a:fld>
            <a:endParaRPr lang="en-US" altLang="en-US"/>
          </a:p>
        </p:txBody>
      </p:sp>
    </p:spTree>
    <p:extLst>
      <p:ext uri="{BB962C8B-B14F-4D97-AF65-F5344CB8AC3E}">
        <p14:creationId xmlns:p14="http://schemas.microsoft.com/office/powerpoint/2010/main" val="183413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Slide Number Placeholder 22">
            <a:extLst>
              <a:ext uri="{FF2B5EF4-FFF2-40B4-BE49-F238E27FC236}">
                <a16:creationId xmlns:a16="http://schemas.microsoft.com/office/drawing/2014/main" id="{1A56DC70-B3B7-C8ED-ACF5-1917710BBAFA}"/>
              </a:ext>
            </a:extLst>
          </p:cNvPr>
          <p:cNvSpPr>
            <a:spLocks noGrp="1"/>
          </p:cNvSpPr>
          <p:nvPr>
            <p:ph type="sldNum" sz="quarter" idx="10"/>
          </p:nvPr>
        </p:nvSpPr>
        <p:spPr/>
        <p:txBody>
          <a:bodyPr/>
          <a:lstStyle>
            <a:lvl1pPr>
              <a:defRPr/>
            </a:lvl1pPr>
          </a:lstStyle>
          <a:p>
            <a:fld id="{8DB1884A-0077-46FC-B6D7-441EE0283B2D}" type="slidenum">
              <a:rPr lang="en-US" altLang="en-US"/>
              <a:pPr/>
              <a:t>‹#›</a:t>
            </a:fld>
            <a:endParaRPr lang="en-US" altLang="en-US"/>
          </a:p>
        </p:txBody>
      </p:sp>
    </p:spTree>
    <p:extLst>
      <p:ext uri="{BB962C8B-B14F-4D97-AF65-F5344CB8AC3E}">
        <p14:creationId xmlns:p14="http://schemas.microsoft.com/office/powerpoint/2010/main" val="66094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FF07BE3F-C47C-C1BA-383E-738B6139D3AB}"/>
              </a:ext>
            </a:extLst>
          </p:cNvPr>
          <p:cNvSpPr>
            <a:spLocks noGrp="1"/>
          </p:cNvSpPr>
          <p:nvPr>
            <p:ph type="sldNum" sz="quarter" idx="10"/>
          </p:nvPr>
        </p:nvSpPr>
        <p:spPr/>
        <p:txBody>
          <a:bodyPr/>
          <a:lstStyle>
            <a:lvl1pPr>
              <a:defRPr/>
            </a:lvl1pPr>
          </a:lstStyle>
          <a:p>
            <a:fld id="{28F3D092-F20E-482E-B362-49412B97F031}" type="slidenum">
              <a:rPr lang="en-US" altLang="en-US"/>
              <a:pPr/>
              <a:t>‹#›</a:t>
            </a:fld>
            <a:endParaRPr lang="en-US" altLang="en-US"/>
          </a:p>
        </p:txBody>
      </p:sp>
    </p:spTree>
    <p:extLst>
      <p:ext uri="{BB962C8B-B14F-4D97-AF65-F5344CB8AC3E}">
        <p14:creationId xmlns:p14="http://schemas.microsoft.com/office/powerpoint/2010/main" val="223483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90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6A2684B2-8131-C9DC-811E-E968EF7CCF07}"/>
              </a:ext>
            </a:extLst>
          </p:cNvPr>
          <p:cNvSpPr>
            <a:spLocks noGrp="1"/>
          </p:cNvSpPr>
          <p:nvPr>
            <p:ph type="sldNum" sz="quarter" idx="10"/>
          </p:nvPr>
        </p:nvSpPr>
        <p:spPr/>
        <p:txBody>
          <a:bodyPr/>
          <a:lstStyle>
            <a:lvl1pPr>
              <a:defRPr/>
            </a:lvl1pPr>
          </a:lstStyle>
          <a:p>
            <a:fld id="{84205E77-0610-4676-AAD5-EB68808EAD76}" type="slidenum">
              <a:rPr lang="en-US" altLang="en-US"/>
              <a:pPr/>
              <a:t>‹#›</a:t>
            </a:fld>
            <a:endParaRPr lang="en-US" altLang="en-US"/>
          </a:p>
        </p:txBody>
      </p:sp>
    </p:spTree>
    <p:extLst>
      <p:ext uri="{BB962C8B-B14F-4D97-AF65-F5344CB8AC3E}">
        <p14:creationId xmlns:p14="http://schemas.microsoft.com/office/powerpoint/2010/main" val="214608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81D215-55C5-F75F-F6A8-61F362802BF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E2F0CE4-1EC7-0E09-A927-1D108B7E9901}"/>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F4D0AEE7-788C-6543-6DD5-C233A31E9E2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6348009F-F63C-6956-5081-F5B42219D024}"/>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3AE55668-4226-22BD-E635-7C37D414D598}"/>
              </a:ext>
            </a:extLst>
          </p:cNvPr>
          <p:cNvSpPr>
            <a:spLocks noGrp="1"/>
          </p:cNvSpPr>
          <p:nvPr>
            <p:ph type="sldNum" sz="quarter" idx="10"/>
          </p:nvPr>
        </p:nvSpPr>
        <p:spPr>
          <a:xfrm>
            <a:off x="0" y="4667251"/>
            <a:ext cx="1930400" cy="663575"/>
          </a:xfrm>
        </p:spPr>
        <p:txBody>
          <a:bodyPr/>
          <a:lstStyle>
            <a:lvl1pPr>
              <a:defRPr sz="2800"/>
            </a:lvl1pPr>
          </a:lstStyle>
          <a:p>
            <a:fld id="{7DE427A2-742D-464D-8A01-350F6656243C}" type="slidenum">
              <a:rPr lang="en-US" altLang="en-US"/>
              <a:pPr/>
              <a:t>‹#›</a:t>
            </a:fld>
            <a:endParaRPr lang="en-US" altLang="en-US"/>
          </a:p>
        </p:txBody>
      </p:sp>
    </p:spTree>
    <p:extLst>
      <p:ext uri="{BB962C8B-B14F-4D97-AF65-F5344CB8AC3E}">
        <p14:creationId xmlns:p14="http://schemas.microsoft.com/office/powerpoint/2010/main" val="209421161"/>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C81426A7-E6C2-66D2-5A29-158B3993125F}"/>
              </a:ext>
            </a:extLst>
          </p:cNvPr>
          <p:cNvSpPr>
            <a:spLocks noGrp="1"/>
          </p:cNvSpPr>
          <p:nvPr>
            <p:ph type="sldNum" sz="quarter" idx="10"/>
          </p:nvPr>
        </p:nvSpPr>
        <p:spPr/>
        <p:txBody>
          <a:bodyPr/>
          <a:lstStyle>
            <a:lvl1pPr>
              <a:defRPr/>
            </a:lvl1pPr>
          </a:lstStyle>
          <a:p>
            <a:fld id="{5FF4E556-1C9B-4873-BD2D-0EBA857ADD90}" type="slidenum">
              <a:rPr lang="en-US" altLang="en-US"/>
              <a:pPr/>
              <a:t>‹#›</a:t>
            </a:fld>
            <a:endParaRPr lang="en-US" altLang="en-US"/>
          </a:p>
        </p:txBody>
      </p:sp>
    </p:spTree>
    <p:extLst>
      <p:ext uri="{BB962C8B-B14F-4D97-AF65-F5344CB8AC3E}">
        <p14:creationId xmlns:p14="http://schemas.microsoft.com/office/powerpoint/2010/main" val="398449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2479D72C-5089-C707-F5C4-F90170418B83}"/>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a:extLst>
              <a:ext uri="{FF2B5EF4-FFF2-40B4-BE49-F238E27FC236}">
                <a16:creationId xmlns:a16="http://schemas.microsoft.com/office/drawing/2014/main" id="{007F0125-AE7D-FABE-0308-0D82558C2C4C}"/>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Rectangle 6">
            <a:extLst>
              <a:ext uri="{FF2B5EF4-FFF2-40B4-BE49-F238E27FC236}">
                <a16:creationId xmlns:a16="http://schemas.microsoft.com/office/drawing/2014/main" id="{99181045-B9FE-9309-B240-D3F9DD25E021}"/>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E3A88AA9-4AB6-7D44-1E13-1C20A76C09A4}"/>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06A724B7-074E-8791-6734-120C02B2CC14}"/>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17217262-9A7D-4D46-5DA9-A6A045617023}"/>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b="1">
                <a:solidFill>
                  <a:srgbClr val="FFFFFF"/>
                </a:solidFill>
              </a:defRPr>
            </a:lvl1pPr>
          </a:lstStyle>
          <a:p>
            <a:fld id="{0E152911-675B-43AE-90C1-C47A56A85466}" type="slidenum">
              <a:rPr lang="en-US" altLang="en-US"/>
              <a:pPr/>
              <a:t>‹#›</a:t>
            </a:fld>
            <a:endParaRPr lang="en-US" altLang="en-US"/>
          </a:p>
        </p:txBody>
      </p:sp>
      <p:pic>
        <p:nvPicPr>
          <p:cNvPr id="1032" name="Picture 1">
            <a:extLst>
              <a:ext uri="{FF2B5EF4-FFF2-40B4-BE49-F238E27FC236}">
                <a16:creationId xmlns:a16="http://schemas.microsoft.com/office/drawing/2014/main" id="{66C2AD4E-1100-B264-C46F-B5438625356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90C1A0CD-A948-CEF9-F572-C5F427D979D7}"/>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2023.</a:t>
            </a:r>
          </a:p>
        </p:txBody>
      </p:sp>
      <p:sp>
        <p:nvSpPr>
          <p:cNvPr id="12" name="Rectangle 11">
            <a:extLst>
              <a:ext uri="{FF2B5EF4-FFF2-40B4-BE49-F238E27FC236}">
                <a16:creationId xmlns:a16="http://schemas.microsoft.com/office/drawing/2014/main" id="{19089F97-8C0C-E616-97C8-F9346B147B8B}"/>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id="{4BA64EE0-EAC0-7D6F-3B5C-7CA7C9B94C16}"/>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4/9/2024</a:t>
            </a:fld>
            <a:endParaRPr lang="en-US" dirty="0">
              <a:solidFill>
                <a:srgbClr val="9F2936"/>
              </a:solidFill>
            </a:endParaRPr>
          </a:p>
        </p:txBody>
      </p:sp>
    </p:spTree>
    <p:extLst>
      <p:ext uri="{BB962C8B-B14F-4D97-AF65-F5344CB8AC3E}">
        <p14:creationId xmlns:p14="http://schemas.microsoft.com/office/powerpoint/2010/main" val="2837630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kern="12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Ø"/>
        <a:defRPr sz="2900" kern="1200">
          <a:solidFill>
            <a:schemeClr val="tx1"/>
          </a:solidFill>
          <a:latin typeface="Calibri" panose="020F0502020204030204"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Wingdings" panose="05000000000000000000" pitchFamily="2" charset="2"/>
        <a:buChar char="Ø"/>
        <a:defRPr sz="2600" kern="1200">
          <a:solidFill>
            <a:schemeClr val="tx1"/>
          </a:solidFill>
          <a:latin typeface="Calibri" panose="020F0502020204030204"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Ø"/>
        <a:defRPr sz="2300" kern="1200">
          <a:solidFill>
            <a:schemeClr val="tx1"/>
          </a:solidFill>
          <a:latin typeface="Calibri" panose="020F0502020204030204" pitchFamily="34" charset="0"/>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Ø"/>
        <a:defRPr sz="2000" kern="1200">
          <a:solidFill>
            <a:schemeClr val="tx1"/>
          </a:solidFill>
          <a:latin typeface="Calibri" panose="020F0502020204030204" pitchFamily="34" charset="0"/>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Ø"/>
        <a:defRPr sz="2000" kern="1200">
          <a:solidFill>
            <a:schemeClr val="tx1"/>
          </a:solidFill>
          <a:latin typeface="Calibri" panose="020F05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A5A0-8B1A-4B2A-A878-3A863768CA8F}"/>
              </a:ext>
            </a:extLst>
          </p:cNvPr>
          <p:cNvSpPr>
            <a:spLocks noGrp="1"/>
          </p:cNvSpPr>
          <p:nvPr>
            <p:ph type="ctrTitle"/>
          </p:nvPr>
        </p:nvSpPr>
        <p:spPr/>
        <p:txBody>
          <a:bodyPr/>
          <a:lstStyle/>
          <a:p>
            <a:r>
              <a:rPr lang="en-US"/>
              <a:t>session2</a:t>
            </a:r>
            <a:endParaRPr lang="en-US" dirty="0"/>
          </a:p>
        </p:txBody>
      </p:sp>
      <p:sp>
        <p:nvSpPr>
          <p:cNvPr id="3" name="Subtitle 2">
            <a:extLst>
              <a:ext uri="{FF2B5EF4-FFF2-40B4-BE49-F238E27FC236}">
                <a16:creationId xmlns:a16="http://schemas.microsoft.com/office/drawing/2014/main" id="{64D98999-9AE0-4157-80EE-4EC185EC9E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090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46D04-0811-47DC-807E-8A324E7F7C78}"/>
              </a:ext>
            </a:extLst>
          </p:cNvPr>
          <p:cNvSpPr>
            <a:spLocks noGrp="1"/>
          </p:cNvSpPr>
          <p:nvPr>
            <p:ph sz="quarter" idx="1"/>
          </p:nvPr>
        </p:nvSpPr>
        <p:spPr/>
        <p:txBody>
          <a:bodyPr>
            <a:normAutofit/>
          </a:bodyPr>
          <a:lstStyle/>
          <a:p>
            <a:pPr marL="0" indent="0">
              <a:buNone/>
            </a:pPr>
            <a:r>
              <a:rPr lang="en-US" b="1" dirty="0"/>
              <a:t>Modem:</a:t>
            </a:r>
          </a:p>
          <a:p>
            <a:r>
              <a:rPr lang="en-US" dirty="0"/>
              <a:t>A modem (modulator-demodulator) is a networking device that converts digital signals from a computer or network into analog signals that can be transmitted over a communication channel (such as a telephone line or cable line), and vice versa.</a:t>
            </a:r>
          </a:p>
          <a:p>
            <a:r>
              <a:rPr lang="en-US" dirty="0"/>
              <a:t>used to establish connections to the internet or other wide area networks (WANs) over existing communication infrastructure, such as telephone lines (for dial-up modems), cable lines (for cable modems), or fiber optic lines (for fiber optic modems).</a:t>
            </a:r>
          </a:p>
          <a:p>
            <a:endParaRPr lang="en-US" dirty="0"/>
          </a:p>
        </p:txBody>
      </p:sp>
      <p:sp>
        <p:nvSpPr>
          <p:cNvPr id="2" name="Title 1">
            <a:extLst>
              <a:ext uri="{FF2B5EF4-FFF2-40B4-BE49-F238E27FC236}">
                <a16:creationId xmlns:a16="http://schemas.microsoft.com/office/drawing/2014/main" id="{CB986608-6ADB-40F8-A21B-21E716243C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7607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50863-3119-4E85-8B1A-3316A5B4A1E2}"/>
              </a:ext>
            </a:extLst>
          </p:cNvPr>
          <p:cNvSpPr>
            <a:spLocks noGrp="1"/>
          </p:cNvSpPr>
          <p:nvPr>
            <p:ph sz="quarter" idx="1"/>
          </p:nvPr>
        </p:nvSpPr>
        <p:spPr/>
        <p:txBody>
          <a:bodyPr/>
          <a:lstStyle/>
          <a:p>
            <a:r>
              <a:rPr lang="en-US" dirty="0"/>
              <a:t>modems may support various communication standards and protocols, such as DSL, cable, fiber optic, or satellite.</a:t>
            </a:r>
          </a:p>
          <a:p>
            <a:r>
              <a:rPr lang="en-US" dirty="0"/>
              <a:t>modems may also perform other functions such as modulation/demodulation, error correction, data compression, and protocol conversion.</a:t>
            </a:r>
          </a:p>
          <a:p>
            <a:r>
              <a:rPr lang="en-US" dirty="0"/>
              <a:t>provided by internet service providers (ISPs) to customers as part of their internet service package, and they are typically connected to the customer's computer or network router to provide internet access.</a:t>
            </a:r>
          </a:p>
          <a:p>
            <a:endParaRPr lang="en-US" dirty="0"/>
          </a:p>
        </p:txBody>
      </p:sp>
      <p:sp>
        <p:nvSpPr>
          <p:cNvPr id="2" name="Title 1">
            <a:extLst>
              <a:ext uri="{FF2B5EF4-FFF2-40B4-BE49-F238E27FC236}">
                <a16:creationId xmlns:a16="http://schemas.microsoft.com/office/drawing/2014/main" id="{1327ADF3-49E2-49E7-940F-6D5C19EA5E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0521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9D9A8-19F3-4A1D-AD59-95C287ED1270}"/>
              </a:ext>
            </a:extLst>
          </p:cNvPr>
          <p:cNvSpPr>
            <a:spLocks noGrp="1"/>
          </p:cNvSpPr>
          <p:nvPr>
            <p:ph sz="quarter" idx="1"/>
          </p:nvPr>
        </p:nvSpPr>
        <p:spPr/>
        <p:txBody>
          <a:bodyPr>
            <a:normAutofit/>
          </a:bodyPr>
          <a:lstStyle/>
          <a:p>
            <a:r>
              <a:rPr lang="en-US" b="1" dirty="0"/>
              <a:t>An Access Point (AP) </a:t>
            </a:r>
            <a:r>
              <a:rPr lang="en-US" dirty="0"/>
              <a:t>is a networking device that allows wireless devices, such as laptops, smartphones, tablets, and IoT devices, to connect to a wired network. </a:t>
            </a:r>
          </a:p>
          <a:p>
            <a:r>
              <a:rPr lang="en-US" dirty="0"/>
              <a:t>used in Wi-Fi networks to provide wireless connectivity and access to network resources. </a:t>
            </a:r>
          </a:p>
          <a:p>
            <a:pPr marL="0" indent="0">
              <a:buNone/>
            </a:pPr>
            <a:r>
              <a:rPr lang="en-US" b="1" dirty="0"/>
              <a:t>key points about access points:</a:t>
            </a:r>
          </a:p>
          <a:p>
            <a:r>
              <a:rPr lang="en-US" b="1" dirty="0"/>
              <a:t>Wireless Connectivity: </a:t>
            </a:r>
            <a:r>
              <a:rPr lang="en-US" dirty="0"/>
              <a:t>create a wireless local area network (WLAN) by broadcasting Wi-Fi signals, allowing wireless devices within range to connect to the network.</a:t>
            </a:r>
          </a:p>
          <a:p>
            <a:endParaRPr lang="en-US" dirty="0"/>
          </a:p>
          <a:p>
            <a:endParaRPr lang="en-US" dirty="0"/>
          </a:p>
        </p:txBody>
      </p:sp>
      <p:sp>
        <p:nvSpPr>
          <p:cNvPr id="2" name="Title 1">
            <a:extLst>
              <a:ext uri="{FF2B5EF4-FFF2-40B4-BE49-F238E27FC236}">
                <a16:creationId xmlns:a16="http://schemas.microsoft.com/office/drawing/2014/main" id="{67F71928-9AB2-4ADE-B231-DDA394EF041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4283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5F44C-ADF7-452D-B7E7-79CB03D7C177}"/>
              </a:ext>
            </a:extLst>
          </p:cNvPr>
          <p:cNvSpPr>
            <a:spLocks noGrp="1"/>
          </p:cNvSpPr>
          <p:nvPr>
            <p:ph sz="quarter" idx="1"/>
          </p:nvPr>
        </p:nvSpPr>
        <p:spPr/>
        <p:txBody>
          <a:bodyPr>
            <a:normAutofit/>
          </a:bodyPr>
          <a:lstStyle/>
          <a:p>
            <a:r>
              <a:rPr lang="en-US" b="1" dirty="0"/>
              <a:t>Bridge Between Wired and Wireless Networks: </a:t>
            </a:r>
            <a:r>
              <a:rPr lang="en-US" dirty="0"/>
              <a:t>Access points act as a bridge between the wired network infrastructure, such as Ethernet switches or routers, and wireless devices. </a:t>
            </a:r>
          </a:p>
          <a:p>
            <a:r>
              <a:rPr lang="en-US" dirty="0"/>
              <a:t>They facilitate communication and data exchange between wired and wireless devices on the network.</a:t>
            </a:r>
          </a:p>
          <a:p>
            <a:r>
              <a:rPr lang="en-US" b="1" dirty="0"/>
              <a:t>Coverage Area: </a:t>
            </a:r>
            <a:r>
              <a:rPr lang="en-US" dirty="0"/>
              <a:t>Access points have a specific coverage area or range within which wireless devices can connect to the network. </a:t>
            </a:r>
          </a:p>
          <a:p>
            <a:r>
              <a:rPr lang="en-US" dirty="0"/>
              <a:t>The coverage area depends on factors such as the transmit power of the access point, antenna configuration, and environmental conditions.</a:t>
            </a:r>
          </a:p>
          <a:p>
            <a:endParaRPr lang="en-US" dirty="0"/>
          </a:p>
        </p:txBody>
      </p:sp>
      <p:sp>
        <p:nvSpPr>
          <p:cNvPr id="2" name="Title 1">
            <a:extLst>
              <a:ext uri="{FF2B5EF4-FFF2-40B4-BE49-F238E27FC236}">
                <a16:creationId xmlns:a16="http://schemas.microsoft.com/office/drawing/2014/main" id="{EAE950F4-BAD9-44E7-9B54-12CCB922FB4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58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74498-9661-4B60-A359-1B70DE355D05}"/>
              </a:ext>
            </a:extLst>
          </p:cNvPr>
          <p:cNvSpPr>
            <a:spLocks noGrp="1"/>
          </p:cNvSpPr>
          <p:nvPr>
            <p:ph sz="quarter" idx="1"/>
          </p:nvPr>
        </p:nvSpPr>
        <p:spPr/>
        <p:txBody>
          <a:bodyPr/>
          <a:lstStyle/>
          <a:p>
            <a:r>
              <a:rPr lang="en-US" b="1" dirty="0"/>
              <a:t>SSID: </a:t>
            </a:r>
            <a:r>
              <a:rPr lang="en-US" dirty="0"/>
              <a:t>Each access point broadcasts a Service Set Identifier (SSID), which is a unique identifier for the wireless network. </a:t>
            </a:r>
          </a:p>
          <a:p>
            <a:r>
              <a:rPr lang="en-US" dirty="0"/>
              <a:t>Users can search for available networks and connect to the desired SSID to access the network provided by the access point.</a:t>
            </a:r>
          </a:p>
          <a:p>
            <a:r>
              <a:rPr lang="en-US" b="1" dirty="0"/>
              <a:t>PoE Support: </a:t>
            </a:r>
            <a:r>
              <a:rPr lang="en-US" dirty="0"/>
              <a:t>support Power over Ethernet (PoE), allowing them to receive power and data over a single Ethernet cable. </a:t>
            </a:r>
          </a:p>
          <a:p>
            <a:endParaRPr lang="en-US" dirty="0"/>
          </a:p>
        </p:txBody>
      </p:sp>
      <p:sp>
        <p:nvSpPr>
          <p:cNvPr id="3" name="Title 2">
            <a:extLst>
              <a:ext uri="{FF2B5EF4-FFF2-40B4-BE49-F238E27FC236}">
                <a16:creationId xmlns:a16="http://schemas.microsoft.com/office/drawing/2014/main" id="{399CAE43-0B5D-4480-966C-74A5F56F4E1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51543D34-5FF6-4838-AB9C-47A2663E7654}"/>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14</a:t>
            </a:fld>
            <a:endParaRPr lang="en-US" altLang="en-US"/>
          </a:p>
        </p:txBody>
      </p:sp>
    </p:spTree>
    <p:extLst>
      <p:ext uri="{BB962C8B-B14F-4D97-AF65-F5344CB8AC3E}">
        <p14:creationId xmlns:p14="http://schemas.microsoft.com/office/powerpoint/2010/main" val="284366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1D2CD-431A-4DBA-B299-8C62D51A7B79}"/>
              </a:ext>
            </a:extLst>
          </p:cNvPr>
          <p:cNvSpPr>
            <a:spLocks noGrp="1"/>
          </p:cNvSpPr>
          <p:nvPr>
            <p:ph sz="quarter" idx="1"/>
          </p:nvPr>
        </p:nvSpPr>
        <p:spPr/>
        <p:txBody>
          <a:bodyPr>
            <a:normAutofit fontScale="92500" lnSpcReduction="10000"/>
          </a:bodyPr>
          <a:lstStyle/>
          <a:p>
            <a:r>
              <a:rPr lang="en-US" b="1" dirty="0"/>
              <a:t>Authentication and Encryption: </a:t>
            </a:r>
            <a:r>
              <a:rPr lang="en-US" dirty="0"/>
              <a:t>support authentication and encryption mechanisms to secure the wireless network. </a:t>
            </a:r>
          </a:p>
          <a:p>
            <a:r>
              <a:rPr lang="en-US" dirty="0"/>
              <a:t>Common security protocols include Wi-Fi Protected Access (WPA) and WPA2, which use techniques such as pre-shared keys (PSKs) or enterprise authentication (e.g., 802.1X) to authenticate users and encrypt data.</a:t>
            </a:r>
          </a:p>
          <a:p>
            <a:r>
              <a:rPr lang="en-US" b="1" dirty="0"/>
              <a:t>Management and Configuration: </a:t>
            </a:r>
            <a:r>
              <a:rPr lang="en-US" dirty="0"/>
              <a:t>managed and configured using management interfaces such as web-based administration consoles or dedicated management software. </a:t>
            </a:r>
          </a:p>
          <a:p>
            <a:r>
              <a:rPr lang="en-US" dirty="0"/>
              <a:t>Administrators can configure settings such as network name (SSID), security settings, channel selection, and quality of service (QoS) parameters.</a:t>
            </a:r>
          </a:p>
          <a:p>
            <a:endParaRPr lang="en-US" dirty="0"/>
          </a:p>
          <a:p>
            <a:endParaRPr lang="en-US" dirty="0"/>
          </a:p>
          <a:p>
            <a:endParaRPr lang="en-US" dirty="0"/>
          </a:p>
        </p:txBody>
      </p:sp>
      <p:sp>
        <p:nvSpPr>
          <p:cNvPr id="2" name="Title 1">
            <a:extLst>
              <a:ext uri="{FF2B5EF4-FFF2-40B4-BE49-F238E27FC236}">
                <a16:creationId xmlns:a16="http://schemas.microsoft.com/office/drawing/2014/main" id="{CA87A3DB-16E5-46A7-BEE9-9D8A06C9C95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8170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19822-BFD8-4B38-B6BC-97C847CCE5A4}"/>
              </a:ext>
            </a:extLst>
          </p:cNvPr>
          <p:cNvSpPr>
            <a:spLocks noGrp="1"/>
          </p:cNvSpPr>
          <p:nvPr>
            <p:ph sz="quarter" idx="1"/>
          </p:nvPr>
        </p:nvSpPr>
        <p:spPr/>
        <p:txBody>
          <a:bodyPr>
            <a:normAutofit/>
          </a:bodyPr>
          <a:lstStyle/>
          <a:p>
            <a:r>
              <a:rPr lang="en-US" b="1" dirty="0"/>
              <a:t>Multiple Access Points: </a:t>
            </a:r>
            <a:r>
              <a:rPr lang="en-US" dirty="0"/>
              <a:t>In larger environments or areas with high user density, multiple access points may be deployed to provide seamless coverage and distribute network traffic more evenly. </a:t>
            </a:r>
          </a:p>
          <a:p>
            <a:r>
              <a:rPr lang="en-US" dirty="0"/>
              <a:t>Access points can be configured to work together in a coordinated manner, forming a wireless network infrastructure known as a wireless LAN (WLAN) or Wi-Fi network.</a:t>
            </a:r>
          </a:p>
          <a:p>
            <a:endParaRPr lang="en-US" dirty="0"/>
          </a:p>
        </p:txBody>
      </p:sp>
      <p:sp>
        <p:nvSpPr>
          <p:cNvPr id="2" name="Title 1">
            <a:extLst>
              <a:ext uri="{FF2B5EF4-FFF2-40B4-BE49-F238E27FC236}">
                <a16:creationId xmlns:a16="http://schemas.microsoft.com/office/drawing/2014/main" id="{FEB841F3-5AB3-403D-A859-AAB48276EE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46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431FD-1085-42E1-88D1-DF8749841B81}"/>
              </a:ext>
            </a:extLst>
          </p:cNvPr>
          <p:cNvSpPr>
            <a:spLocks noGrp="1"/>
          </p:cNvSpPr>
          <p:nvPr>
            <p:ph sz="quarter" idx="1"/>
          </p:nvPr>
        </p:nvSpPr>
        <p:spPr/>
        <p:txBody>
          <a:bodyPr>
            <a:normAutofit/>
          </a:bodyPr>
          <a:lstStyle/>
          <a:p>
            <a:r>
              <a:rPr lang="en-US" dirty="0"/>
              <a:t>A hub is a basic networking device that serves as a central connection point for multiple devices in a local area network (LAN). </a:t>
            </a:r>
          </a:p>
          <a:p>
            <a:r>
              <a:rPr lang="en-US" dirty="0"/>
              <a:t>It receives data packets from one device and broadcasts them to all other connected devices. </a:t>
            </a:r>
          </a:p>
          <a:p>
            <a:r>
              <a:rPr lang="en-US" dirty="0"/>
              <a:t>There are two main types of hubs: </a:t>
            </a:r>
            <a:r>
              <a:rPr lang="en-US" b="1" dirty="0"/>
              <a:t>active hubs and passive hubs.</a:t>
            </a:r>
          </a:p>
          <a:p>
            <a:endParaRPr lang="en-US" dirty="0"/>
          </a:p>
        </p:txBody>
      </p:sp>
      <p:sp>
        <p:nvSpPr>
          <p:cNvPr id="2" name="Title 1">
            <a:extLst>
              <a:ext uri="{FF2B5EF4-FFF2-40B4-BE49-F238E27FC236}">
                <a16:creationId xmlns:a16="http://schemas.microsoft.com/office/drawing/2014/main" id="{FCD950D4-4AF0-414D-BA0A-899009F39E40}"/>
              </a:ext>
            </a:extLst>
          </p:cNvPr>
          <p:cNvSpPr>
            <a:spLocks noGrp="1"/>
          </p:cNvSpPr>
          <p:nvPr>
            <p:ph type="title"/>
          </p:nvPr>
        </p:nvSpPr>
        <p:spPr/>
        <p:txBody>
          <a:bodyPr/>
          <a:lstStyle/>
          <a:p>
            <a:r>
              <a:rPr lang="en-US" dirty="0"/>
              <a:t>A hub </a:t>
            </a:r>
          </a:p>
        </p:txBody>
      </p:sp>
    </p:spTree>
    <p:extLst>
      <p:ext uri="{BB962C8B-B14F-4D97-AF65-F5344CB8AC3E}">
        <p14:creationId xmlns:p14="http://schemas.microsoft.com/office/powerpoint/2010/main" val="381860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F2DCA-7BD8-4209-B9C3-179E25261313}"/>
              </a:ext>
            </a:extLst>
          </p:cNvPr>
          <p:cNvSpPr>
            <a:spLocks noGrp="1"/>
          </p:cNvSpPr>
          <p:nvPr>
            <p:ph sz="quarter" idx="1"/>
          </p:nvPr>
        </p:nvSpPr>
        <p:spPr/>
        <p:txBody>
          <a:bodyPr>
            <a:normAutofit/>
          </a:bodyPr>
          <a:lstStyle/>
          <a:p>
            <a:r>
              <a:rPr lang="en-US" dirty="0"/>
              <a:t>also known as a "multi-port repeater," regenerates and amplifies incoming data signals before forwarding them to all other ports.</a:t>
            </a:r>
          </a:p>
          <a:p>
            <a:r>
              <a:rPr lang="en-US" dirty="0"/>
              <a:t>require a power source to operate because they actively regenerate and amplify signals.</a:t>
            </a:r>
          </a:p>
          <a:p>
            <a:r>
              <a:rPr lang="en-US" dirty="0"/>
              <a:t>have multiple ports, allowing multiple devices to connect to the LAN.</a:t>
            </a:r>
          </a:p>
          <a:p>
            <a:r>
              <a:rPr lang="en-US" dirty="0"/>
              <a:t>inexpensive and straightforward devices, making them suitable for small LANs or temporary network setups.</a:t>
            </a:r>
          </a:p>
          <a:p>
            <a:r>
              <a:rPr lang="en-US" dirty="0"/>
              <a:t>not commonly used in modern networking environments due to their limitations compared to more advanced networking devices like switches.</a:t>
            </a:r>
          </a:p>
          <a:p>
            <a:endParaRPr lang="en-US" dirty="0"/>
          </a:p>
        </p:txBody>
      </p:sp>
      <p:sp>
        <p:nvSpPr>
          <p:cNvPr id="2" name="Title 1">
            <a:extLst>
              <a:ext uri="{FF2B5EF4-FFF2-40B4-BE49-F238E27FC236}">
                <a16:creationId xmlns:a16="http://schemas.microsoft.com/office/drawing/2014/main" id="{20551776-9FAC-4A15-8A19-07C4D08E8669}"/>
              </a:ext>
            </a:extLst>
          </p:cNvPr>
          <p:cNvSpPr>
            <a:spLocks noGrp="1"/>
          </p:cNvSpPr>
          <p:nvPr>
            <p:ph type="title"/>
          </p:nvPr>
        </p:nvSpPr>
        <p:spPr/>
        <p:txBody>
          <a:bodyPr/>
          <a:lstStyle/>
          <a:p>
            <a:br>
              <a:rPr lang="en-US" dirty="0"/>
            </a:br>
            <a:r>
              <a:rPr lang="en-US" dirty="0"/>
              <a:t>Active Hub:</a:t>
            </a:r>
            <a:br>
              <a:rPr lang="en-US" dirty="0"/>
            </a:br>
            <a:endParaRPr lang="en-US" dirty="0"/>
          </a:p>
        </p:txBody>
      </p:sp>
    </p:spTree>
    <p:extLst>
      <p:ext uri="{BB962C8B-B14F-4D97-AF65-F5344CB8AC3E}">
        <p14:creationId xmlns:p14="http://schemas.microsoft.com/office/powerpoint/2010/main" val="30408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98CD3-D8C3-481A-9D5B-8A06C231975D}"/>
              </a:ext>
            </a:extLst>
          </p:cNvPr>
          <p:cNvSpPr>
            <a:spLocks noGrp="1"/>
          </p:cNvSpPr>
          <p:nvPr>
            <p:ph sz="quarter" idx="1"/>
          </p:nvPr>
        </p:nvSpPr>
        <p:spPr/>
        <p:txBody>
          <a:bodyPr>
            <a:normAutofit/>
          </a:bodyPr>
          <a:lstStyle/>
          <a:p>
            <a:r>
              <a:rPr lang="en-US" dirty="0"/>
              <a:t>also known as a "dumb hub" or "concentrator," simply serves as a physical connection point for devices without performing any signal regeneration or amplification.</a:t>
            </a:r>
          </a:p>
          <a:p>
            <a:r>
              <a:rPr lang="en-US" dirty="0"/>
              <a:t>do not require a power source because they do not actively regenerate or amplify signals. </a:t>
            </a:r>
          </a:p>
          <a:p>
            <a:r>
              <a:rPr lang="en-US" dirty="0"/>
              <a:t>They rely on the electrical properties of the connected cables to transmit data between devices.</a:t>
            </a:r>
          </a:p>
          <a:p>
            <a:endParaRPr lang="en-US" dirty="0"/>
          </a:p>
        </p:txBody>
      </p:sp>
      <p:sp>
        <p:nvSpPr>
          <p:cNvPr id="2" name="Title 1">
            <a:extLst>
              <a:ext uri="{FF2B5EF4-FFF2-40B4-BE49-F238E27FC236}">
                <a16:creationId xmlns:a16="http://schemas.microsoft.com/office/drawing/2014/main" id="{CD06F368-91D0-4BA6-8277-1E74A7EA5D1F}"/>
              </a:ext>
            </a:extLst>
          </p:cNvPr>
          <p:cNvSpPr>
            <a:spLocks noGrp="1"/>
          </p:cNvSpPr>
          <p:nvPr>
            <p:ph type="title"/>
          </p:nvPr>
        </p:nvSpPr>
        <p:spPr/>
        <p:txBody>
          <a:bodyPr/>
          <a:lstStyle/>
          <a:p>
            <a:br>
              <a:rPr lang="en-US" dirty="0"/>
            </a:br>
            <a:r>
              <a:rPr lang="en-US" dirty="0"/>
              <a:t>Passive Hub:</a:t>
            </a:r>
            <a:br>
              <a:rPr lang="en-US" dirty="0"/>
            </a:br>
            <a:endParaRPr lang="en-US" dirty="0"/>
          </a:p>
        </p:txBody>
      </p:sp>
    </p:spTree>
    <p:extLst>
      <p:ext uri="{BB962C8B-B14F-4D97-AF65-F5344CB8AC3E}">
        <p14:creationId xmlns:p14="http://schemas.microsoft.com/office/powerpoint/2010/main" val="341198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C1E54-467B-4B0E-844D-3346D7433516}"/>
              </a:ext>
            </a:extLst>
          </p:cNvPr>
          <p:cNvSpPr>
            <a:spLocks noGrp="1"/>
          </p:cNvSpPr>
          <p:nvPr>
            <p:ph sz="quarter" idx="1"/>
          </p:nvPr>
        </p:nvSpPr>
        <p:spPr/>
        <p:txBody>
          <a:bodyPr>
            <a:normAutofit/>
          </a:bodyPr>
          <a:lstStyle/>
          <a:p>
            <a:r>
              <a:rPr lang="en-US" b="1" dirty="0"/>
              <a:t>A Local Area Network (LAN) </a:t>
            </a:r>
            <a:r>
              <a:rPr lang="en-US" dirty="0"/>
              <a:t>is a network that connects computers and devices within a limited geographical area, such as a home, office, or campus. </a:t>
            </a:r>
          </a:p>
          <a:p>
            <a:r>
              <a:rPr lang="en-US" dirty="0"/>
              <a:t>LANs typically consist of several components that work together to facilitate communication and data sharing among connected devices. </a:t>
            </a:r>
          </a:p>
        </p:txBody>
      </p:sp>
      <p:sp>
        <p:nvSpPr>
          <p:cNvPr id="2" name="Title 1">
            <a:extLst>
              <a:ext uri="{FF2B5EF4-FFF2-40B4-BE49-F238E27FC236}">
                <a16:creationId xmlns:a16="http://schemas.microsoft.com/office/drawing/2014/main" id="{A4FC22E5-8751-485E-A96E-45EBFF9184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2055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7411DE-B0E4-4E58-A7FA-BB215AC4E252}"/>
              </a:ext>
            </a:extLst>
          </p:cNvPr>
          <p:cNvSpPr>
            <a:spLocks noGrp="1"/>
          </p:cNvSpPr>
          <p:nvPr>
            <p:ph sz="quarter" idx="1"/>
          </p:nvPr>
        </p:nvSpPr>
        <p:spPr/>
        <p:txBody>
          <a:bodyPr/>
          <a:lstStyle/>
          <a:p>
            <a:r>
              <a:rPr lang="en-US" dirty="0"/>
              <a:t>All data packets received by a passive hub are broadcast to all other connected devices, regardless of the intended recipient. </a:t>
            </a:r>
          </a:p>
          <a:p>
            <a:r>
              <a:rPr lang="en-US" dirty="0"/>
              <a:t>lead to network congestion and reduced performance, especially in larger networks.</a:t>
            </a:r>
          </a:p>
          <a:p>
            <a:r>
              <a:rPr lang="en-US" dirty="0"/>
              <a:t>rarely used in modern networking environments due to their limitations in terms of performance, scalability, and network management.</a:t>
            </a:r>
          </a:p>
          <a:p>
            <a:endParaRPr lang="en-US" dirty="0"/>
          </a:p>
        </p:txBody>
      </p:sp>
      <p:sp>
        <p:nvSpPr>
          <p:cNvPr id="3" name="Title 2">
            <a:extLst>
              <a:ext uri="{FF2B5EF4-FFF2-40B4-BE49-F238E27FC236}">
                <a16:creationId xmlns:a16="http://schemas.microsoft.com/office/drawing/2014/main" id="{DC3A0754-D43B-45BD-8489-8E127DC4813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5A4F2784-ABC1-4A7A-927C-12B7D75133BA}"/>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20</a:t>
            </a:fld>
            <a:endParaRPr lang="en-US" altLang="en-US"/>
          </a:p>
        </p:txBody>
      </p:sp>
    </p:spTree>
    <p:extLst>
      <p:ext uri="{BB962C8B-B14F-4D97-AF65-F5344CB8AC3E}">
        <p14:creationId xmlns:p14="http://schemas.microsoft.com/office/powerpoint/2010/main" val="414143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17534-AC46-4525-B1AC-DD40ECD033A4}"/>
              </a:ext>
            </a:extLst>
          </p:cNvPr>
          <p:cNvSpPr>
            <a:spLocks noGrp="1"/>
          </p:cNvSpPr>
          <p:nvPr>
            <p:ph sz="quarter" idx="1"/>
          </p:nvPr>
        </p:nvSpPr>
        <p:spPr/>
        <p:txBody>
          <a:bodyPr>
            <a:normAutofit/>
          </a:bodyPr>
          <a:lstStyle/>
          <a:p>
            <a:r>
              <a:rPr lang="en-US" dirty="0"/>
              <a:t>Ethernet switches have largely replaced passive hubs in LANs because they offer improved performance, better management capabilities, and support for features such as VLANs, Quality of Service (QoS), and port mirroring.</a:t>
            </a:r>
          </a:p>
          <a:p>
            <a:endParaRPr lang="en-US" dirty="0"/>
          </a:p>
        </p:txBody>
      </p:sp>
      <p:sp>
        <p:nvSpPr>
          <p:cNvPr id="2" name="Title 1">
            <a:extLst>
              <a:ext uri="{FF2B5EF4-FFF2-40B4-BE49-F238E27FC236}">
                <a16:creationId xmlns:a16="http://schemas.microsoft.com/office/drawing/2014/main" id="{8F14A217-8E49-4CD8-B645-B2211E095C3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6652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1FB51-C88F-46E5-BCB8-64E225BDCA6C}"/>
              </a:ext>
            </a:extLst>
          </p:cNvPr>
          <p:cNvSpPr>
            <a:spLocks noGrp="1"/>
          </p:cNvSpPr>
          <p:nvPr>
            <p:ph sz="quarter" idx="1"/>
          </p:nvPr>
        </p:nvSpPr>
        <p:spPr/>
        <p:txBody>
          <a:bodyPr>
            <a:normAutofit/>
          </a:bodyPr>
          <a:lstStyle/>
          <a:p>
            <a:r>
              <a:rPr lang="en-US" dirty="0"/>
              <a:t>networking device that receives a signal, cleans it of any noise or interference, and then regenerates and retransmits the signal to extend the reach of the network.</a:t>
            </a:r>
          </a:p>
          <a:p>
            <a:r>
              <a:rPr lang="en-US" dirty="0"/>
              <a:t>used to overcome the limitations of signal attenuation, which occurs when signals weaken as they travel over long distances through network cables.</a:t>
            </a:r>
          </a:p>
          <a:p>
            <a:r>
              <a:rPr lang="en-US" dirty="0"/>
              <a:t>operate at the physical layer (Layer 1) of the OSI model and are transparent to the higher layers of the network protocol stack.</a:t>
            </a:r>
          </a:p>
          <a:p>
            <a:endParaRPr lang="en-US" dirty="0"/>
          </a:p>
        </p:txBody>
      </p:sp>
      <p:sp>
        <p:nvSpPr>
          <p:cNvPr id="2" name="Title 1">
            <a:extLst>
              <a:ext uri="{FF2B5EF4-FFF2-40B4-BE49-F238E27FC236}">
                <a16:creationId xmlns:a16="http://schemas.microsoft.com/office/drawing/2014/main" id="{366B7F4D-3DBA-4751-87B1-13EE14887479}"/>
              </a:ext>
            </a:extLst>
          </p:cNvPr>
          <p:cNvSpPr>
            <a:spLocks noGrp="1"/>
          </p:cNvSpPr>
          <p:nvPr>
            <p:ph type="title"/>
          </p:nvPr>
        </p:nvSpPr>
        <p:spPr/>
        <p:txBody>
          <a:bodyPr>
            <a:normAutofit fontScale="90000"/>
          </a:bodyPr>
          <a:lstStyle/>
          <a:p>
            <a:br>
              <a:rPr lang="en-US" dirty="0"/>
            </a:br>
            <a:r>
              <a:rPr lang="en-US" dirty="0"/>
              <a:t>REPEATERS:</a:t>
            </a:r>
            <a:br>
              <a:rPr lang="en-US" dirty="0"/>
            </a:br>
            <a:endParaRPr lang="en-US" dirty="0"/>
          </a:p>
        </p:txBody>
      </p:sp>
    </p:spTree>
    <p:extLst>
      <p:ext uri="{BB962C8B-B14F-4D97-AF65-F5344CB8AC3E}">
        <p14:creationId xmlns:p14="http://schemas.microsoft.com/office/powerpoint/2010/main" val="62050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019AD-D8FC-43E7-B562-8C299FA196F8}"/>
              </a:ext>
            </a:extLst>
          </p:cNvPr>
          <p:cNvSpPr>
            <a:spLocks noGrp="1"/>
          </p:cNvSpPr>
          <p:nvPr>
            <p:ph sz="quarter" idx="1"/>
          </p:nvPr>
        </p:nvSpPr>
        <p:spPr/>
        <p:txBody>
          <a:bodyPr/>
          <a:lstStyle/>
          <a:p>
            <a:r>
              <a:rPr lang="en-US" dirty="0"/>
              <a:t>They do not make any decisions about the data they receive; </a:t>
            </a:r>
          </a:p>
          <a:p>
            <a:r>
              <a:rPr lang="en-US" dirty="0"/>
              <a:t>they simply amplify and forward the signals they receive.</a:t>
            </a:r>
          </a:p>
          <a:p>
            <a:r>
              <a:rPr lang="en-US" dirty="0"/>
              <a:t>often used in Ethernet networks to extend the maximum distance between network devices, such as computers and switches, beyond the standard Ethernet cable length limit of 100 meters.</a:t>
            </a:r>
          </a:p>
          <a:p>
            <a:r>
              <a:rPr lang="en-US" dirty="0"/>
              <a:t>repeaters have limitations in terms of their ability to improve network performance, as they do not segment or filter network traffic.</a:t>
            </a:r>
          </a:p>
          <a:p>
            <a:endParaRPr lang="en-US" dirty="0"/>
          </a:p>
        </p:txBody>
      </p:sp>
      <p:sp>
        <p:nvSpPr>
          <p:cNvPr id="2" name="Title 1">
            <a:extLst>
              <a:ext uri="{FF2B5EF4-FFF2-40B4-BE49-F238E27FC236}">
                <a16:creationId xmlns:a16="http://schemas.microsoft.com/office/drawing/2014/main" id="{39F9F6F1-6B7F-41D0-8AC7-634A234B675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837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8A1B-314C-40AF-B52F-ED50BB27E84C}"/>
              </a:ext>
            </a:extLst>
          </p:cNvPr>
          <p:cNvSpPr>
            <a:spLocks noGrp="1"/>
          </p:cNvSpPr>
          <p:nvPr>
            <p:ph sz="quarter" idx="1"/>
          </p:nvPr>
        </p:nvSpPr>
        <p:spPr/>
        <p:txBody>
          <a:bodyPr>
            <a:normAutofit/>
          </a:bodyPr>
          <a:lstStyle/>
          <a:p>
            <a:r>
              <a:rPr lang="en-US" dirty="0"/>
              <a:t>A bridge is a networking device that connects two or more network segments or LANs, allowing them to communicate with each other while keeping traffic separate and contained within each segment.</a:t>
            </a:r>
          </a:p>
          <a:p>
            <a:r>
              <a:rPr lang="en-US" dirty="0"/>
              <a:t>operate at the data link layer (Layer 2) of the OSI model and make forwarding decisions based on the MAC addresses of devices connected to the network.</a:t>
            </a:r>
          </a:p>
          <a:p>
            <a:endParaRPr lang="en-US" dirty="0"/>
          </a:p>
        </p:txBody>
      </p:sp>
      <p:sp>
        <p:nvSpPr>
          <p:cNvPr id="2" name="Title 1">
            <a:extLst>
              <a:ext uri="{FF2B5EF4-FFF2-40B4-BE49-F238E27FC236}">
                <a16:creationId xmlns:a16="http://schemas.microsoft.com/office/drawing/2014/main" id="{C82C8623-7684-4937-B33E-FD3E692BF82C}"/>
              </a:ext>
            </a:extLst>
          </p:cNvPr>
          <p:cNvSpPr>
            <a:spLocks noGrp="1"/>
          </p:cNvSpPr>
          <p:nvPr>
            <p:ph type="title"/>
          </p:nvPr>
        </p:nvSpPr>
        <p:spPr/>
        <p:txBody>
          <a:bodyPr>
            <a:normAutofit fontScale="90000"/>
          </a:bodyPr>
          <a:lstStyle/>
          <a:p>
            <a:br>
              <a:rPr lang="en-US" dirty="0"/>
            </a:br>
            <a:r>
              <a:rPr lang="en-US" dirty="0"/>
              <a:t>Bridges:</a:t>
            </a:r>
            <a:br>
              <a:rPr lang="en-US" dirty="0"/>
            </a:br>
            <a:endParaRPr lang="en-US" dirty="0"/>
          </a:p>
        </p:txBody>
      </p:sp>
    </p:spTree>
    <p:extLst>
      <p:ext uri="{BB962C8B-B14F-4D97-AF65-F5344CB8AC3E}">
        <p14:creationId xmlns:p14="http://schemas.microsoft.com/office/powerpoint/2010/main" val="2739788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388FDA-9410-4688-86CC-7CB8B6014946}"/>
              </a:ext>
            </a:extLst>
          </p:cNvPr>
          <p:cNvSpPr>
            <a:spLocks noGrp="1"/>
          </p:cNvSpPr>
          <p:nvPr>
            <p:ph sz="quarter" idx="1"/>
          </p:nvPr>
        </p:nvSpPr>
        <p:spPr/>
        <p:txBody>
          <a:bodyPr/>
          <a:lstStyle/>
          <a:p>
            <a:r>
              <a:rPr lang="en-US" dirty="0"/>
              <a:t>Bridges use a process called filtering to selectively forward network traffic only to the segment where the destination device is located, reducing unnecessary traffic on the network.</a:t>
            </a:r>
          </a:p>
          <a:p>
            <a:r>
              <a:rPr lang="en-US" dirty="0"/>
              <a:t>bridges help improve network performance, reduce collisions, and increase available bandwidth within each network segment.</a:t>
            </a:r>
          </a:p>
          <a:p>
            <a:r>
              <a:rPr lang="en-US" dirty="0"/>
              <a:t>used to connect different physical or logical LAN segments, such as Ethernet segments, and to divide large LANs into smaller, more manageable segments.</a:t>
            </a:r>
          </a:p>
          <a:p>
            <a:endParaRPr lang="en-US" dirty="0"/>
          </a:p>
        </p:txBody>
      </p:sp>
      <p:sp>
        <p:nvSpPr>
          <p:cNvPr id="3" name="Title 2">
            <a:extLst>
              <a:ext uri="{FF2B5EF4-FFF2-40B4-BE49-F238E27FC236}">
                <a16:creationId xmlns:a16="http://schemas.microsoft.com/office/drawing/2014/main" id="{3489271C-F879-40BF-BAF3-68C480B4E8A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B6E6A7A-D532-4D51-87B7-DBD22D3B93A0}"/>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25</a:t>
            </a:fld>
            <a:endParaRPr lang="en-US" altLang="en-US"/>
          </a:p>
        </p:txBody>
      </p:sp>
    </p:spTree>
    <p:extLst>
      <p:ext uri="{BB962C8B-B14F-4D97-AF65-F5344CB8AC3E}">
        <p14:creationId xmlns:p14="http://schemas.microsoft.com/office/powerpoint/2010/main" val="2789210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8D8F7-9234-49D3-8BE8-46937CAB421A}"/>
              </a:ext>
            </a:extLst>
          </p:cNvPr>
          <p:cNvSpPr>
            <a:spLocks noGrp="1"/>
          </p:cNvSpPr>
          <p:nvPr>
            <p:ph sz="quarter" idx="1"/>
          </p:nvPr>
        </p:nvSpPr>
        <p:spPr/>
        <p:txBody>
          <a:bodyPr>
            <a:normAutofit/>
          </a:bodyPr>
          <a:lstStyle/>
          <a:p>
            <a:r>
              <a:rPr lang="en-US" dirty="0"/>
              <a:t>Modern bridges are often integrated into Ethernet switches, which provide additional features such as VLAN support, port-based security, and Quality of Service (QoS) capabilities.</a:t>
            </a:r>
          </a:p>
          <a:p>
            <a:r>
              <a:rPr lang="en-US" dirty="0"/>
              <a:t>In summary, repeaters are used to extend the reach of a network by regenerating and retransmitting signals, while bridges are used to connect and segment network segments or LANs, improving performance and reducing network congestion. </a:t>
            </a:r>
          </a:p>
          <a:p>
            <a:r>
              <a:rPr lang="en-US" dirty="0"/>
              <a:t>bridges offer more advanced features for controlling and managing network traffic.</a:t>
            </a:r>
          </a:p>
          <a:p>
            <a:endParaRPr lang="en-US" dirty="0"/>
          </a:p>
        </p:txBody>
      </p:sp>
      <p:sp>
        <p:nvSpPr>
          <p:cNvPr id="2" name="Title 1">
            <a:extLst>
              <a:ext uri="{FF2B5EF4-FFF2-40B4-BE49-F238E27FC236}">
                <a16:creationId xmlns:a16="http://schemas.microsoft.com/office/drawing/2014/main" id="{56C94A11-95DD-4F3D-BDB3-5E03400B6B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01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60EFF-B6AA-47D0-8922-A7F92378613B}"/>
              </a:ext>
            </a:extLst>
          </p:cNvPr>
          <p:cNvSpPr>
            <a:spLocks noGrp="1"/>
          </p:cNvSpPr>
          <p:nvPr>
            <p:ph sz="quarter" idx="1"/>
          </p:nvPr>
        </p:nvSpPr>
        <p:spPr/>
        <p:txBody>
          <a:bodyPr>
            <a:normAutofit/>
          </a:bodyPr>
          <a:lstStyle/>
          <a:p>
            <a:r>
              <a:rPr lang="en-US" dirty="0"/>
              <a:t>used to connect multiple devices within a local area network (LAN).</a:t>
            </a:r>
          </a:p>
          <a:p>
            <a:r>
              <a:rPr lang="en-US" dirty="0"/>
              <a:t>Switches use MAC addresses to forward data packets between devices on the same network. </a:t>
            </a:r>
          </a:p>
          <a:p>
            <a:r>
              <a:rPr lang="en-US" dirty="0"/>
              <a:t>They maintain a MAC address table, also known as a forwarding table or CAM table, which maps MAC addresses to the physical ports on the switch.</a:t>
            </a:r>
          </a:p>
          <a:p>
            <a:r>
              <a:rPr lang="en-US" dirty="0"/>
              <a:t>When a data packet arrives at a switch, the switch examines the destination MAC address and forwards the packet only to the port where the destination device is located, improving network efficiency and reducing unnecessary traffic.</a:t>
            </a:r>
          </a:p>
          <a:p>
            <a:endParaRPr lang="en-US" dirty="0"/>
          </a:p>
        </p:txBody>
      </p:sp>
      <p:sp>
        <p:nvSpPr>
          <p:cNvPr id="2" name="Title 1">
            <a:extLst>
              <a:ext uri="{FF2B5EF4-FFF2-40B4-BE49-F238E27FC236}">
                <a16:creationId xmlns:a16="http://schemas.microsoft.com/office/drawing/2014/main" id="{460CB484-35C8-484F-9AFA-D87541A027FE}"/>
              </a:ext>
            </a:extLst>
          </p:cNvPr>
          <p:cNvSpPr>
            <a:spLocks noGrp="1"/>
          </p:cNvSpPr>
          <p:nvPr>
            <p:ph type="title"/>
          </p:nvPr>
        </p:nvSpPr>
        <p:spPr/>
        <p:txBody>
          <a:bodyPr>
            <a:normAutofit fontScale="90000"/>
          </a:bodyPr>
          <a:lstStyle/>
          <a:p>
            <a:br>
              <a:rPr lang="en-US" dirty="0"/>
            </a:br>
            <a:r>
              <a:rPr lang="en-US" dirty="0"/>
              <a:t>SWITCH:</a:t>
            </a:r>
            <a:br>
              <a:rPr lang="en-US" dirty="0"/>
            </a:br>
            <a:endParaRPr lang="en-US" dirty="0"/>
          </a:p>
        </p:txBody>
      </p:sp>
    </p:spTree>
    <p:extLst>
      <p:ext uri="{BB962C8B-B14F-4D97-AF65-F5344CB8AC3E}">
        <p14:creationId xmlns:p14="http://schemas.microsoft.com/office/powerpoint/2010/main" val="370204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F50CE-2224-4D87-89EE-844E15880CA1}"/>
              </a:ext>
            </a:extLst>
          </p:cNvPr>
          <p:cNvSpPr>
            <a:spLocks noGrp="1"/>
          </p:cNvSpPr>
          <p:nvPr>
            <p:ph sz="quarter" idx="1"/>
          </p:nvPr>
        </p:nvSpPr>
        <p:spPr/>
        <p:txBody>
          <a:bodyPr>
            <a:normAutofit/>
          </a:bodyPr>
          <a:lstStyle/>
          <a:p>
            <a:r>
              <a:rPr lang="en-US" dirty="0"/>
              <a:t>Switches are capable of full-duplex communication, allowing devices to transmit and receive data simultaneously on separate channels, which enhances network performance.</a:t>
            </a:r>
          </a:p>
          <a:p>
            <a:r>
              <a:rPr lang="en-US" dirty="0"/>
              <a:t>Managed switches offer additional features such as VLAN support, Quality of Service (QoS) prioritization, port mirroring, and link aggregation, providing greater flexibility and control over network traffic.</a:t>
            </a:r>
          </a:p>
          <a:p>
            <a:endParaRPr lang="en-US" dirty="0"/>
          </a:p>
        </p:txBody>
      </p:sp>
      <p:sp>
        <p:nvSpPr>
          <p:cNvPr id="2" name="Title 1">
            <a:extLst>
              <a:ext uri="{FF2B5EF4-FFF2-40B4-BE49-F238E27FC236}">
                <a16:creationId xmlns:a16="http://schemas.microsoft.com/office/drawing/2014/main" id="{AF61E6E0-5C84-4895-8222-45292AF7C5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65795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8F958-5CC2-45B2-8B31-BEB73C914DEE}"/>
              </a:ext>
            </a:extLst>
          </p:cNvPr>
          <p:cNvSpPr>
            <a:spLocks noGrp="1"/>
          </p:cNvSpPr>
          <p:nvPr>
            <p:ph sz="quarter" idx="1"/>
          </p:nvPr>
        </p:nvSpPr>
        <p:spPr/>
        <p:txBody>
          <a:bodyPr>
            <a:normAutofit lnSpcReduction="10000"/>
          </a:bodyPr>
          <a:lstStyle/>
          <a:p>
            <a:r>
              <a:rPr lang="en-US" dirty="0"/>
              <a:t>operates at the network layer (Layer 3) of the OSI model.</a:t>
            </a:r>
          </a:p>
          <a:p>
            <a:r>
              <a:rPr lang="en-US" dirty="0"/>
              <a:t>used to connect multiple networks together, such as LANs, WANs, or the internet.</a:t>
            </a:r>
          </a:p>
          <a:p>
            <a:r>
              <a:rPr lang="en-US" dirty="0"/>
              <a:t>Routers use IP addresses to forward data packets between networks based on routing tables, which contain information about the best paths and next-hop destinations for routing traffic.</a:t>
            </a:r>
          </a:p>
          <a:p>
            <a:r>
              <a:rPr lang="en-US" dirty="0"/>
              <a:t>When a data packet arrives at a router, the router examines the destination IP address and determines the best path to forward the packet to its destination network. </a:t>
            </a:r>
          </a:p>
          <a:p>
            <a:r>
              <a:rPr lang="en-US" dirty="0"/>
              <a:t>Routers are responsible for making decisions about how to route data between different networks.</a:t>
            </a:r>
          </a:p>
          <a:p>
            <a:endParaRPr lang="en-US" dirty="0"/>
          </a:p>
        </p:txBody>
      </p:sp>
      <p:sp>
        <p:nvSpPr>
          <p:cNvPr id="2" name="Title 1">
            <a:extLst>
              <a:ext uri="{FF2B5EF4-FFF2-40B4-BE49-F238E27FC236}">
                <a16:creationId xmlns:a16="http://schemas.microsoft.com/office/drawing/2014/main" id="{7E180710-D45A-41C4-92A6-E5EBFDFD10D3}"/>
              </a:ext>
            </a:extLst>
          </p:cNvPr>
          <p:cNvSpPr>
            <a:spLocks noGrp="1"/>
          </p:cNvSpPr>
          <p:nvPr>
            <p:ph type="title"/>
          </p:nvPr>
        </p:nvSpPr>
        <p:spPr/>
        <p:txBody>
          <a:bodyPr>
            <a:normAutofit fontScale="90000"/>
          </a:bodyPr>
          <a:lstStyle/>
          <a:p>
            <a:br>
              <a:rPr lang="en-US" dirty="0"/>
            </a:br>
            <a:r>
              <a:rPr lang="en-US" dirty="0"/>
              <a:t>Router:</a:t>
            </a:r>
            <a:br>
              <a:rPr lang="en-US" dirty="0"/>
            </a:br>
            <a:endParaRPr lang="en-US" dirty="0"/>
          </a:p>
        </p:txBody>
      </p:sp>
    </p:spTree>
    <p:extLst>
      <p:ext uri="{BB962C8B-B14F-4D97-AF65-F5344CB8AC3E}">
        <p14:creationId xmlns:p14="http://schemas.microsoft.com/office/powerpoint/2010/main" val="419709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5EF1-F6DD-4CE4-B841-12D23DD5EBDC}"/>
              </a:ext>
            </a:extLst>
          </p:cNvPr>
          <p:cNvSpPr>
            <a:spLocks noGrp="1"/>
          </p:cNvSpPr>
          <p:nvPr>
            <p:ph sz="quarter" idx="1"/>
          </p:nvPr>
        </p:nvSpPr>
        <p:spPr/>
        <p:txBody>
          <a:bodyPr>
            <a:normAutofit/>
          </a:bodyPr>
          <a:lstStyle/>
          <a:p>
            <a:r>
              <a:rPr lang="en-US" b="1" dirty="0"/>
              <a:t>Computers and Devices: </a:t>
            </a:r>
            <a:r>
              <a:rPr lang="en-US" dirty="0"/>
              <a:t>Computers, laptops, smartphones, tablets, printers, scanners, servers, and other network-enabled devices are the endpoints or nodes connected to the LAN. </a:t>
            </a:r>
          </a:p>
          <a:p>
            <a:r>
              <a:rPr lang="en-US" b="1" dirty="0"/>
              <a:t>Network Interface Cards (NICs): </a:t>
            </a:r>
            <a:r>
              <a:rPr lang="en-US" dirty="0"/>
              <a:t>Network Interface Cards (NICs) are hardware components installed in computers and devices to enable them to connect to the LAN. </a:t>
            </a:r>
          </a:p>
          <a:p>
            <a:r>
              <a:rPr lang="en-US" dirty="0"/>
              <a:t>NICs provide the physical interface for connecting devices to the network, typically using Ethernet cables or wireless connections (Wi-Fi).</a:t>
            </a:r>
          </a:p>
          <a:p>
            <a:endParaRPr lang="en-US" dirty="0"/>
          </a:p>
        </p:txBody>
      </p:sp>
      <p:sp>
        <p:nvSpPr>
          <p:cNvPr id="2" name="Title 1">
            <a:extLst>
              <a:ext uri="{FF2B5EF4-FFF2-40B4-BE49-F238E27FC236}">
                <a16:creationId xmlns:a16="http://schemas.microsoft.com/office/drawing/2014/main" id="{A348F9E6-C918-4FCE-AF6B-D1B20AB185AB}"/>
              </a:ext>
            </a:extLst>
          </p:cNvPr>
          <p:cNvSpPr>
            <a:spLocks noGrp="1"/>
          </p:cNvSpPr>
          <p:nvPr>
            <p:ph type="title"/>
          </p:nvPr>
        </p:nvSpPr>
        <p:spPr/>
        <p:txBody>
          <a:bodyPr/>
          <a:lstStyle/>
          <a:p>
            <a:r>
              <a:rPr lang="en-US" dirty="0"/>
              <a:t>components of a LAN :</a:t>
            </a:r>
          </a:p>
        </p:txBody>
      </p:sp>
    </p:spTree>
    <p:extLst>
      <p:ext uri="{BB962C8B-B14F-4D97-AF65-F5344CB8AC3E}">
        <p14:creationId xmlns:p14="http://schemas.microsoft.com/office/powerpoint/2010/main" val="89249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F90CD-1D1A-4CD4-A261-E5B95997D1F2}"/>
              </a:ext>
            </a:extLst>
          </p:cNvPr>
          <p:cNvSpPr>
            <a:spLocks noGrp="1"/>
          </p:cNvSpPr>
          <p:nvPr>
            <p:ph sz="quarter" idx="1"/>
          </p:nvPr>
        </p:nvSpPr>
        <p:spPr/>
        <p:txBody>
          <a:bodyPr>
            <a:normAutofit/>
          </a:bodyPr>
          <a:lstStyle/>
          <a:p>
            <a:r>
              <a:rPr lang="en-US" dirty="0"/>
              <a:t>Routers provide functions such as packet forwarding, routing, and network address translation (NAT), which allows multiple devices on a LAN to share a single public IP address for internet access.</a:t>
            </a:r>
          </a:p>
          <a:p>
            <a:r>
              <a:rPr lang="en-US" dirty="0"/>
              <a:t>offer additional features such as firewall capabilities, VPN support, bandwidth management, and intrusion detection/prevention systems (IDS/IPS), providing enhanced security and network management capabilities.</a:t>
            </a:r>
          </a:p>
          <a:p>
            <a:endParaRPr lang="en-US" dirty="0"/>
          </a:p>
          <a:p>
            <a:endParaRPr lang="en-US" dirty="0"/>
          </a:p>
        </p:txBody>
      </p:sp>
      <p:sp>
        <p:nvSpPr>
          <p:cNvPr id="2" name="Title 1">
            <a:extLst>
              <a:ext uri="{FF2B5EF4-FFF2-40B4-BE49-F238E27FC236}">
                <a16:creationId xmlns:a16="http://schemas.microsoft.com/office/drawing/2014/main" id="{EC523931-376E-4E1F-9C80-D862A3E2E84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44728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525AF-D29E-41EF-AB5B-B0338583031E}"/>
              </a:ext>
            </a:extLst>
          </p:cNvPr>
          <p:cNvSpPr>
            <a:spLocks noGrp="1"/>
          </p:cNvSpPr>
          <p:nvPr>
            <p:ph sz="quarter" idx="1"/>
          </p:nvPr>
        </p:nvSpPr>
        <p:spPr/>
        <p:txBody>
          <a:bodyPr>
            <a:normAutofit/>
          </a:bodyPr>
          <a:lstStyle/>
          <a:p>
            <a:r>
              <a:rPr lang="en-US" dirty="0"/>
              <a:t>used to terminate network cables and establish connections between networking devices, such as computers, switches, routers, and access points. </a:t>
            </a:r>
          </a:p>
          <a:p>
            <a:endParaRPr lang="en-US" dirty="0"/>
          </a:p>
        </p:txBody>
      </p:sp>
      <p:sp>
        <p:nvSpPr>
          <p:cNvPr id="2" name="Title 1">
            <a:extLst>
              <a:ext uri="{FF2B5EF4-FFF2-40B4-BE49-F238E27FC236}">
                <a16:creationId xmlns:a16="http://schemas.microsoft.com/office/drawing/2014/main" id="{3CD7F1A9-FA9F-4DB8-AF3E-E69F72A0DF17}"/>
              </a:ext>
            </a:extLst>
          </p:cNvPr>
          <p:cNvSpPr>
            <a:spLocks noGrp="1"/>
          </p:cNvSpPr>
          <p:nvPr>
            <p:ph type="title"/>
          </p:nvPr>
        </p:nvSpPr>
        <p:spPr/>
        <p:txBody>
          <a:bodyPr/>
          <a:lstStyle/>
          <a:p>
            <a:br>
              <a:rPr lang="en-US" dirty="0"/>
            </a:br>
            <a:r>
              <a:rPr lang="en-US" dirty="0"/>
              <a:t>Network cable connectors</a:t>
            </a:r>
            <a:br>
              <a:rPr lang="en-US" dirty="0"/>
            </a:br>
            <a:endParaRPr lang="en-US" dirty="0"/>
          </a:p>
        </p:txBody>
      </p:sp>
    </p:spTree>
    <p:extLst>
      <p:ext uri="{BB962C8B-B14F-4D97-AF65-F5344CB8AC3E}">
        <p14:creationId xmlns:p14="http://schemas.microsoft.com/office/powerpoint/2010/main" val="39267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EC7EB-3572-43A2-869F-EB4B16D0B234}"/>
              </a:ext>
            </a:extLst>
          </p:cNvPr>
          <p:cNvSpPr>
            <a:spLocks noGrp="1"/>
          </p:cNvSpPr>
          <p:nvPr>
            <p:ph sz="quarter" idx="1"/>
          </p:nvPr>
        </p:nvSpPr>
        <p:spPr/>
        <p:txBody>
          <a:bodyPr>
            <a:normAutofit/>
          </a:bodyPr>
          <a:lstStyle/>
          <a:p>
            <a:pPr marL="0" indent="0">
              <a:buNone/>
            </a:pPr>
            <a:r>
              <a:rPr lang="en-US" b="1" dirty="0"/>
              <a:t>RJ45 Connector:</a:t>
            </a:r>
          </a:p>
          <a:p>
            <a:r>
              <a:rPr lang="en-US" dirty="0"/>
              <a:t>The RJ45 connector is the most common type of connector used for Ethernet cables, including Cat5e, Cat6, and Cat6a cables.</a:t>
            </a:r>
          </a:p>
          <a:p>
            <a:r>
              <a:rPr lang="en-US" dirty="0"/>
              <a:t>It has eight pins that correspond to eight wires inside the Ethernet cable.</a:t>
            </a:r>
          </a:p>
          <a:p>
            <a:r>
              <a:rPr lang="en-US" dirty="0"/>
              <a:t>used with twisted-pair copper cables and are used for both wired Ethernet connections and for terminating cables to connect to devices such as computers, switches, routers, and access points.</a:t>
            </a:r>
          </a:p>
          <a:p>
            <a:endParaRPr lang="en-US" dirty="0"/>
          </a:p>
        </p:txBody>
      </p:sp>
      <p:sp>
        <p:nvSpPr>
          <p:cNvPr id="2" name="Title 1">
            <a:extLst>
              <a:ext uri="{FF2B5EF4-FFF2-40B4-BE49-F238E27FC236}">
                <a16:creationId xmlns:a16="http://schemas.microsoft.com/office/drawing/2014/main" id="{1DDDC40A-C355-4B86-B17C-3B9960D55E85}"/>
              </a:ext>
            </a:extLst>
          </p:cNvPr>
          <p:cNvSpPr>
            <a:spLocks noGrp="1"/>
          </p:cNvSpPr>
          <p:nvPr>
            <p:ph type="title"/>
          </p:nvPr>
        </p:nvSpPr>
        <p:spPr/>
        <p:txBody>
          <a:bodyPr>
            <a:normAutofit fontScale="90000"/>
          </a:bodyPr>
          <a:lstStyle/>
          <a:p>
            <a:br>
              <a:rPr lang="en-US" dirty="0"/>
            </a:br>
            <a:r>
              <a:rPr lang="en-US" dirty="0"/>
              <a:t>TYPES OF NETWORK CABLE CONNECTORS</a:t>
            </a:r>
            <a:br>
              <a:rPr lang="en-US" dirty="0"/>
            </a:br>
            <a:endParaRPr lang="en-US" dirty="0"/>
          </a:p>
        </p:txBody>
      </p:sp>
    </p:spTree>
    <p:extLst>
      <p:ext uri="{BB962C8B-B14F-4D97-AF65-F5344CB8AC3E}">
        <p14:creationId xmlns:p14="http://schemas.microsoft.com/office/powerpoint/2010/main" val="25940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BEDF7-AD41-4A53-97D5-0056D998154E}"/>
              </a:ext>
            </a:extLst>
          </p:cNvPr>
          <p:cNvSpPr>
            <a:spLocks noGrp="1"/>
          </p:cNvSpPr>
          <p:nvPr>
            <p:ph sz="quarter" idx="1"/>
          </p:nvPr>
        </p:nvSpPr>
        <p:spPr/>
        <p:txBody>
          <a:bodyPr>
            <a:normAutofit lnSpcReduction="10000"/>
          </a:bodyPr>
          <a:lstStyle/>
          <a:p>
            <a:pPr marL="0" indent="0">
              <a:buNone/>
            </a:pPr>
            <a:r>
              <a:rPr lang="en-US" b="1" dirty="0"/>
              <a:t>RJ11 Connector:</a:t>
            </a:r>
          </a:p>
          <a:p>
            <a:r>
              <a:rPr lang="en-US" dirty="0"/>
              <a:t>used for telephone cables and is similar in appearance to the RJ45 connector but smaller.</a:t>
            </a:r>
          </a:p>
          <a:p>
            <a:r>
              <a:rPr lang="en-US" dirty="0"/>
              <a:t>It has four or six pins and is used for terminating telephone cables for connecting landline telephones, fax machines, and DSL modems.</a:t>
            </a:r>
          </a:p>
          <a:p>
            <a:pPr marL="0" indent="0">
              <a:buNone/>
            </a:pPr>
            <a:r>
              <a:rPr lang="en-US" b="1" dirty="0"/>
              <a:t>F-Type Connector:</a:t>
            </a:r>
          </a:p>
          <a:p>
            <a:r>
              <a:rPr lang="en-US" dirty="0"/>
              <a:t>used for coaxial cables, primarily in cable television (CATV) and satellite TV installations.</a:t>
            </a:r>
          </a:p>
          <a:p>
            <a:r>
              <a:rPr lang="en-US" dirty="0"/>
              <a:t>used to connect cable modems, satellite receivers, and cable TV boxes to the coaxial cable infrastructure.</a:t>
            </a:r>
          </a:p>
          <a:p>
            <a:pPr marL="0" indent="0">
              <a:buNone/>
            </a:pPr>
            <a:endParaRPr lang="en-US" b="1" dirty="0"/>
          </a:p>
          <a:p>
            <a:endParaRPr lang="en-US" dirty="0"/>
          </a:p>
        </p:txBody>
      </p:sp>
      <p:sp>
        <p:nvSpPr>
          <p:cNvPr id="2" name="Title 1">
            <a:extLst>
              <a:ext uri="{FF2B5EF4-FFF2-40B4-BE49-F238E27FC236}">
                <a16:creationId xmlns:a16="http://schemas.microsoft.com/office/drawing/2014/main" id="{FAEADF52-CD4C-4B4D-8AF1-C67C776D7A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54443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517CE-7ACE-436C-9779-D4576D454447}"/>
              </a:ext>
            </a:extLst>
          </p:cNvPr>
          <p:cNvSpPr>
            <a:spLocks noGrp="1"/>
          </p:cNvSpPr>
          <p:nvPr>
            <p:ph sz="quarter" idx="1"/>
          </p:nvPr>
        </p:nvSpPr>
        <p:spPr/>
        <p:txBody>
          <a:bodyPr>
            <a:normAutofit/>
          </a:bodyPr>
          <a:lstStyle/>
          <a:p>
            <a:r>
              <a:rPr lang="en-US" b="1" dirty="0"/>
              <a:t>BNC Connector:</a:t>
            </a:r>
          </a:p>
          <a:p>
            <a:r>
              <a:rPr lang="en-US" dirty="0"/>
              <a:t>The BNC (Bayonet Neill-</a:t>
            </a:r>
            <a:r>
              <a:rPr lang="en-US" dirty="0" err="1"/>
              <a:t>Concelman</a:t>
            </a:r>
            <a:r>
              <a:rPr lang="en-US" dirty="0"/>
              <a:t>) connector is used for coaxial cables and is commonly used in video and RF applications, such as CCTV cameras and networking equipment.</a:t>
            </a:r>
          </a:p>
          <a:p>
            <a:r>
              <a:rPr lang="en-US" dirty="0"/>
              <a:t>It features a twist-lock mechanism for secure connections and is commonly used for connecting thin Ethernet (10BASE2) and thick Ethernet (10BASE5) cables.</a:t>
            </a:r>
          </a:p>
          <a:p>
            <a:endParaRPr lang="en-US" dirty="0"/>
          </a:p>
        </p:txBody>
      </p:sp>
      <p:sp>
        <p:nvSpPr>
          <p:cNvPr id="2" name="Title 1">
            <a:extLst>
              <a:ext uri="{FF2B5EF4-FFF2-40B4-BE49-F238E27FC236}">
                <a16:creationId xmlns:a16="http://schemas.microsoft.com/office/drawing/2014/main" id="{956637B8-55AB-4470-855C-CC0422D3AA0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78674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FD56E-ABBD-4594-9F35-F99BF41F8EBC}"/>
              </a:ext>
            </a:extLst>
          </p:cNvPr>
          <p:cNvSpPr>
            <a:spLocks noGrp="1"/>
          </p:cNvSpPr>
          <p:nvPr>
            <p:ph sz="quarter" idx="1"/>
          </p:nvPr>
        </p:nvSpPr>
        <p:spPr/>
        <p:txBody>
          <a:bodyPr/>
          <a:lstStyle/>
          <a:p>
            <a:r>
              <a:rPr lang="en-US" b="1" dirty="0"/>
              <a:t>LC Connector:</a:t>
            </a:r>
          </a:p>
          <a:p>
            <a:r>
              <a:rPr lang="en-US" dirty="0"/>
              <a:t>small form-factor fiber optic connector commonly used in data communication and telecommunications networks.</a:t>
            </a:r>
          </a:p>
          <a:p>
            <a:r>
              <a:rPr lang="en-US" dirty="0"/>
              <a:t>It features a push-pull mechanism for easy insertion and removal and is used with small diameter single-mode or multimode fiber optic cables.</a:t>
            </a:r>
          </a:p>
          <a:p>
            <a:endParaRPr lang="en-US" dirty="0"/>
          </a:p>
        </p:txBody>
      </p:sp>
      <p:sp>
        <p:nvSpPr>
          <p:cNvPr id="3" name="Title 2">
            <a:extLst>
              <a:ext uri="{FF2B5EF4-FFF2-40B4-BE49-F238E27FC236}">
                <a16:creationId xmlns:a16="http://schemas.microsoft.com/office/drawing/2014/main" id="{1833984C-334F-4D77-8D7F-3B1BD439D9E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12CF600-A650-4C65-A960-BB8FF64BD19C}"/>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35</a:t>
            </a:fld>
            <a:endParaRPr lang="en-US" altLang="en-US"/>
          </a:p>
        </p:txBody>
      </p:sp>
    </p:spTree>
    <p:extLst>
      <p:ext uri="{BB962C8B-B14F-4D97-AF65-F5344CB8AC3E}">
        <p14:creationId xmlns:p14="http://schemas.microsoft.com/office/powerpoint/2010/main" val="3221247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A1835-B9EB-4ED5-B8CD-396A015D5A3C}"/>
              </a:ext>
            </a:extLst>
          </p:cNvPr>
          <p:cNvSpPr>
            <a:spLocks noGrp="1"/>
          </p:cNvSpPr>
          <p:nvPr>
            <p:ph sz="quarter" idx="1"/>
          </p:nvPr>
        </p:nvSpPr>
        <p:spPr/>
        <p:txBody>
          <a:bodyPr/>
          <a:lstStyle/>
          <a:p>
            <a:r>
              <a:rPr lang="en-US" b="1" dirty="0"/>
              <a:t>SC Connector:</a:t>
            </a:r>
          </a:p>
          <a:p>
            <a:r>
              <a:rPr lang="en-US" dirty="0"/>
              <a:t>The SC (Subscriber Connector) connector is another type of fiber optic connector commonly used in networking applications.</a:t>
            </a:r>
          </a:p>
          <a:p>
            <a:r>
              <a:rPr lang="en-US" dirty="0"/>
              <a:t>It features a push-pull coupling mechanism and is commonly used with multimode and single-mode fiber optic cables for high-speed data transmission.</a:t>
            </a:r>
          </a:p>
          <a:p>
            <a:endParaRPr lang="en-US" dirty="0"/>
          </a:p>
        </p:txBody>
      </p:sp>
      <p:sp>
        <p:nvSpPr>
          <p:cNvPr id="2" name="Title 1">
            <a:extLst>
              <a:ext uri="{FF2B5EF4-FFF2-40B4-BE49-F238E27FC236}">
                <a16:creationId xmlns:a16="http://schemas.microsoft.com/office/drawing/2014/main" id="{2F6707B5-5028-4554-9C3D-7901CFCFB9D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1599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930DA-1F17-41F4-B863-23E11BBC266D}"/>
              </a:ext>
            </a:extLst>
          </p:cNvPr>
          <p:cNvSpPr>
            <a:spLocks noGrp="1"/>
          </p:cNvSpPr>
          <p:nvPr>
            <p:ph sz="quarter" idx="1"/>
          </p:nvPr>
        </p:nvSpPr>
        <p:spPr/>
        <p:txBody>
          <a:bodyPr>
            <a:normAutofit/>
          </a:bodyPr>
          <a:lstStyle/>
          <a:p>
            <a:r>
              <a:rPr lang="en-US" b="1" dirty="0"/>
              <a:t>ST Connector:</a:t>
            </a:r>
          </a:p>
          <a:p>
            <a:r>
              <a:rPr lang="en-US" dirty="0"/>
              <a:t>The ST (Straight Tip) connector is an older type of fiber optic connector that was commonly used in networking and telecommunications applications.</a:t>
            </a:r>
          </a:p>
          <a:p>
            <a:r>
              <a:rPr lang="en-US" dirty="0"/>
              <a:t>It features a bayonet-style coupling mechanism and is used with multimode fiber optic cables for data transmission.</a:t>
            </a:r>
          </a:p>
          <a:p>
            <a:endParaRPr lang="en-US" dirty="0"/>
          </a:p>
        </p:txBody>
      </p:sp>
      <p:sp>
        <p:nvSpPr>
          <p:cNvPr id="2" name="Title 1">
            <a:extLst>
              <a:ext uri="{FF2B5EF4-FFF2-40B4-BE49-F238E27FC236}">
                <a16:creationId xmlns:a16="http://schemas.microsoft.com/office/drawing/2014/main" id="{10F789F0-AE4C-4EAF-A0A0-BEB3C45C3EA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7602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C98CC-8C67-4AE3-929D-5E059C150C32}"/>
              </a:ext>
            </a:extLst>
          </p:cNvPr>
          <p:cNvSpPr>
            <a:spLocks noGrp="1"/>
          </p:cNvSpPr>
          <p:nvPr>
            <p:ph sz="quarter" idx="1"/>
          </p:nvPr>
        </p:nvSpPr>
        <p:spPr/>
        <p:txBody>
          <a:bodyPr>
            <a:normAutofit/>
          </a:bodyPr>
          <a:lstStyle/>
          <a:p>
            <a:r>
              <a:rPr lang="en-US" b="1" dirty="0"/>
              <a:t>Switches: </a:t>
            </a:r>
            <a:r>
              <a:rPr lang="en-US" dirty="0"/>
              <a:t>Switches are networking devices that serve as the central point of connection for devices within the LAN. </a:t>
            </a:r>
          </a:p>
          <a:p>
            <a:r>
              <a:rPr lang="en-US" dirty="0"/>
              <a:t>Switches use MAC addresses to forward data packets between devices on the same network, providing efficient and direct communication between devices.</a:t>
            </a:r>
          </a:p>
          <a:p>
            <a:r>
              <a:rPr lang="en-US" b="1" dirty="0"/>
              <a:t>Router: </a:t>
            </a:r>
            <a:r>
              <a:rPr lang="en-US" dirty="0"/>
              <a:t>Routers are networking devices that connect multiple LANs together or connect LANs to wider networks such as the internet.</a:t>
            </a:r>
          </a:p>
          <a:p>
            <a:r>
              <a:rPr lang="en-US" dirty="0"/>
              <a:t>Routers forward data packets between different networks based on IP addresses, allowing devices on the LAN to communicate with devices on other networks.</a:t>
            </a:r>
          </a:p>
          <a:p>
            <a:endParaRPr lang="en-US" dirty="0"/>
          </a:p>
          <a:p>
            <a:endParaRPr lang="en-US" dirty="0"/>
          </a:p>
        </p:txBody>
      </p:sp>
      <p:sp>
        <p:nvSpPr>
          <p:cNvPr id="2" name="Title 1">
            <a:extLst>
              <a:ext uri="{FF2B5EF4-FFF2-40B4-BE49-F238E27FC236}">
                <a16:creationId xmlns:a16="http://schemas.microsoft.com/office/drawing/2014/main" id="{658E466B-B8C6-48BD-BE78-9E0B56BBF87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0400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7F533-0482-4F13-9C54-496E964339DA}"/>
              </a:ext>
            </a:extLst>
          </p:cNvPr>
          <p:cNvSpPr>
            <a:spLocks noGrp="1"/>
          </p:cNvSpPr>
          <p:nvPr>
            <p:ph sz="quarter" idx="1"/>
          </p:nvPr>
        </p:nvSpPr>
        <p:spPr/>
        <p:txBody>
          <a:bodyPr>
            <a:normAutofit/>
          </a:bodyPr>
          <a:lstStyle/>
          <a:p>
            <a:r>
              <a:rPr lang="en-US" b="1" dirty="0"/>
              <a:t>Cables and Connectors: </a:t>
            </a:r>
            <a:r>
              <a:rPr lang="en-US" dirty="0"/>
              <a:t>Ethernet cables, such as twisted-pair copper cables (e.g., Cat 5e, Cat 6) or fiber optic cables, are used to physically connect devices to the LAN infrastructure. </a:t>
            </a:r>
          </a:p>
          <a:p>
            <a:r>
              <a:rPr lang="en-US" dirty="0"/>
              <a:t>Connectors such as RJ45 connectors are used to terminate Ethernet cables and connect them to devices and networking equipment.</a:t>
            </a:r>
          </a:p>
          <a:p>
            <a:r>
              <a:rPr lang="en-US" b="1" dirty="0"/>
              <a:t>Wireless Access Points (WAPs): </a:t>
            </a:r>
            <a:r>
              <a:rPr lang="en-US" dirty="0"/>
              <a:t>networking devices that provide wireless connectivity to devices within the LAN. </a:t>
            </a:r>
          </a:p>
          <a:p>
            <a:r>
              <a:rPr lang="en-US" dirty="0"/>
              <a:t>WAPs transmit and receive data wirelessly using Wi-Fi technology, allowing devices such as laptops, smartphones, and tablets to connect to the LAN without requiring physical cables.</a:t>
            </a:r>
          </a:p>
          <a:p>
            <a:endParaRPr lang="en-US" dirty="0"/>
          </a:p>
        </p:txBody>
      </p:sp>
      <p:sp>
        <p:nvSpPr>
          <p:cNvPr id="2" name="Title 1">
            <a:extLst>
              <a:ext uri="{FF2B5EF4-FFF2-40B4-BE49-F238E27FC236}">
                <a16:creationId xmlns:a16="http://schemas.microsoft.com/office/drawing/2014/main" id="{D242C67B-4381-4C5A-B3E5-0FA486107C5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7476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9BFBB-2028-4F78-BF2B-9C7131C5EC9D}"/>
              </a:ext>
            </a:extLst>
          </p:cNvPr>
          <p:cNvSpPr>
            <a:spLocks noGrp="1"/>
          </p:cNvSpPr>
          <p:nvPr>
            <p:ph sz="quarter" idx="1"/>
          </p:nvPr>
        </p:nvSpPr>
        <p:spPr/>
        <p:txBody>
          <a:bodyPr>
            <a:normAutofit fontScale="92500" lnSpcReduction="10000"/>
          </a:bodyPr>
          <a:lstStyle/>
          <a:p>
            <a:r>
              <a:rPr lang="en-US" b="1" dirty="0"/>
              <a:t>LAN Protocols and Standards: </a:t>
            </a:r>
            <a:r>
              <a:rPr lang="en-US" dirty="0"/>
              <a:t>LANs use various protocols and standards to enable communication and data exchange between devices. </a:t>
            </a:r>
          </a:p>
          <a:p>
            <a:r>
              <a:rPr lang="en-US" dirty="0"/>
              <a:t>Common LAN protocols include Ethernet, Wi-Fi (IEEE 802.11), TCP/IP, and others. </a:t>
            </a:r>
          </a:p>
          <a:p>
            <a:r>
              <a:rPr lang="en-US" dirty="0"/>
              <a:t>Standards organizations such as the Institute of Electrical and Electronics Engineers (IEEE) define specifications for LAN technologies.</a:t>
            </a:r>
          </a:p>
          <a:p>
            <a:r>
              <a:rPr lang="en-US" b="1" dirty="0"/>
              <a:t>Network Operating System (NOS): </a:t>
            </a:r>
            <a:r>
              <a:rPr lang="en-US" dirty="0"/>
              <a:t>software that manages network resources and services within the LAN.</a:t>
            </a:r>
          </a:p>
          <a:p>
            <a:r>
              <a:rPr lang="en-US" dirty="0"/>
              <a:t>provide functionalities such as file sharing, printer sharing, user authentication, and network administration tools to facilitate network management and operations.</a:t>
            </a:r>
          </a:p>
          <a:p>
            <a:endParaRPr lang="en-US" dirty="0"/>
          </a:p>
          <a:p>
            <a:endParaRPr lang="en-US" dirty="0"/>
          </a:p>
        </p:txBody>
      </p:sp>
      <p:sp>
        <p:nvSpPr>
          <p:cNvPr id="2" name="Title 1">
            <a:extLst>
              <a:ext uri="{FF2B5EF4-FFF2-40B4-BE49-F238E27FC236}">
                <a16:creationId xmlns:a16="http://schemas.microsoft.com/office/drawing/2014/main" id="{FD007F8B-CF21-4B95-B3E6-5AD039892F9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0941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C6646-EDDF-4E7E-9065-ED8B7074BD6E}"/>
              </a:ext>
            </a:extLst>
          </p:cNvPr>
          <p:cNvSpPr>
            <a:spLocks noGrp="1"/>
          </p:cNvSpPr>
          <p:nvPr>
            <p:ph sz="quarter" idx="1"/>
          </p:nvPr>
        </p:nvSpPr>
        <p:spPr/>
        <p:txBody>
          <a:bodyPr>
            <a:normAutofit/>
          </a:bodyPr>
          <a:lstStyle/>
          <a:p>
            <a:r>
              <a:rPr lang="en-US" b="1" dirty="0"/>
              <a:t>Network Infrastructure: </a:t>
            </a:r>
            <a:r>
              <a:rPr lang="en-US" dirty="0"/>
              <a:t>all the physical and logical components that make up the LAN, including switches, routers, cables, wireless access points, and network management software. </a:t>
            </a:r>
          </a:p>
          <a:p>
            <a:r>
              <a:rPr lang="en-US" b="1" dirty="0"/>
              <a:t>Security Measures: </a:t>
            </a:r>
            <a:r>
              <a:rPr lang="en-US" dirty="0"/>
              <a:t>Security measures such as firewalls, intrusion detection/prevention systems (IDS/IPS), access controls, and encryption protocols are implemented to protect the LAN from unauthorized access, data breaches, and cyber threats. </a:t>
            </a:r>
          </a:p>
          <a:p>
            <a:r>
              <a:rPr lang="en-US" dirty="0"/>
              <a:t>These security measures help ensure the confidentiality, integrity, and availability of data on the LAN.</a:t>
            </a:r>
          </a:p>
          <a:p>
            <a:endParaRPr lang="en-US" dirty="0"/>
          </a:p>
          <a:p>
            <a:endParaRPr lang="en-US" dirty="0"/>
          </a:p>
        </p:txBody>
      </p:sp>
      <p:sp>
        <p:nvSpPr>
          <p:cNvPr id="2" name="Title 1">
            <a:extLst>
              <a:ext uri="{FF2B5EF4-FFF2-40B4-BE49-F238E27FC236}">
                <a16:creationId xmlns:a16="http://schemas.microsoft.com/office/drawing/2014/main" id="{B84B90B8-B1D0-4F84-AC11-F18DE41C6F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037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69FE9-5CE9-48D8-9BFC-4536F1553E0F}"/>
              </a:ext>
            </a:extLst>
          </p:cNvPr>
          <p:cNvSpPr>
            <a:spLocks noGrp="1"/>
          </p:cNvSpPr>
          <p:nvPr>
            <p:ph sz="quarter" idx="1"/>
          </p:nvPr>
        </p:nvSpPr>
        <p:spPr/>
        <p:txBody>
          <a:bodyPr>
            <a:normAutofit/>
          </a:bodyPr>
          <a:lstStyle/>
          <a:p>
            <a:pPr marL="0" indent="0">
              <a:buNone/>
            </a:pPr>
            <a:r>
              <a:rPr lang="en-US" b="1" dirty="0"/>
              <a:t>Node:</a:t>
            </a:r>
          </a:p>
          <a:p>
            <a:r>
              <a:rPr lang="en-US" dirty="0"/>
              <a:t>any device or data point on a network. </a:t>
            </a:r>
          </a:p>
          <a:p>
            <a:r>
              <a:rPr lang="en-US" dirty="0"/>
              <a:t>it can include computers, servers, printers, routers, switches, or any other network-enabled device.</a:t>
            </a:r>
          </a:p>
          <a:p>
            <a:r>
              <a:rPr lang="en-US" dirty="0"/>
              <a:t>Each node on a network has a unique identifier, such as a MAC address or IP address, which allows it to communicate and exchange data with other nodes on the network.</a:t>
            </a:r>
          </a:p>
          <a:p>
            <a:r>
              <a:rPr lang="en-US" dirty="0"/>
              <a:t>Nodes may act as both senders and receivers of data, and they participate in the routing and delivery of data packets across the network.</a:t>
            </a:r>
          </a:p>
          <a:p>
            <a:endParaRPr lang="en-US" dirty="0"/>
          </a:p>
          <a:p>
            <a:endParaRPr lang="en-US" dirty="0"/>
          </a:p>
        </p:txBody>
      </p:sp>
      <p:sp>
        <p:nvSpPr>
          <p:cNvPr id="2" name="Title 1">
            <a:extLst>
              <a:ext uri="{FF2B5EF4-FFF2-40B4-BE49-F238E27FC236}">
                <a16:creationId xmlns:a16="http://schemas.microsoft.com/office/drawing/2014/main" id="{2FE37E2A-1176-41FE-9363-A552E1F902E6}"/>
              </a:ext>
            </a:extLst>
          </p:cNvPr>
          <p:cNvSpPr>
            <a:spLocks noGrp="1"/>
          </p:cNvSpPr>
          <p:nvPr>
            <p:ph type="title"/>
          </p:nvPr>
        </p:nvSpPr>
        <p:spPr/>
        <p:txBody>
          <a:bodyPr/>
          <a:lstStyle/>
          <a:p>
            <a:r>
              <a:rPr lang="en-US" dirty="0"/>
              <a:t>These components work together to create a functional LAN</a:t>
            </a:r>
          </a:p>
        </p:txBody>
      </p:sp>
    </p:spTree>
    <p:extLst>
      <p:ext uri="{BB962C8B-B14F-4D97-AF65-F5344CB8AC3E}">
        <p14:creationId xmlns:p14="http://schemas.microsoft.com/office/powerpoint/2010/main" val="283856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F1E3A-5528-4478-9791-9EFCC7000043}"/>
              </a:ext>
            </a:extLst>
          </p:cNvPr>
          <p:cNvSpPr>
            <a:spLocks noGrp="1"/>
          </p:cNvSpPr>
          <p:nvPr>
            <p:ph sz="quarter" idx="1"/>
          </p:nvPr>
        </p:nvSpPr>
        <p:spPr/>
        <p:txBody>
          <a:bodyPr>
            <a:normAutofit lnSpcReduction="10000"/>
          </a:bodyPr>
          <a:lstStyle/>
          <a:p>
            <a:pPr marL="0" indent="0">
              <a:buNone/>
            </a:pPr>
            <a:r>
              <a:rPr lang="en-US" b="1" dirty="0"/>
              <a:t>NIC (Network Interface Card):</a:t>
            </a:r>
          </a:p>
          <a:p>
            <a:r>
              <a:rPr lang="en-US" dirty="0"/>
              <a:t>hardware component installed in a computer or other device that enables it to connect to a network.</a:t>
            </a:r>
          </a:p>
          <a:p>
            <a:r>
              <a:rPr lang="en-US" dirty="0"/>
              <a:t>provide the physical interface for connecting devices to the network infrastructure, typically using Ethernet cables for wired connections or wireless technology (such as Wi-Fi) for wireless connections.</a:t>
            </a:r>
          </a:p>
          <a:p>
            <a:r>
              <a:rPr lang="en-US" dirty="0"/>
              <a:t>responsible for transmitting and receiving data packets over the network, and they may support various network protocols and communication standards.</a:t>
            </a:r>
          </a:p>
          <a:p>
            <a:r>
              <a:rPr lang="en-US" dirty="0"/>
              <a:t>have a unique identifier called a MAC address, which is used to identify the device on the network.</a:t>
            </a:r>
          </a:p>
          <a:p>
            <a:endParaRPr lang="en-US" dirty="0"/>
          </a:p>
        </p:txBody>
      </p:sp>
      <p:sp>
        <p:nvSpPr>
          <p:cNvPr id="2" name="Title 1">
            <a:extLst>
              <a:ext uri="{FF2B5EF4-FFF2-40B4-BE49-F238E27FC236}">
                <a16:creationId xmlns:a16="http://schemas.microsoft.com/office/drawing/2014/main" id="{A7A9D5A0-D9B2-440C-A349-604444CAFD3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022737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
  <TotalTime>84</TotalTime>
  <Words>2666</Words>
  <Application>Microsoft Office PowerPoint</Application>
  <PresentationFormat>Widescreen</PresentationFormat>
  <Paragraphs>137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Century Gothic</vt:lpstr>
      <vt:lpstr>Times New Roman</vt:lpstr>
      <vt:lpstr>Tw Cen MT</vt:lpstr>
      <vt:lpstr>Wingdings</vt:lpstr>
      <vt:lpstr>ISBAT</vt:lpstr>
      <vt:lpstr>session2</vt:lpstr>
      <vt:lpstr>PowerPoint Presentation</vt:lpstr>
      <vt:lpstr>components of a LAN :</vt:lpstr>
      <vt:lpstr>PowerPoint Presentation</vt:lpstr>
      <vt:lpstr>PowerPoint Presentation</vt:lpstr>
      <vt:lpstr>PowerPoint Presentation</vt:lpstr>
      <vt:lpstr>PowerPoint Presentation</vt:lpstr>
      <vt:lpstr>These components work together to create a functional 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hub </vt:lpstr>
      <vt:lpstr> Active Hub: </vt:lpstr>
      <vt:lpstr> Passive Hub: </vt:lpstr>
      <vt:lpstr>PowerPoint Presentation</vt:lpstr>
      <vt:lpstr>PowerPoint Presentation</vt:lpstr>
      <vt:lpstr> REPEATERS: </vt:lpstr>
      <vt:lpstr>PowerPoint Presentation</vt:lpstr>
      <vt:lpstr> Bridges: </vt:lpstr>
      <vt:lpstr>PowerPoint Presentation</vt:lpstr>
      <vt:lpstr>PowerPoint Presentation</vt:lpstr>
      <vt:lpstr> SWITCH: </vt:lpstr>
      <vt:lpstr>PowerPoint Presentation</vt:lpstr>
      <vt:lpstr> Router: </vt:lpstr>
      <vt:lpstr>PowerPoint Presentation</vt:lpstr>
      <vt:lpstr> Network cable connectors </vt:lpstr>
      <vt:lpstr> TYPES OF NETWORK CABLE CONNECTORS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seeion2</dc:title>
  <dc:creator>w.derrick</dc:creator>
  <cp:lastModifiedBy>w.derrick</cp:lastModifiedBy>
  <cp:revision>13</cp:revision>
  <dcterms:created xsi:type="dcterms:W3CDTF">2024-04-05T11:59:20Z</dcterms:created>
  <dcterms:modified xsi:type="dcterms:W3CDTF">2024-04-09T14:57:52Z</dcterms:modified>
</cp:coreProperties>
</file>