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handoutMasterIdLst>
    <p:handoutMasterId r:id="rId21"/>
  </p:handoutMasterIdLst>
  <p:sldIdLst>
    <p:sldId id="274" r:id="rId5"/>
    <p:sldId id="269" r:id="rId6"/>
    <p:sldId id="257" r:id="rId7"/>
    <p:sldId id="258" r:id="rId8"/>
    <p:sldId id="259" r:id="rId9"/>
    <p:sldId id="261" r:id="rId10"/>
    <p:sldId id="262" r:id="rId11"/>
    <p:sldId id="263" r:id="rId12"/>
    <p:sldId id="264" r:id="rId13"/>
    <p:sldId id="265" r:id="rId14"/>
    <p:sldId id="266" r:id="rId15"/>
    <p:sldId id="270" r:id="rId16"/>
    <p:sldId id="271" r:id="rId17"/>
    <p:sldId id="272" r:id="rId18"/>
    <p:sldId id="273"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120" d="100"/>
          <a:sy n="120" d="100"/>
        </p:scale>
        <p:origin x="23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6/14/2023</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6980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5084" y="103717"/>
            <a:ext cx="533400" cy="32596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3382D48-65B9-4EDB-85A6-5BE834F3759E}" type="slidenum">
              <a:rPr lang="en-US" altLang="en-US"/>
              <a:pPr>
                <a:defRPr/>
              </a:pPr>
              <a:t>‹#›</a:t>
            </a:fld>
            <a:endParaRPr lang="en-US" altLang="en-US"/>
          </a:p>
        </p:txBody>
      </p:sp>
    </p:spTree>
    <p:extLst>
      <p:ext uri="{BB962C8B-B14F-4D97-AF65-F5344CB8AC3E}">
        <p14:creationId xmlns:p14="http://schemas.microsoft.com/office/powerpoint/2010/main" val="174690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740726F8-FB5B-4D6A-8AE4-82DEC27FE8E1}" type="datetime1">
              <a:rPr lang="en-US"/>
              <a:pPr>
                <a:defRPr/>
              </a:pPr>
              <a:t>6/14/2023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515A61-3919-4895-AC7C-165DE28B9FF8}" type="slidenum">
              <a:rPr lang="en-US" altLang="en-US"/>
              <a:pPr>
                <a:defRPr/>
              </a:pPr>
              <a:t>‹#›</a:t>
            </a:fld>
            <a:endParaRPr lang="en-US" altLang="en-US"/>
          </a:p>
        </p:txBody>
      </p:sp>
    </p:spTree>
    <p:extLst>
      <p:ext uri="{BB962C8B-B14F-4D97-AF65-F5344CB8AC3E}">
        <p14:creationId xmlns:p14="http://schemas.microsoft.com/office/powerpoint/2010/main" val="1432437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2044742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77EF04-6424-4B70-94D1-FC932CBBDD9B}" type="datetimeFigureOut">
              <a:rPr lang="en-US" noProof="0" smtClean="0"/>
              <a:t>6/14/2023</a:t>
            </a:fld>
            <a:endParaRPr lang="en-US"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noProof="0"/>
              <a:t>Add a footer </a:t>
            </a:r>
            <a:endParaRPr lang="en-US" noProof="0"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8049E5-7B53-4E85-8972-7D6C4BCE5BB9}" type="slidenum">
              <a:rPr lang="en-US" noProof="0" smtClean="0"/>
              <a:t>‹#›</a:t>
            </a:fld>
            <a:endParaRPr lang="en-US" noProof="0" dirty="0"/>
          </a:p>
        </p:txBody>
      </p:sp>
      <p:sp>
        <p:nvSpPr>
          <p:cNvPr id="7" name="L-Shape 6">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756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457EC24-BCA4-4BCC-8466-4B5A9160D734}" type="slidenum">
              <a:rPr lang="en-US" altLang="en-US"/>
              <a:pPr>
                <a:defRPr/>
              </a:pPr>
              <a:t>‹#›</a:t>
            </a:fld>
            <a:endParaRPr lang="en-US" altLang="en-US"/>
          </a:p>
        </p:txBody>
      </p:sp>
    </p:spTree>
    <p:extLst>
      <p:ext uri="{BB962C8B-B14F-4D97-AF65-F5344CB8AC3E}">
        <p14:creationId xmlns:p14="http://schemas.microsoft.com/office/powerpoint/2010/main" val="168845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7BC22B-B95D-4F30-8CE5-E07C0359DE72}" type="slidenum">
              <a:rPr lang="en-US" altLang="en-US"/>
              <a:pPr>
                <a:defRPr/>
              </a:pPr>
              <a:t>‹#›</a:t>
            </a:fld>
            <a:endParaRPr lang="en-US" altLang="en-US"/>
          </a:p>
        </p:txBody>
      </p:sp>
    </p:spTree>
    <p:extLst>
      <p:ext uri="{BB962C8B-B14F-4D97-AF65-F5344CB8AC3E}">
        <p14:creationId xmlns:p14="http://schemas.microsoft.com/office/powerpoint/2010/main" val="214537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CC7A154-6ACA-4528-8055-4115C8A29E8B}" type="slidenum">
              <a:rPr lang="en-US" altLang="en-US"/>
              <a:pPr>
                <a:defRPr/>
              </a:pPr>
              <a:t>‹#›</a:t>
            </a:fld>
            <a:endParaRPr lang="en-US" altLang="en-US"/>
          </a:p>
        </p:txBody>
      </p:sp>
    </p:spTree>
    <p:extLst>
      <p:ext uri="{BB962C8B-B14F-4D97-AF65-F5344CB8AC3E}">
        <p14:creationId xmlns:p14="http://schemas.microsoft.com/office/powerpoint/2010/main" val="226334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F2460EB-9AAE-4D1A-A713-0F4E251BFCD6}" type="slidenum">
              <a:rPr lang="en-US" altLang="en-US"/>
              <a:pPr>
                <a:defRPr/>
              </a:pPr>
              <a:t>‹#›</a:t>
            </a:fld>
            <a:endParaRPr lang="en-US" altLang="en-US"/>
          </a:p>
        </p:txBody>
      </p:sp>
    </p:spTree>
    <p:extLst>
      <p:ext uri="{BB962C8B-B14F-4D97-AF65-F5344CB8AC3E}">
        <p14:creationId xmlns:p14="http://schemas.microsoft.com/office/powerpoint/2010/main" val="331934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9E9096-2127-408A-955C-0753F9F1FCD8}" type="slidenum">
              <a:rPr lang="en-US" altLang="en-US"/>
              <a:pPr>
                <a:defRPr/>
              </a:pPr>
              <a:t>‹#›</a:t>
            </a:fld>
            <a:endParaRPr lang="en-US" altLang="en-US"/>
          </a:p>
        </p:txBody>
      </p:sp>
    </p:spTree>
    <p:extLst>
      <p:ext uri="{BB962C8B-B14F-4D97-AF65-F5344CB8AC3E}">
        <p14:creationId xmlns:p14="http://schemas.microsoft.com/office/powerpoint/2010/main" val="160715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30400" cy="663575"/>
          </a:xfrm>
          <a:prstGeom prst="rect">
            <a:avLst/>
          </a:prstGeom>
        </p:spPr>
        <p:txBody>
          <a:bodyPr vert="horz" wrap="square" lIns="91440" tIns="45720" rIns="91440" bIns="45720" numCol="1" anchor="t" anchorCtr="0" compatLnSpc="1">
            <a:prstTxWarp prst="textNoShape">
              <a:avLst/>
            </a:prstTxWarp>
          </a:bodyPr>
          <a:lstStyle>
            <a:lvl1pPr>
              <a:defRPr sz="2800"/>
            </a:lvl1pPr>
          </a:lstStyle>
          <a:p>
            <a:pPr>
              <a:defRPr/>
            </a:pPr>
            <a:fld id="{53933EE1-BEFD-437F-8620-2F86A159AF0D}" type="slidenum">
              <a:rPr lang="en-US" altLang="en-US"/>
              <a:pPr>
                <a:defRPr/>
              </a:pPr>
              <a:t>‹#›</a:t>
            </a:fld>
            <a:endParaRPr lang="en-US" altLang="en-US"/>
          </a:p>
        </p:txBody>
      </p:sp>
    </p:spTree>
    <p:extLst>
      <p:ext uri="{BB962C8B-B14F-4D97-AF65-F5344CB8AC3E}">
        <p14:creationId xmlns:p14="http://schemas.microsoft.com/office/powerpoint/2010/main" val="34139853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43757-2A97-496D-9351-84B2FDEA08D2}" type="slidenum">
              <a:rPr lang="en-US" altLang="en-US"/>
              <a:pPr>
                <a:defRPr/>
              </a:pPr>
              <a:t>‹#›</a:t>
            </a:fld>
            <a:endParaRPr lang="en-US" altLang="en-US"/>
          </a:p>
        </p:txBody>
      </p:sp>
    </p:spTree>
    <p:extLst>
      <p:ext uri="{BB962C8B-B14F-4D97-AF65-F5344CB8AC3E}">
        <p14:creationId xmlns:p14="http://schemas.microsoft.com/office/powerpoint/2010/main" val="17638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Rectangle 6"/>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ate Placeholder 13"/>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2023.</a:t>
            </a:r>
          </a:p>
        </p:txBody>
      </p:sp>
      <p:sp>
        <p:nvSpPr>
          <p:cNvPr id="12" name="Rectangle 11"/>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6/14/2023</a:t>
            </a:fld>
            <a:endParaRPr lang="en-US" sz="1050" dirty="0">
              <a:solidFill>
                <a:schemeClr val="accent2"/>
              </a:solidFill>
            </a:endParaRPr>
          </a:p>
        </p:txBody>
      </p:sp>
      <p:pic>
        <p:nvPicPr>
          <p:cNvPr id="1032"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755717" y="228601"/>
            <a:ext cx="2108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2820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txBox="1">
            <a:spLocks/>
          </p:cNvSpPr>
          <p:nvPr/>
        </p:nvSpPr>
        <p:spPr>
          <a:xfrm>
            <a:off x="1421465" y="2263903"/>
            <a:ext cx="9144000" cy="2387600"/>
          </a:xfrm>
          <a:prstGeom prst="rect">
            <a:avLst/>
          </a:prstGeom>
        </p:spPr>
        <p:txBody>
          <a:bodyPr/>
          <a:lst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a:lstStyle>
          <a:p>
            <a:pPr algn="ctr" defTabSz="914400"/>
            <a:r>
              <a:rPr lang="en-US" sz="6000" dirty="0"/>
              <a:t>BUSINESS COMMUNICATION</a:t>
            </a:r>
          </a:p>
        </p:txBody>
      </p:sp>
      <p:sp>
        <p:nvSpPr>
          <p:cNvPr id="3" name="Subtitle 2">
            <a:extLst>
              <a:ext uri="{FF2B5EF4-FFF2-40B4-BE49-F238E27FC236}">
                <a16:creationId xmlns:a16="http://schemas.microsoft.com/office/drawing/2014/main" id="{B87DC842-2DF4-46F3-AEC5-E38386DA6887}"/>
              </a:ext>
            </a:extLst>
          </p:cNvPr>
          <p:cNvSpPr txBox="1">
            <a:spLocks/>
          </p:cNvSpPr>
          <p:nvPr/>
        </p:nvSpPr>
        <p:spPr>
          <a:xfrm>
            <a:off x="1163515" y="4466130"/>
            <a:ext cx="9504485" cy="1086237"/>
          </a:xfrm>
          <a:prstGeom prst="rect">
            <a:avLst/>
          </a:prstGeom>
        </p:spPr>
        <p:txBody>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defTabSz="914400">
              <a:buNone/>
            </a:pPr>
            <a:r>
              <a:rPr lang="en-US" sz="2800" dirty="0"/>
              <a:t>PCSE </a:t>
            </a:r>
          </a:p>
          <a:p>
            <a:pPr marL="0" indent="0" algn="ctr" defTabSz="914400">
              <a:buNone/>
            </a:pPr>
            <a:r>
              <a:rPr lang="en-US" sz="2800" dirty="0"/>
              <a:t>CHAPTER 1</a:t>
            </a:r>
            <a:endParaRPr lang="en-US" dirty="0">
              <a:solidFill>
                <a:srgbClr val="FFC000"/>
              </a:solidFill>
            </a:endParaRPr>
          </a:p>
        </p:txBody>
      </p:sp>
      <p:sp>
        <p:nvSpPr>
          <p:cNvPr id="4" name="Subtitle 2">
            <a:extLst>
              <a:ext uri="{FF2B5EF4-FFF2-40B4-BE49-F238E27FC236}">
                <a16:creationId xmlns:a16="http://schemas.microsoft.com/office/drawing/2014/main" id="{B87DC842-2DF4-46F3-AEC5-E38386DA6887}"/>
              </a:ext>
            </a:extLst>
          </p:cNvPr>
          <p:cNvSpPr txBox="1">
            <a:spLocks/>
          </p:cNvSpPr>
          <p:nvPr/>
        </p:nvSpPr>
        <p:spPr>
          <a:xfrm>
            <a:off x="1060980" y="6138238"/>
            <a:ext cx="9504485"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Arial" panose="020B0604020202020204" pitchFamily="34" charset="0"/>
              <a:buNone/>
              <a:defRPr sz="2300" kern="1200" baseline="0">
                <a:solidFill>
                  <a:schemeClr val="bg1"/>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Arial" panose="020B06040202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Arial" panose="020B06040202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Arial" panose="020B06040202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Arial" panose="020B06040202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2800" dirty="0"/>
              <a:t>JONATHAN WALLAS LUS.</a:t>
            </a:r>
            <a:endParaRPr lang="en-US" dirty="0"/>
          </a:p>
        </p:txBody>
      </p:sp>
    </p:spTree>
    <p:extLst>
      <p:ext uri="{BB962C8B-B14F-4D97-AF65-F5344CB8AC3E}">
        <p14:creationId xmlns:p14="http://schemas.microsoft.com/office/powerpoint/2010/main" val="376013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3E92E-7C10-4FDF-B7B0-BF5A5A7DC515}"/>
              </a:ext>
            </a:extLst>
          </p:cNvPr>
          <p:cNvSpPr>
            <a:spLocks noGrp="1"/>
          </p:cNvSpPr>
          <p:nvPr>
            <p:ph sz="quarter" idx="1"/>
          </p:nvPr>
        </p:nvSpPr>
        <p:spPr>
          <a:xfrm>
            <a:off x="1371600" y="1484671"/>
            <a:ext cx="9601200" cy="5122191"/>
          </a:xfrm>
        </p:spPr>
        <p:txBody>
          <a:bodyPr/>
          <a:lstStyle/>
          <a:p>
            <a:r>
              <a:rPr lang="en-US" sz="2000" b="1" dirty="0"/>
              <a:t>Formal: </a:t>
            </a:r>
            <a:r>
              <a:rPr lang="en-US" sz="2000" dirty="0"/>
              <a:t>Formal communication flows along prescribed channels which all members desirous of communicating with one another are obliged to follow.</a:t>
            </a:r>
          </a:p>
          <a:p>
            <a:r>
              <a:rPr lang="en-US" sz="2000" b="1" dirty="0"/>
              <a:t>Informal: </a:t>
            </a:r>
            <a:r>
              <a:rPr lang="en-US" sz="2000" dirty="0"/>
              <a:t>Along with the formal channel of communication every organization has an equally effective channel of communication that is the informal channel often called grapevine, because it runs in all directions—Horizontal, Vertical, Diagonal.</a:t>
            </a:r>
          </a:p>
          <a:p>
            <a:pPr>
              <a:buFont typeface="Wingdings" panose="05000000000000000000" pitchFamily="2" charset="2"/>
              <a:buChar char="Ø"/>
            </a:pPr>
            <a:r>
              <a:rPr lang="en-US" sz="2000" dirty="0"/>
              <a:t>Formal Communication</a:t>
            </a:r>
          </a:p>
          <a:p>
            <a:pPr>
              <a:buFont typeface="Wingdings" panose="05000000000000000000" pitchFamily="2" charset="2"/>
              <a:buChar char="ü"/>
            </a:pPr>
            <a:r>
              <a:rPr lang="en-US" sz="2000" b="1" dirty="0"/>
              <a:t>ADVANTAGES</a:t>
            </a:r>
          </a:p>
          <a:p>
            <a:pPr marL="0" indent="0">
              <a:buNone/>
            </a:pPr>
            <a:r>
              <a:rPr lang="en-US" sz="2000" dirty="0"/>
              <a:t>1. It passes through line and authority and consequently ensures the maintenance of authority as well as accountability of the executives’ in-charge.</a:t>
            </a:r>
          </a:p>
          <a:p>
            <a:pPr marL="0" indent="0">
              <a:buNone/>
            </a:pPr>
            <a:r>
              <a:rPr lang="en-US" sz="2000" dirty="0"/>
              <a:t>2. It helps to develop intimate relations between immediate boss and his subordinates.</a:t>
            </a:r>
          </a:p>
          <a:p>
            <a:pPr marL="0" indent="0">
              <a:buNone/>
            </a:pPr>
            <a:r>
              <a:rPr lang="en-US" sz="2000" dirty="0"/>
              <a:t>3. It keeps uniformity in the dissemination of information.</a:t>
            </a:r>
          </a:p>
        </p:txBody>
      </p:sp>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lstStyle/>
          <a:p>
            <a:pPr algn="ctr"/>
            <a:r>
              <a:rPr lang="en-US" b="1" dirty="0"/>
              <a:t>Introduction to Communication</a:t>
            </a:r>
            <a:endParaRPr lang="en-US" dirty="0"/>
          </a:p>
        </p:txBody>
      </p:sp>
    </p:spTree>
    <p:extLst>
      <p:ext uri="{BB962C8B-B14F-4D97-AF65-F5344CB8AC3E}">
        <p14:creationId xmlns:p14="http://schemas.microsoft.com/office/powerpoint/2010/main" val="389088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1215786" y="271050"/>
            <a:ext cx="9612971" cy="849412"/>
          </a:xfrm>
        </p:spPr>
        <p:txBody>
          <a:bodyPr>
            <a:normAutofit/>
          </a:bodyPr>
          <a:lstStyle/>
          <a:p>
            <a:pPr algn="ctr"/>
            <a:r>
              <a:rPr lang="en-US" sz="4800" b="1" dirty="0"/>
              <a:t>Introduction to Communication</a:t>
            </a:r>
            <a:endParaRPr lang="en-US" sz="4800" dirty="0"/>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1215785" y="1120462"/>
            <a:ext cx="9612971" cy="5293216"/>
          </a:xfrm>
        </p:spPr>
        <p:txBody>
          <a:bodyPr>
            <a:normAutofit lnSpcReduction="10000"/>
          </a:bodyPr>
          <a:lstStyle/>
          <a:p>
            <a:pPr algn="l"/>
            <a:r>
              <a:rPr lang="en-US" sz="1800" dirty="0">
                <a:solidFill>
                  <a:schemeClr val="tx1"/>
                </a:solidFill>
              </a:rPr>
              <a:t>4. It flows systematically and the information is trustworthy.</a:t>
            </a:r>
          </a:p>
          <a:p>
            <a:pPr algn="l"/>
            <a:r>
              <a:rPr lang="en-US" sz="1800" dirty="0">
                <a:solidFill>
                  <a:schemeClr val="tx1"/>
                </a:solidFill>
              </a:rPr>
              <a:t>5. Source of information is known which creates harmony amongst the employees.</a:t>
            </a:r>
          </a:p>
          <a:p>
            <a:pPr marL="342900" indent="-342900" algn="l">
              <a:buFont typeface="Wingdings" panose="05000000000000000000" pitchFamily="2" charset="2"/>
              <a:buChar char="ü"/>
            </a:pPr>
            <a:r>
              <a:rPr lang="en-US" sz="1800" b="1" dirty="0">
                <a:solidFill>
                  <a:schemeClr val="tx1"/>
                </a:solidFill>
              </a:rPr>
              <a:t>DISADVANTAGES</a:t>
            </a:r>
          </a:p>
          <a:p>
            <a:pPr algn="l"/>
            <a:r>
              <a:rPr lang="en-US" sz="1800" dirty="0">
                <a:solidFill>
                  <a:schemeClr val="tx1"/>
                </a:solidFill>
              </a:rPr>
              <a:t>1. Increases the workload of various managers as communication is to be transmitted through them.</a:t>
            </a:r>
          </a:p>
          <a:p>
            <a:pPr algn="l"/>
            <a:r>
              <a:rPr lang="en-US" sz="1800" dirty="0">
                <a:solidFill>
                  <a:schemeClr val="tx1"/>
                </a:solidFill>
              </a:rPr>
              <a:t>2. Widens the communication gap between the executives and employees at the lower level.</a:t>
            </a:r>
          </a:p>
          <a:p>
            <a:pPr algn="l"/>
            <a:r>
              <a:rPr lang="en-US" sz="1800" dirty="0">
                <a:solidFill>
                  <a:schemeClr val="tx1"/>
                </a:solidFill>
              </a:rPr>
              <a:t>3. It is time consuming because it follows the scalar chain of authority. The communication</a:t>
            </a:r>
          </a:p>
          <a:p>
            <a:pPr algn="l"/>
            <a:r>
              <a:rPr lang="en-US" sz="1800" dirty="0">
                <a:solidFill>
                  <a:schemeClr val="tx1"/>
                </a:solidFill>
              </a:rPr>
              <a:t>flows from one authority level to another and it takes too much time.</a:t>
            </a:r>
          </a:p>
          <a:p>
            <a:pPr marL="285750" indent="-285750" algn="l">
              <a:buFont typeface="Wingdings" panose="05000000000000000000" pitchFamily="2" charset="2"/>
              <a:buChar char="Ø"/>
            </a:pPr>
            <a:r>
              <a:rPr lang="en-US" sz="1800" dirty="0">
                <a:solidFill>
                  <a:schemeClr val="tx1"/>
                </a:solidFill>
              </a:rPr>
              <a:t>Informal Communication</a:t>
            </a:r>
          </a:p>
          <a:p>
            <a:pPr marL="285750" indent="-285750" algn="l">
              <a:buFont typeface="Wingdings" panose="05000000000000000000" pitchFamily="2" charset="2"/>
              <a:buChar char="ü"/>
            </a:pPr>
            <a:r>
              <a:rPr lang="en-US" sz="1800" dirty="0">
                <a:solidFill>
                  <a:schemeClr val="tx1"/>
                </a:solidFill>
              </a:rPr>
              <a:t>Factor responsible for Informal Communication</a:t>
            </a:r>
          </a:p>
          <a:p>
            <a:pPr algn="l"/>
            <a:r>
              <a:rPr lang="en-US" sz="1800" dirty="0">
                <a:solidFill>
                  <a:schemeClr val="tx1"/>
                </a:solidFill>
              </a:rPr>
              <a:t>1. Feeling of certainty or lack of direction when the organization is passing through a difficult</a:t>
            </a:r>
          </a:p>
          <a:p>
            <a:pPr algn="l"/>
            <a:r>
              <a:rPr lang="en-US" sz="1800" dirty="0">
                <a:solidFill>
                  <a:schemeClr val="tx1"/>
                </a:solidFill>
              </a:rPr>
              <a:t>period.</a:t>
            </a:r>
          </a:p>
          <a:p>
            <a:pPr algn="l"/>
            <a:r>
              <a:rPr lang="en-US" sz="1800" dirty="0">
                <a:solidFill>
                  <a:schemeClr val="tx1"/>
                </a:solidFill>
              </a:rPr>
              <a:t>2. Feeling of inadequacy or lack of self confidence on the part of employee, leading to the</a:t>
            </a:r>
          </a:p>
          <a:p>
            <a:pPr algn="l"/>
            <a:r>
              <a:rPr lang="en-US" sz="1800" dirty="0">
                <a:solidFill>
                  <a:schemeClr val="tx1"/>
                </a:solidFill>
              </a:rPr>
              <a:t>formation of gaps.</a:t>
            </a:r>
          </a:p>
          <a:p>
            <a:pPr algn="l"/>
            <a:r>
              <a:rPr lang="en-US" sz="1800" dirty="0">
                <a:solidFill>
                  <a:schemeClr val="tx1"/>
                </a:solidFill>
              </a:rPr>
              <a:t>3. Formation of a clique or </a:t>
            </a:r>
            <a:r>
              <a:rPr lang="en-US" sz="1800" dirty="0" err="1">
                <a:solidFill>
                  <a:schemeClr val="tx1"/>
                </a:solidFill>
              </a:rPr>
              <a:t>favoured</a:t>
            </a:r>
            <a:r>
              <a:rPr lang="en-US" sz="1800" dirty="0">
                <a:solidFill>
                  <a:schemeClr val="tx1"/>
                </a:solidFill>
              </a:rPr>
              <a:t> group by the managers, giving other employees a feeling</a:t>
            </a:r>
          </a:p>
          <a:p>
            <a:pPr algn="l"/>
            <a:r>
              <a:rPr lang="en-US" sz="1800" dirty="0">
                <a:solidFill>
                  <a:schemeClr val="tx1"/>
                </a:solidFill>
              </a:rPr>
              <a:t>of insecurity or isolation.</a:t>
            </a:r>
          </a:p>
        </p:txBody>
      </p:sp>
    </p:spTree>
    <p:extLst>
      <p:ext uri="{BB962C8B-B14F-4D97-AF65-F5344CB8AC3E}">
        <p14:creationId xmlns:p14="http://schemas.microsoft.com/office/powerpoint/2010/main" val="248380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F219-29EB-37D3-CA14-0F89E23847D7}"/>
              </a:ext>
            </a:extLst>
          </p:cNvPr>
          <p:cNvSpPr>
            <a:spLocks noGrp="1"/>
          </p:cNvSpPr>
          <p:nvPr>
            <p:ph type="title"/>
          </p:nvPr>
        </p:nvSpPr>
        <p:spPr>
          <a:xfrm>
            <a:off x="592429" y="1732898"/>
            <a:ext cx="10305682" cy="4397446"/>
          </a:xfrm>
        </p:spPr>
        <p:txBody>
          <a:bodyPr>
            <a:noAutofit/>
          </a:bodyPr>
          <a:lstStyle/>
          <a:p>
            <a:pPr marL="285750" indent="-285750" algn="l">
              <a:buFont typeface="Wingdings" panose="05000000000000000000" pitchFamily="2" charset="2"/>
              <a:buChar char="v"/>
            </a:pPr>
            <a:r>
              <a:rPr lang="en-US" sz="1800" dirty="0">
                <a:ea typeface="Verdana" panose="020B0604030504040204" pitchFamily="34" charset="0"/>
              </a:rPr>
              <a:t>Downward communication: </a:t>
            </a:r>
            <a:r>
              <a:rPr lang="en-US" sz="1800" b="0" dirty="0">
                <a:ea typeface="Verdana" panose="020B0604030504040204" pitchFamily="34" charset="0"/>
              </a:rPr>
              <a:t>When the communication flows from higher level to lower level, it is called downward communication. Order, individual instructions, policy statements, circulars etc. fall under downward communication. </a:t>
            </a:r>
            <a:br>
              <a:rPr lang="en-US" sz="1800" b="0" dirty="0">
                <a:ea typeface="Verdana" panose="020B0604030504040204" pitchFamily="34" charset="0"/>
              </a:rPr>
            </a:br>
            <a:r>
              <a:rPr lang="en-US" sz="1800" dirty="0">
                <a:ea typeface="Verdana" panose="020B0604030504040204" pitchFamily="34" charset="0"/>
              </a:rPr>
              <a:t>BENEFITS </a:t>
            </a:r>
            <a:br>
              <a:rPr lang="en-US" sz="1800" b="0" dirty="0">
                <a:ea typeface="Verdana" panose="020B0604030504040204" pitchFamily="34" charset="0"/>
              </a:rPr>
            </a:br>
            <a:r>
              <a:rPr lang="en-US" sz="1800" b="0" dirty="0">
                <a:ea typeface="Verdana" panose="020B0604030504040204" pitchFamily="34" charset="0"/>
              </a:rPr>
              <a:t>1. Helps to explain to subordinates the organizational plans, policies program and procedures, work methodology etc. necessary information for performing the job. </a:t>
            </a:r>
            <a:br>
              <a:rPr lang="en-US" sz="1800" b="0" dirty="0">
                <a:ea typeface="Verdana" panose="020B0604030504040204" pitchFamily="34" charset="0"/>
              </a:rPr>
            </a:br>
            <a:r>
              <a:rPr lang="en-US" sz="1800" b="0" dirty="0">
                <a:ea typeface="Verdana" panose="020B0604030504040204" pitchFamily="34" charset="0"/>
              </a:rPr>
              <a:t>2. Helps to convey to the subordinates the expectations of management from them. </a:t>
            </a:r>
            <a:br>
              <a:rPr lang="en-US" sz="1800" b="0" dirty="0">
                <a:ea typeface="Verdana" panose="020B0604030504040204" pitchFamily="34" charset="0"/>
              </a:rPr>
            </a:br>
            <a:r>
              <a:rPr lang="en-US" sz="1800" b="0" dirty="0">
                <a:ea typeface="Verdana" panose="020B0604030504040204" pitchFamily="34" charset="0"/>
              </a:rPr>
              <a:t>3. Acts as a mean to control the activities of the subordinates with active feedback. </a:t>
            </a:r>
            <a:br>
              <a:rPr lang="en-US" sz="1800" b="0" dirty="0">
                <a:ea typeface="Verdana" panose="020B0604030504040204" pitchFamily="34" charset="0"/>
              </a:rPr>
            </a:br>
            <a:r>
              <a:rPr lang="en-US" sz="1800" b="0" dirty="0">
                <a:ea typeface="Verdana" panose="020B0604030504040204" pitchFamily="34" charset="0"/>
              </a:rPr>
              <a:t>4. Provides motivation to the subordinates. </a:t>
            </a:r>
            <a:br>
              <a:rPr lang="en-US" sz="1800" b="0" dirty="0">
                <a:ea typeface="Verdana" panose="020B0604030504040204" pitchFamily="34" charset="0"/>
              </a:rPr>
            </a:br>
            <a:r>
              <a:rPr lang="en-US" sz="1800" dirty="0">
                <a:ea typeface="Verdana" panose="020B0604030504040204" pitchFamily="34" charset="0"/>
              </a:rPr>
              <a:t>PROBLEMS</a:t>
            </a:r>
            <a:r>
              <a:rPr lang="en-US" sz="1800" b="0" dirty="0">
                <a:ea typeface="Verdana" panose="020B0604030504040204" pitchFamily="34" charset="0"/>
              </a:rPr>
              <a:t> </a:t>
            </a:r>
            <a:br>
              <a:rPr lang="en-US" sz="1800" b="0" dirty="0">
                <a:ea typeface="Verdana" panose="020B0604030504040204" pitchFamily="34" charset="0"/>
              </a:rPr>
            </a:br>
            <a:r>
              <a:rPr lang="en-US" sz="1800" b="0" dirty="0">
                <a:ea typeface="Verdana" panose="020B0604030504040204" pitchFamily="34" charset="0"/>
              </a:rPr>
              <a:t>1. Sometimes the message may be distorted in the transmission from one level to another level. </a:t>
            </a:r>
            <a:br>
              <a:rPr lang="en-US" sz="1800" b="0" dirty="0">
                <a:ea typeface="Verdana" panose="020B0604030504040204" pitchFamily="34" charset="0"/>
              </a:rPr>
            </a:br>
            <a:r>
              <a:rPr lang="en-US" sz="1800" b="0" dirty="0">
                <a:ea typeface="Verdana" panose="020B0604030504040204" pitchFamily="34" charset="0"/>
              </a:rPr>
              <a:t>2. If a particular authority is not present on the time of passing information it may leads to delay in transmission of the message. </a:t>
            </a:r>
            <a:br>
              <a:rPr lang="en-US" sz="1800" b="0" dirty="0">
                <a:ea typeface="Verdana" panose="020B0604030504040204" pitchFamily="34" charset="0"/>
              </a:rPr>
            </a:br>
            <a:r>
              <a:rPr lang="en-US" sz="1800" b="0" dirty="0">
                <a:ea typeface="Verdana" panose="020B0604030504040204" pitchFamily="34" charset="0"/>
              </a:rPr>
              <a:t>3. Sometimes when the workload is unevenly distributed among the employees it creates overload or unload of work which causes dissatisfaction among the employees</a:t>
            </a:r>
            <a:br>
              <a:rPr lang="en-US" sz="1800" b="0" dirty="0">
                <a:ea typeface="Verdana" panose="020B0604030504040204" pitchFamily="34" charset="0"/>
              </a:rPr>
            </a:br>
            <a:endParaRPr lang="en-US" sz="1800" b="0" dirty="0">
              <a:ea typeface="Verdana" panose="020B0604030504040204" pitchFamily="34" charset="0"/>
            </a:endParaRPr>
          </a:p>
        </p:txBody>
      </p:sp>
      <p:sp>
        <p:nvSpPr>
          <p:cNvPr id="3" name="Text Placeholder 2">
            <a:extLst>
              <a:ext uri="{FF2B5EF4-FFF2-40B4-BE49-F238E27FC236}">
                <a16:creationId xmlns:a16="http://schemas.microsoft.com/office/drawing/2014/main" id="{A12D4327-53D3-2600-0DCF-376376936AFF}"/>
              </a:ext>
            </a:extLst>
          </p:cNvPr>
          <p:cNvSpPr>
            <a:spLocks noGrp="1"/>
          </p:cNvSpPr>
          <p:nvPr>
            <p:ph type="body" idx="1"/>
          </p:nvPr>
        </p:nvSpPr>
        <p:spPr>
          <a:xfrm>
            <a:off x="1043107" y="442817"/>
            <a:ext cx="9612971" cy="1143324"/>
          </a:xfrm>
        </p:spPr>
        <p:txBody>
          <a:bodyPr/>
          <a:lstStyle/>
          <a:p>
            <a:pPr algn="ctr"/>
            <a:r>
              <a:rPr lang="en-US" sz="4000" b="1" dirty="0">
                <a:solidFill>
                  <a:schemeClr val="tx1"/>
                </a:solidFill>
              </a:rPr>
              <a:t>Introduction to communication</a:t>
            </a:r>
            <a:endParaRPr lang="en-US" sz="4000" dirty="0">
              <a:solidFill>
                <a:schemeClr val="tx1"/>
              </a:solidFill>
            </a:endParaRPr>
          </a:p>
        </p:txBody>
      </p:sp>
    </p:spTree>
    <p:extLst>
      <p:ext uri="{BB962C8B-B14F-4D97-AF65-F5344CB8AC3E}">
        <p14:creationId xmlns:p14="http://schemas.microsoft.com/office/powerpoint/2010/main" val="36952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16432-B507-BA3F-1BC4-D37D23333DF6}"/>
              </a:ext>
            </a:extLst>
          </p:cNvPr>
          <p:cNvSpPr>
            <a:spLocks noGrp="1"/>
          </p:cNvSpPr>
          <p:nvPr>
            <p:ph sz="quarter" idx="1"/>
          </p:nvPr>
        </p:nvSpPr>
        <p:spPr>
          <a:xfrm>
            <a:off x="1371600" y="1484671"/>
            <a:ext cx="9601200" cy="4916129"/>
          </a:xfrm>
        </p:spPr>
        <p:txBody>
          <a:bodyPr/>
          <a:lstStyle/>
          <a:p>
            <a:pPr>
              <a:lnSpc>
                <a:spcPct val="100000"/>
              </a:lnSpc>
              <a:buFont typeface="Wingdings" panose="05000000000000000000" pitchFamily="2" charset="2"/>
              <a:buChar char="Ø"/>
            </a:pPr>
            <a:r>
              <a:rPr lang="en-US" sz="1800" b="1" dirty="0">
                <a:latin typeface="+mj-lt"/>
                <a:ea typeface="Verdana" panose="020B0604030504040204" pitchFamily="34" charset="0"/>
              </a:rPr>
              <a:t>Upward communication </a:t>
            </a:r>
            <a:r>
              <a:rPr lang="en-US" sz="1800" dirty="0">
                <a:latin typeface="+mj-lt"/>
                <a:ea typeface="Verdana" panose="020B0604030504040204" pitchFamily="34" charset="0"/>
              </a:rPr>
              <a:t>This communication flows the message from subordinates to superiors. It is reverse of the downward communication or communication flows from lower level to upper level. </a:t>
            </a:r>
          </a:p>
          <a:p>
            <a:pPr>
              <a:lnSpc>
                <a:spcPct val="100000"/>
              </a:lnSpc>
              <a:buFont typeface="Wingdings" panose="05000000000000000000" pitchFamily="2" charset="2"/>
              <a:buChar char="v"/>
            </a:pPr>
            <a:r>
              <a:rPr lang="en-US" sz="1800" b="1" dirty="0">
                <a:latin typeface="+mj-lt"/>
                <a:ea typeface="Verdana" panose="020B0604030504040204" pitchFamily="34" charset="0"/>
              </a:rPr>
              <a:t>BENEFITS </a:t>
            </a:r>
          </a:p>
          <a:p>
            <a:pPr>
              <a:lnSpc>
                <a:spcPct val="100000"/>
              </a:lnSpc>
              <a:buAutoNum type="arabicPeriod"/>
            </a:pPr>
            <a:r>
              <a:rPr lang="en-US" sz="1800" dirty="0">
                <a:latin typeface="+mj-lt"/>
                <a:ea typeface="Verdana" panose="020B0604030504040204" pitchFamily="34" charset="0"/>
              </a:rPr>
              <a:t>Provides feedback to the superiors. </a:t>
            </a:r>
          </a:p>
          <a:p>
            <a:pPr>
              <a:lnSpc>
                <a:spcPct val="100000"/>
              </a:lnSpc>
              <a:buAutoNum type="arabicPeriod"/>
            </a:pPr>
            <a:r>
              <a:rPr lang="en-US" sz="1800" dirty="0">
                <a:latin typeface="+mj-lt"/>
                <a:ea typeface="Verdana" panose="020B0604030504040204" pitchFamily="34" charset="0"/>
              </a:rPr>
              <a:t>Introduction of new schemes without unduly opposition from the employees. </a:t>
            </a:r>
          </a:p>
          <a:p>
            <a:pPr>
              <a:lnSpc>
                <a:spcPct val="100000"/>
              </a:lnSpc>
              <a:buAutoNum type="arabicPeriod"/>
            </a:pPr>
            <a:r>
              <a:rPr lang="en-US" sz="1800" dirty="0">
                <a:latin typeface="+mj-lt"/>
                <a:ea typeface="Verdana" panose="020B0604030504040204" pitchFamily="34" charset="0"/>
              </a:rPr>
              <a:t>Helps in to promote harmony between the management and the employees. </a:t>
            </a:r>
          </a:p>
          <a:p>
            <a:pPr>
              <a:lnSpc>
                <a:spcPct val="100000"/>
              </a:lnSpc>
              <a:buAutoNum type="arabicPeriod"/>
            </a:pPr>
            <a:r>
              <a:rPr lang="en-US" sz="1800" dirty="0">
                <a:latin typeface="+mj-lt"/>
                <a:ea typeface="Verdana" panose="020B0604030504040204" pitchFamily="34" charset="0"/>
              </a:rPr>
              <a:t>Problems and grievances are redressed. </a:t>
            </a:r>
          </a:p>
          <a:p>
            <a:pPr>
              <a:lnSpc>
                <a:spcPct val="100000"/>
              </a:lnSpc>
              <a:buFont typeface="Wingdings" panose="05000000000000000000" pitchFamily="2" charset="2"/>
              <a:buChar char="v"/>
            </a:pPr>
            <a:r>
              <a:rPr lang="en-US" sz="1800" b="1" dirty="0">
                <a:latin typeface="+mj-lt"/>
                <a:ea typeface="Verdana" panose="020B0604030504040204" pitchFamily="34" charset="0"/>
              </a:rPr>
              <a:t>PROBLEMS</a:t>
            </a:r>
            <a:r>
              <a:rPr lang="en-US" sz="1800" dirty="0">
                <a:latin typeface="+mj-lt"/>
                <a:ea typeface="Verdana" panose="020B0604030504040204" pitchFamily="34" charset="0"/>
              </a:rPr>
              <a:t> </a:t>
            </a:r>
          </a:p>
          <a:p>
            <a:pPr marL="0" indent="0">
              <a:lnSpc>
                <a:spcPct val="100000"/>
              </a:lnSpc>
              <a:buNone/>
            </a:pPr>
            <a:r>
              <a:rPr lang="en-US" sz="1800" dirty="0">
                <a:latin typeface="+mj-lt"/>
                <a:ea typeface="Verdana" panose="020B0604030504040204" pitchFamily="34" charset="0"/>
              </a:rPr>
              <a:t>1. Employees fear that their criticism may be interpreted as a sign of their personal weakness. </a:t>
            </a:r>
          </a:p>
          <a:p>
            <a:pPr marL="0" indent="0">
              <a:lnSpc>
                <a:spcPct val="100000"/>
              </a:lnSpc>
              <a:buNone/>
            </a:pPr>
            <a:r>
              <a:rPr lang="en-US" sz="1800" dirty="0">
                <a:latin typeface="+mj-lt"/>
                <a:ea typeface="Verdana" panose="020B0604030504040204" pitchFamily="34" charset="0"/>
              </a:rPr>
              <a:t>2. Bypassed superiors feel insulted which leads differences between the relationship of the superiors and employees. </a:t>
            </a:r>
          </a:p>
          <a:p>
            <a:pPr marL="0" indent="0">
              <a:lnSpc>
                <a:spcPct val="100000"/>
              </a:lnSpc>
              <a:buNone/>
            </a:pPr>
            <a:r>
              <a:rPr lang="en-US" sz="1800" dirty="0">
                <a:latin typeface="+mj-lt"/>
                <a:ea typeface="Verdana" panose="020B0604030504040204" pitchFamily="34" charset="0"/>
              </a:rPr>
              <a:t>3. Great possibility of message distortion.</a:t>
            </a:r>
          </a:p>
        </p:txBody>
      </p:sp>
      <p:sp>
        <p:nvSpPr>
          <p:cNvPr id="2" name="Title 1">
            <a:extLst>
              <a:ext uri="{FF2B5EF4-FFF2-40B4-BE49-F238E27FC236}">
                <a16:creationId xmlns:a16="http://schemas.microsoft.com/office/drawing/2014/main" id="{53DFEB18-6656-0581-5EDF-F5B5549F1F5E}"/>
              </a:ext>
            </a:extLst>
          </p:cNvPr>
          <p:cNvSpPr>
            <a:spLocks noGrp="1"/>
          </p:cNvSpPr>
          <p:nvPr>
            <p:ph type="title"/>
          </p:nvPr>
        </p:nvSpPr>
        <p:spPr/>
        <p:txBody>
          <a:bodyPr/>
          <a:lstStyle/>
          <a:p>
            <a:pPr algn="ctr"/>
            <a:r>
              <a:rPr lang="en-US" sz="4800" b="1" dirty="0"/>
              <a:t>Introduction to Communication</a:t>
            </a:r>
            <a:endParaRPr lang="en-US" dirty="0"/>
          </a:p>
        </p:txBody>
      </p:sp>
    </p:spTree>
    <p:extLst>
      <p:ext uri="{BB962C8B-B14F-4D97-AF65-F5344CB8AC3E}">
        <p14:creationId xmlns:p14="http://schemas.microsoft.com/office/powerpoint/2010/main" val="268622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B7390-40D8-5BC3-97CA-58109964DE3C}"/>
              </a:ext>
            </a:extLst>
          </p:cNvPr>
          <p:cNvSpPr>
            <a:spLocks noGrp="1"/>
          </p:cNvSpPr>
          <p:nvPr>
            <p:ph sz="quarter" idx="1"/>
          </p:nvPr>
        </p:nvSpPr>
        <p:spPr/>
        <p:txBody>
          <a:bodyPr/>
          <a:lstStyle/>
          <a:p>
            <a:pPr>
              <a:buFont typeface="Wingdings" panose="05000000000000000000" pitchFamily="2" charset="2"/>
              <a:buChar char="Ø"/>
            </a:pPr>
            <a:r>
              <a:rPr lang="en-US" sz="1800" b="1" dirty="0">
                <a:latin typeface="+mj-lt"/>
                <a:ea typeface="Verdana" panose="020B0604030504040204" pitchFamily="34" charset="0"/>
              </a:rPr>
              <a:t>Horizontal/Lateral communication </a:t>
            </a:r>
            <a:r>
              <a:rPr lang="en-US" sz="1800" dirty="0">
                <a:latin typeface="+mj-lt"/>
                <a:ea typeface="Verdana" panose="020B0604030504040204" pitchFamily="34" charset="0"/>
              </a:rPr>
              <a:t>This communication flows between persons at the same hierarchy level either of the same or other department or division of the organization.</a:t>
            </a:r>
          </a:p>
          <a:p>
            <a:pPr>
              <a:buFont typeface="Wingdings" panose="05000000000000000000" pitchFamily="2" charset="2"/>
              <a:buChar char="v"/>
            </a:pPr>
            <a:r>
              <a:rPr lang="en-US" sz="1800" b="1" dirty="0">
                <a:latin typeface="+mj-lt"/>
                <a:ea typeface="Verdana" panose="020B0604030504040204" pitchFamily="34" charset="0"/>
              </a:rPr>
              <a:t>BENEFITS </a:t>
            </a:r>
          </a:p>
          <a:p>
            <a:pPr>
              <a:buAutoNum type="arabicPeriod"/>
            </a:pPr>
            <a:r>
              <a:rPr lang="en-US" sz="1800" dirty="0">
                <a:latin typeface="+mj-lt"/>
                <a:ea typeface="Verdana" panose="020B0604030504040204" pitchFamily="34" charset="0"/>
              </a:rPr>
              <a:t>It develops mutual trust and confidence amongst employees of same level which help in maintaining or promote understanding between similar position holders of different departments. </a:t>
            </a:r>
          </a:p>
          <a:p>
            <a:pPr>
              <a:buAutoNum type="arabicPeriod"/>
            </a:pPr>
            <a:r>
              <a:rPr lang="en-US" sz="1800" dirty="0">
                <a:latin typeface="+mj-lt"/>
                <a:ea typeface="Verdana" panose="020B0604030504040204" pitchFamily="34" charset="0"/>
              </a:rPr>
              <a:t>If employees at similar position communicate to each other for a given task it will create or develop the feeling of co-ordination among various departments. </a:t>
            </a:r>
          </a:p>
          <a:p>
            <a:pPr>
              <a:buFont typeface="Wingdings" panose="05000000000000000000" pitchFamily="2" charset="2"/>
              <a:buChar char="v"/>
            </a:pPr>
            <a:r>
              <a:rPr lang="en-US" sz="1800" b="1" dirty="0">
                <a:latin typeface="+mj-lt"/>
                <a:ea typeface="Verdana" panose="020B0604030504040204" pitchFamily="34" charset="0"/>
              </a:rPr>
              <a:t>PROBLEMS </a:t>
            </a:r>
          </a:p>
          <a:p>
            <a:pPr>
              <a:buAutoNum type="arabicPeriod"/>
            </a:pPr>
            <a:r>
              <a:rPr lang="en-US" sz="1800" dirty="0">
                <a:latin typeface="+mj-lt"/>
                <a:ea typeface="Verdana" panose="020B0604030504040204" pitchFamily="34" charset="0"/>
              </a:rPr>
              <a:t>Sometimes it creates rivalry among employees of various departments.</a:t>
            </a:r>
          </a:p>
          <a:p>
            <a:pPr>
              <a:buAutoNum type="arabicPeriod"/>
            </a:pPr>
            <a:r>
              <a:rPr lang="en-US" sz="1800" dirty="0">
                <a:latin typeface="+mj-lt"/>
                <a:ea typeface="Verdana" panose="020B0604030504040204" pitchFamily="34" charset="0"/>
              </a:rPr>
              <a:t>Proximity shows the liking and disliking of an employee who is near by another in respect of space. Like in any organization HR department and Marketing department are near to each other then Manufacturing department. So proximity exists between HR and Marketing department and they </a:t>
            </a:r>
            <a:r>
              <a:rPr lang="en-US" sz="1800" dirty="0" err="1">
                <a:latin typeface="+mj-lt"/>
                <a:ea typeface="Verdana" panose="020B0604030504040204" pitchFamily="34" charset="0"/>
              </a:rPr>
              <a:t>favour</a:t>
            </a:r>
            <a:r>
              <a:rPr lang="en-US" sz="1800" dirty="0">
                <a:latin typeface="+mj-lt"/>
                <a:ea typeface="Verdana" panose="020B0604030504040204" pitchFamily="34" charset="0"/>
              </a:rPr>
              <a:t> each other as compared to Manufacturing department. </a:t>
            </a:r>
          </a:p>
          <a:p>
            <a:pPr>
              <a:buAutoNum type="arabicPeriod"/>
            </a:pPr>
            <a:r>
              <a:rPr lang="en-US" sz="1800" dirty="0">
                <a:latin typeface="+mj-lt"/>
                <a:ea typeface="Verdana" panose="020B0604030504040204" pitchFamily="34" charset="0"/>
              </a:rPr>
              <a:t>Biasing shows the liking and disliking of an employee due to religion, caste, family background, personality etc.</a:t>
            </a:r>
          </a:p>
        </p:txBody>
      </p:sp>
      <p:sp>
        <p:nvSpPr>
          <p:cNvPr id="2" name="Title 1">
            <a:extLst>
              <a:ext uri="{FF2B5EF4-FFF2-40B4-BE49-F238E27FC236}">
                <a16:creationId xmlns:a16="http://schemas.microsoft.com/office/drawing/2014/main" id="{6B528820-7EEC-808D-1136-79F5520F634D}"/>
              </a:ext>
            </a:extLst>
          </p:cNvPr>
          <p:cNvSpPr>
            <a:spLocks noGrp="1"/>
          </p:cNvSpPr>
          <p:nvPr>
            <p:ph type="title"/>
          </p:nvPr>
        </p:nvSpPr>
        <p:spPr/>
        <p:txBody>
          <a:bodyPr/>
          <a:lstStyle/>
          <a:p>
            <a:r>
              <a:rPr lang="en-US" sz="4800" b="1" dirty="0"/>
              <a:t>Introduction to Communication</a:t>
            </a:r>
            <a:endParaRPr lang="en-US" dirty="0"/>
          </a:p>
        </p:txBody>
      </p:sp>
    </p:spTree>
    <p:extLst>
      <p:ext uri="{BB962C8B-B14F-4D97-AF65-F5344CB8AC3E}">
        <p14:creationId xmlns:p14="http://schemas.microsoft.com/office/powerpoint/2010/main" val="201067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5B266-1CAF-5F4F-40CB-14D69A5AB348}"/>
              </a:ext>
            </a:extLst>
          </p:cNvPr>
          <p:cNvSpPr>
            <a:spLocks noGrp="1"/>
          </p:cNvSpPr>
          <p:nvPr>
            <p:ph sz="quarter" idx="1"/>
          </p:nvPr>
        </p:nvSpPr>
        <p:spPr/>
        <p:txBody>
          <a:bodyPr/>
          <a:lstStyle/>
          <a:p>
            <a:pPr>
              <a:buFont typeface="Wingdings" panose="05000000000000000000" pitchFamily="2" charset="2"/>
              <a:buChar char="ü"/>
            </a:pPr>
            <a:r>
              <a:rPr lang="en-US" sz="2000" b="1" dirty="0">
                <a:latin typeface="+mj-lt"/>
                <a:ea typeface="Verdana" panose="020B0604030504040204" pitchFamily="34" charset="0"/>
              </a:rPr>
              <a:t> Methods of horizontal communication </a:t>
            </a:r>
          </a:p>
          <a:p>
            <a:pPr>
              <a:buAutoNum type="arabicPeriod"/>
            </a:pPr>
            <a:r>
              <a:rPr lang="en-US" sz="2000" b="1" dirty="0">
                <a:latin typeface="+mj-lt"/>
                <a:ea typeface="Verdana" panose="020B0604030504040204" pitchFamily="34" charset="0"/>
              </a:rPr>
              <a:t>Face-to-face discussion</a:t>
            </a:r>
            <a:r>
              <a:rPr lang="en-US" sz="2000" dirty="0">
                <a:latin typeface="+mj-lt"/>
                <a:ea typeface="Verdana" panose="020B0604030504040204" pitchFamily="34" charset="0"/>
              </a:rPr>
              <a:t>: When individual communicate directly to another. Face-to-face communication </a:t>
            </a:r>
            <a:r>
              <a:rPr lang="en-US" sz="2000" dirty="0" err="1">
                <a:latin typeface="+mj-lt"/>
                <a:ea typeface="Verdana" panose="020B0604030504040204" pitchFamily="34" charset="0"/>
              </a:rPr>
              <a:t>minimises</a:t>
            </a:r>
            <a:r>
              <a:rPr lang="en-US" sz="2000" dirty="0">
                <a:latin typeface="+mj-lt"/>
                <a:ea typeface="Verdana" panose="020B0604030504040204" pitchFamily="34" charset="0"/>
              </a:rPr>
              <a:t> the problem of misinterpretation and quick feedback makes the communication more effectively. </a:t>
            </a:r>
          </a:p>
          <a:p>
            <a:pPr>
              <a:buAutoNum type="arabicPeriod"/>
            </a:pPr>
            <a:r>
              <a:rPr lang="en-US" sz="2000" b="1" dirty="0">
                <a:latin typeface="+mj-lt"/>
                <a:ea typeface="Verdana" panose="020B0604030504040204" pitchFamily="34" charset="0"/>
              </a:rPr>
              <a:t>Telephonic conversation</a:t>
            </a:r>
            <a:r>
              <a:rPr lang="en-US" sz="2000" dirty="0">
                <a:latin typeface="+mj-lt"/>
                <a:ea typeface="Verdana" panose="020B0604030504040204" pitchFamily="34" charset="0"/>
              </a:rPr>
              <a:t>: When the employees are busy with their work or they are sited far from each other then telephonic conversation become more relevant against face to face conversation. It saves time but sometimes congestion or disturbance and any other obstacles create delay and distort the message</a:t>
            </a:r>
          </a:p>
          <a:p>
            <a:pPr>
              <a:buAutoNum type="arabicPeriod"/>
            </a:pPr>
            <a:r>
              <a:rPr lang="en-US" sz="2000" b="1" dirty="0">
                <a:latin typeface="+mj-lt"/>
                <a:ea typeface="Verdana" panose="020B0604030504040204" pitchFamily="34" charset="0"/>
              </a:rPr>
              <a:t>Periodical meeting: </a:t>
            </a:r>
            <a:r>
              <a:rPr lang="en-US" sz="2000" dirty="0">
                <a:latin typeface="+mj-lt"/>
                <a:ea typeface="Verdana" panose="020B0604030504040204" pitchFamily="34" charset="0"/>
              </a:rPr>
              <a:t>Periodical meeting means meeting between employees on weekly, monthly, quarterly, annually basis where all the members are assembled and discuss on predetermined issues. </a:t>
            </a:r>
          </a:p>
          <a:p>
            <a:pPr>
              <a:buAutoNum type="arabicPeriod"/>
            </a:pPr>
            <a:r>
              <a:rPr lang="en-US" sz="2000" b="1" dirty="0">
                <a:latin typeface="+mj-lt"/>
                <a:ea typeface="Verdana" panose="020B0604030504040204" pitchFamily="34" charset="0"/>
              </a:rPr>
              <a:t>Memorandum: </a:t>
            </a:r>
            <a:r>
              <a:rPr lang="en-US" sz="2000" dirty="0">
                <a:latin typeface="+mj-lt"/>
                <a:ea typeface="Verdana" panose="020B0604030504040204" pitchFamily="34" charset="0"/>
              </a:rPr>
              <a:t>Memorandum is a written form of communication which transmits between different departments in the same </a:t>
            </a:r>
            <a:r>
              <a:rPr lang="en-US" sz="2000" dirty="0" err="1">
                <a:latin typeface="+mj-lt"/>
                <a:ea typeface="Verdana" panose="020B0604030504040204" pitchFamily="34" charset="0"/>
              </a:rPr>
              <a:t>organisation</a:t>
            </a:r>
            <a:r>
              <a:rPr lang="en-US" sz="2000" dirty="0">
                <a:latin typeface="+mj-lt"/>
                <a:ea typeface="Verdana" panose="020B0604030504040204" pitchFamily="34" charset="0"/>
              </a:rPr>
              <a:t>. It is also called inter office letter</a:t>
            </a:r>
          </a:p>
        </p:txBody>
      </p:sp>
      <p:sp>
        <p:nvSpPr>
          <p:cNvPr id="2" name="Title 1">
            <a:extLst>
              <a:ext uri="{FF2B5EF4-FFF2-40B4-BE49-F238E27FC236}">
                <a16:creationId xmlns:a16="http://schemas.microsoft.com/office/drawing/2014/main" id="{F4548A6A-6307-C938-D11D-FB0200B13331}"/>
              </a:ext>
            </a:extLst>
          </p:cNvPr>
          <p:cNvSpPr>
            <a:spLocks noGrp="1"/>
          </p:cNvSpPr>
          <p:nvPr>
            <p:ph type="title"/>
          </p:nvPr>
        </p:nvSpPr>
        <p:spPr/>
        <p:txBody>
          <a:bodyPr/>
          <a:lstStyle/>
          <a:p>
            <a:r>
              <a:rPr lang="en-US" sz="4800" b="1" dirty="0"/>
              <a:t>Introduction to Communication</a:t>
            </a:r>
            <a:endParaRPr lang="en-US" dirty="0"/>
          </a:p>
        </p:txBody>
      </p:sp>
    </p:spTree>
    <p:extLst>
      <p:ext uri="{BB962C8B-B14F-4D97-AF65-F5344CB8AC3E}">
        <p14:creationId xmlns:p14="http://schemas.microsoft.com/office/powerpoint/2010/main" val="405115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CA1FD6-532D-4102-8DA1-ABC46A17A1CA}"/>
              </a:ext>
            </a:extLst>
          </p:cNvPr>
          <p:cNvSpPr>
            <a:spLocks noGrp="1"/>
          </p:cNvSpPr>
          <p:nvPr>
            <p:ph sz="quarter" idx="1"/>
          </p:nvPr>
        </p:nvSpPr>
        <p:spPr>
          <a:xfrm>
            <a:off x="816864" y="1554051"/>
            <a:ext cx="10871200" cy="4876800"/>
          </a:xfrm>
        </p:spPr>
        <p:txBody>
          <a:bodyPr/>
          <a:lstStyle/>
          <a:p>
            <a:pPr>
              <a:lnSpc>
                <a:spcPct val="100000"/>
              </a:lnSpc>
            </a:pPr>
            <a:r>
              <a:rPr lang="en-US" dirty="0">
                <a:solidFill>
                  <a:srgbClr val="0070C0"/>
                </a:solidFill>
              </a:rPr>
              <a:t>Define the term Communication</a:t>
            </a:r>
          </a:p>
          <a:p>
            <a:pPr>
              <a:lnSpc>
                <a:spcPct val="100000"/>
              </a:lnSpc>
            </a:pPr>
            <a:r>
              <a:rPr lang="en-US" dirty="0">
                <a:solidFill>
                  <a:srgbClr val="0070C0"/>
                </a:solidFill>
              </a:rPr>
              <a:t>What is the importance of communication?</a:t>
            </a:r>
          </a:p>
          <a:p>
            <a:pPr>
              <a:lnSpc>
                <a:spcPct val="100000"/>
              </a:lnSpc>
            </a:pPr>
            <a:r>
              <a:rPr lang="en-US" dirty="0">
                <a:solidFill>
                  <a:srgbClr val="0070C0"/>
                </a:solidFill>
              </a:rPr>
              <a:t>What are the forms of communication?</a:t>
            </a:r>
          </a:p>
          <a:p>
            <a:pPr>
              <a:lnSpc>
                <a:spcPct val="100000"/>
              </a:lnSpc>
            </a:pPr>
            <a:r>
              <a:rPr lang="en-US" dirty="0">
                <a:solidFill>
                  <a:srgbClr val="0070C0"/>
                </a:solidFill>
              </a:rPr>
              <a:t>Benefits and Problems of </a:t>
            </a:r>
            <a:r>
              <a:rPr lang="en-US" sz="2400" dirty="0">
                <a:ea typeface="Verdana" panose="020B0604030504040204" pitchFamily="34" charset="0"/>
              </a:rPr>
              <a:t>Upward communication </a:t>
            </a:r>
            <a:r>
              <a:rPr lang="en-US" sz="2400" dirty="0">
                <a:solidFill>
                  <a:srgbClr val="0070C0"/>
                </a:solidFill>
                <a:ea typeface="Verdana" panose="020B0604030504040204" pitchFamily="34" charset="0"/>
              </a:rPr>
              <a:t>.</a:t>
            </a:r>
          </a:p>
          <a:p>
            <a:pPr>
              <a:lnSpc>
                <a:spcPct val="100000"/>
              </a:lnSpc>
            </a:pPr>
            <a:endParaRPr lang="en-US" dirty="0">
              <a:solidFill>
                <a:srgbClr val="0070C0"/>
              </a:solidFill>
              <a:ea typeface="Verdana" panose="020B0604030504040204" pitchFamily="34" charset="0"/>
            </a:endParaRPr>
          </a:p>
          <a:p>
            <a:pPr marL="0" indent="0" algn="ctr">
              <a:lnSpc>
                <a:spcPct val="100000"/>
              </a:lnSpc>
              <a:buNone/>
            </a:pPr>
            <a:r>
              <a:rPr lang="en-US" b="1" u="sng" dirty="0">
                <a:solidFill>
                  <a:srgbClr val="0070C0"/>
                </a:solidFill>
                <a:ea typeface="Verdana" panose="020B0604030504040204" pitchFamily="34" charset="0"/>
              </a:rPr>
              <a:t>Thanks For your Time</a:t>
            </a:r>
            <a:endParaRPr lang="en-US" b="1" u="sng" dirty="0">
              <a:solidFill>
                <a:srgbClr val="0070C0"/>
              </a:solidFill>
            </a:endParaRPr>
          </a:p>
        </p:txBody>
      </p:sp>
      <p:sp>
        <p:nvSpPr>
          <p:cNvPr id="3" name="Title 2">
            <a:extLst>
              <a:ext uri="{FF2B5EF4-FFF2-40B4-BE49-F238E27FC236}">
                <a16:creationId xmlns:a16="http://schemas.microsoft.com/office/drawing/2014/main" id="{44F13DA9-01B2-7570-5FE9-5FB6D1A8447C}"/>
              </a:ext>
            </a:extLst>
          </p:cNvPr>
          <p:cNvSpPr>
            <a:spLocks noGrp="1"/>
          </p:cNvSpPr>
          <p:nvPr>
            <p:ph type="title"/>
          </p:nvPr>
        </p:nvSpPr>
        <p:spPr>
          <a:xfrm>
            <a:off x="816864" y="381000"/>
            <a:ext cx="10058400" cy="838200"/>
          </a:xfrm>
        </p:spPr>
        <p:txBody>
          <a:bodyPr/>
          <a:lstStyle/>
          <a:p>
            <a:pPr algn="ctr"/>
            <a:r>
              <a:rPr lang="en-US" dirty="0"/>
              <a:t>To Do</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21215"/>
              </p:ext>
            </p:extLst>
          </p:nvPr>
        </p:nvGraphicFramePr>
        <p:xfrm>
          <a:off x="1120463" y="1596979"/>
          <a:ext cx="9704726" cy="3554572"/>
        </p:xfrm>
        <a:graphic>
          <a:graphicData uri="http://schemas.openxmlformats.org/drawingml/2006/table">
            <a:tbl>
              <a:tblPr firstRow="1" firstCol="1" bandRow="1">
                <a:tableStyleId>{306799F8-075E-4A3A-A7F6-7FBC6576F1A4}</a:tableStyleId>
              </a:tblPr>
              <a:tblGrid>
                <a:gridCol w="9704726">
                  <a:extLst>
                    <a:ext uri="{9D8B030D-6E8A-4147-A177-3AD203B41FA5}">
                      <a16:colId xmlns:a16="http://schemas.microsoft.com/office/drawing/2014/main" val="20000"/>
                    </a:ext>
                  </a:extLst>
                </a:gridCol>
              </a:tblGrid>
              <a:tr h="888643">
                <a:tc>
                  <a:txBody>
                    <a:bodyPr/>
                    <a:lstStyle/>
                    <a:p>
                      <a:pPr marL="202565" marR="0" algn="just">
                        <a:spcBef>
                          <a:spcPts val="0"/>
                        </a:spcBef>
                        <a:spcAft>
                          <a:spcPts val="0"/>
                        </a:spcAft>
                      </a:pPr>
                      <a:r>
                        <a:rPr lang="en-US" sz="2400" dirty="0">
                          <a:effectLst/>
                        </a:rPr>
                        <a:t>Meaning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88643">
                <a:tc>
                  <a:txBody>
                    <a:bodyPr/>
                    <a:lstStyle/>
                    <a:p>
                      <a:pPr marL="202565" marR="0">
                        <a:spcBef>
                          <a:spcPts val="0"/>
                        </a:spcBef>
                        <a:spcAft>
                          <a:spcPts val="0"/>
                        </a:spcAft>
                      </a:pPr>
                      <a:r>
                        <a:rPr lang="en-US" sz="2400" dirty="0">
                          <a:effectLst/>
                        </a:rPr>
                        <a:t>Importance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88643">
                <a:tc>
                  <a:txBody>
                    <a:bodyPr/>
                    <a:lstStyle/>
                    <a:p>
                      <a:pPr marL="202565" marR="0">
                        <a:spcBef>
                          <a:spcPts val="0"/>
                        </a:spcBef>
                        <a:spcAft>
                          <a:spcPts val="0"/>
                        </a:spcAft>
                      </a:pPr>
                      <a:r>
                        <a:rPr lang="en-US" sz="2400">
                          <a:effectLst/>
                        </a:rPr>
                        <a:t>Classification of communication(internal and external)</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88643">
                <a:tc>
                  <a:txBody>
                    <a:bodyPr/>
                    <a:lstStyle/>
                    <a:p>
                      <a:pPr marL="202565" marR="0">
                        <a:spcBef>
                          <a:spcPts val="0"/>
                        </a:spcBef>
                        <a:spcAft>
                          <a:spcPts val="0"/>
                        </a:spcAft>
                      </a:pPr>
                      <a:r>
                        <a:rPr lang="en-US" sz="2400" dirty="0">
                          <a:effectLst/>
                        </a:rPr>
                        <a:t>Forms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Title 4"/>
          <p:cNvSpPr>
            <a:spLocks noGrp="1"/>
          </p:cNvSpPr>
          <p:nvPr>
            <p:ph type="title"/>
          </p:nvPr>
        </p:nvSpPr>
        <p:spPr/>
        <p:txBody>
          <a:bodyPr/>
          <a:lstStyle/>
          <a:p>
            <a:pPr algn="ctr"/>
            <a:r>
              <a:rPr lang="en-US" dirty="0"/>
              <a:t>Introduction to Communication</a:t>
            </a:r>
          </a:p>
        </p:txBody>
      </p:sp>
    </p:spTree>
    <p:extLst>
      <p:ext uri="{BB962C8B-B14F-4D97-AF65-F5344CB8AC3E}">
        <p14:creationId xmlns:p14="http://schemas.microsoft.com/office/powerpoint/2010/main" val="336785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6B044-A495-4FDE-B341-D8F787F3BAD4}"/>
              </a:ext>
            </a:extLst>
          </p:cNvPr>
          <p:cNvSpPr>
            <a:spLocks noGrp="1"/>
          </p:cNvSpPr>
          <p:nvPr>
            <p:ph sz="quarter" idx="1"/>
          </p:nvPr>
        </p:nvSpPr>
        <p:spPr/>
        <p:txBody>
          <a:bodyPr/>
          <a:lstStyle/>
          <a:p>
            <a:pPr marL="0" indent="0">
              <a:buNone/>
            </a:pPr>
            <a:r>
              <a:rPr lang="en-US" sz="2800" dirty="0"/>
              <a:t>Meaning of communication</a:t>
            </a:r>
          </a:p>
          <a:p>
            <a:r>
              <a:rPr lang="en-US" sz="2800" b="1" dirty="0"/>
              <a:t>Communication </a:t>
            </a:r>
            <a:r>
              <a:rPr lang="en-US" sz="2800" dirty="0"/>
              <a:t>(from Latin </a:t>
            </a:r>
            <a:r>
              <a:rPr lang="en-US" sz="2800" i="1" dirty="0" err="1"/>
              <a:t>communicare</a:t>
            </a:r>
            <a:r>
              <a:rPr lang="en-US" sz="2800" dirty="0"/>
              <a:t>, meaning "to share") is the act of conveying meanings from one entity or group to another through the use of mutually understood signs, symbols, and semiotic rules. </a:t>
            </a:r>
          </a:p>
          <a:p>
            <a:r>
              <a:rPr lang="en-US" sz="2800" dirty="0"/>
              <a:t>Communication is the sharing‘ of information between two or more individuals or within the group to reach a common understanding. </a:t>
            </a:r>
          </a:p>
          <a:p>
            <a:r>
              <a:rPr lang="en-US" sz="2800" dirty="0"/>
              <a:t>The word communication‘ comes from the Latin word </a:t>
            </a:r>
            <a:r>
              <a:rPr lang="en-US" sz="2800" dirty="0" err="1"/>
              <a:t>commūnicāre</a:t>
            </a:r>
            <a:r>
              <a:rPr lang="en-US" sz="2800" dirty="0"/>
              <a:t>, meaning to share‘. </a:t>
            </a:r>
          </a:p>
        </p:txBody>
      </p:sp>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dirty="0"/>
              <a:t>Introduction to Communication</a:t>
            </a:r>
            <a:endParaRPr lang="en-US" dirty="0"/>
          </a:p>
        </p:txBody>
      </p:sp>
    </p:spTree>
    <p:extLst>
      <p:ext uri="{BB962C8B-B14F-4D97-AF65-F5344CB8AC3E}">
        <p14:creationId xmlns:p14="http://schemas.microsoft.com/office/powerpoint/2010/main" val="26845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794197" y="785611"/>
            <a:ext cx="11307651" cy="1197735"/>
          </a:xfrm>
        </p:spPr>
        <p:txBody>
          <a:bodyPr/>
          <a:lstStyle/>
          <a:p>
            <a:r>
              <a:rPr lang="en-US" sz="4800" b="1" dirty="0"/>
              <a:t>Introduction to Communication</a:t>
            </a:r>
            <a:endParaRPr lang="en-US" sz="4800" cap="none" dirty="0">
              <a:latin typeface="Impact" panose="020B0806030902050204" pitchFamily="34" charset="0"/>
            </a:endParaRP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287887" y="1983346"/>
            <a:ext cx="9710671" cy="3734873"/>
          </a:xfrm>
        </p:spPr>
        <p:txBody>
          <a:bodyPr/>
          <a:lstStyle/>
          <a:p>
            <a:pPr algn="l"/>
            <a:r>
              <a:rPr lang="en-US" sz="2800" dirty="0"/>
              <a:t>Importance </a:t>
            </a:r>
            <a:r>
              <a:rPr lang="en-US" sz="2800"/>
              <a:t>of communication</a:t>
            </a:r>
            <a:endParaRPr lang="en-US" sz="2800" dirty="0"/>
          </a:p>
          <a:p>
            <a:pPr marL="342900" indent="-342900" algn="l">
              <a:buFont typeface="Arial" panose="020B0604020202020204" pitchFamily="34" charset="0"/>
              <a:buChar char="•"/>
            </a:pPr>
            <a:r>
              <a:rPr lang="en-US" sz="2800" dirty="0"/>
              <a:t>We use communication every day in nearly every environment, including in the workplace. </a:t>
            </a:r>
          </a:p>
          <a:p>
            <a:pPr marL="342900" indent="-342900" algn="l">
              <a:buFont typeface="Arial" panose="020B0604020202020204" pitchFamily="34" charset="0"/>
              <a:buChar char="•"/>
            </a:pPr>
            <a:r>
              <a:rPr lang="en-US" sz="2800" dirty="0"/>
              <a:t>communication is absolutely necessary when building relationships, sharing ideas, delegating responsibilities, managing a team and much more. </a:t>
            </a:r>
          </a:p>
          <a:p>
            <a:pPr marL="342900" indent="-342900" algn="l">
              <a:buFont typeface="Arial" panose="020B0604020202020204" pitchFamily="34" charset="0"/>
              <a:buChar char="•"/>
            </a:pPr>
            <a:r>
              <a:rPr lang="en-US" sz="2800" dirty="0"/>
              <a:t>Below are other major reasons as to why we communicate:-</a:t>
            </a:r>
          </a:p>
        </p:txBody>
      </p:sp>
    </p:spTree>
    <p:extLst>
      <p:ext uri="{BB962C8B-B14F-4D97-AF65-F5344CB8AC3E}">
        <p14:creationId xmlns:p14="http://schemas.microsoft.com/office/powerpoint/2010/main" val="26825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
          </p:nvPr>
        </p:nvSpPr>
        <p:spPr>
          <a:xfrm>
            <a:off x="1371600" y="1523307"/>
            <a:ext cx="9601200" cy="5032039"/>
          </a:xfrm>
        </p:spPr>
        <p:txBody>
          <a:bodyPr/>
          <a:lstStyle/>
          <a:p>
            <a:pPr marL="0" indent="0">
              <a:buNone/>
            </a:pPr>
            <a:r>
              <a:rPr lang="en-US" sz="2000" dirty="0" err="1"/>
              <a:t>i</a:t>
            </a:r>
            <a:r>
              <a:rPr lang="en-US" sz="2000" dirty="0"/>
              <a:t>. We communicate in order to educate and give instruction to the people we are</a:t>
            </a:r>
          </a:p>
          <a:p>
            <a:pPr marL="0" indent="0">
              <a:buNone/>
            </a:pPr>
            <a:r>
              <a:rPr lang="en-US" sz="2000" dirty="0"/>
              <a:t>communicating with</a:t>
            </a:r>
          </a:p>
          <a:p>
            <a:pPr marL="0" indent="0">
              <a:buNone/>
            </a:pPr>
            <a:r>
              <a:rPr lang="en-US" sz="2000" dirty="0"/>
              <a:t>ii. To provide knowledge for instance in school, church, political rallies </a:t>
            </a:r>
            <a:r>
              <a:rPr lang="en-US" sz="2000" dirty="0" err="1"/>
              <a:t>etc</a:t>
            </a:r>
            <a:endParaRPr lang="en-US" sz="2000" dirty="0"/>
          </a:p>
          <a:p>
            <a:pPr marL="0" indent="0">
              <a:buNone/>
            </a:pPr>
            <a:r>
              <a:rPr lang="en-US" sz="2000" dirty="0"/>
              <a:t>iii. To give expertise and skills for smooth functioning by people in society</a:t>
            </a:r>
          </a:p>
          <a:p>
            <a:pPr marL="0" indent="0">
              <a:buNone/>
            </a:pPr>
            <a:r>
              <a:rPr lang="en-US" sz="2000" dirty="0"/>
              <a:t>iv. To create awareness and give opportunity to people to actively participate in</a:t>
            </a:r>
          </a:p>
          <a:p>
            <a:pPr marL="0" indent="0">
              <a:buNone/>
            </a:pPr>
            <a:r>
              <a:rPr lang="en-US" sz="2000" dirty="0"/>
              <a:t>public life.</a:t>
            </a:r>
          </a:p>
          <a:p>
            <a:pPr marL="0" indent="0">
              <a:buNone/>
            </a:pPr>
            <a:r>
              <a:rPr lang="en-US" sz="2000" dirty="0"/>
              <a:t>v. We communicate for Information in case you want to know something you have</a:t>
            </a:r>
          </a:p>
          <a:p>
            <a:pPr marL="0" indent="0">
              <a:buNone/>
            </a:pPr>
            <a:r>
              <a:rPr lang="en-US" sz="2000" dirty="0"/>
              <a:t>to ask and be told</a:t>
            </a:r>
          </a:p>
          <a:p>
            <a:pPr marL="0" indent="0">
              <a:buNone/>
            </a:pPr>
            <a:r>
              <a:rPr lang="en-US" sz="2000" dirty="0"/>
              <a:t>vi. We listen for entertainment</a:t>
            </a:r>
          </a:p>
          <a:p>
            <a:pPr marL="0" indent="0">
              <a:buNone/>
            </a:pPr>
            <a:r>
              <a:rPr lang="en-US" sz="2000" dirty="0"/>
              <a:t>vii. Influence and persuasion - human beings spend most of their time trying to influence each other to think as they do, act as they do and like what they like.</a:t>
            </a:r>
          </a:p>
        </p:txBody>
      </p:sp>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pPr algn="ctr"/>
            <a:r>
              <a:rPr lang="en-US" b="1" dirty="0"/>
              <a:t>Introduction to Communication</a:t>
            </a:r>
            <a:endParaRPr lang="en-US" dirty="0"/>
          </a:p>
        </p:txBody>
      </p:sp>
    </p:spTree>
    <p:extLst>
      <p:ext uri="{BB962C8B-B14F-4D97-AF65-F5344CB8AC3E}">
        <p14:creationId xmlns:p14="http://schemas.microsoft.com/office/powerpoint/2010/main" val="32326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3E92E-7C10-4FDF-B7B0-BF5A5A7DC515}"/>
              </a:ext>
            </a:extLst>
          </p:cNvPr>
          <p:cNvSpPr>
            <a:spLocks noGrp="1"/>
          </p:cNvSpPr>
          <p:nvPr>
            <p:ph sz="quarter" idx="1"/>
          </p:nvPr>
        </p:nvSpPr>
        <p:spPr/>
        <p:txBody>
          <a:bodyPr/>
          <a:lstStyle/>
          <a:p>
            <a:pPr marL="0" indent="0">
              <a:buNone/>
            </a:pPr>
            <a:r>
              <a:rPr lang="en-US" dirty="0"/>
              <a:t>Classification (types) of communication</a:t>
            </a:r>
          </a:p>
          <a:p>
            <a:r>
              <a:rPr lang="en-US" dirty="0"/>
              <a:t>There are several different ways we share information with one another. For example, you might use verbal communication when sharing a presentation with a group. You might use written communication when applying for a job or sending an email.</a:t>
            </a:r>
          </a:p>
          <a:p>
            <a:r>
              <a:rPr lang="en-US" dirty="0"/>
              <a:t>There are four main categories or communication styles including verbal, nonverbal, written and visual.</a:t>
            </a:r>
          </a:p>
          <a:p>
            <a:pPr marL="0" indent="0">
              <a:buNone/>
            </a:pPr>
            <a:r>
              <a:rPr lang="en-US" dirty="0"/>
              <a:t> </a:t>
            </a:r>
          </a:p>
        </p:txBody>
      </p:sp>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pPr algn="ctr"/>
            <a:r>
              <a:rPr lang="en-US" b="1" dirty="0"/>
              <a:t>Introduction to Communication</a:t>
            </a:r>
            <a:endParaRPr lang="en-US" dirty="0"/>
          </a:p>
        </p:txBody>
      </p:sp>
    </p:spTree>
    <p:extLst>
      <p:ext uri="{BB962C8B-B14F-4D97-AF65-F5344CB8AC3E}">
        <p14:creationId xmlns:p14="http://schemas.microsoft.com/office/powerpoint/2010/main" val="327989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983966" y="451355"/>
            <a:ext cx="9612971" cy="797896"/>
          </a:xfrm>
        </p:spPr>
        <p:txBody>
          <a:bodyPr>
            <a:normAutofit fontScale="90000"/>
          </a:bodyPr>
          <a:lstStyle/>
          <a:p>
            <a:pPr algn="ctr"/>
            <a:r>
              <a:rPr lang="en-US" sz="4800" b="1" dirty="0"/>
              <a:t>Introduction to Communication</a:t>
            </a:r>
            <a:endParaRPr lang="en-US" sz="4800" cap="none" dirty="0"/>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868056" y="1249252"/>
            <a:ext cx="10246412" cy="5100034"/>
          </a:xfrm>
        </p:spPr>
        <p:txBody>
          <a:bodyPr/>
          <a:lstStyle/>
          <a:p>
            <a:pPr algn="l"/>
            <a:r>
              <a:rPr lang="en-US" sz="2000" b="1" dirty="0">
                <a:solidFill>
                  <a:schemeClr val="tx1"/>
                </a:solidFill>
              </a:rPr>
              <a:t>1. Verbal </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Verbal communication is the use of language to transfer information through speaking or sign language. </a:t>
            </a:r>
          </a:p>
          <a:p>
            <a:pPr marL="342900" indent="-342900" algn="l">
              <a:buFont typeface="Arial" panose="020B0604020202020204" pitchFamily="34" charset="0"/>
              <a:buChar char="•"/>
            </a:pPr>
            <a:r>
              <a:rPr lang="en-US" sz="2000" dirty="0">
                <a:solidFill>
                  <a:schemeClr val="tx1"/>
                </a:solidFill>
              </a:rPr>
              <a:t>It is one of the most common types, often used during presentations, video conferences and phone calls, meetings and one-on-one conversations. </a:t>
            </a:r>
          </a:p>
          <a:p>
            <a:pPr marL="342900" indent="-342900" algn="l">
              <a:buFont typeface="Arial" panose="020B0604020202020204" pitchFamily="34" charset="0"/>
              <a:buChar char="•"/>
            </a:pPr>
            <a:r>
              <a:rPr lang="en-US" sz="2000" dirty="0">
                <a:solidFill>
                  <a:schemeClr val="tx1"/>
                </a:solidFill>
              </a:rPr>
              <a:t>Verbal communication is important because it is efficient. </a:t>
            </a:r>
          </a:p>
          <a:p>
            <a:pPr algn="l"/>
            <a:r>
              <a:rPr lang="en-US" sz="2000" b="1" dirty="0">
                <a:solidFill>
                  <a:schemeClr val="tx1"/>
                </a:solidFill>
              </a:rPr>
              <a:t>2. Nonverbal </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Nonverbal communication is the use of body language, gestures and facial expressions to convey information to others. </a:t>
            </a:r>
          </a:p>
          <a:p>
            <a:pPr marL="342900" indent="-342900" algn="l">
              <a:buFont typeface="Arial" panose="020B0604020202020204" pitchFamily="34" charset="0"/>
              <a:buChar char="•"/>
            </a:pPr>
            <a:r>
              <a:rPr lang="en-US" sz="2000" dirty="0">
                <a:solidFill>
                  <a:schemeClr val="tx1"/>
                </a:solidFill>
              </a:rPr>
              <a:t>It can be used both intentionally and unintentionally. </a:t>
            </a:r>
          </a:p>
        </p:txBody>
      </p:sp>
    </p:spTree>
    <p:extLst>
      <p:ext uri="{BB962C8B-B14F-4D97-AF65-F5344CB8AC3E}">
        <p14:creationId xmlns:p14="http://schemas.microsoft.com/office/powerpoint/2010/main" val="329477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1155274" y="728276"/>
            <a:ext cx="9122066" cy="997493"/>
          </a:xfrm>
        </p:spPr>
        <p:txBody>
          <a:bodyPr/>
          <a:lstStyle/>
          <a:p>
            <a:r>
              <a:rPr lang="en-US" sz="4800" b="1" dirty="0"/>
              <a:t>Introduction to Communication</a:t>
            </a:r>
            <a:endParaRPr lang="en-US" sz="4800" cap="none" dirty="0"/>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262130" y="1725769"/>
            <a:ext cx="9672033" cy="4108360"/>
          </a:xfrm>
        </p:spPr>
        <p:txBody>
          <a:bodyPr>
            <a:noAutofit/>
          </a:bodyPr>
          <a:lstStyle/>
          <a:p>
            <a:pPr algn="l"/>
            <a:r>
              <a:rPr lang="en-US" sz="1800" b="1" dirty="0"/>
              <a:t>3. Written </a:t>
            </a:r>
            <a:endParaRPr lang="en-US" sz="1800" dirty="0"/>
          </a:p>
          <a:p>
            <a:pPr marL="342900" indent="-342900" algn="l">
              <a:buFont typeface="Arial" panose="020B0604020202020204" pitchFamily="34" charset="0"/>
              <a:buChar char="•"/>
            </a:pPr>
            <a:r>
              <a:rPr lang="en-US" sz="1800" dirty="0"/>
              <a:t>Written communication is the act of writing, typing or printing symbols like letters and numbers to convey information. </a:t>
            </a:r>
          </a:p>
          <a:p>
            <a:pPr marL="342900" indent="-342900" algn="l">
              <a:buFont typeface="Arial" panose="020B0604020202020204" pitchFamily="34" charset="0"/>
              <a:buChar char="•"/>
            </a:pPr>
            <a:r>
              <a:rPr lang="en-US" sz="1800" dirty="0"/>
              <a:t>It is helpful because it provides a record of information for reference. Writing is commonly used to share information through books, pamphlets, blogs, letters, and more. </a:t>
            </a:r>
          </a:p>
          <a:p>
            <a:pPr marL="342900" indent="-342900" algn="l">
              <a:buFont typeface="Arial" panose="020B0604020202020204" pitchFamily="34" charset="0"/>
              <a:buChar char="•"/>
            </a:pPr>
            <a:r>
              <a:rPr lang="en-US" sz="1800" dirty="0"/>
              <a:t>Emails and chats are a common form of written communication in the </a:t>
            </a:r>
            <a:r>
              <a:rPr lang="en-US" sz="1800" dirty="0">
                <a:solidFill>
                  <a:srgbClr val="00B050"/>
                </a:solidFill>
              </a:rPr>
              <a:t>workplace</a:t>
            </a:r>
          </a:p>
          <a:p>
            <a:pPr algn="l"/>
            <a:r>
              <a:rPr lang="en-US" sz="1800" b="1" dirty="0"/>
              <a:t>4. Visual </a:t>
            </a:r>
            <a:endParaRPr lang="en-US" sz="1800" dirty="0"/>
          </a:p>
          <a:p>
            <a:pPr marL="342900" indent="-342900" algn="l">
              <a:buFont typeface="Arial" panose="020B0604020202020204" pitchFamily="34" charset="0"/>
              <a:buChar char="•"/>
            </a:pPr>
            <a:r>
              <a:rPr lang="en-US" sz="1800" dirty="0"/>
              <a:t>Visual communication is the act of using photographs, art, drawings, sketches, charts and graphs to convey information. </a:t>
            </a:r>
          </a:p>
          <a:p>
            <a:pPr marL="342900" indent="-342900" algn="l">
              <a:buFont typeface="Arial" panose="020B0604020202020204" pitchFamily="34" charset="0"/>
              <a:buChar char="•"/>
            </a:pPr>
            <a:r>
              <a:rPr lang="en-US" sz="1800" dirty="0"/>
              <a:t>Visuals are often used as an aid during presentations to provide helpful context alongside written and/or verbal communication.</a:t>
            </a:r>
          </a:p>
          <a:p>
            <a:pPr marL="342900" indent="-342900" algn="l">
              <a:buFont typeface="Arial" panose="020B0604020202020204" pitchFamily="34" charset="0"/>
              <a:buChar char="•"/>
            </a:pPr>
            <a:r>
              <a:rPr lang="en-US" sz="1800" dirty="0"/>
              <a:t>Because people have different learning styles, visual communication might be more helpful for some to consume ideas and information.</a:t>
            </a:r>
          </a:p>
        </p:txBody>
      </p:sp>
    </p:spTree>
    <p:extLst>
      <p:ext uri="{BB962C8B-B14F-4D97-AF65-F5344CB8AC3E}">
        <p14:creationId xmlns:p14="http://schemas.microsoft.com/office/powerpoint/2010/main" val="34246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A3B9A3-E4C7-4E87-9EAE-EBDC28D24C12}"/>
              </a:ext>
            </a:extLst>
          </p:cNvPr>
          <p:cNvSpPr>
            <a:spLocks noGrp="1"/>
          </p:cNvSpPr>
          <p:nvPr>
            <p:ph sz="quarter" idx="1"/>
          </p:nvPr>
        </p:nvSpPr>
        <p:spPr/>
        <p:txBody>
          <a:bodyPr/>
          <a:lstStyle/>
          <a:p>
            <a:pPr marL="0" indent="0">
              <a:buNone/>
            </a:pPr>
            <a:r>
              <a:rPr lang="en-US" dirty="0"/>
              <a:t>FORMS OF COMMUNICATION</a:t>
            </a:r>
          </a:p>
          <a:p>
            <a:r>
              <a:rPr lang="en-US" dirty="0"/>
              <a:t>Communication is divided into </a:t>
            </a:r>
            <a:r>
              <a:rPr lang="en-US" b="1" dirty="0"/>
              <a:t>external</a:t>
            </a:r>
            <a:r>
              <a:rPr lang="en-US" dirty="0"/>
              <a:t> and </a:t>
            </a:r>
            <a:r>
              <a:rPr lang="en-US" b="1" dirty="0"/>
              <a:t>internal</a:t>
            </a:r>
            <a:r>
              <a:rPr lang="en-US" dirty="0"/>
              <a:t> communication. </a:t>
            </a:r>
          </a:p>
          <a:p>
            <a:r>
              <a:rPr lang="en-US" b="1" dirty="0"/>
              <a:t>External communications </a:t>
            </a:r>
            <a:r>
              <a:rPr lang="en-US" dirty="0"/>
              <a:t>are those communications which are occurring outside the organization like communication with other companies, with government, general public etc. </a:t>
            </a:r>
          </a:p>
          <a:p>
            <a:r>
              <a:rPr lang="en-US" b="1" dirty="0"/>
              <a:t>Internal communications </a:t>
            </a:r>
            <a:r>
              <a:rPr lang="en-US" dirty="0"/>
              <a:t>are those which are inside the organization. Internal communications are further divided into two parts, </a:t>
            </a:r>
            <a:r>
              <a:rPr lang="en-US" b="1" dirty="0"/>
              <a:t>formal or official </a:t>
            </a:r>
            <a:r>
              <a:rPr lang="en-US" dirty="0"/>
              <a:t>and </a:t>
            </a:r>
            <a:r>
              <a:rPr lang="en-US" b="1" dirty="0"/>
              <a:t>informal</a:t>
            </a:r>
            <a:r>
              <a:rPr lang="en-US" dirty="0"/>
              <a:t>.</a:t>
            </a:r>
          </a:p>
        </p:txBody>
      </p:sp>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pPr algn="ctr"/>
            <a:r>
              <a:rPr lang="en-US" b="1" dirty="0"/>
              <a:t>Introduction to Communication</a:t>
            </a:r>
            <a:endParaRPr lang="en-US" dirty="0"/>
          </a:p>
        </p:txBody>
      </p:sp>
    </p:spTree>
    <p:extLst>
      <p:ext uri="{BB962C8B-B14F-4D97-AF65-F5344CB8AC3E}">
        <p14:creationId xmlns:p14="http://schemas.microsoft.com/office/powerpoint/2010/main" val="1227008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6F44E19-6F9C-40C6-8F6B-82886B90190C}">
  <ds:schemaRefs>
    <ds:schemaRef ds:uri="http://schemas.microsoft.com/sharepoint/v3/contenttype/forms"/>
  </ds:schemaRefs>
</ds:datastoreItem>
</file>

<file path=customXml/itemProps2.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5DA89-9689-4EB7-83A3-32913C232C3C}">
  <ds:schemaRefs>
    <ds:schemaRef ds:uri="http://purl.org/dc/term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1574</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Impact</vt:lpstr>
      <vt:lpstr>Times New Roman</vt:lpstr>
      <vt:lpstr>Tw Cen MT</vt:lpstr>
      <vt:lpstr>Wingdings</vt:lpstr>
      <vt:lpstr>Wingdings 2</vt:lpstr>
      <vt:lpstr>ISBAT</vt:lpstr>
      <vt:lpstr>PowerPoint Presentation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Downward communication: When the communication flows from higher level to lower level, it is called downward communication. Order, individual instructions, policy statements, circulars etc. fall under downward communication.  BENEFITS  1. Helps to explain to subordinates the organizational plans, policies program and procedures, work methodology etc. necessary information for performing the job.  2. Helps to convey to the subordinates the expectations of management from them.  3. Acts as a mean to control the activities of the subordinates with active feedback.  4. Provides motivation to the subordinates.  PROBLEMS  1. Sometimes the message may be distorted in the transmission from one level to another level.  2. If a particular authority is not present on the time of passing information it may leads to delay in transmission of the message.  3. Sometimes when the workload is unevenly distributed among the employees it creates overload or unload of work which causes dissatisfaction among the employees </vt:lpstr>
      <vt:lpstr>Introduction to Communication</vt:lpstr>
      <vt:lpstr>Introduction to Communication</vt:lpstr>
      <vt:lpstr>Introduction to Communication</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2023-02-01T09:49:35Z</dcterms:created>
  <dcterms:modified xsi:type="dcterms:W3CDTF">2023-06-15T03:10:43Z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