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6" r:id="rId7"/>
    <p:sldId id="268" r:id="rId8"/>
    <p:sldId id="265" r:id="rId9"/>
    <p:sldId id="264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678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2-08T08:20:08.798" idx="1">
    <p:pos x="10" y="10"/>
    <p:text>THE SPEECH: the expression of or the ability to express thoughts and feelings by articulate sounds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xmlns="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xmlns="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xmlns="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xmlns="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xmlns="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xmlns="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xmlns="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xmlns="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xmlns="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xmlns="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xmlns="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xmlns="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xmlns="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xmlns="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xmlns="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 smtClean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xmlns="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xmlns="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xmlns="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xmlns="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xmlns="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xmlns="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xmlns="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xmlns="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xmlns="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xmlns="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xmlns="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xmlns="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xmlns="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xmlns="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xmlns="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xmlns="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xmlns="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xmlns="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xmlns="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xmlns="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xmlns="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xmlns="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xmlns="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xmlns="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xmlns="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xmlns="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xmlns="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xmlns="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xmlns="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xmlns="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xmlns="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xmlns="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xmlns="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xmlns="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xmlns="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xmlns="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xmlns="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xmlns="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xmlns="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xmlns="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xmlns="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xmlns="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xmlns="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xmlns="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xmlns="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1.xml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xmlns="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sz="4800" dirty="0" smtClean="0"/>
              <a:t>BUSINESS COMMUNICATION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PCSE </a:t>
            </a:r>
          </a:p>
          <a:p>
            <a:r>
              <a:rPr lang="en-US" sz="2800" dirty="0" smtClean="0"/>
              <a:t>Sem-1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7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ENGLISH GRAMMAR</a:t>
            </a:r>
            <a:br>
              <a:rPr lang="en-US" dirty="0"/>
            </a:br>
            <a:r>
              <a:rPr lang="en-US" dirty="0"/>
              <a:t>AND ITS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59851"/>
              </p:ext>
            </p:extLst>
          </p:nvPr>
        </p:nvGraphicFramePr>
        <p:xfrm>
          <a:off x="914400" y="4232170"/>
          <a:ext cx="9247239" cy="2212876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9247239"/>
              </a:tblGrid>
              <a:tr h="885148">
                <a:tc>
                  <a:txBody>
                    <a:bodyPr/>
                    <a:lstStyle/>
                    <a:p>
                      <a:pPr marL="20256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Parts of speech(nouns, pronouns, verbs, adverbs, adjectives</a:t>
                      </a:r>
                      <a:r>
                        <a:rPr lang="en-US" sz="2400" dirty="0" smtClean="0">
                          <a:effectLst/>
                        </a:rPr>
                        <a:t>, Preposition, </a:t>
                      </a:r>
                      <a:r>
                        <a:rPr lang="en-US" sz="2400" dirty="0">
                          <a:effectLst/>
                        </a:rPr>
                        <a:t>conjunctions and interjections)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2576">
                <a:tc>
                  <a:txBody>
                    <a:bodyPr/>
                    <a:lstStyle/>
                    <a:p>
                      <a:pPr marL="20256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Spellings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2576">
                <a:tc>
                  <a:txBody>
                    <a:bodyPr/>
                    <a:lstStyle/>
                    <a:p>
                      <a:pPr marL="20256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Tenses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2576">
                <a:tc>
                  <a:txBody>
                    <a:bodyPr/>
                    <a:lstStyle/>
                    <a:p>
                      <a:pPr marL="20256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Pronunciation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xmlns="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PARTS OF SPEECH IN ENGLISH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8946" y="2336873"/>
            <a:ext cx="9851735" cy="41927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Words are divided into eight classes according to the work they do in a sentence. They are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Nouns</a:t>
            </a:r>
          </a:p>
          <a:p>
            <a:r>
              <a:rPr lang="en-US" dirty="0"/>
              <a:t>A noun is “naming word”. It names somebody or something.</a:t>
            </a:r>
          </a:p>
          <a:p>
            <a:pPr marL="0" indent="0">
              <a:buNone/>
            </a:pPr>
            <a:r>
              <a:rPr lang="en-US" dirty="0" smtClean="0"/>
              <a:t>E.g.; Rahul </a:t>
            </a:r>
            <a:r>
              <a:rPr lang="en-US" dirty="0"/>
              <a:t>took the dog to park.</a:t>
            </a:r>
          </a:p>
          <a:p>
            <a:r>
              <a:rPr lang="en-US" dirty="0" smtClean="0"/>
              <a:t>The </a:t>
            </a:r>
            <a:r>
              <a:rPr lang="en-US" dirty="0"/>
              <a:t>car makes a lot of noise.</a:t>
            </a:r>
          </a:p>
          <a:p>
            <a:r>
              <a:rPr lang="en-US" dirty="0"/>
              <a:t>Look at the example above. A noun is the name of a person (Rahul), animal (dog), place (park</a:t>
            </a:r>
            <a:r>
              <a:rPr lang="en-US" dirty="0" smtClean="0"/>
              <a:t>),thing </a:t>
            </a:r>
            <a:r>
              <a:rPr lang="en-US" dirty="0"/>
              <a:t>(car) or idea (noise).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3" t="57656" r="14858" b="13785"/>
          <a:stretch/>
        </p:blipFill>
        <p:spPr>
          <a:xfrm>
            <a:off x="3715854" y="2743201"/>
            <a:ext cx="8293995" cy="1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644" y="790123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PARTS OF SPEECH IN ENGLISH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1070" y="2161725"/>
            <a:ext cx="10270435" cy="44451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Kinds of Nouns</a:t>
            </a:r>
          </a:p>
          <a:p>
            <a:r>
              <a:rPr lang="en-US" dirty="0"/>
              <a:t>Nouns may be divided into (a) </a:t>
            </a:r>
            <a:r>
              <a:rPr lang="en-US" b="1" dirty="0"/>
              <a:t>common nouns</a:t>
            </a:r>
            <a:r>
              <a:rPr lang="en-US" dirty="0"/>
              <a:t> and (b) </a:t>
            </a:r>
            <a:r>
              <a:rPr lang="en-US" b="1" dirty="0"/>
              <a:t>proper nouns</a:t>
            </a:r>
            <a:r>
              <a:rPr lang="en-US" dirty="0"/>
              <a:t>.</a:t>
            </a:r>
          </a:p>
          <a:p>
            <a:r>
              <a:rPr lang="en-US" b="1" i="1" dirty="0"/>
              <a:t>Common nouns </a:t>
            </a:r>
            <a:r>
              <a:rPr lang="en-US" dirty="0"/>
              <a:t>are the names given in common to all persons, places or things of the same class.</a:t>
            </a:r>
          </a:p>
          <a:p>
            <a:pPr marL="0" indent="0">
              <a:buNone/>
            </a:pPr>
            <a:r>
              <a:rPr lang="en-US" dirty="0"/>
              <a:t>For example, bank, shop, market, etc.</a:t>
            </a:r>
          </a:p>
          <a:p>
            <a:r>
              <a:rPr lang="en-US" b="1" i="1" dirty="0"/>
              <a:t>Collective noun </a:t>
            </a:r>
            <a:r>
              <a:rPr lang="en-US" dirty="0"/>
              <a:t>: Common nouns include another class known as collective nouns. A </a:t>
            </a:r>
            <a:r>
              <a:rPr lang="en-US" dirty="0" smtClean="0"/>
              <a:t>collective noun </a:t>
            </a:r>
            <a:r>
              <a:rPr lang="en-US" dirty="0"/>
              <a:t>names </a:t>
            </a:r>
            <a:r>
              <a:rPr lang="en-US" dirty="0" smtClean="0"/>
              <a:t>a group </a:t>
            </a:r>
            <a:r>
              <a:rPr lang="en-US" dirty="0"/>
              <a:t>of people, animals or things regarded as a whole., e.g., batch, </a:t>
            </a:r>
            <a:r>
              <a:rPr lang="en-US" dirty="0" smtClean="0"/>
              <a:t>company, university, </a:t>
            </a:r>
            <a:r>
              <a:rPr lang="en-US" dirty="0"/>
              <a:t>crowd, flock, etc.</a:t>
            </a:r>
          </a:p>
          <a:p>
            <a:r>
              <a:rPr lang="en-US" b="1" i="1" dirty="0"/>
              <a:t>Proper nouns </a:t>
            </a:r>
            <a:r>
              <a:rPr lang="en-US" dirty="0"/>
              <a:t>are the names of particular persons, places or things. For example, India, Larsen </a:t>
            </a:r>
            <a:r>
              <a:rPr lang="en-US" dirty="0" smtClean="0"/>
              <a:t>and </a:t>
            </a:r>
            <a:r>
              <a:rPr lang="en-US" dirty="0" err="1" smtClean="0"/>
              <a:t>Tubro</a:t>
            </a:r>
            <a:r>
              <a:rPr lang="en-US" dirty="0"/>
              <a:t>, Delhi, January, etc.</a:t>
            </a:r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xmlns="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2888" y="790123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xmlns="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8" name="Title 87">
            <a:extLst>
              <a:ext uri="{FF2B5EF4-FFF2-40B4-BE49-F238E27FC236}">
                <a16:creationId xmlns:a16="http://schemas.microsoft.com/office/drawing/2014/main" xmlns="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PARTS OF SPEECH IN ENGLISH 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xmlns="" id="{41FDF737-A7CF-43BF-B9FC-22E9635B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58" y="2161725"/>
            <a:ext cx="10811348" cy="45095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Pronouns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Pronouns are used in place of nouns. Pronouns may be Personal and Relative.</a:t>
            </a:r>
          </a:p>
          <a:p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 Pronouns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To represent person or things., e.g., I, we, you, she, he, it him, us, them, etc.</a:t>
            </a:r>
          </a:p>
          <a:p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Relative Pronouns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The most common relative pronouns are whom, which and that.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relative pronoun acts as a pronoun and as a conjunction at the same time.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the boy who save my life.</a:t>
            </a:r>
          </a:p>
          <a:p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Possessive Pronouns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These show possession, e.g., mine, ours, yours their, its and hers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Adjectives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word used to describe or point out, a person, animal, place or thing which the noun names,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to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tell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number 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quantity, is called an Adjective.</a:t>
            </a:r>
          </a:p>
          <a:p>
            <a:pPr marL="0" indent="0">
              <a:buNone/>
            </a:pP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example, Rani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clever girl (Girl of what kind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?)/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gave me six books (How many book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?)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more words can be joined with a hyphen to form a compound Adjective, e.g., </a:t>
            </a:r>
            <a:r>
              <a:rPr lang="en-US" sz="1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government financed project</a:t>
            </a:r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PARTS OF SPEECH IN ENGLISH 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1107584" y="2161725"/>
            <a:ext cx="10643922" cy="440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Verbs</a:t>
            </a:r>
          </a:p>
          <a:p>
            <a:r>
              <a:rPr lang="en-US" sz="2000" dirty="0"/>
              <a:t>A verb is a word that tells or asserts something about a person or thing. Verb comes from </a:t>
            </a:r>
            <a:r>
              <a:rPr lang="en-US" sz="2000" dirty="0" smtClean="0"/>
              <a:t>Latin Verbum</a:t>
            </a:r>
            <a:r>
              <a:rPr lang="en-US" sz="2000" dirty="0"/>
              <a:t>, meaning a word.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so called because it is the most important word in the sentence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Hence, a verb is a word used to tell or assert something about some person or thing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/>
              <a:t>Adverb</a:t>
            </a:r>
          </a:p>
          <a:p>
            <a:r>
              <a:rPr lang="en-US" sz="2000" dirty="0"/>
              <a:t>While </a:t>
            </a:r>
            <a:r>
              <a:rPr lang="en-US" sz="2000" b="1" dirty="0"/>
              <a:t>Adjectives qualify </a:t>
            </a:r>
            <a:r>
              <a:rPr lang="en-US" sz="2000" dirty="0"/>
              <a:t>or add to the meaning of nouns, </a:t>
            </a:r>
            <a:r>
              <a:rPr lang="en-US" sz="2000" b="1" dirty="0"/>
              <a:t>adverbs modify </a:t>
            </a:r>
            <a:r>
              <a:rPr lang="en-US" sz="2000" dirty="0"/>
              <a:t>the meaning </a:t>
            </a:r>
            <a:r>
              <a:rPr lang="en-US" sz="2000" dirty="0" smtClean="0"/>
              <a:t>not only </a:t>
            </a:r>
            <a:r>
              <a:rPr lang="en-US" sz="2000" dirty="0"/>
              <a:t>of verbs, but also of adjectives, prepositions, conjunctions, etc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/>
              <a:t>Preposition</a:t>
            </a:r>
          </a:p>
          <a:p>
            <a:r>
              <a:rPr lang="en-US" sz="2000" dirty="0"/>
              <a:t>A </a:t>
            </a:r>
            <a:r>
              <a:rPr lang="en-US" sz="2000" b="1" dirty="0"/>
              <a:t>Preposition</a:t>
            </a:r>
            <a:r>
              <a:rPr lang="en-US" sz="2000" dirty="0"/>
              <a:t>, by definition is placed before a noun or its equivalent in order to show its </a:t>
            </a:r>
            <a:r>
              <a:rPr lang="en-US" sz="2000" dirty="0" smtClean="0"/>
              <a:t>relationship in </a:t>
            </a:r>
            <a:r>
              <a:rPr lang="en-US" sz="2000" dirty="0"/>
              <a:t>terms of time, place, etc.: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xmlns="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943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PARTS OF SPEECH IN ENGLISH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F2A5814-BC40-4A37-9064-C44C73C8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28" y="2161725"/>
            <a:ext cx="11159077" cy="452241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/>
              <a:t>Conjunction</a:t>
            </a:r>
          </a:p>
          <a:p>
            <a:pPr algn="l"/>
            <a:r>
              <a:rPr lang="en-US" b="1" dirty="0"/>
              <a:t>Conjunctions </a:t>
            </a:r>
            <a:r>
              <a:rPr lang="en-US" dirty="0"/>
              <a:t>join words or even sentences conveying related ideas. Two commonly </a:t>
            </a:r>
            <a:r>
              <a:rPr lang="en-US" dirty="0" smtClean="0"/>
              <a:t>used conjunctions </a:t>
            </a:r>
            <a:r>
              <a:rPr lang="en-US" dirty="0"/>
              <a:t>are: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1" dirty="0" smtClean="0"/>
              <a:t> </a:t>
            </a:r>
            <a:r>
              <a:rPr lang="en-US" b="1" i="1" dirty="0"/>
              <a:t>and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1" dirty="0" smtClean="0"/>
              <a:t> </a:t>
            </a:r>
            <a:r>
              <a:rPr lang="en-US" b="1" i="1" dirty="0" smtClean="0"/>
              <a:t>but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Interjection</a:t>
            </a:r>
          </a:p>
          <a:p>
            <a:r>
              <a:rPr lang="en-US" b="1" dirty="0"/>
              <a:t>Interjections </a:t>
            </a:r>
            <a:r>
              <a:rPr lang="en-US" dirty="0"/>
              <a:t>are words which are used in a sentence to express strong emotion or feeling. </a:t>
            </a:r>
            <a:endParaRPr lang="en-US" dirty="0" smtClean="0"/>
          </a:p>
          <a:p>
            <a:r>
              <a:rPr lang="en-US" dirty="0" smtClean="0"/>
              <a:t>They may </a:t>
            </a:r>
            <a:r>
              <a:rPr lang="en-US" dirty="0"/>
              <a:t>not form a part of its grammatical structure. Some of the common interjections are: </a:t>
            </a:r>
            <a:r>
              <a:rPr lang="en-US" i="1" dirty="0"/>
              <a:t>Hi </a:t>
            </a:r>
            <a:r>
              <a:rPr lang="en-US" i="1" dirty="0" smtClean="0"/>
              <a:t>!,Alas </a:t>
            </a:r>
            <a:r>
              <a:rPr lang="en-US" i="1" dirty="0"/>
              <a:t>!, Oh !, etc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2161725"/>
            <a:ext cx="10991651" cy="44708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</a:t>
            </a:r>
            <a:r>
              <a:rPr lang="en-US" dirty="0"/>
              <a:t>In Grammar – a set of forms taken by a verb to indicate the time (and sometimes the </a:t>
            </a:r>
            <a:r>
              <a:rPr lang="en-US" dirty="0" smtClean="0"/>
              <a:t>continuance or </a:t>
            </a:r>
            <a:r>
              <a:rPr lang="en-US" dirty="0"/>
              <a:t>completeness) of the action in relation to the time of the utterance”; is the meaning that </a:t>
            </a:r>
            <a:r>
              <a:rPr lang="en-US" dirty="0" smtClean="0"/>
              <a:t>the Concise </a:t>
            </a:r>
            <a:r>
              <a:rPr lang="en-US" dirty="0"/>
              <a:t>Oxford Dictionary assigns to the word ‘Tense</a:t>
            </a:r>
            <a:r>
              <a:rPr lang="en-US" dirty="0" smtClean="0"/>
              <a:t>’.</a:t>
            </a:r>
          </a:p>
          <a:p>
            <a:r>
              <a:rPr lang="en-US" dirty="0"/>
              <a:t>Read the following sentences.</a:t>
            </a:r>
          </a:p>
          <a:p>
            <a:pPr marL="0" indent="0">
              <a:buNone/>
            </a:pPr>
            <a:r>
              <a:rPr lang="en-US" dirty="0"/>
              <a:t>1. I write this letter to my mother</a:t>
            </a:r>
          </a:p>
          <a:p>
            <a:pPr marL="0" indent="0">
              <a:buNone/>
            </a:pPr>
            <a:r>
              <a:rPr lang="en-US" dirty="0"/>
              <a:t>2. I wrote the letter yesterday.</a:t>
            </a:r>
          </a:p>
          <a:p>
            <a:pPr marL="0" indent="0">
              <a:buNone/>
            </a:pPr>
            <a:r>
              <a:rPr lang="en-US" dirty="0"/>
              <a:t>3. I shall write another letter tomorrow.</a:t>
            </a:r>
          </a:p>
          <a:p>
            <a:r>
              <a:rPr lang="en-US" dirty="0"/>
              <a:t>In sentence 1, the verb write refers to present time. Hence a verb that refers to present time is </a:t>
            </a:r>
            <a:r>
              <a:rPr lang="en-US" dirty="0" smtClean="0"/>
              <a:t>said to </a:t>
            </a:r>
            <a:r>
              <a:rPr lang="en-US" dirty="0"/>
              <a:t>be in the Present Tense.</a:t>
            </a:r>
          </a:p>
          <a:p>
            <a:r>
              <a:rPr lang="en-US" dirty="0"/>
              <a:t>In sentence 2, the verb wrote refers to past time. Hence it is said to be in Past Tense.</a:t>
            </a:r>
          </a:p>
          <a:p>
            <a:r>
              <a:rPr lang="en-US" dirty="0"/>
              <a:t>In sentence 3, the verb shall write refers to future time. Therefore, it is said to be in the Future Tense.</a:t>
            </a: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7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2161725"/>
            <a:ext cx="11107561" cy="4470895"/>
          </a:xfrm>
        </p:spPr>
        <p:txBody>
          <a:bodyPr>
            <a:normAutofit/>
          </a:bodyPr>
          <a:lstStyle/>
          <a:p>
            <a:r>
              <a:rPr lang="en-US" dirty="0"/>
              <a:t>Tenses denote the time of action. They show when the work is done. They are:</a:t>
            </a:r>
          </a:p>
          <a:p>
            <a:r>
              <a:rPr lang="en-US" dirty="0"/>
              <a:t>(1) Present Tense: Simple Present, Present Progressive, Present Perfect, Present Perfect Progressive</a:t>
            </a:r>
          </a:p>
          <a:p>
            <a:r>
              <a:rPr lang="en-US" dirty="0"/>
              <a:t>(2) Past Tense: Simple Past, Past Progressive, Past Perfect, Past Perfect Progressive</a:t>
            </a:r>
          </a:p>
          <a:p>
            <a:r>
              <a:rPr lang="en-US" dirty="0"/>
              <a:t>(3) Future Tense: Simple Future, Future Progressive, Future Perfect, Future Perfect Progressive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5153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1494</Words>
  <Application>Microsoft Office PowerPoint</Application>
  <PresentationFormat>Widescreen</PresentationFormat>
  <Paragraphs>120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Segoe UI</vt:lpstr>
      <vt:lpstr>Times New Roman</vt:lpstr>
      <vt:lpstr>Trebuchet MS</vt:lpstr>
      <vt:lpstr>Verdana</vt:lpstr>
      <vt:lpstr>Wingdings</vt:lpstr>
      <vt:lpstr>Berlin</vt:lpstr>
      <vt:lpstr>BUSINESS COMMUNICATION</vt:lpstr>
      <vt:lpstr>ENGLISH GRAMMAR AND ITS USAGE</vt:lpstr>
      <vt:lpstr>PARTS OF SPEECH IN ENGLISH</vt:lpstr>
      <vt:lpstr>PARTS OF SPEECH IN ENGLISH</vt:lpstr>
      <vt:lpstr>PARTS OF SPEECH IN ENGLISH </vt:lpstr>
      <vt:lpstr>PARTS OF SPEECH IN ENGLISH </vt:lpstr>
      <vt:lpstr>PARTS OF SPEECH IN ENGLISH </vt:lpstr>
      <vt:lpstr>TENSES</vt:lpstr>
      <vt:lpstr>TENSES</vt:lpstr>
      <vt:lpstr>THANKS FOR YOUR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2023-02-02T05:51:29Z</dcterms:created>
  <dcterms:modified xsi:type="dcterms:W3CDTF">2023-02-08T05:22:47Z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