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84" r:id="rId4"/>
  </p:sldMasterIdLst>
  <p:notesMasterIdLst>
    <p:notesMasterId r:id="rId18"/>
  </p:notesMasterIdLst>
  <p:handoutMasterIdLst>
    <p:handoutMasterId r:id="rId19"/>
  </p:handoutMasterIdLst>
  <p:sldIdLst>
    <p:sldId id="256" r:id="rId5"/>
    <p:sldId id="260" r:id="rId6"/>
    <p:sldId id="261" r:id="rId7"/>
    <p:sldId id="270" r:id="rId8"/>
    <p:sldId id="262" r:id="rId9"/>
    <p:sldId id="263" r:id="rId10"/>
    <p:sldId id="264" r:id="rId11"/>
    <p:sldId id="265" r:id="rId12"/>
    <p:sldId id="271" r:id="rId13"/>
    <p:sldId id="272" r:id="rId14"/>
    <p:sldId id="266" r:id="rId15"/>
    <p:sldId id="267"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3707" autoAdjust="0"/>
  </p:normalViewPr>
  <p:slideViewPr>
    <p:cSldViewPr snapToGrid="0">
      <p:cViewPr varScale="1">
        <p:scale>
          <a:sx n="71" d="100"/>
          <a:sy n="71" d="100"/>
        </p:scale>
        <p:origin x="487" y="36"/>
      </p:cViewPr>
      <p:guideLst/>
    </p:cSldViewPr>
  </p:slideViewPr>
  <p:notesTextViewPr>
    <p:cViewPr>
      <p:scale>
        <a:sx n="1" d="1"/>
        <a:sy n="1" d="1"/>
      </p:scale>
      <p:origin x="0" y="0"/>
    </p:cViewPr>
  </p:notesTextViewPr>
  <p:notesViewPr>
    <p:cSldViewPr snapToGrid="0">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00B7FD6-6B50-4C58-994F-82DC6214278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5CC7F2D-6B16-4B88-A4F8-ABD5316B47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F51DC69-60C3-4CF7-A135-6E702ECCE0F0}" type="datetimeFigureOut">
              <a:rPr lang="en-US" smtClean="0"/>
              <a:t>7/7/2023</a:t>
            </a:fld>
            <a:endParaRPr lang="en-US" dirty="0"/>
          </a:p>
        </p:txBody>
      </p:sp>
      <p:sp>
        <p:nvSpPr>
          <p:cNvPr id="4" name="Footer Placeholder 3">
            <a:extLst>
              <a:ext uri="{FF2B5EF4-FFF2-40B4-BE49-F238E27FC236}">
                <a16:creationId xmlns:a16="http://schemas.microsoft.com/office/drawing/2014/main" id="{F94CEF1E-1ACC-48D0-92B3-CB3D4FED50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5F188B4-83B8-4C82-AFAC-DC1E415458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A9FFBD-F123-4881-BC93-591827BC61E0}" type="slidenum">
              <a:rPr lang="en-US" smtClean="0"/>
              <a:t>‹#›</a:t>
            </a:fld>
            <a:endParaRPr lang="en-US" dirty="0"/>
          </a:p>
        </p:txBody>
      </p:sp>
    </p:spTree>
    <p:extLst>
      <p:ext uri="{BB962C8B-B14F-4D97-AF65-F5344CB8AC3E}">
        <p14:creationId xmlns:p14="http://schemas.microsoft.com/office/powerpoint/2010/main" val="17366215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E3EC7B-6C72-4FBB-87DF-2BD2CB7DC1E6}" type="datetimeFigureOut">
              <a:rPr lang="en-US" smtClean="0"/>
              <a:t>7/7/2023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62A795-6F94-4A96-B820-B9038480D048}" type="slidenum">
              <a:rPr lang="en-US" smtClean="0"/>
              <a:t>‹#›</a:t>
            </a:fld>
            <a:endParaRPr lang="en-US" dirty="0"/>
          </a:p>
        </p:txBody>
      </p:sp>
    </p:spTree>
    <p:extLst>
      <p:ext uri="{BB962C8B-B14F-4D97-AF65-F5344CB8AC3E}">
        <p14:creationId xmlns:p14="http://schemas.microsoft.com/office/powerpoint/2010/main" val="966495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Are your classroom colors different than what you see in this template? That’s OK! Click on Design -&gt; Variants (the down arrow) -&gt; Pick the color scheme that works for you!</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Feel free to change any “You will…” and “I will…” statements to ensure they align with your classroom procedures and rules!</a:t>
            </a:r>
          </a:p>
        </p:txBody>
      </p:sp>
      <p:sp>
        <p:nvSpPr>
          <p:cNvPr id="4" name="Slide Number Placeholder 3"/>
          <p:cNvSpPr>
            <a:spLocks noGrp="1"/>
          </p:cNvSpPr>
          <p:nvPr>
            <p:ph type="sldNum" sz="quarter" idx="10"/>
          </p:nvPr>
        </p:nvSpPr>
        <p:spPr/>
        <p:txBody>
          <a:bodyPr/>
          <a:lstStyle/>
          <a:p>
            <a:fld id="{B262A795-6F94-4A96-B820-B9038480D048}" type="slidenum">
              <a:rPr lang="en-US" smtClean="0"/>
              <a:t>1</a:t>
            </a:fld>
            <a:endParaRPr lang="en-US" dirty="0"/>
          </a:p>
        </p:txBody>
      </p:sp>
    </p:spTree>
    <p:extLst>
      <p:ext uri="{BB962C8B-B14F-4D97-AF65-F5344CB8AC3E}">
        <p14:creationId xmlns:p14="http://schemas.microsoft.com/office/powerpoint/2010/main" val="3642546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48A87A34-81AB-432B-8DAE-1953F412C126}" type="datetimeFigureOut">
              <a:rPr lang="en-US" smtClean="0"/>
              <a:t>7/7/2023</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D22F896-40B5-4ADD-8801-0D06FADFA095}" type="slidenum">
              <a:rPr lang="en-US" smtClean="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785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17245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42219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85284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7/7/2023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7076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7/7/2023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34525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7/7/2023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68006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75270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7/7/2023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7020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55246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7/7/2023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15071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48A87A34-81AB-432B-8DAE-1953F412C126}" type="datetimeFigureOut">
              <a:rPr lang="en-US" smtClean="0"/>
              <a:pPr/>
              <a:t>7/7/2023</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4761968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1F489-B701-4C74-9747-27C8656A89CC}"/>
              </a:ext>
            </a:extLst>
          </p:cNvPr>
          <p:cNvSpPr>
            <a:spLocks noGrp="1"/>
          </p:cNvSpPr>
          <p:nvPr>
            <p:ph type="ctrTitle"/>
          </p:nvPr>
        </p:nvSpPr>
        <p:spPr/>
        <p:txBody>
          <a:bodyPr>
            <a:normAutofit/>
          </a:bodyPr>
          <a:lstStyle/>
          <a:p>
            <a:r>
              <a:rPr lang="en-US" dirty="0" smtClean="0">
                <a:latin typeface="Rockwell" panose="02060603020205020403" pitchFamily="18" charset="0"/>
              </a:rPr>
              <a:t>BUSINESS COMMNUNICATION</a:t>
            </a:r>
            <a:endParaRPr lang="en-US" dirty="0">
              <a:latin typeface="Rockwell" panose="02060603020205020403" pitchFamily="18" charset="0"/>
            </a:endParaRPr>
          </a:p>
        </p:txBody>
      </p:sp>
      <p:sp>
        <p:nvSpPr>
          <p:cNvPr id="3" name="Subtitle 2">
            <a:extLst>
              <a:ext uri="{FF2B5EF4-FFF2-40B4-BE49-F238E27FC236}">
                <a16:creationId xmlns:a16="http://schemas.microsoft.com/office/drawing/2014/main" id="{6D699F35-1401-4ECD-9F96-7017DB9FA104}"/>
              </a:ext>
            </a:extLst>
          </p:cNvPr>
          <p:cNvSpPr>
            <a:spLocks noGrp="1"/>
          </p:cNvSpPr>
          <p:nvPr>
            <p:ph type="subTitle" idx="1"/>
          </p:nvPr>
        </p:nvSpPr>
        <p:spPr/>
        <p:txBody>
          <a:bodyPr/>
          <a:lstStyle/>
          <a:p>
            <a:r>
              <a:rPr lang="en-US" dirty="0" smtClean="0">
                <a:latin typeface="Tahoma" panose="020B0604030504040204" pitchFamily="34" charset="0"/>
                <a:ea typeface="Tahoma" panose="020B0604030504040204" pitchFamily="34" charset="0"/>
                <a:cs typeface="Tahoma" panose="020B0604030504040204" pitchFamily="34" charset="0"/>
              </a:rPr>
              <a:t>PCSE </a:t>
            </a:r>
          </a:p>
          <a:p>
            <a:r>
              <a:rPr lang="en-US" dirty="0" smtClean="0">
                <a:latin typeface="Tahoma" panose="020B0604030504040204" pitchFamily="34" charset="0"/>
                <a:ea typeface="Tahoma" panose="020B0604030504040204" pitchFamily="34" charset="0"/>
                <a:cs typeface="Tahoma" panose="020B0604030504040204" pitchFamily="34" charset="0"/>
              </a:rPr>
              <a:t>Sem-1</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616906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57577"/>
            <a:ext cx="9875520" cy="987166"/>
          </a:xfrm>
        </p:spPr>
        <p:txBody>
          <a:bodyPr/>
          <a:lstStyle/>
          <a:p>
            <a:pPr algn="ctr"/>
            <a:r>
              <a:rPr lang="en-US" b="1" dirty="0"/>
              <a:t>COMMUNICATION PROCESS</a:t>
            </a:r>
            <a:r>
              <a:rPr lang="en-US" dirty="0">
                <a:latin typeface="Rockwell" panose="02060603020205020403" pitchFamily="18" charset="0"/>
              </a:rPr>
              <a:t> </a:t>
            </a:r>
            <a:endParaRPr lang="en-US" dirty="0"/>
          </a:p>
        </p:txBody>
      </p:sp>
      <p:sp>
        <p:nvSpPr>
          <p:cNvPr id="3" name="Content Placeholder 2"/>
          <p:cNvSpPr>
            <a:spLocks noGrp="1"/>
          </p:cNvSpPr>
          <p:nvPr>
            <p:ph idx="1"/>
          </p:nvPr>
        </p:nvSpPr>
        <p:spPr>
          <a:xfrm>
            <a:off x="1145649" y="1244743"/>
            <a:ext cx="9872871" cy="4937116"/>
          </a:xfrm>
        </p:spPr>
        <p:txBody>
          <a:bodyPr>
            <a:normAutofit lnSpcReduction="10000"/>
          </a:bodyPr>
          <a:lstStyle/>
          <a:p>
            <a:r>
              <a:rPr lang="en-US" dirty="0" smtClean="0"/>
              <a:t>Women </a:t>
            </a:r>
            <a:r>
              <a:rPr lang="en-US" dirty="0"/>
              <a:t>are more likely to talk to other women when a problem or conflict arises. Men are often known for dealing with problems or issues internally </a:t>
            </a:r>
          </a:p>
          <a:p>
            <a:r>
              <a:rPr lang="en-US" dirty="0" smtClean="0"/>
              <a:t> </a:t>
            </a:r>
            <a:r>
              <a:rPr lang="en-US" dirty="0"/>
              <a:t>Women focus on feelings, senses and meaning. They rely on their intuition to find answers. Men focus on facts, reason and logic. They find answers by analyzing and figuring things out. </a:t>
            </a:r>
          </a:p>
          <a:p>
            <a:endParaRPr lang="en-US" dirty="0"/>
          </a:p>
          <a:p>
            <a:pPr marL="45720" indent="0">
              <a:buNone/>
            </a:pPr>
            <a:r>
              <a:rPr lang="en-US" b="1" dirty="0"/>
              <a:t>III. Solutions to barriers to effective communication</a:t>
            </a:r>
          </a:p>
          <a:p>
            <a:pPr marL="45720" indent="0">
              <a:buNone/>
            </a:pPr>
            <a:r>
              <a:rPr lang="en-US" dirty="0"/>
              <a:t>In order to remove hindrances in the way of communication the following steps are worth consideration:</a:t>
            </a:r>
          </a:p>
          <a:p>
            <a:r>
              <a:rPr lang="en-US" b="1" i="1" dirty="0"/>
              <a:t>Clarify Ideas before </a:t>
            </a:r>
            <a:r>
              <a:rPr lang="en-US" b="1" i="1" dirty="0" smtClean="0"/>
              <a:t>Communication: </a:t>
            </a:r>
            <a:r>
              <a:rPr lang="en-US" dirty="0" smtClean="0"/>
              <a:t>The </a:t>
            </a:r>
            <a:r>
              <a:rPr lang="en-US" dirty="0"/>
              <a:t>person sending the communication should be very clear in his mind about what he </a:t>
            </a:r>
            <a:r>
              <a:rPr lang="en-US" dirty="0" smtClean="0"/>
              <a:t>wants to </a:t>
            </a:r>
            <a:r>
              <a:rPr lang="en-US" dirty="0"/>
              <a:t>say.</a:t>
            </a:r>
            <a:endParaRPr lang="en-US" b="1" dirty="0"/>
          </a:p>
          <a:p>
            <a:r>
              <a:rPr lang="en-US" b="1" i="1" dirty="0"/>
              <a:t>Ensure Proper </a:t>
            </a:r>
            <a:r>
              <a:rPr lang="en-US" b="1" i="1" dirty="0" smtClean="0"/>
              <a:t>Feedback: </a:t>
            </a:r>
            <a:r>
              <a:rPr lang="en-US" dirty="0" smtClean="0"/>
              <a:t>The </a:t>
            </a:r>
            <a:r>
              <a:rPr lang="en-US" dirty="0"/>
              <a:t>purpose of feedback is to find out whether the receiver has properly understood </a:t>
            </a:r>
            <a:r>
              <a:rPr lang="en-US" dirty="0" smtClean="0"/>
              <a:t>the meaning </a:t>
            </a:r>
            <a:r>
              <a:rPr lang="en-US" dirty="0"/>
              <a:t>of the information received.</a:t>
            </a:r>
          </a:p>
          <a:p>
            <a:endParaRPr lang="en-US" dirty="0"/>
          </a:p>
          <a:p>
            <a:endParaRPr lang="en-US" dirty="0"/>
          </a:p>
        </p:txBody>
      </p:sp>
    </p:spTree>
    <p:extLst>
      <p:ext uri="{BB962C8B-B14F-4D97-AF65-F5344CB8AC3E}">
        <p14:creationId xmlns:p14="http://schemas.microsoft.com/office/powerpoint/2010/main" val="650050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045250" y="345690"/>
            <a:ext cx="9875520" cy="1034557"/>
          </a:xfrm>
        </p:spPr>
        <p:txBody>
          <a:bodyPr/>
          <a:lstStyle/>
          <a:p>
            <a:pPr algn="ctr"/>
            <a:r>
              <a:rPr lang="en-US" b="1" dirty="0"/>
              <a:t>COMMUNICATION PROCESS</a:t>
            </a:r>
            <a:r>
              <a:rPr lang="en-US" dirty="0">
                <a:latin typeface="Rockwell" panose="02060603020205020403" pitchFamily="18" charset="0"/>
              </a:rPr>
              <a:t> </a:t>
            </a:r>
          </a:p>
        </p:txBody>
      </p:sp>
      <p:pic>
        <p:nvPicPr>
          <p:cNvPr id="5" name="Graphic 4" descr="Dance">
            <a:extLst>
              <a:ext uri="{FF2B5EF4-FFF2-40B4-BE49-F238E27FC236}">
                <a16:creationId xmlns:a16="http://schemas.microsoft.com/office/drawing/2014/main" id="{FD7349AD-A262-4FFF-99C2-C79DF8B897E7}"/>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9630709" y="465847"/>
            <a:ext cx="914400" cy="914400"/>
          </a:xfrm>
          <a:prstGeom prst="rect">
            <a:avLst/>
          </a:prstGeom>
        </p:spPr>
      </p:pic>
      <p:sp>
        <p:nvSpPr>
          <p:cNvPr id="3" name="Content Placeholder 2"/>
          <p:cNvSpPr>
            <a:spLocks noGrp="1"/>
          </p:cNvSpPr>
          <p:nvPr>
            <p:ph idx="1"/>
          </p:nvPr>
        </p:nvSpPr>
        <p:spPr>
          <a:xfrm>
            <a:off x="1168758" y="1380246"/>
            <a:ext cx="9872871" cy="4698581"/>
          </a:xfrm>
        </p:spPr>
        <p:txBody>
          <a:bodyPr>
            <a:normAutofit lnSpcReduction="10000"/>
          </a:bodyPr>
          <a:lstStyle/>
          <a:p>
            <a:r>
              <a:rPr lang="en-US" b="1" i="1" dirty="0"/>
              <a:t>Communicate According to the Need of the </a:t>
            </a:r>
            <a:r>
              <a:rPr lang="en-US" b="1" i="1" dirty="0" smtClean="0"/>
              <a:t>Receiver</a:t>
            </a:r>
            <a:r>
              <a:rPr lang="en-US" i="1" dirty="0" smtClean="0"/>
              <a:t>: </a:t>
            </a:r>
            <a:r>
              <a:rPr lang="en-US" dirty="0" smtClean="0"/>
              <a:t>The </a:t>
            </a:r>
            <a:r>
              <a:rPr lang="en-US" dirty="0"/>
              <a:t>sender of the communication should prepare the structure of the message not </a:t>
            </a:r>
            <a:r>
              <a:rPr lang="en-US" dirty="0" smtClean="0"/>
              <a:t>according to </a:t>
            </a:r>
            <a:r>
              <a:rPr lang="en-US" dirty="0"/>
              <a:t>his own level or ability but he should keep in mind the level, understanding or </a:t>
            </a:r>
            <a:r>
              <a:rPr lang="en-US" dirty="0" smtClean="0"/>
              <a:t>the environment </a:t>
            </a:r>
            <a:r>
              <a:rPr lang="en-US" dirty="0"/>
              <a:t>of the receiver</a:t>
            </a:r>
            <a:r>
              <a:rPr lang="en-US" dirty="0" smtClean="0"/>
              <a:t>.</a:t>
            </a:r>
          </a:p>
          <a:p>
            <a:r>
              <a:rPr lang="en-US" b="1" i="1" dirty="0"/>
              <a:t>Consult Others before </a:t>
            </a:r>
            <a:r>
              <a:rPr lang="en-US" b="1" i="1" dirty="0" smtClean="0"/>
              <a:t>Communication: </a:t>
            </a:r>
            <a:r>
              <a:rPr lang="en-US" dirty="0" smtClean="0"/>
              <a:t>At </a:t>
            </a:r>
            <a:r>
              <a:rPr lang="en-US" dirty="0"/>
              <a:t>the time of planning the communication, </a:t>
            </a:r>
            <a:r>
              <a:rPr lang="en-US" dirty="0" smtClean="0"/>
              <a:t>suggestions </a:t>
            </a:r>
            <a:r>
              <a:rPr lang="en-US" dirty="0"/>
              <a:t>should be invited from all the </a:t>
            </a:r>
            <a:r>
              <a:rPr lang="en-US" dirty="0" smtClean="0"/>
              <a:t>persons concerned.</a:t>
            </a:r>
          </a:p>
          <a:p>
            <a:r>
              <a:rPr lang="en-US" b="1" i="1" dirty="0"/>
              <a:t>Be Aware of Language, Tone and Content of </a:t>
            </a:r>
            <a:r>
              <a:rPr lang="en-US" b="1" i="1" dirty="0" smtClean="0"/>
              <a:t>Message: </a:t>
            </a:r>
            <a:r>
              <a:rPr lang="en-US" dirty="0" smtClean="0"/>
              <a:t>The </a:t>
            </a:r>
            <a:r>
              <a:rPr lang="en-US" dirty="0"/>
              <a:t>sender should take care of the fact that the message should be framed in clear </a:t>
            </a:r>
            <a:r>
              <a:rPr lang="en-US" dirty="0" smtClean="0"/>
              <a:t>and beautiful </a:t>
            </a:r>
            <a:r>
              <a:rPr lang="en-US" dirty="0"/>
              <a:t>language. The tone of the message should not injure the feelings of the receiver. </a:t>
            </a:r>
            <a:r>
              <a:rPr lang="en-US" dirty="0" smtClean="0"/>
              <a:t>As far </a:t>
            </a:r>
            <a:r>
              <a:rPr lang="en-US" dirty="0"/>
              <a:t>as possible the contents of the message should be brief and excessive use of </a:t>
            </a:r>
            <a:r>
              <a:rPr lang="en-US" dirty="0" smtClean="0"/>
              <a:t>technical words </a:t>
            </a:r>
            <a:r>
              <a:rPr lang="en-US" dirty="0"/>
              <a:t>should be avoided</a:t>
            </a:r>
            <a:r>
              <a:rPr lang="en-US" dirty="0" smtClean="0"/>
              <a:t>.</a:t>
            </a:r>
          </a:p>
          <a:p>
            <a:r>
              <a:rPr lang="en-US" b="1" i="1" dirty="0"/>
              <a:t>Convey Things of Help and Value to the </a:t>
            </a:r>
            <a:r>
              <a:rPr lang="en-US" b="1" i="1" dirty="0" smtClean="0"/>
              <a:t>Listener: </a:t>
            </a:r>
            <a:r>
              <a:rPr lang="en-US" dirty="0" smtClean="0"/>
              <a:t>The </a:t>
            </a:r>
            <a:r>
              <a:rPr lang="en-US" dirty="0"/>
              <a:t>subject matter of the message should be helpful to the receiver. The need and interest </a:t>
            </a:r>
            <a:r>
              <a:rPr lang="en-US" dirty="0" smtClean="0"/>
              <a:t>of the </a:t>
            </a:r>
            <a:r>
              <a:rPr lang="en-US" dirty="0"/>
              <a:t>receiver should specially be kept in mind.</a:t>
            </a:r>
            <a:endParaRPr lang="en-US" b="1" dirty="0"/>
          </a:p>
        </p:txBody>
      </p:sp>
    </p:spTree>
    <p:extLst>
      <p:ext uri="{BB962C8B-B14F-4D97-AF65-F5344CB8AC3E}">
        <p14:creationId xmlns:p14="http://schemas.microsoft.com/office/powerpoint/2010/main" val="853317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56812" y="244867"/>
            <a:ext cx="9875520" cy="931526"/>
          </a:xfrm>
        </p:spPr>
        <p:txBody>
          <a:bodyPr/>
          <a:lstStyle/>
          <a:p>
            <a:pPr algn="ctr"/>
            <a:r>
              <a:rPr lang="en-US" b="1" dirty="0"/>
              <a:t>COMMUNICATION PROCESS</a:t>
            </a:r>
            <a:r>
              <a:rPr lang="en-US" dirty="0">
                <a:latin typeface="Rockwell" panose="02060603020205020403" pitchFamily="18" charset="0"/>
              </a:rPr>
              <a:t> </a:t>
            </a:r>
          </a:p>
        </p:txBody>
      </p:sp>
      <p:pic>
        <p:nvPicPr>
          <p:cNvPr id="5" name="Graphic 4" descr="Bus">
            <a:extLst>
              <a:ext uri="{FF2B5EF4-FFF2-40B4-BE49-F238E27FC236}">
                <a16:creationId xmlns:a16="http://schemas.microsoft.com/office/drawing/2014/main" id="{22D80468-1845-4A70-B844-7C50FC401D4A}"/>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10057886" y="465847"/>
            <a:ext cx="914400" cy="914400"/>
          </a:xfrm>
          <a:prstGeom prst="rect">
            <a:avLst/>
          </a:prstGeom>
        </p:spPr>
      </p:pic>
      <p:sp>
        <p:nvSpPr>
          <p:cNvPr id="3" name="Content Placeholder 2"/>
          <p:cNvSpPr>
            <a:spLocks noGrp="1"/>
          </p:cNvSpPr>
          <p:nvPr>
            <p:ph idx="1"/>
          </p:nvPr>
        </p:nvSpPr>
        <p:spPr>
          <a:xfrm>
            <a:off x="1159461" y="1397373"/>
            <a:ext cx="9872871" cy="4715753"/>
          </a:xfrm>
        </p:spPr>
        <p:txBody>
          <a:bodyPr>
            <a:normAutofit/>
          </a:bodyPr>
          <a:lstStyle/>
          <a:p>
            <a:r>
              <a:rPr lang="en-US" b="1" i="1" dirty="0"/>
              <a:t>Consistency of </a:t>
            </a:r>
            <a:r>
              <a:rPr lang="en-US" b="1" i="1" dirty="0" smtClean="0"/>
              <a:t>Message</a:t>
            </a:r>
            <a:r>
              <a:rPr lang="en-US" i="1" dirty="0" smtClean="0"/>
              <a:t>: </a:t>
            </a:r>
            <a:r>
              <a:rPr lang="en-US" dirty="0" smtClean="0"/>
              <a:t>The </a:t>
            </a:r>
            <a:r>
              <a:rPr lang="en-US" dirty="0"/>
              <a:t>information sent to the receiver should not be self- contradictory. It should be </a:t>
            </a:r>
            <a:r>
              <a:rPr lang="en-US" dirty="0" smtClean="0"/>
              <a:t>in accordance </a:t>
            </a:r>
            <a:r>
              <a:rPr lang="en-US" dirty="0"/>
              <a:t>with the objectives, policies, </a:t>
            </a:r>
            <a:r>
              <a:rPr lang="en-US" dirty="0" smtClean="0"/>
              <a:t>programmers </a:t>
            </a:r>
            <a:r>
              <a:rPr lang="en-US" dirty="0"/>
              <a:t>and techniques of the </a:t>
            </a:r>
            <a:r>
              <a:rPr lang="en-US" dirty="0" smtClean="0"/>
              <a:t>organization. When </a:t>
            </a:r>
            <a:r>
              <a:rPr lang="en-US" dirty="0"/>
              <a:t>a new message has to be sent in place of the old one, it should always make a </a:t>
            </a:r>
            <a:r>
              <a:rPr lang="en-US" dirty="0" smtClean="0"/>
              <a:t>mention of </a:t>
            </a:r>
            <a:r>
              <a:rPr lang="en-US" dirty="0"/>
              <a:t>the change otherwise it can create some doubts.</a:t>
            </a:r>
          </a:p>
          <a:p>
            <a:r>
              <a:rPr lang="en-US" b="1" i="1" dirty="0" smtClean="0"/>
              <a:t>Follow </a:t>
            </a:r>
            <a:r>
              <a:rPr lang="en-US" b="1" i="1" dirty="0"/>
              <a:t>up </a:t>
            </a:r>
            <a:r>
              <a:rPr lang="en-US" b="1" i="1" dirty="0" smtClean="0"/>
              <a:t>Communication</a:t>
            </a:r>
            <a:r>
              <a:rPr lang="en-US" i="1" dirty="0" smtClean="0"/>
              <a:t>: </a:t>
            </a:r>
            <a:r>
              <a:rPr lang="en-US" dirty="0" smtClean="0"/>
              <a:t>In </a:t>
            </a:r>
            <a:r>
              <a:rPr lang="en-US" dirty="0"/>
              <a:t>order to make communication effective the management should regularly try to know </a:t>
            </a:r>
            <a:r>
              <a:rPr lang="en-US" dirty="0" smtClean="0"/>
              <a:t>the weaknesses </a:t>
            </a:r>
            <a:r>
              <a:rPr lang="en-US" dirty="0"/>
              <a:t>of the communication system. In this context effort can be made to know </a:t>
            </a:r>
            <a:r>
              <a:rPr lang="en-US" dirty="0" smtClean="0"/>
              <a:t>whether to </a:t>
            </a:r>
            <a:r>
              <a:rPr lang="en-US" dirty="0"/>
              <a:t>lay more stress upon the formal or the informal communication would be appropriate.</a:t>
            </a:r>
          </a:p>
          <a:p>
            <a:r>
              <a:rPr lang="en-US" dirty="0" smtClean="0"/>
              <a:t> </a:t>
            </a:r>
            <a:r>
              <a:rPr lang="en-US" b="1" i="1" dirty="0"/>
              <a:t>Be a Good </a:t>
            </a:r>
            <a:r>
              <a:rPr lang="en-US" b="1" i="1" dirty="0" smtClean="0"/>
              <a:t>Listener</a:t>
            </a:r>
            <a:r>
              <a:rPr lang="en-US" i="1" dirty="0" smtClean="0"/>
              <a:t>: </a:t>
            </a:r>
            <a:r>
              <a:rPr lang="en-US" dirty="0" smtClean="0"/>
              <a:t>It </a:t>
            </a:r>
            <a:r>
              <a:rPr lang="en-US" dirty="0"/>
              <a:t>is the essence of communication that both the sender and the receiver should be </a:t>
            </a:r>
            <a:r>
              <a:rPr lang="en-US" dirty="0" smtClean="0"/>
              <a:t>good listeners</a:t>
            </a:r>
            <a:r>
              <a:rPr lang="en-US" dirty="0"/>
              <a:t>. Both should listen to the each other’s point of view with attention, patience </a:t>
            </a:r>
            <a:r>
              <a:rPr lang="en-US" dirty="0" smtClean="0"/>
              <a:t>and positive </a:t>
            </a:r>
            <a:r>
              <a:rPr lang="en-US" dirty="0"/>
              <a:t>attitude. A sender can receive much relevant information by being a good listener</a:t>
            </a:r>
            <a:r>
              <a:rPr lang="en-US" dirty="0" smtClean="0"/>
              <a:t>.</a:t>
            </a:r>
            <a:endParaRPr lang="en-US" dirty="0"/>
          </a:p>
        </p:txBody>
      </p:sp>
    </p:spTree>
    <p:extLst>
      <p:ext uri="{BB962C8B-B14F-4D97-AF65-F5344CB8AC3E}">
        <p14:creationId xmlns:p14="http://schemas.microsoft.com/office/powerpoint/2010/main" val="3683279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THANKS FOR YOUR TIME</a:t>
            </a:r>
            <a:endParaRPr lang="en-US" dirty="0"/>
          </a:p>
        </p:txBody>
      </p:sp>
    </p:spTree>
    <p:extLst>
      <p:ext uri="{BB962C8B-B14F-4D97-AF65-F5344CB8AC3E}">
        <p14:creationId xmlns:p14="http://schemas.microsoft.com/office/powerpoint/2010/main" val="1941639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351" y="360607"/>
            <a:ext cx="9875520" cy="1072345"/>
          </a:xfrm>
        </p:spPr>
        <p:txBody>
          <a:bodyPr/>
          <a:lstStyle/>
          <a:p>
            <a:pPr algn="ctr"/>
            <a:r>
              <a:rPr lang="en-US" b="1" dirty="0" smtClean="0"/>
              <a:t>COMMUNICATION PROCESS</a:t>
            </a:r>
            <a:endParaRPr lang="en-US" dirty="0">
              <a:latin typeface="Rockwell" panose="02060603020205020403" pitchFamily="18"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050112797"/>
              </p:ext>
            </p:extLst>
          </p:nvPr>
        </p:nvGraphicFramePr>
        <p:xfrm>
          <a:off x="2040584" y="2086375"/>
          <a:ext cx="8075054" cy="3348508"/>
        </p:xfrm>
        <a:graphic>
          <a:graphicData uri="http://schemas.openxmlformats.org/drawingml/2006/table">
            <a:tbl>
              <a:tblPr firstRow="1" firstCol="1" bandRow="1">
                <a:tableStyleId>{5C22544A-7EE6-4342-B048-85BDC9FD1C3A}</a:tableStyleId>
              </a:tblPr>
              <a:tblGrid>
                <a:gridCol w="8075054">
                  <a:extLst>
                    <a:ext uri="{9D8B030D-6E8A-4147-A177-3AD203B41FA5}">
                      <a16:colId xmlns:a16="http://schemas.microsoft.com/office/drawing/2014/main" val="20000"/>
                    </a:ext>
                  </a:extLst>
                </a:gridCol>
              </a:tblGrid>
              <a:tr h="837127">
                <a:tc>
                  <a:txBody>
                    <a:bodyPr/>
                    <a:lstStyle/>
                    <a:p>
                      <a:pPr marL="202565" marR="0">
                        <a:spcBef>
                          <a:spcPts val="0"/>
                        </a:spcBef>
                        <a:spcAft>
                          <a:spcPts val="0"/>
                        </a:spcAft>
                      </a:pPr>
                      <a:r>
                        <a:rPr lang="en-US" sz="2400" dirty="0">
                          <a:effectLst/>
                        </a:rPr>
                        <a:t>Elements of the communication process</a:t>
                      </a:r>
                      <a:endParaRPr lang="en-US" sz="24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837127">
                <a:tc>
                  <a:txBody>
                    <a:bodyPr/>
                    <a:lstStyle/>
                    <a:p>
                      <a:pPr marL="202565" marR="0">
                        <a:spcBef>
                          <a:spcPts val="0"/>
                        </a:spcBef>
                        <a:spcAft>
                          <a:spcPts val="0"/>
                        </a:spcAft>
                      </a:pPr>
                      <a:r>
                        <a:rPr lang="en-US" sz="2400">
                          <a:effectLst/>
                        </a:rPr>
                        <a:t>Channels of communication</a:t>
                      </a:r>
                      <a:endParaRPr lang="en-US" sz="2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837127">
                <a:tc>
                  <a:txBody>
                    <a:bodyPr/>
                    <a:lstStyle/>
                    <a:p>
                      <a:pPr marL="202565" marR="0">
                        <a:spcBef>
                          <a:spcPts val="0"/>
                        </a:spcBef>
                        <a:spcAft>
                          <a:spcPts val="0"/>
                        </a:spcAft>
                      </a:pPr>
                      <a:r>
                        <a:rPr lang="en-US" sz="2400">
                          <a:effectLst/>
                        </a:rPr>
                        <a:t>Barriers to effective communication</a:t>
                      </a:r>
                      <a:endParaRPr lang="en-US" sz="2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837127">
                <a:tc>
                  <a:txBody>
                    <a:bodyPr/>
                    <a:lstStyle/>
                    <a:p>
                      <a:pPr marL="202565" marR="0">
                        <a:spcBef>
                          <a:spcPts val="0"/>
                        </a:spcBef>
                        <a:spcAft>
                          <a:spcPts val="0"/>
                        </a:spcAft>
                      </a:pPr>
                      <a:r>
                        <a:rPr lang="en-US" sz="2400" dirty="0">
                          <a:effectLst/>
                        </a:rPr>
                        <a:t>Solutions to barriers to effective communication</a:t>
                      </a:r>
                      <a:endParaRPr lang="en-US" sz="24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524077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096766" y="244867"/>
            <a:ext cx="9875520" cy="1356360"/>
          </a:xfrm>
        </p:spPr>
        <p:txBody>
          <a:bodyPr/>
          <a:lstStyle/>
          <a:p>
            <a:pPr algn="ctr"/>
            <a:r>
              <a:rPr lang="en-US" b="1" dirty="0"/>
              <a:t>COMMUNICATION PROCESS</a:t>
            </a:r>
            <a:endParaRPr lang="en-US" dirty="0">
              <a:latin typeface="Rockwell" panose="02060603020205020403" pitchFamily="18" charset="0"/>
            </a:endParaRPr>
          </a:p>
        </p:txBody>
      </p:sp>
      <p:pic>
        <p:nvPicPr>
          <p:cNvPr id="5" name="Graphic 4" descr="Pencil">
            <a:extLst>
              <a:ext uri="{FF2B5EF4-FFF2-40B4-BE49-F238E27FC236}">
                <a16:creationId xmlns:a16="http://schemas.microsoft.com/office/drawing/2014/main" id="{0A74E1BB-B1CA-413B-8313-F68AA049A917}"/>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10264790" y="539276"/>
            <a:ext cx="767542" cy="767542"/>
          </a:xfrm>
          <a:prstGeom prst="rect">
            <a:avLst/>
          </a:prstGeom>
        </p:spPr>
      </p:pic>
      <p:sp>
        <p:nvSpPr>
          <p:cNvPr id="3" name="Content Placeholder 2"/>
          <p:cNvSpPr>
            <a:spLocks noGrp="1"/>
          </p:cNvSpPr>
          <p:nvPr>
            <p:ph idx="1"/>
          </p:nvPr>
        </p:nvSpPr>
        <p:spPr>
          <a:xfrm>
            <a:off x="1159461" y="1601227"/>
            <a:ext cx="9872871" cy="4619269"/>
          </a:xfrm>
        </p:spPr>
        <p:txBody>
          <a:bodyPr>
            <a:normAutofit fontScale="92500" lnSpcReduction="10000"/>
          </a:bodyPr>
          <a:lstStyle/>
          <a:p>
            <a:pPr marL="560070" indent="-514350">
              <a:buFont typeface="+mj-lt"/>
              <a:buAutoNum type="romanUcPeriod"/>
            </a:pPr>
            <a:r>
              <a:rPr lang="en-US" sz="2000" b="1" dirty="0"/>
              <a:t>Elements of the communication process</a:t>
            </a:r>
            <a:endParaRPr lang="en-US" sz="2000" b="1" dirty="0">
              <a:latin typeface="Times New Roman" panose="02020603050405020304" pitchFamily="18" charset="0"/>
              <a:ea typeface="Times New Roman" panose="02020603050405020304" pitchFamily="18" charset="0"/>
            </a:endParaRPr>
          </a:p>
          <a:p>
            <a:r>
              <a:rPr lang="en-US" dirty="0" smtClean="0"/>
              <a:t>The </a:t>
            </a:r>
            <a:r>
              <a:rPr lang="en-US" dirty="0"/>
              <a:t>communication process consists of a series of steps by which a sender reaches a receiver with </a:t>
            </a:r>
            <a:r>
              <a:rPr lang="en-US" dirty="0" smtClean="0"/>
              <a:t>a message</a:t>
            </a:r>
            <a:r>
              <a:rPr lang="en-US" dirty="0"/>
              <a:t>. </a:t>
            </a:r>
            <a:r>
              <a:rPr lang="en-US" dirty="0" smtClean="0"/>
              <a:t>It </a:t>
            </a:r>
            <a:r>
              <a:rPr lang="en-US" dirty="0"/>
              <a:t>involves six steps</a:t>
            </a:r>
            <a:r>
              <a:rPr lang="en-US" dirty="0" smtClean="0"/>
              <a:t>:</a:t>
            </a:r>
          </a:p>
          <a:p>
            <a:pPr>
              <a:buFont typeface="Wingdings" panose="05000000000000000000" pitchFamily="2" charset="2"/>
              <a:buChar char="Ø"/>
            </a:pPr>
            <a:r>
              <a:rPr lang="en-US" b="1" i="1" dirty="0"/>
              <a:t>Develop an Idea </a:t>
            </a:r>
            <a:r>
              <a:rPr lang="en-US" dirty="0"/>
              <a:t>: It is an idea or thought which the sender wishes to transmit. This is the </a:t>
            </a:r>
            <a:r>
              <a:rPr lang="en-US" dirty="0" smtClean="0"/>
              <a:t>key step</a:t>
            </a:r>
            <a:r>
              <a:rPr lang="en-US" dirty="0"/>
              <a:t>. Unless there is a worthwhile message to communicate all further steps are </a:t>
            </a:r>
            <a:r>
              <a:rPr lang="en-US" dirty="0" smtClean="0"/>
              <a:t>rendered useless</a:t>
            </a:r>
            <a:r>
              <a:rPr lang="en-US" dirty="0"/>
              <a:t>.</a:t>
            </a:r>
          </a:p>
          <a:p>
            <a:pPr>
              <a:buFont typeface="Wingdings" panose="05000000000000000000" pitchFamily="2" charset="2"/>
              <a:buChar char="Ø"/>
            </a:pPr>
            <a:r>
              <a:rPr lang="en-US" b="1" i="1" dirty="0" smtClean="0"/>
              <a:t>Encode </a:t>
            </a:r>
            <a:r>
              <a:rPr lang="en-US" dirty="0"/>
              <a:t>: In this, the idea is encoded with suitable words, charts, or symbols for transmission. </a:t>
            </a:r>
            <a:r>
              <a:rPr lang="en-US" dirty="0" smtClean="0"/>
              <a:t>At this </a:t>
            </a:r>
            <a:r>
              <a:rPr lang="en-US" dirty="0"/>
              <a:t>point, the sender determines the method of transmission</a:t>
            </a:r>
            <a:r>
              <a:rPr lang="en-US" dirty="0" smtClean="0"/>
              <a:t>.</a:t>
            </a:r>
          </a:p>
          <a:p>
            <a:pPr>
              <a:buFont typeface="Wingdings" panose="05000000000000000000" pitchFamily="2" charset="2"/>
              <a:buChar char="Ø"/>
            </a:pPr>
            <a:r>
              <a:rPr lang="en-US" b="1" i="1" dirty="0"/>
              <a:t>Transmit </a:t>
            </a:r>
            <a:r>
              <a:rPr lang="en-US" dirty="0"/>
              <a:t>: The finally developed message is transmitted by the method chosen. Senders </a:t>
            </a:r>
            <a:r>
              <a:rPr lang="en-US" dirty="0" smtClean="0"/>
              <a:t>also choose </a:t>
            </a:r>
            <a:r>
              <a:rPr lang="en-US" dirty="0"/>
              <a:t>certain channels and communicate with careful timing, but they try to keep </a:t>
            </a:r>
            <a:r>
              <a:rPr lang="en-US" dirty="0" smtClean="0"/>
              <a:t>their communication </a:t>
            </a:r>
            <a:r>
              <a:rPr lang="en-US" dirty="0"/>
              <a:t>channels free of barriers.</a:t>
            </a:r>
          </a:p>
          <a:p>
            <a:pPr>
              <a:buFont typeface="Wingdings" panose="05000000000000000000" pitchFamily="2" charset="2"/>
              <a:buChar char="Ø"/>
            </a:pPr>
            <a:r>
              <a:rPr lang="en-US" b="1" dirty="0" smtClean="0"/>
              <a:t> </a:t>
            </a:r>
            <a:r>
              <a:rPr lang="en-US" b="1" i="1" dirty="0"/>
              <a:t>Receive </a:t>
            </a:r>
            <a:r>
              <a:rPr lang="en-US" dirty="0"/>
              <a:t>: Clear reception of message is a condition precedent to its effective </a:t>
            </a:r>
            <a:r>
              <a:rPr lang="en-US" dirty="0" smtClean="0"/>
              <a:t>interpretation, storage </a:t>
            </a:r>
            <a:r>
              <a:rPr lang="en-US" dirty="0"/>
              <a:t>and use. In an interpersonal mode, it would involve attentive listening too.</a:t>
            </a:r>
          </a:p>
        </p:txBody>
      </p:sp>
    </p:spTree>
    <p:extLst>
      <p:ext uri="{BB962C8B-B14F-4D97-AF65-F5344CB8AC3E}">
        <p14:creationId xmlns:p14="http://schemas.microsoft.com/office/powerpoint/2010/main" val="3942404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COMMUNICATION PROCESS</a:t>
            </a:r>
            <a:endParaRPr lang="en-US" dirty="0"/>
          </a:p>
        </p:txBody>
      </p:sp>
      <p:sp>
        <p:nvSpPr>
          <p:cNvPr id="3" name="Content Placeholder 2"/>
          <p:cNvSpPr>
            <a:spLocks noGrp="1"/>
          </p:cNvSpPr>
          <p:nvPr>
            <p:ph idx="1"/>
          </p:nvPr>
        </p:nvSpPr>
        <p:spPr/>
        <p:txBody>
          <a:bodyPr>
            <a:normAutofit lnSpcReduction="10000"/>
          </a:bodyPr>
          <a:lstStyle/>
          <a:p>
            <a:pPr marL="560070" indent="-514350">
              <a:buFont typeface="+mj-lt"/>
              <a:buAutoNum type="romanUcPeriod"/>
            </a:pPr>
            <a:r>
              <a:rPr lang="en-US" sz="2400" b="1" dirty="0"/>
              <a:t>Elements of the communication </a:t>
            </a:r>
            <a:r>
              <a:rPr lang="en-US" sz="2400" b="1" dirty="0" smtClean="0"/>
              <a:t>process</a:t>
            </a:r>
          </a:p>
          <a:p>
            <a:pPr>
              <a:buFont typeface="Wingdings" panose="05000000000000000000" pitchFamily="2" charset="2"/>
              <a:buChar char="Ø"/>
            </a:pPr>
            <a:r>
              <a:rPr lang="en-US" sz="2400" b="1" i="1" dirty="0"/>
              <a:t>Decode</a:t>
            </a:r>
            <a:r>
              <a:rPr lang="en-US" sz="2400" i="1" dirty="0"/>
              <a:t> </a:t>
            </a:r>
            <a:r>
              <a:rPr lang="en-US" sz="2400" dirty="0"/>
              <a:t>: Step five is to decode the message so that it can be understood. The sender wants </a:t>
            </a:r>
            <a:r>
              <a:rPr lang="en-US" sz="2400" dirty="0" smtClean="0"/>
              <a:t>the receiver </a:t>
            </a:r>
            <a:r>
              <a:rPr lang="en-US" sz="2400" dirty="0"/>
              <a:t>to understand the message exactly as intended. But, due to different perceptions </a:t>
            </a:r>
            <a:r>
              <a:rPr lang="en-US" sz="2400" dirty="0" smtClean="0"/>
              <a:t>of two </a:t>
            </a:r>
            <a:r>
              <a:rPr lang="en-US" sz="2400" dirty="0"/>
              <a:t>different people, the receiver sometimes does not understand exactly what the </a:t>
            </a:r>
            <a:r>
              <a:rPr lang="en-US" sz="2400" dirty="0" smtClean="0"/>
              <a:t>sender intends</a:t>
            </a:r>
            <a:r>
              <a:rPr lang="en-US" sz="2400" dirty="0"/>
              <a:t>. Hence, the sender must before land assess the abilities of the receiver to make </a:t>
            </a:r>
            <a:r>
              <a:rPr lang="en-US" sz="2400" dirty="0" smtClean="0"/>
              <a:t>the communication </a:t>
            </a:r>
            <a:r>
              <a:rPr lang="en-US" sz="2400" dirty="0"/>
              <a:t>happen.</a:t>
            </a:r>
          </a:p>
          <a:p>
            <a:pPr>
              <a:buFont typeface="Wingdings" panose="05000000000000000000" pitchFamily="2" charset="2"/>
              <a:buChar char="Ø"/>
            </a:pPr>
            <a:r>
              <a:rPr lang="en-US" sz="2400" dirty="0"/>
              <a:t>(</a:t>
            </a:r>
            <a:r>
              <a:rPr lang="en-US" sz="2400" b="1" dirty="0"/>
              <a:t>6) </a:t>
            </a:r>
            <a:r>
              <a:rPr lang="en-US" sz="2400" b="1" i="1" dirty="0"/>
              <a:t>Feedback </a:t>
            </a:r>
            <a:r>
              <a:rPr lang="en-US" sz="2400" dirty="0"/>
              <a:t>: Feedback is the receiver’s response to the sender’s message. Feedback enables </a:t>
            </a:r>
            <a:r>
              <a:rPr lang="en-US" sz="2400" dirty="0" smtClean="0"/>
              <a:t>the sender </a:t>
            </a:r>
            <a:r>
              <a:rPr lang="en-US" sz="2400" dirty="0"/>
              <a:t>to know whether or not his massage has been received and interpreted correctly. </a:t>
            </a:r>
            <a:r>
              <a:rPr lang="en-US" sz="2400" dirty="0" smtClean="0"/>
              <a:t>The exchange </a:t>
            </a:r>
            <a:r>
              <a:rPr lang="en-US" sz="2400" dirty="0"/>
              <a:t>of information through feedback can be very helpful in improving the </a:t>
            </a:r>
            <a:r>
              <a:rPr lang="en-US" sz="2400" dirty="0" smtClean="0"/>
              <a:t>communication process.</a:t>
            </a:r>
            <a:endParaRPr lang="en-US" sz="2400" dirty="0"/>
          </a:p>
        </p:txBody>
      </p:sp>
      <p:pic>
        <p:nvPicPr>
          <p:cNvPr id="4" name="Graphic 4" descr="Pencil">
            <a:extLst>
              <a:ext uri="{FF2B5EF4-FFF2-40B4-BE49-F238E27FC236}">
                <a16:creationId xmlns:a16="http://schemas.microsoft.com/office/drawing/2014/main" id="{0A74E1BB-B1CA-413B-8313-F68AA049A917}"/>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10248329" y="860367"/>
            <a:ext cx="767542" cy="767542"/>
          </a:xfrm>
          <a:prstGeom prst="rect">
            <a:avLst/>
          </a:prstGeom>
        </p:spPr>
      </p:pic>
    </p:spTree>
    <p:extLst>
      <p:ext uri="{BB962C8B-B14F-4D97-AF65-F5344CB8AC3E}">
        <p14:creationId xmlns:p14="http://schemas.microsoft.com/office/powerpoint/2010/main" val="1092560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096766" y="457714"/>
            <a:ext cx="9875520" cy="1127247"/>
          </a:xfrm>
        </p:spPr>
        <p:txBody>
          <a:bodyPr/>
          <a:lstStyle/>
          <a:p>
            <a:pPr algn="ctr"/>
            <a:r>
              <a:rPr lang="en-US" b="1" dirty="0"/>
              <a:t>COMMUNICATION PROCESS</a:t>
            </a:r>
            <a:endParaRPr lang="en-US" dirty="0">
              <a:latin typeface="Rockwell" panose="02060603020205020403" pitchFamily="18" charset="0"/>
            </a:endParaRPr>
          </a:p>
        </p:txBody>
      </p:sp>
      <p:pic>
        <p:nvPicPr>
          <p:cNvPr id="5" name="Graphic 4" descr="Teacher">
            <a:extLst>
              <a:ext uri="{FF2B5EF4-FFF2-40B4-BE49-F238E27FC236}">
                <a16:creationId xmlns:a16="http://schemas.microsoft.com/office/drawing/2014/main" id="{79AA3F49-E7A4-4660-84DA-0DC43809C2DB}"/>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10057886" y="457714"/>
            <a:ext cx="914400" cy="914400"/>
          </a:xfrm>
          <a:prstGeom prst="rect">
            <a:avLst/>
          </a:prstGeom>
        </p:spPr>
      </p:pic>
      <p:sp>
        <p:nvSpPr>
          <p:cNvPr id="3" name="Content Placeholder 2"/>
          <p:cNvSpPr>
            <a:spLocks noGrp="1"/>
          </p:cNvSpPr>
          <p:nvPr>
            <p:ph idx="1"/>
          </p:nvPr>
        </p:nvSpPr>
        <p:spPr>
          <a:xfrm>
            <a:off x="1099415" y="1584961"/>
            <a:ext cx="9872871" cy="4038600"/>
          </a:xfrm>
        </p:spPr>
        <p:txBody>
          <a:bodyPr>
            <a:normAutofit/>
          </a:bodyPr>
          <a:lstStyle/>
          <a:p>
            <a:pPr marL="45720" indent="0">
              <a:buNone/>
            </a:pPr>
            <a:r>
              <a:rPr lang="en-US" b="1" dirty="0" smtClean="0"/>
              <a:t>II. Barriers </a:t>
            </a:r>
            <a:r>
              <a:rPr lang="en-US" b="1" dirty="0"/>
              <a:t>to </a:t>
            </a:r>
            <a:r>
              <a:rPr lang="en-US" b="1" dirty="0" smtClean="0"/>
              <a:t>communication</a:t>
            </a:r>
          </a:p>
          <a:p>
            <a:r>
              <a:rPr lang="en-US" dirty="0"/>
              <a:t>A barrier is any obstacle that prevents us from reaching our goal. </a:t>
            </a:r>
            <a:endParaRPr lang="en-US" dirty="0" smtClean="0"/>
          </a:p>
          <a:p>
            <a:r>
              <a:rPr lang="en-US" dirty="0" smtClean="0"/>
              <a:t>Any </a:t>
            </a:r>
            <a:r>
              <a:rPr lang="en-US" dirty="0"/>
              <a:t>hindrance to communication stops the intended meaning of our message from reaching our audience. </a:t>
            </a:r>
            <a:r>
              <a:rPr lang="en-US" b="1" dirty="0" smtClean="0"/>
              <a:t> </a:t>
            </a:r>
          </a:p>
          <a:p>
            <a:pPr marL="502920" indent="-457200">
              <a:buAutoNum type="arabicPeriod"/>
            </a:pPr>
            <a:r>
              <a:rPr lang="en-US" b="1" dirty="0" smtClean="0"/>
              <a:t>Wrong </a:t>
            </a:r>
            <a:r>
              <a:rPr lang="en-US" b="1" dirty="0"/>
              <a:t>Choice of </a:t>
            </a:r>
            <a:r>
              <a:rPr lang="en-US" b="1" dirty="0" smtClean="0"/>
              <a:t>Medium</a:t>
            </a:r>
          </a:p>
          <a:p>
            <a:r>
              <a:rPr lang="en-US" dirty="0"/>
              <a:t>Each communication must be transmitted through an appropriate medium. An unsuitable </a:t>
            </a:r>
            <a:r>
              <a:rPr lang="en-US" dirty="0" smtClean="0"/>
              <a:t>medium is </a:t>
            </a:r>
            <a:r>
              <a:rPr lang="en-US" dirty="0"/>
              <a:t>one of the biggest barriers to communication</a:t>
            </a:r>
            <a:r>
              <a:rPr lang="en-US" dirty="0" smtClean="0"/>
              <a:t>.</a:t>
            </a:r>
          </a:p>
          <a:p>
            <a:r>
              <a:rPr lang="en-US" dirty="0"/>
              <a:t>So, it is </a:t>
            </a:r>
            <a:r>
              <a:rPr lang="en-US" dirty="0" smtClean="0"/>
              <a:t>required that </a:t>
            </a:r>
            <a:r>
              <a:rPr lang="en-US" dirty="0"/>
              <a:t>medium should be accurate and if wrong or unsuitable medium is selected than it leads to </a:t>
            </a:r>
            <a:r>
              <a:rPr lang="en-US" dirty="0" smtClean="0"/>
              <a:t>the biggest </a:t>
            </a:r>
            <a:r>
              <a:rPr lang="en-US" dirty="0"/>
              <a:t>barrier to communication.</a:t>
            </a:r>
            <a:endParaRPr lang="en-US" dirty="0" smtClean="0"/>
          </a:p>
          <a:p>
            <a:endParaRPr lang="en-US" dirty="0"/>
          </a:p>
        </p:txBody>
      </p:sp>
    </p:spTree>
    <p:extLst>
      <p:ext uri="{BB962C8B-B14F-4D97-AF65-F5344CB8AC3E}">
        <p14:creationId xmlns:p14="http://schemas.microsoft.com/office/powerpoint/2010/main" val="3922258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096766" y="244867"/>
            <a:ext cx="9875520" cy="1356360"/>
          </a:xfrm>
        </p:spPr>
        <p:txBody>
          <a:bodyPr/>
          <a:lstStyle/>
          <a:p>
            <a:pPr algn="ctr"/>
            <a:r>
              <a:rPr lang="en-US" b="1" dirty="0"/>
              <a:t>COMMUNICATION PROCESS</a:t>
            </a:r>
            <a:endParaRPr lang="en-US" dirty="0">
              <a:latin typeface="Rockwell" panose="02060603020205020403" pitchFamily="18" charset="0"/>
            </a:endParaRPr>
          </a:p>
        </p:txBody>
      </p:sp>
      <p:pic>
        <p:nvPicPr>
          <p:cNvPr id="5" name="Graphic 4" descr="Meeting">
            <a:extLst>
              <a:ext uri="{FF2B5EF4-FFF2-40B4-BE49-F238E27FC236}">
                <a16:creationId xmlns:a16="http://schemas.microsoft.com/office/drawing/2014/main" id="{BC7F4CA9-C0CE-4E72-97F6-F2A2156DD625}"/>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9761929" y="465847"/>
            <a:ext cx="914400" cy="914400"/>
          </a:xfrm>
          <a:prstGeom prst="rect">
            <a:avLst/>
          </a:prstGeom>
        </p:spPr>
      </p:pic>
      <p:sp>
        <p:nvSpPr>
          <p:cNvPr id="3" name="Content Placeholder 2"/>
          <p:cNvSpPr>
            <a:spLocks noGrp="1"/>
          </p:cNvSpPr>
          <p:nvPr>
            <p:ph idx="1"/>
          </p:nvPr>
        </p:nvSpPr>
        <p:spPr>
          <a:xfrm>
            <a:off x="1099415" y="1601226"/>
            <a:ext cx="10195357" cy="4915483"/>
          </a:xfrm>
        </p:spPr>
        <p:txBody>
          <a:bodyPr>
            <a:noAutofit/>
          </a:bodyPr>
          <a:lstStyle/>
          <a:p>
            <a:pPr marL="45720" indent="0">
              <a:buNone/>
            </a:pPr>
            <a:r>
              <a:rPr lang="en-US" sz="1600" b="1" dirty="0">
                <a:latin typeface="Verdana" panose="020B0604030504040204" pitchFamily="34" charset="0"/>
                <a:ea typeface="Verdana" panose="020B0604030504040204" pitchFamily="34" charset="0"/>
                <a:cs typeface="Verdana" panose="020B0604030504040204" pitchFamily="34" charset="0"/>
              </a:rPr>
              <a:t>2. Physical Barriers</a:t>
            </a:r>
          </a:p>
          <a:p>
            <a:r>
              <a:rPr lang="en-US" sz="1600" dirty="0" smtClean="0">
                <a:latin typeface="Verdana" panose="020B0604030504040204" pitchFamily="34" charset="0"/>
                <a:ea typeface="Verdana" panose="020B0604030504040204" pitchFamily="34" charset="0"/>
                <a:cs typeface="Verdana" panose="020B0604030504040204" pitchFamily="34" charset="0"/>
              </a:rPr>
              <a:t>Noise—In </a:t>
            </a:r>
            <a:r>
              <a:rPr lang="en-US" sz="1600" dirty="0">
                <a:latin typeface="Verdana" panose="020B0604030504040204" pitchFamily="34" charset="0"/>
                <a:ea typeface="Verdana" panose="020B0604030504040204" pitchFamily="34" charset="0"/>
                <a:cs typeface="Verdana" panose="020B0604030504040204" pitchFamily="34" charset="0"/>
              </a:rPr>
              <a:t>factory, oral communication is rendered difficult by the loud noise of machines.</a:t>
            </a:r>
          </a:p>
          <a:p>
            <a:r>
              <a:rPr lang="en-US" sz="1600" dirty="0" smtClean="0">
                <a:latin typeface="Verdana" panose="020B0604030504040204" pitchFamily="34" charset="0"/>
                <a:ea typeface="Verdana" panose="020B0604030504040204" pitchFamily="34" charset="0"/>
                <a:cs typeface="Verdana" panose="020B0604030504040204" pitchFamily="34" charset="0"/>
              </a:rPr>
              <a:t>Electronic </a:t>
            </a:r>
            <a:r>
              <a:rPr lang="en-US" sz="1600" dirty="0">
                <a:latin typeface="Verdana" panose="020B0604030504040204" pitchFamily="34" charset="0"/>
                <a:ea typeface="Verdana" panose="020B0604030504040204" pitchFamily="34" charset="0"/>
                <a:cs typeface="Verdana" panose="020B0604030504040204" pitchFamily="34" charset="0"/>
              </a:rPr>
              <a:t>noise interferes in communication by telephone or loud speaker system.</a:t>
            </a:r>
          </a:p>
          <a:p>
            <a:r>
              <a:rPr lang="en-US" sz="1600" dirty="0" smtClean="0">
                <a:latin typeface="Verdana" panose="020B0604030504040204" pitchFamily="34" charset="0"/>
                <a:ea typeface="Verdana" panose="020B0604030504040204" pitchFamily="34" charset="0"/>
                <a:cs typeface="Verdana" panose="020B0604030504040204" pitchFamily="34" charset="0"/>
              </a:rPr>
              <a:t>The </a:t>
            </a:r>
            <a:r>
              <a:rPr lang="en-US" sz="1600" dirty="0">
                <a:latin typeface="Verdana" panose="020B0604030504040204" pitchFamily="34" charset="0"/>
                <a:ea typeface="Verdana" panose="020B0604030504040204" pitchFamily="34" charset="0"/>
                <a:cs typeface="Verdana" panose="020B0604030504040204" pitchFamily="34" charset="0"/>
              </a:rPr>
              <a:t>word noise is also used to refer to all kind of physical interference like illegible </a:t>
            </a:r>
            <a:r>
              <a:rPr lang="en-US" sz="1600" dirty="0" smtClean="0">
                <a:latin typeface="Verdana" panose="020B0604030504040204" pitchFamily="34" charset="0"/>
                <a:ea typeface="Verdana" panose="020B0604030504040204" pitchFamily="34" charset="0"/>
                <a:cs typeface="Verdana" panose="020B0604030504040204" pitchFamily="34" charset="0"/>
              </a:rPr>
              <a:t>hand writing</a:t>
            </a:r>
            <a:r>
              <a:rPr lang="en-US" sz="1600" dirty="0">
                <a:latin typeface="Verdana" panose="020B0604030504040204" pitchFamily="34" charset="0"/>
                <a:ea typeface="Verdana" panose="020B0604030504040204" pitchFamily="34" charset="0"/>
                <a:cs typeface="Verdana" panose="020B0604030504040204" pitchFamily="34" charset="0"/>
              </a:rPr>
              <a:t>, bad photo-copies etc.</a:t>
            </a:r>
          </a:p>
          <a:p>
            <a:r>
              <a:rPr lang="en-US" sz="1600" dirty="0" smtClean="0">
                <a:latin typeface="Verdana" panose="020B0604030504040204" pitchFamily="34" charset="0"/>
                <a:ea typeface="Verdana" panose="020B0604030504040204" pitchFamily="34" charset="0"/>
                <a:cs typeface="Verdana" panose="020B0604030504040204" pitchFamily="34" charset="0"/>
              </a:rPr>
              <a:t>Time </a:t>
            </a:r>
            <a:r>
              <a:rPr lang="en-US" sz="1600" dirty="0">
                <a:latin typeface="Verdana" panose="020B0604030504040204" pitchFamily="34" charset="0"/>
                <a:ea typeface="Verdana" panose="020B0604030504040204" pitchFamily="34" charset="0"/>
                <a:cs typeface="Verdana" panose="020B0604030504040204" pitchFamily="34" charset="0"/>
              </a:rPr>
              <a:t>and distance.</a:t>
            </a:r>
          </a:p>
          <a:p>
            <a:r>
              <a:rPr lang="en-US" sz="1600" dirty="0">
                <a:latin typeface="Verdana" panose="020B0604030504040204" pitchFamily="34" charset="0"/>
                <a:ea typeface="Verdana" panose="020B0604030504040204" pitchFamily="34" charset="0"/>
                <a:cs typeface="Verdana" panose="020B0604030504040204" pitchFamily="34" charset="0"/>
              </a:rPr>
              <a:t>— Congestion in telephone and network facilities.</a:t>
            </a:r>
          </a:p>
          <a:p>
            <a:r>
              <a:rPr lang="en-US" sz="1600" dirty="0">
                <a:latin typeface="Verdana" panose="020B0604030504040204" pitchFamily="34" charset="0"/>
                <a:ea typeface="Verdana" panose="020B0604030504040204" pitchFamily="34" charset="0"/>
                <a:cs typeface="Verdana" panose="020B0604030504040204" pitchFamily="34" charset="0"/>
              </a:rPr>
              <a:t>— People working in different shifts.</a:t>
            </a:r>
          </a:p>
          <a:p>
            <a:r>
              <a:rPr lang="en-US" sz="1600" dirty="0">
                <a:latin typeface="Verdana" panose="020B0604030504040204" pitchFamily="34" charset="0"/>
                <a:ea typeface="Verdana" panose="020B0604030504040204" pitchFamily="34" charset="0"/>
                <a:cs typeface="Verdana" panose="020B0604030504040204" pitchFamily="34" charset="0"/>
              </a:rPr>
              <a:t>— Faulty seating arrangement in a hall</a:t>
            </a:r>
            <a:r>
              <a:rPr lang="en-US" sz="1600" dirty="0" smtClean="0">
                <a:latin typeface="Verdana" panose="020B0604030504040204" pitchFamily="34" charset="0"/>
                <a:ea typeface="Verdana" panose="020B0604030504040204" pitchFamily="34" charset="0"/>
                <a:cs typeface="Verdana" panose="020B0604030504040204" pitchFamily="34" charset="0"/>
              </a:rPr>
              <a:t>.</a:t>
            </a:r>
          </a:p>
          <a:p>
            <a:pPr marL="45720" indent="0">
              <a:buNone/>
            </a:pPr>
            <a:r>
              <a:rPr lang="en-US" sz="1600" b="1" dirty="0">
                <a:latin typeface="Verdana" panose="020B0604030504040204" pitchFamily="34" charset="0"/>
                <a:ea typeface="Verdana" panose="020B0604030504040204" pitchFamily="34" charset="0"/>
                <a:cs typeface="Verdana" panose="020B0604030504040204" pitchFamily="34" charset="0"/>
              </a:rPr>
              <a:t>3. Semantic Barriers</a:t>
            </a:r>
          </a:p>
          <a:p>
            <a:pPr marL="45720" indent="0">
              <a:buNone/>
            </a:pPr>
            <a:r>
              <a:rPr lang="en-US" sz="1600" dirty="0">
                <a:latin typeface="Verdana" panose="020B0604030504040204" pitchFamily="34" charset="0"/>
                <a:ea typeface="Verdana" panose="020B0604030504040204" pitchFamily="34" charset="0"/>
                <a:cs typeface="Verdana" panose="020B0604030504040204" pitchFamily="34" charset="0"/>
              </a:rPr>
              <a:t>• Interpretation of words</a:t>
            </a:r>
          </a:p>
          <a:p>
            <a:r>
              <a:rPr lang="en-US" sz="1600" dirty="0">
                <a:latin typeface="Verdana" panose="020B0604030504040204" pitchFamily="34" charset="0"/>
                <a:ea typeface="Verdana" panose="020B0604030504040204" pitchFamily="34" charset="0"/>
                <a:cs typeface="Verdana" panose="020B0604030504040204" pitchFamily="34" charset="0"/>
              </a:rPr>
              <a:t>A person interprets same word in a different meaning and this will cause barrier </a:t>
            </a:r>
            <a:r>
              <a:rPr lang="en-US" sz="1600" dirty="0" smtClean="0">
                <a:latin typeface="Verdana" panose="020B0604030504040204" pitchFamily="34" charset="0"/>
                <a:ea typeface="Verdana" panose="020B0604030504040204" pitchFamily="34" charset="0"/>
                <a:cs typeface="Verdana" panose="020B0604030504040204" pitchFamily="34" charset="0"/>
              </a:rPr>
              <a:t>between the </a:t>
            </a:r>
            <a:r>
              <a:rPr lang="en-US" sz="1600" dirty="0">
                <a:latin typeface="Verdana" panose="020B0604030504040204" pitchFamily="34" charset="0"/>
                <a:ea typeface="Verdana" panose="020B0604030504040204" pitchFamily="34" charset="0"/>
                <a:cs typeface="Verdana" panose="020B0604030504040204" pitchFamily="34" charset="0"/>
              </a:rPr>
              <a:t>communications.</a:t>
            </a:r>
          </a:p>
        </p:txBody>
      </p:sp>
    </p:spTree>
    <p:extLst>
      <p:ext uri="{BB962C8B-B14F-4D97-AF65-F5344CB8AC3E}">
        <p14:creationId xmlns:p14="http://schemas.microsoft.com/office/powerpoint/2010/main" val="3140436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096766" y="465847"/>
            <a:ext cx="9875520" cy="970162"/>
          </a:xfrm>
        </p:spPr>
        <p:txBody>
          <a:bodyPr/>
          <a:lstStyle/>
          <a:p>
            <a:pPr algn="ctr"/>
            <a:r>
              <a:rPr lang="en-US" b="1" dirty="0"/>
              <a:t>COMMUNICATION PROCESS</a:t>
            </a:r>
            <a:endParaRPr lang="en-US" dirty="0">
              <a:latin typeface="Rockwell" panose="02060603020205020403" pitchFamily="18" charset="0"/>
            </a:endParaRPr>
          </a:p>
        </p:txBody>
      </p:sp>
      <p:pic>
        <p:nvPicPr>
          <p:cNvPr id="5" name="Graphic 4" descr="Footprints">
            <a:extLst>
              <a:ext uri="{FF2B5EF4-FFF2-40B4-BE49-F238E27FC236}">
                <a16:creationId xmlns:a16="http://schemas.microsoft.com/office/drawing/2014/main" id="{5DF9218C-81FD-4DF0-92B2-C386681A6996}"/>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10057886" y="465847"/>
            <a:ext cx="914400" cy="914400"/>
          </a:xfrm>
          <a:prstGeom prst="rect">
            <a:avLst/>
          </a:prstGeom>
        </p:spPr>
      </p:pic>
      <p:sp>
        <p:nvSpPr>
          <p:cNvPr id="3" name="Content Placeholder 2"/>
          <p:cNvSpPr>
            <a:spLocks noGrp="1"/>
          </p:cNvSpPr>
          <p:nvPr>
            <p:ph idx="1"/>
          </p:nvPr>
        </p:nvSpPr>
        <p:spPr>
          <a:xfrm>
            <a:off x="734096" y="1436009"/>
            <a:ext cx="10985679" cy="4977670"/>
          </a:xfrm>
        </p:spPr>
        <p:txBody>
          <a:bodyPr>
            <a:noAutofit/>
          </a:bodyPr>
          <a:lstStyle/>
          <a:p>
            <a:pPr marL="45720" indent="0">
              <a:buNone/>
            </a:pPr>
            <a:r>
              <a:rPr lang="en-US" sz="1700" b="1" dirty="0">
                <a:latin typeface="Verdana" panose="020B0604030504040204" pitchFamily="34" charset="0"/>
                <a:ea typeface="Verdana" panose="020B0604030504040204" pitchFamily="34" charset="0"/>
                <a:cs typeface="Verdana" panose="020B0604030504040204" pitchFamily="34" charset="0"/>
              </a:rPr>
              <a:t>4. Socio-Psychological Barriers</a:t>
            </a:r>
          </a:p>
          <a:p>
            <a:pPr>
              <a:buFont typeface="Wingdings" panose="05000000000000000000" pitchFamily="2" charset="2"/>
              <a:buChar char="q"/>
            </a:pPr>
            <a:r>
              <a:rPr lang="en-US" sz="1700" dirty="0" smtClean="0">
                <a:latin typeface="Verdana" panose="020B0604030504040204" pitchFamily="34" charset="0"/>
                <a:ea typeface="Verdana" panose="020B0604030504040204" pitchFamily="34" charset="0"/>
                <a:cs typeface="Verdana" panose="020B0604030504040204" pitchFamily="34" charset="0"/>
              </a:rPr>
              <a:t> </a:t>
            </a:r>
            <a:r>
              <a:rPr lang="en-US" sz="1700" dirty="0">
                <a:latin typeface="Verdana" panose="020B0604030504040204" pitchFamily="34" charset="0"/>
                <a:ea typeface="Verdana" panose="020B0604030504040204" pitchFamily="34" charset="0"/>
                <a:cs typeface="Verdana" panose="020B0604030504040204" pitchFamily="34" charset="0"/>
              </a:rPr>
              <a:t>Attitude and opinions</a:t>
            </a:r>
          </a:p>
          <a:p>
            <a:r>
              <a:rPr lang="en-US" sz="1700" dirty="0">
                <a:latin typeface="Verdana" panose="020B0604030504040204" pitchFamily="34" charset="0"/>
                <a:ea typeface="Verdana" panose="020B0604030504040204" pitchFamily="34" charset="0"/>
                <a:cs typeface="Verdana" panose="020B0604030504040204" pitchFamily="34" charset="0"/>
              </a:rPr>
              <a:t>The information which agrees with opinion and attribute of the individual is </a:t>
            </a:r>
            <a:r>
              <a:rPr lang="en-US" sz="1700" dirty="0" smtClean="0">
                <a:latin typeface="Verdana" panose="020B0604030504040204" pitchFamily="34" charset="0"/>
                <a:ea typeface="Verdana" panose="020B0604030504040204" pitchFamily="34" charset="0"/>
                <a:cs typeface="Verdana" panose="020B0604030504040204" pitchFamily="34" charset="0"/>
              </a:rPr>
              <a:t>favorable for that </a:t>
            </a:r>
            <a:r>
              <a:rPr lang="en-US" sz="1700" dirty="0">
                <a:latin typeface="Verdana" panose="020B0604030504040204" pitchFamily="34" charset="0"/>
                <a:ea typeface="Verdana" panose="020B0604030504040204" pitchFamily="34" charset="0"/>
                <a:cs typeface="Verdana" panose="020B0604030504040204" pitchFamily="34" charset="0"/>
              </a:rPr>
              <a:t>particular individual.</a:t>
            </a:r>
          </a:p>
          <a:p>
            <a:pPr>
              <a:buFont typeface="Wingdings" panose="05000000000000000000" pitchFamily="2" charset="2"/>
              <a:buChar char="q"/>
            </a:pPr>
            <a:r>
              <a:rPr lang="en-US" sz="1700" dirty="0" smtClean="0">
                <a:latin typeface="Verdana" panose="020B0604030504040204" pitchFamily="34" charset="0"/>
                <a:ea typeface="Verdana" panose="020B0604030504040204" pitchFamily="34" charset="0"/>
                <a:cs typeface="Verdana" panose="020B0604030504040204" pitchFamily="34" charset="0"/>
              </a:rPr>
              <a:t>Emotions</a:t>
            </a:r>
            <a:endParaRPr lang="en-US" sz="1700" dirty="0">
              <a:latin typeface="Verdana" panose="020B0604030504040204" pitchFamily="34" charset="0"/>
              <a:ea typeface="Verdana" panose="020B0604030504040204" pitchFamily="34" charset="0"/>
              <a:cs typeface="Verdana" panose="020B0604030504040204" pitchFamily="34" charset="0"/>
            </a:endParaRPr>
          </a:p>
          <a:p>
            <a:r>
              <a:rPr lang="en-US" sz="1700" dirty="0">
                <a:latin typeface="Verdana" panose="020B0604030504040204" pitchFamily="34" charset="0"/>
                <a:ea typeface="Verdana" panose="020B0604030504040204" pitchFamily="34" charset="0"/>
                <a:cs typeface="Verdana" panose="020B0604030504040204" pitchFamily="34" charset="0"/>
              </a:rPr>
              <a:t>It plays an important role in the act of communication.</a:t>
            </a:r>
          </a:p>
          <a:p>
            <a:r>
              <a:rPr lang="en-US" sz="1700" dirty="0">
                <a:latin typeface="Verdana" panose="020B0604030504040204" pitchFamily="34" charset="0"/>
                <a:ea typeface="Verdana" panose="020B0604030504040204" pitchFamily="34" charset="0"/>
                <a:cs typeface="Verdana" panose="020B0604030504040204" pitchFamily="34" charset="0"/>
              </a:rPr>
              <a:t>If the sender is perplexed, worried, excited, afraid, nervous then he will not be able </a:t>
            </a:r>
            <a:r>
              <a:rPr lang="en-US" sz="1700" dirty="0" smtClean="0">
                <a:latin typeface="Verdana" panose="020B0604030504040204" pitchFamily="34" charset="0"/>
                <a:ea typeface="Verdana" panose="020B0604030504040204" pitchFamily="34" charset="0"/>
                <a:cs typeface="Verdana" panose="020B0604030504040204" pitchFamily="34" charset="0"/>
              </a:rPr>
              <a:t>to organize </a:t>
            </a:r>
            <a:r>
              <a:rPr lang="en-US" sz="1700" dirty="0">
                <a:latin typeface="Verdana" panose="020B0604030504040204" pitchFamily="34" charset="0"/>
                <a:ea typeface="Verdana" panose="020B0604030504040204" pitchFamily="34" charset="0"/>
                <a:cs typeface="Verdana" panose="020B0604030504040204" pitchFamily="34" charset="0"/>
              </a:rPr>
              <a:t>his message properly.</a:t>
            </a:r>
          </a:p>
          <a:p>
            <a:pPr>
              <a:buFont typeface="Wingdings" panose="05000000000000000000" pitchFamily="2" charset="2"/>
              <a:buChar char="q"/>
            </a:pPr>
            <a:r>
              <a:rPr lang="en-US" sz="1700" dirty="0" smtClean="0">
                <a:latin typeface="Verdana" panose="020B0604030504040204" pitchFamily="34" charset="0"/>
                <a:ea typeface="Verdana" panose="020B0604030504040204" pitchFamily="34" charset="0"/>
                <a:cs typeface="Verdana" panose="020B0604030504040204" pitchFamily="34" charset="0"/>
              </a:rPr>
              <a:t>Closed </a:t>
            </a:r>
            <a:r>
              <a:rPr lang="en-US" sz="1700" dirty="0">
                <a:latin typeface="Verdana" panose="020B0604030504040204" pitchFamily="34" charset="0"/>
                <a:ea typeface="Verdana" panose="020B0604030504040204" pitchFamily="34" charset="0"/>
                <a:cs typeface="Verdana" panose="020B0604030504040204" pitchFamily="34" charset="0"/>
              </a:rPr>
              <a:t>Mind</a:t>
            </a:r>
          </a:p>
          <a:p>
            <a:r>
              <a:rPr lang="en-US" sz="1700" dirty="0">
                <a:latin typeface="Verdana" panose="020B0604030504040204" pitchFamily="34" charset="0"/>
                <a:ea typeface="Verdana" panose="020B0604030504040204" pitchFamily="34" charset="0"/>
                <a:cs typeface="Verdana" panose="020B0604030504040204" pitchFamily="34" charset="0"/>
              </a:rPr>
              <a:t>A person with a closed mind is very difficult to communicate with. We hold our opinion </a:t>
            </a:r>
            <a:r>
              <a:rPr lang="en-US" sz="1700" dirty="0" smtClean="0">
                <a:latin typeface="Verdana" panose="020B0604030504040204" pitchFamily="34" charset="0"/>
                <a:ea typeface="Verdana" panose="020B0604030504040204" pitchFamily="34" charset="0"/>
                <a:cs typeface="Verdana" panose="020B0604030504040204" pitchFamily="34" charset="0"/>
              </a:rPr>
              <a:t>so rigidly </a:t>
            </a:r>
            <a:r>
              <a:rPr lang="en-US" sz="1700" dirty="0">
                <a:latin typeface="Verdana" panose="020B0604030504040204" pitchFamily="34" charset="0"/>
                <a:ea typeface="Verdana" panose="020B0604030504040204" pitchFamily="34" charset="0"/>
                <a:cs typeface="Verdana" panose="020B0604030504040204" pitchFamily="34" charset="0"/>
              </a:rPr>
              <a:t>that we just refuse to listen</a:t>
            </a:r>
            <a:r>
              <a:rPr lang="en-US" sz="1700" dirty="0" smtClean="0">
                <a:latin typeface="Verdana" panose="020B0604030504040204" pitchFamily="34" charset="0"/>
                <a:ea typeface="Verdana" panose="020B0604030504040204" pitchFamily="34" charset="0"/>
                <a:cs typeface="Verdana" panose="020B0604030504040204" pitchFamily="34" charset="0"/>
              </a:rPr>
              <a:t>.</a:t>
            </a:r>
          </a:p>
          <a:p>
            <a:r>
              <a:rPr lang="en-US" sz="1700" dirty="0">
                <a:latin typeface="Verdana" panose="020B0604030504040204" pitchFamily="34" charset="0"/>
                <a:ea typeface="Verdana" panose="020B0604030504040204" pitchFamily="34" charset="0"/>
                <a:cs typeface="Verdana" panose="020B0604030504040204" pitchFamily="34" charset="0"/>
              </a:rPr>
              <a:t>Status-consciousness</a:t>
            </a:r>
          </a:p>
          <a:p>
            <a:r>
              <a:rPr lang="en-US" sz="1700" dirty="0">
                <a:latin typeface="Verdana" panose="020B0604030504040204" pitchFamily="34" charset="0"/>
                <a:ea typeface="Verdana" panose="020B0604030504040204" pitchFamily="34" charset="0"/>
                <a:cs typeface="Verdana" panose="020B0604030504040204" pitchFamily="34" charset="0"/>
              </a:rPr>
              <a:t>We are over-conscious of our lower or higher rank and do not express ourselves candidly</a:t>
            </a:r>
            <a:r>
              <a:rPr lang="en-US" sz="1700" dirty="0" smtClean="0">
                <a:latin typeface="Verdana" panose="020B0604030504040204" pitchFamily="34" charset="0"/>
                <a:ea typeface="Verdana" panose="020B0604030504040204" pitchFamily="34" charset="0"/>
                <a:cs typeface="Verdana" panose="020B0604030504040204" pitchFamily="34" charset="0"/>
              </a:rPr>
              <a:t>.</a:t>
            </a:r>
            <a:endParaRPr lang="en-US" sz="17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10730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351" y="257578"/>
            <a:ext cx="9875520" cy="995920"/>
          </a:xfrm>
        </p:spPr>
        <p:txBody>
          <a:bodyPr/>
          <a:lstStyle/>
          <a:p>
            <a:pPr algn="ctr"/>
            <a:r>
              <a:rPr lang="en-US" b="1" dirty="0"/>
              <a:t>COMMUNICATION PROCESS</a:t>
            </a:r>
            <a:r>
              <a:rPr lang="en-US" dirty="0" smtClean="0">
                <a:latin typeface="Rockwell" panose="02060603020205020403" pitchFamily="18" charset="0"/>
              </a:rPr>
              <a:t> </a:t>
            </a:r>
            <a:endParaRPr lang="en-US" dirty="0">
              <a:latin typeface="Rockwell" panose="02060603020205020403" pitchFamily="18" charset="0"/>
            </a:endParaRPr>
          </a:p>
        </p:txBody>
      </p:sp>
      <p:sp>
        <p:nvSpPr>
          <p:cNvPr id="3" name="Content Placeholder 2"/>
          <p:cNvSpPr>
            <a:spLocks noGrp="1"/>
          </p:cNvSpPr>
          <p:nvPr>
            <p:ph idx="1"/>
          </p:nvPr>
        </p:nvSpPr>
        <p:spPr>
          <a:xfrm>
            <a:off x="700825" y="1506828"/>
            <a:ext cx="4626735" cy="5057150"/>
          </a:xfrm>
        </p:spPr>
        <p:txBody>
          <a:bodyPr>
            <a:normAutofit/>
          </a:bodyPr>
          <a:lstStyle/>
          <a:p>
            <a:pPr>
              <a:buFont typeface="Wingdings" panose="05000000000000000000" pitchFamily="2" charset="2"/>
              <a:buChar char="q"/>
            </a:pPr>
            <a:r>
              <a:rPr lang="en-US" sz="1800" dirty="0">
                <a:latin typeface="Verdana" panose="020B0604030504040204" pitchFamily="34" charset="0"/>
                <a:ea typeface="Verdana" panose="020B0604030504040204" pitchFamily="34" charset="0"/>
                <a:cs typeface="Verdana" panose="020B0604030504040204" pitchFamily="34" charset="0"/>
              </a:rPr>
              <a:t>The source of information.</a:t>
            </a:r>
          </a:p>
          <a:p>
            <a:r>
              <a:rPr lang="en-US" sz="1800" dirty="0">
                <a:latin typeface="Verdana" panose="020B0604030504040204" pitchFamily="34" charset="0"/>
                <a:ea typeface="Verdana" panose="020B0604030504040204" pitchFamily="34" charset="0"/>
                <a:cs typeface="Verdana" panose="020B0604030504040204" pitchFamily="34" charset="0"/>
              </a:rPr>
              <a:t>We react according to the trust we repose in the source from which the communication originates.</a:t>
            </a:r>
          </a:p>
          <a:p>
            <a:pPr>
              <a:buFont typeface="Wingdings" panose="05000000000000000000" pitchFamily="2" charset="2"/>
              <a:buChar char="q"/>
            </a:pPr>
            <a:r>
              <a:rPr lang="en-US" sz="1800" dirty="0">
                <a:latin typeface="Verdana" panose="020B0604030504040204" pitchFamily="34" charset="0"/>
                <a:ea typeface="Verdana" panose="020B0604030504040204" pitchFamily="34" charset="0"/>
                <a:cs typeface="Verdana" panose="020B0604030504040204" pitchFamily="34" charset="0"/>
              </a:rPr>
              <a:t> Faulty transmission</a:t>
            </a:r>
          </a:p>
          <a:p>
            <a:r>
              <a:rPr lang="en-US" sz="1800" dirty="0">
                <a:latin typeface="Verdana" panose="020B0604030504040204" pitchFamily="34" charset="0"/>
                <a:ea typeface="Verdana" panose="020B0604030504040204" pitchFamily="34" charset="0"/>
                <a:cs typeface="Verdana" panose="020B0604030504040204" pitchFamily="34" charset="0"/>
              </a:rPr>
              <a:t>Most of part in the message is lost in transmission.</a:t>
            </a:r>
          </a:p>
          <a:p>
            <a:pPr>
              <a:buFont typeface="Wingdings" panose="05000000000000000000" pitchFamily="2" charset="2"/>
              <a:buChar char="q"/>
            </a:pPr>
            <a:r>
              <a:rPr lang="en-US" sz="1800" dirty="0" smtClean="0">
                <a:latin typeface="Verdana" panose="020B0604030504040204" pitchFamily="34" charset="0"/>
                <a:ea typeface="Verdana" panose="020B0604030504040204" pitchFamily="34" charset="0"/>
                <a:cs typeface="Verdana" panose="020B0604030504040204" pitchFamily="34" charset="0"/>
              </a:rPr>
              <a:t> </a:t>
            </a:r>
            <a:r>
              <a:rPr lang="en-US" sz="1800" dirty="0">
                <a:latin typeface="Verdana" panose="020B0604030504040204" pitchFamily="34" charset="0"/>
                <a:ea typeface="Verdana" panose="020B0604030504040204" pitchFamily="34" charset="0"/>
                <a:cs typeface="Verdana" panose="020B0604030504040204" pitchFamily="34" charset="0"/>
              </a:rPr>
              <a:t>Poor retention</a:t>
            </a:r>
          </a:p>
          <a:p>
            <a:r>
              <a:rPr lang="en-US" sz="1800" dirty="0">
                <a:latin typeface="Verdana" panose="020B0604030504040204" pitchFamily="34" charset="0"/>
                <a:ea typeface="Verdana" panose="020B0604030504040204" pitchFamily="34" charset="0"/>
                <a:cs typeface="Verdana" panose="020B0604030504040204" pitchFamily="34" charset="0"/>
              </a:rPr>
              <a:t>Oral message in particular are </a:t>
            </a:r>
            <a:r>
              <a:rPr lang="en-US" sz="1800" dirty="0" smtClean="0">
                <a:latin typeface="Verdana" panose="020B0604030504040204" pitchFamily="34" charset="0"/>
                <a:ea typeface="Verdana" panose="020B0604030504040204" pitchFamily="34" charset="0"/>
                <a:cs typeface="Verdana" panose="020B0604030504040204" pitchFamily="34" charset="0"/>
              </a:rPr>
              <a:t>lost </a:t>
            </a:r>
            <a:r>
              <a:rPr lang="en-US" sz="1800" dirty="0">
                <a:latin typeface="Verdana" panose="020B0604030504040204" pitchFamily="34" charset="0"/>
                <a:ea typeface="Verdana" panose="020B0604030504040204" pitchFamily="34" charset="0"/>
                <a:cs typeface="Verdana" panose="020B0604030504040204" pitchFamily="34" charset="0"/>
              </a:rPr>
              <a:t>due to poor human retention ability</a:t>
            </a:r>
            <a:r>
              <a:rPr lang="en-US" sz="1800" dirty="0" smtClean="0">
                <a:latin typeface="Verdana" panose="020B0604030504040204" pitchFamily="34" charset="0"/>
                <a:ea typeface="Verdana" panose="020B0604030504040204" pitchFamily="34" charset="0"/>
                <a:cs typeface="Verdana" panose="020B0604030504040204" pitchFamily="34" charset="0"/>
              </a:rPr>
              <a:t>.</a:t>
            </a:r>
          </a:p>
          <a:p>
            <a:pPr marL="45720" indent="0">
              <a:buNone/>
            </a:pPr>
            <a:endParaRPr lang="en-US" sz="1800" dirty="0">
              <a:latin typeface="Verdana" panose="020B0604030504040204" pitchFamily="34" charset="0"/>
              <a:ea typeface="Verdana" panose="020B0604030504040204" pitchFamily="34" charset="0"/>
              <a:cs typeface="Verdana" panose="020B0604030504040204" pitchFamily="34" charset="0"/>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29366" t="25528" r="13063" b="13034"/>
          <a:stretch/>
        </p:blipFill>
        <p:spPr>
          <a:xfrm>
            <a:off x="5327560" y="1506828"/>
            <a:ext cx="6503834" cy="3902300"/>
          </a:xfrm>
          <a:prstGeom prst="rect">
            <a:avLst/>
          </a:prstGeom>
        </p:spPr>
      </p:pic>
    </p:spTree>
    <p:extLst>
      <p:ext uri="{BB962C8B-B14F-4D97-AF65-F5344CB8AC3E}">
        <p14:creationId xmlns:p14="http://schemas.microsoft.com/office/powerpoint/2010/main" val="671586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34851"/>
            <a:ext cx="9875520" cy="1012924"/>
          </a:xfrm>
        </p:spPr>
        <p:txBody>
          <a:bodyPr/>
          <a:lstStyle/>
          <a:p>
            <a:pPr algn="ctr"/>
            <a:r>
              <a:rPr lang="en-US" b="1" dirty="0"/>
              <a:t>COMMUNICATION PROCESS</a:t>
            </a:r>
            <a:r>
              <a:rPr lang="en-US" dirty="0">
                <a:latin typeface="Rockwell" panose="02060603020205020403" pitchFamily="18" charset="0"/>
              </a:rPr>
              <a:t> </a:t>
            </a:r>
            <a:endParaRPr lang="en-US" dirty="0"/>
          </a:p>
        </p:txBody>
      </p:sp>
      <p:sp>
        <p:nvSpPr>
          <p:cNvPr id="3" name="Content Placeholder 2"/>
          <p:cNvSpPr>
            <a:spLocks noGrp="1"/>
          </p:cNvSpPr>
          <p:nvPr>
            <p:ph idx="1"/>
          </p:nvPr>
        </p:nvSpPr>
        <p:spPr>
          <a:xfrm>
            <a:off x="1143000" y="1347775"/>
            <a:ext cx="9872871" cy="4949994"/>
          </a:xfrm>
        </p:spPr>
        <p:txBody>
          <a:bodyPr>
            <a:normAutofit fontScale="92500" lnSpcReduction="10000"/>
          </a:bodyPr>
          <a:lstStyle/>
          <a:p>
            <a:pPr marL="45720" indent="0">
              <a:buNone/>
            </a:pPr>
            <a:r>
              <a:rPr lang="en-US" b="1" dirty="0" smtClean="0"/>
              <a:t>5. Cultural </a:t>
            </a:r>
            <a:r>
              <a:rPr lang="en-US" b="1" dirty="0"/>
              <a:t>Barrier </a:t>
            </a:r>
          </a:p>
          <a:p>
            <a:r>
              <a:rPr lang="en-US" dirty="0"/>
              <a:t>A Cultural barrier in communication occurs mainly when communication happens between two different cultural backgrounds. </a:t>
            </a:r>
            <a:endParaRPr lang="en-US" dirty="0" smtClean="0"/>
          </a:p>
          <a:p>
            <a:r>
              <a:rPr lang="en-US" dirty="0" smtClean="0"/>
              <a:t>Cultural </a:t>
            </a:r>
            <a:r>
              <a:rPr lang="en-US" dirty="0"/>
              <a:t>differences causes behavior and personality differences like body language, thinking, communication, manners, norms, etc. which leads to miscommunication </a:t>
            </a:r>
            <a:endParaRPr lang="en-US" dirty="0" smtClean="0"/>
          </a:p>
          <a:p>
            <a:pPr marL="45720" indent="0">
              <a:buNone/>
            </a:pPr>
            <a:r>
              <a:rPr lang="en-US" b="1" dirty="0" smtClean="0"/>
              <a:t>6. Language Barriers</a:t>
            </a:r>
            <a:endParaRPr lang="en-US" dirty="0"/>
          </a:p>
          <a:p>
            <a:r>
              <a:rPr lang="en-US" dirty="0"/>
              <a:t>Language is needed for any kind of communication, even people with speech impairments communicate with sign language and brail. </a:t>
            </a:r>
            <a:endParaRPr lang="en-US" dirty="0" smtClean="0"/>
          </a:p>
          <a:p>
            <a:r>
              <a:rPr lang="en-US" dirty="0" smtClean="0"/>
              <a:t>Communication </a:t>
            </a:r>
            <a:r>
              <a:rPr lang="en-US" dirty="0"/>
              <a:t>becomes difficult in situations where people don‘t understand each other‘s language. </a:t>
            </a:r>
            <a:endParaRPr lang="en-US" dirty="0" smtClean="0"/>
          </a:p>
          <a:p>
            <a:pPr marL="45720" indent="0">
              <a:buNone/>
            </a:pPr>
            <a:r>
              <a:rPr lang="en-US" b="1" dirty="0" smtClean="0"/>
              <a:t>7. Gender </a:t>
            </a:r>
            <a:r>
              <a:rPr lang="en-US" b="1" dirty="0"/>
              <a:t>Barriers </a:t>
            </a:r>
            <a:endParaRPr lang="en-US" dirty="0"/>
          </a:p>
          <a:p>
            <a:r>
              <a:rPr lang="en-US" dirty="0"/>
              <a:t>Gender barriers to communication can incite problems at home and in the workplace. Societal stereotypes, assumed gender roles, and interpersonal differences can contribute to a communication gap </a:t>
            </a:r>
            <a:endParaRPr lang="en-US" dirty="0" smtClean="0"/>
          </a:p>
          <a:p>
            <a:pPr marL="45720" indent="0">
              <a:buNone/>
            </a:pPr>
            <a:endParaRPr lang="en-US" dirty="0"/>
          </a:p>
        </p:txBody>
      </p:sp>
    </p:spTree>
    <p:extLst>
      <p:ext uri="{BB962C8B-B14F-4D97-AF65-F5344CB8AC3E}">
        <p14:creationId xmlns:p14="http://schemas.microsoft.com/office/powerpoint/2010/main" val="1494276737"/>
      </p:ext>
    </p:extLst>
  </p:cSld>
  <p:clrMapOvr>
    <a:masterClrMapping/>
  </p:clrMapOvr>
</p:sld>
</file>

<file path=ppt/theme/theme1.xml><?xml version="1.0" encoding="utf-8"?>
<a:theme xmlns:a="http://schemas.openxmlformats.org/drawingml/2006/main" name="Basis">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TF55885775_Student does teacher does_v2.potx" id="{618315E5-C348-40CF-AD40-05C2F7C13378}" vid="{0C991BBE-F1C3-4926-9687-DBEAAE8C92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6CA70E-ED75-4FF0-A862-8EF12B7377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79B27744-7857-4992-B755-05855FC591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BF1ABED-93B7-45AC-A513-2CB1FF159AF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Student does, teacher does</Template>
  <TotalTime>0</TotalTime>
  <Words>1357</Words>
  <Application>Microsoft Office PowerPoint</Application>
  <PresentationFormat>Widescreen</PresentationFormat>
  <Paragraphs>87</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Calibri</vt:lpstr>
      <vt:lpstr>Corbel</vt:lpstr>
      <vt:lpstr>Rockwell</vt:lpstr>
      <vt:lpstr>Tahoma</vt:lpstr>
      <vt:lpstr>Times New Roman</vt:lpstr>
      <vt:lpstr>Verdana</vt:lpstr>
      <vt:lpstr>Wingdings</vt:lpstr>
      <vt:lpstr>Basis</vt:lpstr>
      <vt:lpstr>BUSINESS COMMNUNICATION</vt:lpstr>
      <vt:lpstr>COMMUNICATION PROCESS</vt:lpstr>
      <vt:lpstr>COMMUNICATION PROCESS</vt:lpstr>
      <vt:lpstr>COMMUNICATION PROCESS</vt:lpstr>
      <vt:lpstr>COMMUNICATION PROCESS</vt:lpstr>
      <vt:lpstr>COMMUNICATION PROCESS</vt:lpstr>
      <vt:lpstr>COMMUNICATION PROCESS</vt:lpstr>
      <vt:lpstr>COMMUNICATION PROCESS </vt:lpstr>
      <vt:lpstr>COMMUNICATION PROCESS </vt:lpstr>
      <vt:lpstr>COMMUNICATION PROCESS </vt:lpstr>
      <vt:lpstr>COMMUNICATION PROCESS </vt:lpstr>
      <vt:lpstr>COMMUNICATION PROCESS </vt:lpstr>
      <vt:lpstr>THANKS FOR YOUR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2023-02-02T08:19:29Z</dcterms:created>
  <dcterms:modified xsi:type="dcterms:W3CDTF">2023-07-07T15:54:17Z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