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2" r:id="rId3"/>
    <p:sldId id="261" r:id="rId4"/>
    <p:sldId id="257" r:id="rId5"/>
    <p:sldId id="262" r:id="rId6"/>
    <p:sldId id="260" r:id="rId7"/>
    <p:sldId id="259" r:id="rId8"/>
    <p:sldId id="269" r:id="rId9"/>
    <p:sldId id="268" r:id="rId10"/>
    <p:sldId id="263" r:id="rId11"/>
    <p:sldId id="271"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409" autoAdjust="0"/>
  </p:normalViewPr>
  <p:slideViewPr>
    <p:cSldViewPr snapToGrid="0">
      <p:cViewPr varScale="1">
        <p:scale>
          <a:sx n="65" d="100"/>
          <a:sy n="65" d="100"/>
        </p:scale>
        <p:origin x="138" y="78"/>
      </p:cViewPr>
      <p:guideLst/>
    </p:cSldViewPr>
  </p:slideViewPr>
  <p:outlineViewPr>
    <p:cViewPr>
      <p:scale>
        <a:sx n="33" d="100"/>
        <a:sy n="33" d="100"/>
      </p:scale>
      <p:origin x="0" y="-1080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E7348-C6E1-4F73-9E67-A7DFC853792C}" type="datetimeFigureOut">
              <a:rPr lang="en-GB" smtClean="0"/>
              <a:t>06/02/2015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EB035-D461-4B74-85AB-4AB8AD79C1D1}" type="slidenum">
              <a:rPr lang="en-GB" smtClean="0"/>
              <a:t>‹#›</a:t>
            </a:fld>
            <a:endParaRPr lang="en-GB"/>
          </a:p>
        </p:txBody>
      </p:sp>
    </p:spTree>
    <p:extLst>
      <p:ext uri="{BB962C8B-B14F-4D97-AF65-F5344CB8AC3E}">
        <p14:creationId xmlns:p14="http://schemas.microsoft.com/office/powerpoint/2010/main" val="360719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kern="1200" dirty="0" smtClean="0">
                <a:solidFill>
                  <a:schemeClr val="tx1"/>
                </a:solidFill>
                <a:effectLst/>
                <a:latin typeface="+mn-lt"/>
                <a:ea typeface="+mn-ea"/>
                <a:cs typeface="+mn-cs"/>
              </a:rPr>
              <a:t/>
            </a:r>
            <a:br>
              <a:rPr lang="vi-VN" sz="1200" b="0" kern="1200" dirty="0" smtClean="0">
                <a:solidFill>
                  <a:schemeClr val="tx1"/>
                </a:solidFill>
                <a:effectLst/>
                <a:latin typeface="+mn-lt"/>
                <a:ea typeface="+mn-ea"/>
                <a:cs typeface="+mn-cs"/>
              </a:rPr>
            </a:br>
            <a:endParaRPr lang="en-GB" dirty="0"/>
          </a:p>
        </p:txBody>
      </p:sp>
      <p:sp>
        <p:nvSpPr>
          <p:cNvPr id="4" name="Slide Number Placeholder 3"/>
          <p:cNvSpPr>
            <a:spLocks noGrp="1"/>
          </p:cNvSpPr>
          <p:nvPr>
            <p:ph type="sldNum" sz="quarter" idx="10"/>
          </p:nvPr>
        </p:nvSpPr>
        <p:spPr/>
        <p:txBody>
          <a:bodyPr/>
          <a:lstStyle/>
          <a:p>
            <a:fld id="{84DEB035-D461-4B74-85AB-4AB8AD79C1D1}" type="slidenum">
              <a:rPr lang="en-GB" smtClean="0"/>
              <a:t>5</a:t>
            </a:fld>
            <a:endParaRPr lang="en-GB"/>
          </a:p>
        </p:txBody>
      </p:sp>
    </p:spTree>
    <p:extLst>
      <p:ext uri="{BB962C8B-B14F-4D97-AF65-F5344CB8AC3E}">
        <p14:creationId xmlns:p14="http://schemas.microsoft.com/office/powerpoint/2010/main" val="382265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DEB035-D461-4B74-85AB-4AB8AD79C1D1}" type="slidenum">
              <a:rPr lang="en-GB" smtClean="0"/>
              <a:t>11</a:t>
            </a:fld>
            <a:endParaRPr lang="en-GB"/>
          </a:p>
        </p:txBody>
      </p:sp>
    </p:spTree>
    <p:extLst>
      <p:ext uri="{BB962C8B-B14F-4D97-AF65-F5344CB8AC3E}">
        <p14:creationId xmlns:p14="http://schemas.microsoft.com/office/powerpoint/2010/main" val="2917318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7BBDF37-8298-4562-8AD4-0550E9A17116}" type="datetimeFigureOut">
              <a:rPr lang="en-GB" smtClean="0"/>
              <a:t>06/02/2015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233375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BBDF37-8298-4562-8AD4-0550E9A17116}" type="datetimeFigureOut">
              <a:rPr lang="en-GB" smtClean="0"/>
              <a:t>06/02/2015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713932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BBDF37-8298-4562-8AD4-0550E9A17116}" type="datetimeFigureOut">
              <a:rPr lang="en-GB" smtClean="0"/>
              <a:t>06/02/2015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164807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BBDF37-8298-4562-8AD4-0550E9A17116}" type="datetimeFigureOut">
              <a:rPr lang="en-GB" smtClean="0"/>
              <a:t>06/02/2015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148330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BBDF37-8298-4562-8AD4-0550E9A17116}" type="datetimeFigureOut">
              <a:rPr lang="en-GB" smtClean="0"/>
              <a:t>06/02/2015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209870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7BBDF37-8298-4562-8AD4-0550E9A17116}" type="datetimeFigureOut">
              <a:rPr lang="en-GB" smtClean="0"/>
              <a:t>06/02/2015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30489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7BBDF37-8298-4562-8AD4-0550E9A17116}" type="datetimeFigureOut">
              <a:rPr lang="en-GB" smtClean="0"/>
              <a:t>06/02/2015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71144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7BBDF37-8298-4562-8AD4-0550E9A17116}" type="datetimeFigureOut">
              <a:rPr lang="en-GB" smtClean="0"/>
              <a:t>06/02/2015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69375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BDF37-8298-4562-8AD4-0550E9A17116}" type="datetimeFigureOut">
              <a:rPr lang="en-GB" smtClean="0"/>
              <a:t>06/02/2015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255573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BDF37-8298-4562-8AD4-0550E9A17116}" type="datetimeFigureOut">
              <a:rPr lang="en-GB" smtClean="0"/>
              <a:t>06/02/2015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36186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BDF37-8298-4562-8AD4-0550E9A17116}" type="datetimeFigureOut">
              <a:rPr lang="en-GB" smtClean="0"/>
              <a:t>06/02/2015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80E33B-96DD-4039-8CE2-DCD9312BA4B0}" type="slidenum">
              <a:rPr lang="en-GB" smtClean="0"/>
              <a:t>‹#›</a:t>
            </a:fld>
            <a:endParaRPr lang="en-GB"/>
          </a:p>
        </p:txBody>
      </p:sp>
    </p:spTree>
    <p:extLst>
      <p:ext uri="{BB962C8B-B14F-4D97-AF65-F5344CB8AC3E}">
        <p14:creationId xmlns:p14="http://schemas.microsoft.com/office/powerpoint/2010/main" val="271159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BDF37-8298-4562-8AD4-0550E9A17116}" type="datetimeFigureOut">
              <a:rPr lang="en-GB" smtClean="0"/>
              <a:t>06/02/2015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0E33B-96DD-4039-8CE2-DCD9312BA4B0}" type="slidenum">
              <a:rPr lang="en-GB" smtClean="0"/>
              <a:t>‹#›</a:t>
            </a:fld>
            <a:endParaRPr lang="en-GB"/>
          </a:p>
        </p:txBody>
      </p:sp>
    </p:spTree>
    <p:extLst>
      <p:ext uri="{BB962C8B-B14F-4D97-AF65-F5344CB8AC3E}">
        <p14:creationId xmlns:p14="http://schemas.microsoft.com/office/powerpoint/2010/main" val="50899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uides.rubyonrails.org/active_record_basic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pidock.com/rails/ActiveRecord/Valid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9849"/>
            <a:ext cx="9144000" cy="2387600"/>
          </a:xfrm>
        </p:spPr>
        <p:txBody>
          <a:bodyPr>
            <a:normAutofit/>
          </a:bodyPr>
          <a:lstStyle/>
          <a:p>
            <a:r>
              <a:rPr lang="en-US" sz="5400" kern="1200" dirty="0" smtClean="0">
                <a:solidFill>
                  <a:schemeClr val="tx1"/>
                </a:solidFill>
                <a:effectLst/>
                <a:latin typeface="Times New Roman" panose="02020603050405020304" pitchFamily="18" charset="0"/>
                <a:ea typeface="+mj-ea"/>
                <a:cs typeface="Times New Roman" panose="02020603050405020304" pitchFamily="18" charset="0"/>
              </a:rPr>
              <a:t>RESEARCH RUBY ON RAILS</a:t>
            </a:r>
            <a:endParaRPr lang="en-GB"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t>- Research MVC model</a:t>
            </a:r>
            <a:b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br>
            <a: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t>- Research Ruby on Rails with MVC</a:t>
            </a:r>
            <a:b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br>
            <a:r>
              <a:rPr lang="en-GB" sz="2400" kern="1200" dirty="0" smtClean="0">
                <a:solidFill>
                  <a:schemeClr val="tx1"/>
                </a:solidFill>
                <a:effectLst/>
                <a:latin typeface="Times New Roman" panose="02020603050405020304" pitchFamily="18" charset="0"/>
                <a:ea typeface="+mn-ea"/>
                <a:cs typeface="Times New Roman" panose="02020603050405020304" pitchFamily="18" charset="0"/>
              </a:rPr>
              <a:t>- Research and create Demo with  Ruby on Rails , JQuery, MySQL</a:t>
            </a:r>
            <a:endParaRPr lang="en-GB" dirty="0" smtClean="0">
              <a:effectLst/>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70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mj-lt"/>
                <a:ea typeface="+mj-ea"/>
                <a:cs typeface="+mj-cs"/>
              </a:rPr>
              <a:t>Model Rails –  </a:t>
            </a:r>
            <a:r>
              <a:rPr lang="en-US" sz="4400" kern="1200" dirty="0" err="1" smtClean="0">
                <a:solidFill>
                  <a:schemeClr val="tx1"/>
                </a:solidFill>
                <a:effectLst/>
                <a:latin typeface="+mj-lt"/>
                <a:ea typeface="+mj-ea"/>
                <a:cs typeface="+mj-cs"/>
              </a:rPr>
              <a:t>Sử</a:t>
            </a:r>
            <a:r>
              <a:rPr lang="en-US" sz="4400" kern="1200" baseline="0" dirty="0" smtClean="0">
                <a:solidFill>
                  <a:schemeClr val="tx1"/>
                </a:solidFill>
                <a:effectLst/>
                <a:latin typeface="+mj-lt"/>
                <a:ea typeface="+mj-ea"/>
                <a:cs typeface="+mj-cs"/>
              </a:rPr>
              <a:t> </a:t>
            </a:r>
            <a:r>
              <a:rPr lang="en-US" sz="4400" kern="1200" baseline="0" dirty="0" err="1" smtClean="0">
                <a:solidFill>
                  <a:schemeClr val="tx1"/>
                </a:solidFill>
                <a:effectLst/>
                <a:latin typeface="+mj-lt"/>
                <a:ea typeface="+mj-ea"/>
                <a:cs typeface="+mj-cs"/>
              </a:rPr>
              <a:t>dụng</a:t>
            </a:r>
            <a:r>
              <a:rPr lang="en-US" sz="4400" kern="1200" baseline="0" dirty="0" smtClean="0">
                <a:solidFill>
                  <a:schemeClr val="tx1"/>
                </a:solidFill>
                <a:effectLst/>
                <a:latin typeface="+mj-lt"/>
                <a:ea typeface="+mj-ea"/>
                <a:cs typeface="+mj-cs"/>
              </a:rPr>
              <a:t> </a:t>
            </a:r>
            <a:r>
              <a:rPr lang="en-GB" sz="4400" kern="1200" dirty="0" smtClean="0">
                <a:solidFill>
                  <a:schemeClr val="tx1"/>
                </a:solidFill>
                <a:effectLst/>
                <a:latin typeface="+mj-lt"/>
                <a:ea typeface="+mj-ea"/>
                <a:cs typeface="+mj-cs"/>
              </a:rPr>
              <a:t>Associations </a:t>
            </a:r>
            <a:endParaRPr lang="en-GB" dirty="0"/>
          </a:p>
        </p:txBody>
      </p:sp>
      <p:sp>
        <p:nvSpPr>
          <p:cNvPr id="3" name="Content Placeholder 2"/>
          <p:cNvSpPr>
            <a:spLocks noGrp="1"/>
          </p:cNvSpPr>
          <p:nvPr>
            <p:ph idx="1"/>
          </p:nvPr>
        </p:nvSpPr>
        <p:spPr/>
        <p:txBody>
          <a:bodyPr/>
          <a:lstStyle/>
          <a:p>
            <a:pPr marL="0" indent="0">
              <a:buNone/>
            </a:pPr>
            <a:r>
              <a:rPr lang="en-US" dirty="0" err="1" smtClean="0"/>
              <a:t>Quan</a:t>
            </a:r>
            <a:r>
              <a:rPr lang="en-US" dirty="0" smtClean="0"/>
              <a:t> </a:t>
            </a:r>
            <a:r>
              <a:rPr lang="en-US" dirty="0" err="1" smtClean="0"/>
              <a:t>hệ</a:t>
            </a:r>
            <a:r>
              <a:rPr lang="en-US" baseline="0" dirty="0" smtClean="0"/>
              <a:t> 1 – 1:</a:t>
            </a:r>
          </a:p>
          <a:p>
            <a:pPr marL="0" indent="0">
              <a:buNone/>
            </a:pPr>
            <a:endParaRPr lang="en-US" dirty="0"/>
          </a:p>
          <a:p>
            <a:pPr marL="0" indent="0">
              <a:buNone/>
            </a:pPr>
            <a:endParaRPr lang="en-US" baseline="0" dirty="0" smtClean="0"/>
          </a:p>
          <a:p>
            <a:pPr marL="0" indent="0">
              <a:buNone/>
            </a:pPr>
            <a:endParaRPr lang="en-US" dirty="0"/>
          </a:p>
          <a:p>
            <a:pPr marL="0" indent="0">
              <a:buNone/>
            </a:pPr>
            <a:endParaRPr lang="en-US" baseline="0" dirty="0" smtClean="0"/>
          </a:p>
          <a:p>
            <a:pPr marL="0" indent="0">
              <a:buNone/>
            </a:pPr>
            <a:r>
              <a:rPr lang="en-US" dirty="0" err="1" smtClean="0"/>
              <a:t>Quan</a:t>
            </a:r>
            <a:r>
              <a:rPr lang="en-US" dirty="0" smtClean="0"/>
              <a:t> </a:t>
            </a:r>
            <a:r>
              <a:rPr lang="en-US" dirty="0" err="1" smtClean="0"/>
              <a:t>hệ</a:t>
            </a:r>
            <a:r>
              <a:rPr lang="en-US" dirty="0" smtClean="0"/>
              <a:t> 1 – n: </a:t>
            </a:r>
            <a:r>
              <a:rPr lang="en-US" baseline="0" dirty="0" smtClean="0"/>
              <a:t> </a:t>
            </a:r>
          </a:p>
        </p:txBody>
      </p:sp>
      <p:pic>
        <p:nvPicPr>
          <p:cNvPr id="4" name="Picture 3"/>
          <p:cNvPicPr/>
          <p:nvPr/>
        </p:nvPicPr>
        <p:blipFill rotWithShape="1">
          <a:blip r:embed="rId2"/>
          <a:srcRect l="25805" t="53599" r="39222" b="19592"/>
          <a:stretch/>
        </p:blipFill>
        <p:spPr bwMode="auto">
          <a:xfrm>
            <a:off x="4057695" y="1690688"/>
            <a:ext cx="5707121" cy="1965189"/>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26992" t="27696" r="39436" b="43991"/>
          <a:stretch/>
        </p:blipFill>
        <p:spPr bwMode="auto">
          <a:xfrm>
            <a:off x="4112260" y="4072231"/>
            <a:ext cx="5652556" cy="18205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3846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sz="4400" kern="1200" dirty="0" smtClean="0">
                <a:solidFill>
                  <a:schemeClr val="tx1"/>
                </a:solidFill>
                <a:effectLst/>
                <a:latin typeface="+mj-lt"/>
                <a:ea typeface="+mj-ea"/>
                <a:cs typeface="+mj-cs"/>
              </a:rPr>
              <a:t>Model Rails –  </a:t>
            </a:r>
            <a:r>
              <a:rPr lang="en-US" sz="4400" kern="1200" dirty="0" err="1" smtClean="0">
                <a:solidFill>
                  <a:schemeClr val="tx1"/>
                </a:solidFill>
                <a:effectLst/>
                <a:latin typeface="+mj-lt"/>
                <a:ea typeface="+mj-ea"/>
                <a:cs typeface="+mj-cs"/>
              </a:rPr>
              <a:t>Sử</a:t>
            </a:r>
            <a:r>
              <a:rPr lang="en-US" sz="4400" kern="1200" baseline="0" dirty="0" smtClean="0">
                <a:solidFill>
                  <a:schemeClr val="tx1"/>
                </a:solidFill>
                <a:effectLst/>
                <a:latin typeface="+mj-lt"/>
                <a:ea typeface="+mj-ea"/>
                <a:cs typeface="+mj-cs"/>
              </a:rPr>
              <a:t> </a:t>
            </a:r>
            <a:r>
              <a:rPr lang="en-US" sz="4400" kern="1200" baseline="0" dirty="0" err="1" smtClean="0">
                <a:solidFill>
                  <a:schemeClr val="tx1"/>
                </a:solidFill>
                <a:effectLst/>
                <a:latin typeface="+mj-lt"/>
                <a:ea typeface="+mj-ea"/>
                <a:cs typeface="+mj-cs"/>
              </a:rPr>
              <a:t>dụng</a:t>
            </a:r>
            <a:r>
              <a:rPr lang="en-US" sz="4400" kern="1200" baseline="0" dirty="0" smtClean="0">
                <a:solidFill>
                  <a:schemeClr val="tx1"/>
                </a:solidFill>
                <a:effectLst/>
                <a:latin typeface="+mj-lt"/>
                <a:ea typeface="+mj-ea"/>
                <a:cs typeface="+mj-cs"/>
              </a:rPr>
              <a:t> </a:t>
            </a:r>
            <a:r>
              <a:rPr lang="en-GB" sz="4400" kern="1200" dirty="0" smtClean="0">
                <a:solidFill>
                  <a:schemeClr val="tx1"/>
                </a:solidFill>
                <a:effectLst/>
                <a:latin typeface="+mj-lt"/>
                <a:ea typeface="+mj-ea"/>
                <a:cs typeface="+mj-cs"/>
              </a:rPr>
              <a:t>Associations </a:t>
            </a:r>
            <a:endParaRPr lang="en-GB" dirty="0"/>
          </a:p>
        </p:txBody>
      </p:sp>
      <p:sp>
        <p:nvSpPr>
          <p:cNvPr id="3" name="Content Placeholder 2"/>
          <p:cNvSpPr>
            <a:spLocks noGrp="1"/>
          </p:cNvSpPr>
          <p:nvPr>
            <p:ph idx="1"/>
          </p:nvPr>
        </p:nvSpPr>
        <p:spPr/>
        <p:txBody>
          <a:bodyPr/>
          <a:lstStyle/>
          <a:p>
            <a:pPr marL="0" indent="0">
              <a:buNone/>
            </a:pPr>
            <a:r>
              <a:rPr lang="en-US" dirty="0" err="1" smtClean="0"/>
              <a:t>Quan</a:t>
            </a:r>
            <a:r>
              <a:rPr lang="en-US" dirty="0" smtClean="0"/>
              <a:t> </a:t>
            </a:r>
            <a:r>
              <a:rPr lang="en-US" dirty="0" err="1" smtClean="0"/>
              <a:t>hệ</a:t>
            </a:r>
            <a:r>
              <a:rPr lang="en-US" baseline="0" dirty="0" smtClean="0"/>
              <a:t> n – n:</a:t>
            </a:r>
          </a:p>
          <a:p>
            <a:endParaRPr lang="en-US" dirty="0"/>
          </a:p>
          <a:p>
            <a:endParaRPr lang="en-US" baseline="0" dirty="0" smtClean="0"/>
          </a:p>
          <a:p>
            <a:pPr marL="0" indent="0">
              <a:buNone/>
            </a:pPr>
            <a:r>
              <a:rPr lang="en-US" sz="2800" kern="1200" dirty="0" err="1" smtClean="0">
                <a:solidFill>
                  <a:schemeClr val="tx1"/>
                </a:solidFill>
                <a:effectLst/>
                <a:latin typeface="+mn-lt"/>
                <a:ea typeface="+mn-ea"/>
                <a:cs typeface="+mn-cs"/>
              </a:rPr>
              <a:t>Đặt</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thêm</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dữ</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liệu</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cho</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quan</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hệ</a:t>
            </a:r>
            <a:r>
              <a:rPr lang="en-US" sz="2800" kern="1200" baseline="0" dirty="0" smtClean="0">
                <a:solidFill>
                  <a:schemeClr val="tx1"/>
                </a:solidFill>
                <a:effectLst/>
                <a:latin typeface="+mn-lt"/>
                <a:ea typeface="+mn-ea"/>
                <a:cs typeface="+mn-cs"/>
              </a:rPr>
              <a:t> n – n: </a:t>
            </a:r>
          </a:p>
          <a:p>
            <a:pPr marL="0" indent="0">
              <a:buNone/>
            </a:pPr>
            <a:r>
              <a:rPr lang="en-US" sz="2000" kern="1200" dirty="0" err="1" smtClean="0">
                <a:solidFill>
                  <a:schemeClr val="tx1"/>
                </a:solidFill>
                <a:effectLst/>
              </a:rPr>
              <a:t>Đôi</a:t>
            </a:r>
            <a:r>
              <a:rPr lang="en-US" sz="2000" kern="1200" dirty="0" smtClean="0">
                <a:solidFill>
                  <a:schemeClr val="tx1"/>
                </a:solidFill>
                <a:effectLst/>
              </a:rPr>
              <a:t> </a:t>
            </a:r>
            <a:r>
              <a:rPr lang="en-US" sz="2000" kern="1200" dirty="0" err="1" smtClean="0">
                <a:solidFill>
                  <a:schemeClr val="tx1"/>
                </a:solidFill>
                <a:effectLst/>
              </a:rPr>
              <a:t>khi</a:t>
            </a:r>
            <a:r>
              <a:rPr lang="en-US" sz="2000" kern="1200" dirty="0" smtClean="0">
                <a:solidFill>
                  <a:schemeClr val="tx1"/>
                </a:solidFill>
                <a:effectLst/>
              </a:rPr>
              <a:t> </a:t>
            </a:r>
            <a:r>
              <a:rPr lang="en-US" sz="2000" kern="1200" dirty="0" err="1" smtClean="0">
                <a:solidFill>
                  <a:schemeClr val="tx1"/>
                </a:solidFill>
                <a:effectLst/>
              </a:rPr>
              <a:t>khi</a:t>
            </a:r>
            <a:r>
              <a:rPr lang="en-US" sz="2000" kern="1200" dirty="0" smtClean="0">
                <a:solidFill>
                  <a:schemeClr val="tx1"/>
                </a:solidFill>
                <a:effectLst/>
              </a:rPr>
              <a:t> </a:t>
            </a:r>
            <a:r>
              <a:rPr lang="en-US" sz="2000" kern="1200" dirty="0" err="1" smtClean="0">
                <a:solidFill>
                  <a:schemeClr val="tx1"/>
                </a:solidFill>
                <a:effectLst/>
              </a:rPr>
              <a:t>một</a:t>
            </a:r>
            <a:r>
              <a:rPr lang="en-US" sz="2000" kern="1200" dirty="0" smtClean="0">
                <a:solidFill>
                  <a:schemeClr val="tx1"/>
                </a:solidFill>
                <a:effectLst/>
              </a:rPr>
              <a:t> </a:t>
            </a:r>
            <a:r>
              <a:rPr lang="en-US" sz="2000" kern="1200" dirty="0" err="1" smtClean="0">
                <a:solidFill>
                  <a:schemeClr val="tx1"/>
                </a:solidFill>
                <a:effectLst/>
              </a:rPr>
              <a:t>mô</a:t>
            </a:r>
            <a:r>
              <a:rPr lang="en-US" sz="2000" kern="1200" dirty="0" smtClean="0">
                <a:solidFill>
                  <a:schemeClr val="tx1"/>
                </a:solidFill>
                <a:effectLst/>
              </a:rPr>
              <a:t> </a:t>
            </a:r>
            <a:r>
              <a:rPr lang="en-US" sz="2000" kern="1200" dirty="0" err="1" smtClean="0">
                <a:solidFill>
                  <a:schemeClr val="tx1"/>
                </a:solidFill>
                <a:effectLst/>
              </a:rPr>
              <a:t>hình</a:t>
            </a:r>
            <a:r>
              <a:rPr lang="en-US" sz="2000" kern="1200" dirty="0" smtClean="0">
                <a:solidFill>
                  <a:schemeClr val="tx1"/>
                </a:solidFill>
                <a:effectLst/>
              </a:rPr>
              <a:t> </a:t>
            </a:r>
            <a:r>
              <a:rPr lang="en-US" sz="2000" kern="1200" dirty="0" err="1" smtClean="0">
                <a:solidFill>
                  <a:schemeClr val="tx1"/>
                </a:solidFill>
                <a:effectLst/>
              </a:rPr>
              <a:t>liên</a:t>
            </a:r>
            <a:r>
              <a:rPr lang="en-US" sz="2000" kern="1200" dirty="0" smtClean="0">
                <a:solidFill>
                  <a:schemeClr val="tx1"/>
                </a:solidFill>
                <a:effectLst/>
              </a:rPr>
              <a:t> </a:t>
            </a:r>
            <a:r>
              <a:rPr lang="en-US" sz="2000" kern="1200" dirty="0" err="1" smtClean="0">
                <a:solidFill>
                  <a:schemeClr val="tx1"/>
                </a:solidFill>
                <a:effectLst/>
              </a:rPr>
              <a:t>kết</a:t>
            </a:r>
            <a:r>
              <a:rPr lang="en-US" sz="2000" kern="1200" dirty="0" smtClean="0">
                <a:solidFill>
                  <a:schemeClr val="tx1"/>
                </a:solidFill>
                <a:effectLst/>
              </a:rPr>
              <a:t> </a:t>
            </a:r>
            <a:r>
              <a:rPr lang="en-US" sz="2000" kern="1200" dirty="0" err="1" smtClean="0">
                <a:solidFill>
                  <a:schemeClr val="tx1"/>
                </a:solidFill>
                <a:effectLst/>
              </a:rPr>
              <a:t>nhiều-nhiều</a:t>
            </a:r>
            <a:r>
              <a:rPr lang="en-US" sz="2000" kern="1200" dirty="0" smtClean="0">
                <a:solidFill>
                  <a:schemeClr val="tx1"/>
                </a:solidFill>
                <a:effectLst/>
              </a:rPr>
              <a:t>, </a:t>
            </a:r>
            <a:r>
              <a:rPr lang="en-US" sz="2000" kern="1200" dirty="0" err="1" smtClean="0">
                <a:solidFill>
                  <a:schemeClr val="tx1"/>
                </a:solidFill>
                <a:effectLst/>
              </a:rPr>
              <a:t>bạn</a:t>
            </a:r>
            <a:r>
              <a:rPr lang="en-US" sz="2000" kern="1200" dirty="0" smtClean="0">
                <a:solidFill>
                  <a:schemeClr val="tx1"/>
                </a:solidFill>
                <a:effectLst/>
              </a:rPr>
              <a:t> </a:t>
            </a:r>
            <a:r>
              <a:rPr lang="en-US" sz="2000" kern="1200" dirty="0" err="1" smtClean="0">
                <a:solidFill>
                  <a:schemeClr val="tx1"/>
                </a:solidFill>
                <a:effectLst/>
              </a:rPr>
              <a:t>cần</a:t>
            </a:r>
            <a:r>
              <a:rPr lang="en-US" sz="2000" kern="1200" dirty="0" smtClean="0">
                <a:solidFill>
                  <a:schemeClr val="tx1"/>
                </a:solidFill>
                <a:effectLst/>
              </a:rPr>
              <a:t> </a:t>
            </a:r>
            <a:r>
              <a:rPr lang="en-US" sz="2000" kern="1200" dirty="0" err="1" smtClean="0">
                <a:solidFill>
                  <a:schemeClr val="tx1"/>
                </a:solidFill>
                <a:effectLst/>
              </a:rPr>
              <a:t>phải</a:t>
            </a:r>
            <a:r>
              <a:rPr lang="en-US" sz="2000" kern="1200" dirty="0" smtClean="0">
                <a:solidFill>
                  <a:schemeClr val="tx1"/>
                </a:solidFill>
                <a:effectLst/>
              </a:rPr>
              <a:t> </a:t>
            </a:r>
            <a:r>
              <a:rPr lang="en-US" sz="2000" kern="1200" dirty="0" err="1" smtClean="0">
                <a:solidFill>
                  <a:schemeClr val="tx1"/>
                </a:solidFill>
                <a:effectLst/>
              </a:rPr>
              <a:t>đặt</a:t>
            </a:r>
            <a:r>
              <a:rPr lang="en-US" sz="2000" kern="1200" dirty="0" smtClean="0">
                <a:solidFill>
                  <a:schemeClr val="tx1"/>
                </a:solidFill>
                <a:effectLst/>
              </a:rPr>
              <a:t> </a:t>
            </a:r>
            <a:r>
              <a:rPr lang="en-US" sz="2000" kern="1200" dirty="0" err="1" smtClean="0">
                <a:solidFill>
                  <a:schemeClr val="tx1"/>
                </a:solidFill>
                <a:effectLst/>
              </a:rPr>
              <a:t>thêm</a:t>
            </a:r>
            <a:r>
              <a:rPr lang="en-US" sz="2000" kern="1200" dirty="0" smtClean="0">
                <a:solidFill>
                  <a:schemeClr val="tx1"/>
                </a:solidFill>
                <a:effectLst/>
              </a:rPr>
              <a:t> </a:t>
            </a:r>
            <a:r>
              <a:rPr lang="en-US" sz="2000" kern="1200" dirty="0" err="1" smtClean="0">
                <a:solidFill>
                  <a:schemeClr val="tx1"/>
                </a:solidFill>
                <a:effectLst/>
              </a:rPr>
              <a:t>dữ</a:t>
            </a:r>
            <a:r>
              <a:rPr lang="en-US" sz="2000" kern="1200" dirty="0" smtClean="0">
                <a:solidFill>
                  <a:schemeClr val="tx1"/>
                </a:solidFill>
                <a:effectLst/>
              </a:rPr>
              <a:t> </a:t>
            </a:r>
            <a:r>
              <a:rPr lang="en-US" sz="2000" kern="1200" dirty="0" err="1" smtClean="0">
                <a:solidFill>
                  <a:schemeClr val="tx1"/>
                </a:solidFill>
                <a:effectLst/>
              </a:rPr>
              <a:t>liệu</a:t>
            </a:r>
            <a:r>
              <a:rPr lang="en-US" sz="2000" kern="1200" dirty="0" smtClean="0">
                <a:solidFill>
                  <a:schemeClr val="tx1"/>
                </a:solidFill>
                <a:effectLst/>
              </a:rPr>
              <a:t> </a:t>
            </a:r>
            <a:r>
              <a:rPr lang="en-US" sz="2000" kern="1200" dirty="0" err="1" smtClean="0">
                <a:solidFill>
                  <a:schemeClr val="tx1"/>
                </a:solidFill>
                <a:effectLst/>
              </a:rPr>
              <a:t>vào</a:t>
            </a:r>
            <a:r>
              <a:rPr lang="en-US" sz="2000" kern="1200" dirty="0" smtClean="0">
                <a:solidFill>
                  <a:schemeClr val="tx1"/>
                </a:solidFill>
                <a:effectLst/>
              </a:rPr>
              <a:t> </a:t>
            </a:r>
            <a:r>
              <a:rPr lang="en-US" sz="2000" kern="1200" dirty="0" err="1" smtClean="0">
                <a:solidFill>
                  <a:schemeClr val="tx1"/>
                </a:solidFill>
                <a:effectLst/>
              </a:rPr>
              <a:t>tham</a:t>
            </a:r>
            <a:r>
              <a:rPr lang="en-US" sz="2000" kern="1200" dirty="0" smtClean="0">
                <a:solidFill>
                  <a:schemeClr val="tx1"/>
                </a:solidFill>
                <a:effectLst/>
              </a:rPr>
              <a:t> </a:t>
            </a:r>
            <a:r>
              <a:rPr lang="en-US" sz="2000" kern="1200" dirty="0" err="1" smtClean="0">
                <a:solidFill>
                  <a:schemeClr val="tx1"/>
                </a:solidFill>
                <a:effectLst/>
              </a:rPr>
              <a:t>gia</a:t>
            </a:r>
            <a:r>
              <a:rPr lang="en-US" sz="2000" kern="1200" dirty="0" smtClean="0">
                <a:solidFill>
                  <a:schemeClr val="tx1"/>
                </a:solidFill>
                <a:effectLst/>
              </a:rPr>
              <a:t> </a:t>
            </a:r>
            <a:r>
              <a:rPr lang="en-US" sz="2000" kern="1200" dirty="0" err="1" smtClean="0">
                <a:solidFill>
                  <a:schemeClr val="tx1"/>
                </a:solidFill>
                <a:effectLst/>
              </a:rPr>
              <a:t>mô</a:t>
            </a:r>
            <a:r>
              <a:rPr lang="en-US" sz="2000" kern="1200" dirty="0" smtClean="0">
                <a:solidFill>
                  <a:schemeClr val="tx1"/>
                </a:solidFill>
                <a:effectLst/>
              </a:rPr>
              <a:t> </a:t>
            </a:r>
            <a:r>
              <a:rPr lang="en-US" sz="2000" kern="1200" dirty="0" err="1" smtClean="0">
                <a:solidFill>
                  <a:schemeClr val="tx1"/>
                </a:solidFill>
                <a:effectLst/>
              </a:rPr>
              <a:t>hình</a:t>
            </a:r>
            <a:r>
              <a:rPr lang="en-US" sz="2000" kern="1200" dirty="0" smtClean="0">
                <a:solidFill>
                  <a:schemeClr val="tx1"/>
                </a:solidFill>
                <a:effectLst/>
              </a:rPr>
              <a:t>.</a:t>
            </a:r>
            <a:endParaRPr lang="en-US" sz="2000" kern="1200" dirty="0">
              <a:solidFill>
                <a:schemeClr val="tx1"/>
              </a:solidFill>
              <a:effectLst/>
            </a:endParaRPr>
          </a:p>
        </p:txBody>
      </p:sp>
      <p:pic>
        <p:nvPicPr>
          <p:cNvPr id="5" name="Picture 4"/>
          <p:cNvPicPr/>
          <p:nvPr/>
        </p:nvPicPr>
        <p:blipFill rotWithShape="1">
          <a:blip r:embed="rId3"/>
          <a:srcRect l="26976" t="48345" r="19979" b="25650"/>
          <a:stretch/>
        </p:blipFill>
        <p:spPr bwMode="auto">
          <a:xfrm>
            <a:off x="3990403" y="1284511"/>
            <a:ext cx="6024454" cy="2111832"/>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26194" t="53741" r="21248" b="22924"/>
          <a:stretch/>
        </p:blipFill>
        <p:spPr bwMode="auto">
          <a:xfrm>
            <a:off x="3267875" y="4281714"/>
            <a:ext cx="7022753" cy="21771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4334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GB" dirty="0"/>
          </a:p>
        </p:txBody>
      </p:sp>
      <p:sp>
        <p:nvSpPr>
          <p:cNvPr id="3" name="Content Placeholder 2"/>
          <p:cNvSpPr>
            <a:spLocks noGrp="1"/>
          </p:cNvSpPr>
          <p:nvPr>
            <p:ph idx="1"/>
          </p:nvPr>
        </p:nvSpPr>
        <p:spPr/>
        <p:txBody>
          <a:bodyPr/>
          <a:lstStyle/>
          <a:p>
            <a:pPr marL="0" indent="0">
              <a:buNone/>
            </a:pPr>
            <a:r>
              <a:rPr lang="en-US" dirty="0" err="1" smtClean="0"/>
              <a:t>Cài</a:t>
            </a:r>
            <a:r>
              <a:rPr lang="en-US" baseline="0" dirty="0" smtClean="0"/>
              <a:t> </a:t>
            </a:r>
            <a:r>
              <a:rPr lang="en-US" baseline="0" dirty="0" err="1" smtClean="0"/>
              <a:t>đặt</a:t>
            </a:r>
            <a:r>
              <a:rPr lang="en-US" baseline="0" dirty="0" smtClean="0"/>
              <a:t>: </a:t>
            </a:r>
            <a:r>
              <a:rPr lang="en-US" sz="2000" baseline="0" dirty="0" err="1" smtClean="0">
                <a:solidFill>
                  <a:schemeClr val="accent1"/>
                </a:solidFill>
              </a:rPr>
              <a:t>sudo</a:t>
            </a:r>
            <a:r>
              <a:rPr lang="en-US" sz="2000" baseline="0" dirty="0" smtClean="0">
                <a:solidFill>
                  <a:schemeClr val="accent1"/>
                </a:solidFill>
              </a:rPr>
              <a:t> yum install </a:t>
            </a:r>
            <a:r>
              <a:rPr lang="en-US" sz="2000" baseline="0" dirty="0" err="1" smtClean="0">
                <a:solidFill>
                  <a:schemeClr val="accent1"/>
                </a:solidFill>
              </a:rPr>
              <a:t>mysql</a:t>
            </a:r>
            <a:r>
              <a:rPr lang="en-US" sz="2000" baseline="0" dirty="0" smtClean="0">
                <a:solidFill>
                  <a:schemeClr val="accent1"/>
                </a:solidFill>
              </a:rPr>
              <a:t>-server </a:t>
            </a:r>
            <a:r>
              <a:rPr lang="en-US" sz="2000" baseline="0" dirty="0" err="1" smtClean="0">
                <a:solidFill>
                  <a:schemeClr val="accent1"/>
                </a:solidFill>
              </a:rPr>
              <a:t>mysql</a:t>
            </a:r>
            <a:r>
              <a:rPr lang="en-US" sz="2000" baseline="0" dirty="0" smtClean="0">
                <a:solidFill>
                  <a:schemeClr val="accent1"/>
                </a:solidFill>
              </a:rPr>
              <a:t> </a:t>
            </a:r>
            <a:r>
              <a:rPr lang="en-US" sz="2000" baseline="0" dirty="0" err="1" smtClean="0">
                <a:solidFill>
                  <a:schemeClr val="accent1"/>
                </a:solidFill>
              </a:rPr>
              <a:t>mysql-devel</a:t>
            </a:r>
            <a:endParaRPr lang="en-US" baseline="0" dirty="0" smtClean="0">
              <a:solidFill>
                <a:schemeClr val="accent1"/>
              </a:solidFill>
            </a:endParaRPr>
          </a:p>
          <a:p>
            <a:pPr marL="0" indent="0">
              <a:buNone/>
            </a:pPr>
            <a:r>
              <a:rPr lang="en-US" dirty="0" err="1" smtClean="0"/>
              <a:t>Vào</a:t>
            </a:r>
            <a:r>
              <a:rPr lang="en-US" dirty="0" smtClean="0"/>
              <a:t> </a:t>
            </a:r>
            <a:r>
              <a:rPr lang="en-US" dirty="0" err="1" smtClean="0"/>
              <a:t>mysql</a:t>
            </a:r>
            <a:r>
              <a:rPr lang="en-US" dirty="0" smtClean="0"/>
              <a:t> </a:t>
            </a:r>
            <a:r>
              <a:rPr lang="en-US" dirty="0" err="1" smtClean="0"/>
              <a:t>với</a:t>
            </a:r>
            <a:r>
              <a:rPr lang="en-US" dirty="0" smtClean="0"/>
              <a:t> </a:t>
            </a:r>
            <a:r>
              <a:rPr lang="en-US" dirty="0" err="1" smtClean="0"/>
              <a:t>dòng</a:t>
            </a:r>
            <a:r>
              <a:rPr lang="en-US" dirty="0" smtClean="0"/>
              <a:t> </a:t>
            </a:r>
            <a:r>
              <a:rPr lang="en-US" dirty="0" err="1" smtClean="0"/>
              <a:t>lệnh</a:t>
            </a:r>
            <a:r>
              <a:rPr lang="en-US" dirty="0" smtClean="0"/>
              <a:t>: </a:t>
            </a:r>
            <a:r>
              <a:rPr lang="en-US" sz="2000" dirty="0" err="1" smtClean="0"/>
              <a:t>mysql</a:t>
            </a:r>
            <a:r>
              <a:rPr lang="en-US" sz="2000" dirty="0" smtClean="0"/>
              <a:t> –u user –p pass</a:t>
            </a:r>
            <a:endParaRPr lang="en-US" sz="2000" baseline="0" dirty="0" smtClean="0"/>
          </a:p>
          <a:p>
            <a:pPr marL="0" indent="0">
              <a:buNone/>
            </a:pPr>
            <a:r>
              <a:rPr lang="en-US" baseline="0" dirty="0" err="1" smtClean="0"/>
              <a:t>Tạo</a:t>
            </a:r>
            <a:r>
              <a:rPr lang="en-US" baseline="0" dirty="0" smtClean="0"/>
              <a:t> </a:t>
            </a:r>
            <a:r>
              <a:rPr lang="en-US" baseline="0" dirty="0" err="1" smtClean="0"/>
              <a:t>mới</a:t>
            </a:r>
            <a:r>
              <a:rPr lang="en-US" baseline="0" dirty="0" smtClean="0"/>
              <a:t> database: </a:t>
            </a:r>
            <a:r>
              <a:rPr lang="en-US" sz="2000" dirty="0" smtClean="0"/>
              <a:t>CREATE </a:t>
            </a:r>
            <a:r>
              <a:rPr lang="en-US" sz="2000" dirty="0"/>
              <a:t>DATABASE </a:t>
            </a:r>
            <a:r>
              <a:rPr lang="en-US" sz="2000" dirty="0" err="1" smtClean="0"/>
              <a:t>dât_name</a:t>
            </a:r>
            <a:r>
              <a:rPr lang="en-US" sz="2000" dirty="0" smtClean="0"/>
              <a:t>;</a:t>
            </a:r>
            <a:endParaRPr lang="en-US" baseline="0" dirty="0" smtClean="0"/>
          </a:p>
          <a:p>
            <a:pPr marL="0" indent="0">
              <a:buNone/>
            </a:pPr>
            <a:r>
              <a:rPr lang="en-US" dirty="0" err="1" smtClean="0"/>
              <a:t>Xem</a:t>
            </a:r>
            <a:r>
              <a:rPr lang="en-US" dirty="0" smtClean="0"/>
              <a:t> list database</a:t>
            </a:r>
            <a:r>
              <a:rPr lang="en-US" dirty="0"/>
              <a:t>: </a:t>
            </a:r>
            <a:r>
              <a:rPr lang="en-US" sz="2000" dirty="0"/>
              <a:t>show databases</a:t>
            </a:r>
            <a:r>
              <a:rPr lang="en-US" sz="2000" dirty="0" smtClean="0"/>
              <a:t>;</a:t>
            </a:r>
          </a:p>
          <a:p>
            <a:pPr marL="0" indent="0">
              <a:buNone/>
            </a:pPr>
            <a:r>
              <a:rPr lang="en-US" dirty="0" err="1" smtClean="0"/>
              <a:t>Chọn</a:t>
            </a:r>
            <a:r>
              <a:rPr lang="en-US" dirty="0" smtClean="0"/>
              <a:t> database connect </a:t>
            </a:r>
            <a:r>
              <a:rPr lang="en-US" dirty="0" err="1" smtClean="0"/>
              <a:t>vào</a:t>
            </a:r>
            <a:r>
              <a:rPr lang="en-US" dirty="0" smtClean="0"/>
              <a:t>:</a:t>
            </a:r>
            <a:r>
              <a:rPr lang="en-US" sz="2000" dirty="0" smtClean="0"/>
              <a:t> </a:t>
            </a:r>
            <a:r>
              <a:rPr lang="en-GB" dirty="0"/>
              <a:t> </a:t>
            </a:r>
            <a:r>
              <a:rPr lang="en-GB" sz="2000" dirty="0" smtClean="0"/>
              <a:t>use </a:t>
            </a:r>
            <a:r>
              <a:rPr lang="en-GB" sz="2000" dirty="0" err="1" smtClean="0"/>
              <a:t>data_name</a:t>
            </a:r>
            <a:r>
              <a:rPr lang="en-GB" sz="2000" dirty="0" smtClean="0"/>
              <a:t>; </a:t>
            </a:r>
            <a:endParaRPr lang="en-GB" dirty="0" smtClean="0"/>
          </a:p>
          <a:p>
            <a:pPr marL="0" indent="0">
              <a:buNone/>
            </a:pPr>
            <a:r>
              <a:rPr lang="en-GB" dirty="0" err="1" smtClean="0"/>
              <a:t>Xem</a:t>
            </a:r>
            <a:r>
              <a:rPr lang="en-GB" dirty="0" smtClean="0"/>
              <a:t> </a:t>
            </a:r>
            <a:r>
              <a:rPr lang="en-GB" dirty="0" err="1" smtClean="0"/>
              <a:t>danh</a:t>
            </a:r>
            <a:r>
              <a:rPr lang="en-GB" dirty="0" smtClean="0"/>
              <a:t> </a:t>
            </a:r>
            <a:r>
              <a:rPr lang="en-GB" dirty="0" err="1" smtClean="0"/>
              <a:t>sách</a:t>
            </a:r>
            <a:r>
              <a:rPr lang="en-GB" dirty="0" smtClean="0"/>
              <a:t> table: </a:t>
            </a:r>
            <a:r>
              <a:rPr lang="en-GB" sz="2000" dirty="0" smtClean="0"/>
              <a:t>show </a:t>
            </a:r>
            <a:r>
              <a:rPr lang="en-GB" sz="2000" dirty="0"/>
              <a:t>tables</a:t>
            </a:r>
            <a:r>
              <a:rPr lang="en-GB" sz="2000" dirty="0" smtClean="0"/>
              <a:t>;</a:t>
            </a:r>
          </a:p>
          <a:p>
            <a:pPr marL="0" indent="0">
              <a:buNone/>
            </a:pPr>
            <a:r>
              <a:rPr lang="en-US" dirty="0" err="1" smtClean="0"/>
              <a:t>Xem</a:t>
            </a:r>
            <a:r>
              <a:rPr lang="en-US" dirty="0" smtClean="0"/>
              <a:t> </a:t>
            </a:r>
            <a:r>
              <a:rPr lang="en-US" dirty="0" err="1" smtClean="0"/>
              <a:t>tên</a:t>
            </a:r>
            <a:r>
              <a:rPr lang="en-US" dirty="0" smtClean="0"/>
              <a:t> database </a:t>
            </a:r>
            <a:r>
              <a:rPr lang="en-US" dirty="0" err="1" smtClean="0"/>
              <a:t>hiện</a:t>
            </a:r>
            <a:r>
              <a:rPr lang="en-US" dirty="0" smtClean="0"/>
              <a:t> </a:t>
            </a:r>
            <a:r>
              <a:rPr lang="en-US" dirty="0" err="1" smtClean="0"/>
              <a:t>tại</a:t>
            </a:r>
            <a:r>
              <a:rPr lang="en-US" dirty="0"/>
              <a:t>: </a:t>
            </a:r>
            <a:r>
              <a:rPr lang="en-US" sz="2000" dirty="0"/>
              <a:t>SELECT DATABASE();</a:t>
            </a:r>
            <a:endParaRPr lang="en-GB" sz="2000" dirty="0"/>
          </a:p>
        </p:txBody>
      </p:sp>
    </p:spTree>
    <p:extLst>
      <p:ext uri="{BB962C8B-B14F-4D97-AF65-F5344CB8AC3E}">
        <p14:creationId xmlns:p14="http://schemas.microsoft.com/office/powerpoint/2010/main" val="30764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a:t>
            </a:r>
            <a:endParaRPr lang="en-GB" dirty="0"/>
          </a:p>
        </p:txBody>
      </p:sp>
      <p:sp>
        <p:nvSpPr>
          <p:cNvPr id="3" name="Content Placeholder 2"/>
          <p:cNvSpPr>
            <a:spLocks noGrp="1"/>
          </p:cNvSpPr>
          <p:nvPr>
            <p:ph idx="1"/>
          </p:nvPr>
        </p:nvSpPr>
        <p:spPr/>
        <p:txBody>
          <a:bodyPr>
            <a:normAutofit fontScale="77500" lnSpcReduction="20000"/>
          </a:bodyPr>
          <a:lstStyle/>
          <a:p>
            <a:r>
              <a:rPr lang="en-GB" sz="2800" b="0" i="0" kern="1200" dirty="0" err="1" smtClean="0">
                <a:solidFill>
                  <a:schemeClr val="tx1"/>
                </a:solidFill>
                <a:effectLst/>
                <a:latin typeface="+mn-lt"/>
                <a:ea typeface="+mn-ea"/>
                <a:cs typeface="+mn-cs"/>
              </a:rPr>
              <a:t>Tương</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tác</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với</a:t>
            </a:r>
            <a:r>
              <a:rPr lang="en-GB" sz="2800" b="0" i="0" kern="1200" dirty="0" smtClean="0">
                <a:solidFill>
                  <a:schemeClr val="tx1"/>
                </a:solidFill>
                <a:effectLst/>
                <a:latin typeface="+mn-lt"/>
                <a:ea typeface="+mn-ea"/>
                <a:cs typeface="+mn-cs"/>
              </a:rPr>
              <a:t> Ruby </a:t>
            </a:r>
            <a:r>
              <a:rPr lang="en-GB" sz="2800" b="0" i="0" kern="1200" dirty="0" err="1" smtClean="0">
                <a:solidFill>
                  <a:schemeClr val="tx1"/>
                </a:solidFill>
                <a:effectLst/>
                <a:latin typeface="+mn-lt"/>
                <a:ea typeface="+mn-ea"/>
                <a:cs typeface="+mn-cs"/>
              </a:rPr>
              <a:t>trong</a:t>
            </a:r>
            <a:r>
              <a:rPr lang="en-GB" sz="2800" b="0" i="0" kern="1200" dirty="0" smtClean="0">
                <a:solidFill>
                  <a:schemeClr val="tx1"/>
                </a:solidFill>
                <a:effectLst/>
                <a:latin typeface="+mn-lt"/>
                <a:ea typeface="+mn-ea"/>
                <a:cs typeface="+mn-cs"/>
              </a:rPr>
              <a:t> terminal (</a:t>
            </a:r>
            <a:r>
              <a:rPr lang="en-GB" sz="2800" b="0" i="0" kern="1200" dirty="0" err="1" smtClean="0">
                <a:solidFill>
                  <a:schemeClr val="tx1"/>
                </a:solidFill>
                <a:effectLst/>
                <a:latin typeface="+mn-lt"/>
                <a:ea typeface="+mn-ea"/>
                <a:cs typeface="+mn-cs"/>
              </a:rPr>
              <a:t>irb</a:t>
            </a:r>
            <a:r>
              <a:rPr lang="en-GB" sz="2800" b="0" i="0" kern="1200" dirty="0" smtClean="0">
                <a:solidFill>
                  <a:schemeClr val="tx1"/>
                </a:solidFill>
                <a:effectLst/>
                <a:latin typeface="+mn-lt"/>
                <a:ea typeface="+mn-ea"/>
                <a:cs typeface="+mn-cs"/>
              </a:rPr>
              <a:t>) </a:t>
            </a:r>
          </a:p>
          <a:p>
            <a:r>
              <a:rPr lang="en-GB" sz="2800" b="0" i="0" kern="1200" dirty="0" smtClean="0">
                <a:solidFill>
                  <a:schemeClr val="tx1"/>
                </a:solidFill>
                <a:effectLst/>
                <a:latin typeface="+mn-lt"/>
                <a:ea typeface="+mn-ea"/>
                <a:cs typeface="+mn-cs"/>
              </a:rPr>
              <a:t>Variables</a:t>
            </a:r>
          </a:p>
          <a:p>
            <a:r>
              <a:rPr lang="en-GB" sz="2800" b="0" i="0" kern="1200" dirty="0" smtClean="0">
                <a:solidFill>
                  <a:schemeClr val="tx1"/>
                </a:solidFill>
                <a:effectLst/>
                <a:latin typeface="+mn-lt"/>
                <a:ea typeface="+mn-ea"/>
                <a:cs typeface="+mn-cs"/>
              </a:rPr>
              <a:t>Loops (each,</a:t>
            </a:r>
            <a:r>
              <a:rPr lang="en-GB" sz="2800" b="0" i="0" kern="1200" baseline="0" dirty="0" smtClean="0">
                <a:solidFill>
                  <a:schemeClr val="tx1"/>
                </a:solidFill>
                <a:effectLst/>
                <a:latin typeface="+mn-lt"/>
                <a:ea typeface="+mn-ea"/>
                <a:cs typeface="+mn-cs"/>
              </a:rPr>
              <a:t> for , while, </a:t>
            </a:r>
            <a:r>
              <a:rPr lang="en-GB" sz="2800" kern="1200" dirty="0" smtClean="0">
                <a:solidFill>
                  <a:schemeClr val="tx1"/>
                </a:solidFill>
                <a:effectLst/>
                <a:latin typeface="+mn-lt"/>
                <a:ea typeface="+mn-ea"/>
                <a:cs typeface="+mn-cs"/>
              </a:rPr>
              <a:t>retry,</a:t>
            </a:r>
            <a:r>
              <a:rPr lang="en-GB" sz="2800" kern="1200" baseline="0" dirty="0" smtClean="0">
                <a:solidFill>
                  <a:schemeClr val="tx1"/>
                </a:solidFill>
                <a:effectLst/>
                <a:latin typeface="+mn-lt"/>
                <a:ea typeface="+mn-ea"/>
                <a:cs typeface="+mn-cs"/>
              </a:rPr>
              <a:t> undo</a:t>
            </a:r>
            <a:r>
              <a:rPr lang="en-GB" sz="2800" b="0" i="0" kern="1200" baseline="0" dirty="0" smtClean="0">
                <a:solidFill>
                  <a:schemeClr val="tx1"/>
                </a:solidFill>
                <a:effectLst/>
                <a:latin typeface="+mn-lt"/>
                <a:ea typeface="+mn-ea"/>
                <a:cs typeface="+mn-cs"/>
              </a:rPr>
              <a:t> </a:t>
            </a:r>
            <a:r>
              <a:rPr lang="en-GB" sz="2800" b="0" i="0" kern="1200" dirty="0" smtClean="0">
                <a:solidFill>
                  <a:schemeClr val="tx1"/>
                </a:solidFill>
                <a:effectLst/>
                <a:latin typeface="+mn-lt"/>
                <a:ea typeface="+mn-ea"/>
                <a:cs typeface="+mn-cs"/>
              </a:rPr>
              <a:t>)</a:t>
            </a:r>
          </a:p>
          <a:p>
            <a:r>
              <a:rPr lang="en-GB" sz="2800" b="0" i="0" kern="1200" dirty="0" smtClean="0">
                <a:solidFill>
                  <a:schemeClr val="tx1"/>
                </a:solidFill>
                <a:effectLst/>
                <a:latin typeface="+mn-lt"/>
                <a:ea typeface="+mn-ea"/>
                <a:cs typeface="+mn-cs"/>
              </a:rPr>
              <a:t> If … else …end /</a:t>
            </a:r>
            <a:r>
              <a:rPr lang="en-GB" sz="2800" b="0" i="0" kern="1200" baseline="0" dirty="0" smtClean="0">
                <a:solidFill>
                  <a:schemeClr val="tx1"/>
                </a:solidFill>
                <a:effectLst/>
                <a:latin typeface="+mn-lt"/>
                <a:ea typeface="+mn-ea"/>
                <a:cs typeface="+mn-cs"/>
              </a:rPr>
              <a:t> Case ..when .. end</a:t>
            </a:r>
          </a:p>
          <a:p>
            <a:r>
              <a:rPr lang="en-GB" sz="2800" b="0" i="0" kern="1200" dirty="0" smtClean="0">
                <a:solidFill>
                  <a:schemeClr val="tx1"/>
                </a:solidFill>
                <a:effectLst/>
                <a:latin typeface="+mn-lt"/>
                <a:ea typeface="+mn-ea"/>
                <a:cs typeface="+mn-cs"/>
              </a:rPr>
              <a:t> Class</a:t>
            </a:r>
          </a:p>
          <a:p>
            <a:r>
              <a:rPr lang="en-GB" sz="2800" b="0" i="0" kern="1200" dirty="0" smtClean="0">
                <a:solidFill>
                  <a:schemeClr val="tx1"/>
                </a:solidFill>
                <a:effectLst/>
                <a:latin typeface="+mn-lt"/>
                <a:ea typeface="+mn-ea"/>
                <a:cs typeface="+mn-cs"/>
              </a:rPr>
              <a:t>Method (</a:t>
            </a:r>
            <a:r>
              <a:rPr lang="en-GB" sz="2800" b="0" i="0" kern="1200" dirty="0" err="1" smtClean="0">
                <a:solidFill>
                  <a:schemeClr val="tx1"/>
                </a:solidFill>
                <a:effectLst/>
                <a:latin typeface="+mn-lt"/>
                <a:ea typeface="+mn-ea"/>
                <a:cs typeface="+mn-cs"/>
              </a:rPr>
              <a:t>def</a:t>
            </a:r>
            <a:r>
              <a:rPr lang="en-GB" sz="2800" b="0" i="0" kern="1200" dirty="0" smtClean="0">
                <a:solidFill>
                  <a:schemeClr val="tx1"/>
                </a:solidFill>
                <a:effectLst/>
                <a:latin typeface="+mn-lt"/>
                <a:ea typeface="+mn-ea"/>
                <a:cs typeface="+mn-cs"/>
              </a:rPr>
              <a:t> </a:t>
            </a:r>
            <a:r>
              <a:rPr lang="en-GB" sz="2800" b="0" i="0" kern="1200" dirty="0" err="1" smtClean="0">
                <a:solidFill>
                  <a:schemeClr val="tx1"/>
                </a:solidFill>
                <a:effectLst/>
                <a:latin typeface="+mn-lt"/>
                <a:ea typeface="+mn-ea"/>
                <a:cs typeface="+mn-cs"/>
              </a:rPr>
              <a:t>mane_method</a:t>
            </a:r>
            <a:r>
              <a:rPr lang="en-GB" sz="2800" b="0" i="0" kern="1200" dirty="0" smtClean="0">
                <a:solidFill>
                  <a:schemeClr val="tx1"/>
                </a:solidFill>
                <a:effectLst/>
                <a:latin typeface="+mn-lt"/>
                <a:ea typeface="+mn-ea"/>
                <a:cs typeface="+mn-cs"/>
              </a:rPr>
              <a:t> … end)</a:t>
            </a:r>
          </a:p>
          <a:p>
            <a:r>
              <a:rPr lang="en-GB" sz="2800" b="0" i="0" kern="1200" dirty="0" smtClean="0">
                <a:solidFill>
                  <a:schemeClr val="tx1"/>
                </a:solidFill>
                <a:effectLst/>
                <a:latin typeface="+mn-lt"/>
                <a:ea typeface="+mn-ea"/>
                <a:cs typeface="+mn-cs"/>
              </a:rPr>
              <a:t>Attributes </a:t>
            </a:r>
          </a:p>
          <a:p>
            <a:r>
              <a:rPr lang="en-GB" sz="2800" b="0" i="0" kern="1200" dirty="0" smtClean="0">
                <a:solidFill>
                  <a:schemeClr val="tx1"/>
                </a:solidFill>
                <a:effectLst/>
                <a:latin typeface="+mn-lt"/>
                <a:ea typeface="+mn-ea"/>
                <a:cs typeface="+mn-cs"/>
              </a:rPr>
              <a:t>Arrays + Hashes</a:t>
            </a:r>
          </a:p>
          <a:p>
            <a:r>
              <a:rPr lang="en-GB" sz="2800" b="0" i="0" kern="1200" dirty="0" smtClean="0">
                <a:solidFill>
                  <a:schemeClr val="tx1"/>
                </a:solidFill>
                <a:effectLst/>
                <a:latin typeface="+mn-lt"/>
                <a:ea typeface="+mn-ea"/>
                <a:cs typeface="+mn-cs"/>
              </a:rPr>
              <a:t>String </a:t>
            </a:r>
          </a:p>
          <a:p>
            <a:r>
              <a:rPr lang="en-GB" sz="2800" b="0" i="0" kern="1200" dirty="0" smtClean="0">
                <a:solidFill>
                  <a:schemeClr val="tx1"/>
                </a:solidFill>
                <a:effectLst/>
                <a:latin typeface="+mn-lt"/>
                <a:ea typeface="+mn-ea"/>
                <a:cs typeface="+mn-cs"/>
              </a:rPr>
              <a:t>File</a:t>
            </a:r>
          </a:p>
          <a:p>
            <a:r>
              <a:rPr lang="en-GB" sz="2800" b="0" i="0" kern="1200" dirty="0" smtClean="0">
                <a:solidFill>
                  <a:schemeClr val="tx1"/>
                </a:solidFill>
                <a:effectLst/>
                <a:latin typeface="+mn-lt"/>
                <a:ea typeface="+mn-ea"/>
                <a:cs typeface="+mn-cs"/>
              </a:rPr>
              <a:t>Exceptions</a:t>
            </a:r>
          </a:p>
          <a:p>
            <a:r>
              <a:rPr lang="en-GB" sz="2800" b="0" i="0" kern="1200" dirty="0" smtClean="0">
                <a:solidFill>
                  <a:schemeClr val="tx1"/>
                </a:solidFill>
                <a:effectLst/>
                <a:latin typeface="+mn-lt"/>
                <a:ea typeface="+mn-ea"/>
                <a:cs typeface="+mn-cs"/>
              </a:rPr>
              <a:t>Date &amp; Time</a:t>
            </a:r>
            <a:endParaRPr lang="en-GB" dirty="0"/>
          </a:p>
        </p:txBody>
      </p:sp>
    </p:spTree>
    <p:extLst>
      <p:ext uri="{BB962C8B-B14F-4D97-AF65-F5344CB8AC3E}">
        <p14:creationId xmlns:p14="http://schemas.microsoft.com/office/powerpoint/2010/main" val="3715374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Thành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MVC</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vi-VN" dirty="0" smtClean="0">
                <a:latin typeface="Times New Roman" panose="02020603050405020304" pitchFamily="18" charset="0"/>
                <a:cs typeface="Times New Roman" panose="02020603050405020304" pitchFamily="18" charset="0"/>
              </a:rPr>
              <a:t>MVC </a:t>
            </a:r>
            <a:r>
              <a:rPr lang="en-US"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Model-View-Controller</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ra đời nhằm phần chia các thành phần có sự liên quan với nhau, và khi cần thì dễ dàng móc nối lại. Từ đó làm cho việc viết code và bảo trì dế dàng hơn. </a:t>
            </a:r>
            <a:endParaRPr lang="en-US"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Model </a:t>
            </a:r>
            <a:r>
              <a:rPr lang="en-GB" dirty="0" err="1" smtClean="0">
                <a:latin typeface="Times New Roman" panose="02020603050405020304" pitchFamily="18" charset="0"/>
                <a:cs typeface="Times New Roman" panose="02020603050405020304" pitchFamily="18" charset="0"/>
              </a:rPr>
              <a:t>là</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phần</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chủ</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yếu</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chú</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trọng</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tới</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dữ</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liệu</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Nó</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đặt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ra</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các</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quy</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tắc</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với</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dữ</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liệu</a:t>
            </a:r>
            <a:r>
              <a:rPr lang="en-GB"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Model hành động như một người bảo vệ và nơi lưu trữ dữ liệu. </a:t>
            </a:r>
            <a:endParaRPr lang="en-US"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View là phần chịu trách nhiệm để mà sinh ra giao diện người dùng. </a:t>
            </a:r>
            <a:endParaRPr lang="en-US"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vi-VN" dirty="0" smtClean="0">
                <a:latin typeface="Times New Roman" panose="02020603050405020304" pitchFamily="18" charset="0"/>
                <a:cs typeface="Times New Roman" panose="02020603050405020304" pitchFamily="18" charset="0"/>
              </a:rPr>
              <a:t>Controllers chịu tránh nhiệm phối hợp ứng dụng. Controller nhận sự kiện từ bên ngoài(thường là trình duyệt), tương tác với Model, và hiện thị một cách thích hợp với người xem.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260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684212" y="3843867"/>
            <a:ext cx="9717088" cy="19473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p:txBody>
      </p:sp>
      <p:pic>
        <p:nvPicPr>
          <p:cNvPr id="9" name="Picture 2" descr="images/figures/mvc_detai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85" y="804652"/>
            <a:ext cx="5539993" cy="543649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ctrTitle"/>
          </p:nvPr>
        </p:nvSpPr>
        <p:spPr>
          <a:xfrm>
            <a:off x="188685" y="130985"/>
            <a:ext cx="9144000" cy="855986"/>
          </a:xfrm>
        </p:spPr>
        <p:txBody>
          <a:bodyPr>
            <a:normAutofit/>
          </a:bodyPr>
          <a:lstStyle/>
          <a:p>
            <a:r>
              <a:rPr lang="en-GB" sz="4400" b="1" dirty="0" smtClean="0">
                <a:latin typeface="Times New Roman" panose="02020603050405020304" pitchFamily="18" charset="0"/>
                <a:cs typeface="Times New Roman" panose="02020603050405020304" pitchFamily="18" charset="0"/>
              </a:rPr>
              <a:t>MVC In Action (Ruby On Rails)</a:t>
            </a:r>
            <a:endParaRPr lang="en-GB" sz="4400" b="1"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a:xfrm>
            <a:off x="5849258" y="1037904"/>
            <a:ext cx="6226628" cy="4013068"/>
          </a:xfrm>
        </p:spPr>
        <p:style>
          <a:lnRef idx="1">
            <a:schemeClr val="accent4"/>
          </a:lnRef>
          <a:fillRef idx="2">
            <a:schemeClr val="accent4"/>
          </a:fillRef>
          <a:effectRef idx="1">
            <a:schemeClr val="accent4"/>
          </a:effectRef>
          <a:fontRef idx="minor">
            <a:schemeClr val="dk1"/>
          </a:fontRef>
        </p:style>
        <p:txBody>
          <a:bodyPr>
            <a:normAutofit fontScale="77500" lnSpcReduction="20000"/>
          </a:bodyPr>
          <a:lstStyle/>
          <a:p>
            <a:pPr algn="l"/>
            <a:r>
              <a:rPr lang="en-US" baseline="0"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1 User resource</a:t>
            </a:r>
            <a:r>
              <a:rPr lang="en-US" baseline="0" dirty="0" smtClean="0">
                <a:latin typeface="Times New Roman" panose="02020603050405020304" pitchFamily="18" charset="0"/>
                <a:cs typeface="Times New Roman" panose="02020603050405020304" pitchFamily="18" charset="0"/>
              </a:rPr>
              <a:t>:   </a:t>
            </a:r>
            <a:r>
              <a:rPr lang="en-GB" sz="2400" kern="1200" dirty="0" smtClean="0">
                <a:solidFill>
                  <a:srgbClr val="FF0000"/>
                </a:solidFill>
                <a:effectLst/>
                <a:latin typeface="Times New Roman" panose="02020603050405020304" pitchFamily="18" charset="0"/>
                <a:ea typeface="+mn-ea"/>
                <a:cs typeface="Times New Roman" panose="02020603050405020304" pitchFamily="18" charset="0"/>
              </a:rPr>
              <a:t>rails generate scaffold User </a:t>
            </a:r>
            <a:r>
              <a:rPr lang="en-GB" sz="2400" kern="1200" dirty="0" err="1" smtClean="0">
                <a:solidFill>
                  <a:srgbClr val="FF0000"/>
                </a:solidFill>
                <a:effectLst/>
                <a:latin typeface="Times New Roman" panose="02020603050405020304" pitchFamily="18" charset="0"/>
                <a:ea typeface="+mn-ea"/>
                <a:cs typeface="Times New Roman" panose="02020603050405020304" pitchFamily="18" charset="0"/>
              </a:rPr>
              <a:t>name:string</a:t>
            </a:r>
            <a:r>
              <a:rPr lang="en-GB" sz="2400" kern="1200" dirty="0" smtClean="0">
                <a:solidFill>
                  <a:srgbClr val="FF0000"/>
                </a:solidFill>
                <a:effectLst/>
                <a:latin typeface="Times New Roman" panose="02020603050405020304" pitchFamily="18" charset="0"/>
                <a:ea typeface="+mn-ea"/>
                <a:cs typeface="Times New Roman" panose="02020603050405020304" pitchFamily="18" charset="0"/>
              </a:rPr>
              <a:t> </a:t>
            </a:r>
            <a:r>
              <a:rPr lang="en-GB" sz="2400" kern="1200" dirty="0" err="1" smtClean="0">
                <a:solidFill>
                  <a:srgbClr val="FF0000"/>
                </a:solidFill>
                <a:effectLst/>
                <a:latin typeface="Times New Roman" panose="02020603050405020304" pitchFamily="18" charset="0"/>
                <a:cs typeface="Times New Roman" panose="02020603050405020304" pitchFamily="18" charset="0"/>
              </a:rPr>
              <a:t>email:string</a:t>
            </a:r>
            <a:r>
              <a:rPr lang="en-GB" sz="2400" kern="1200" dirty="0" smtClean="0">
                <a:solidFill>
                  <a:srgbClr val="FF0000"/>
                </a:solidFill>
                <a:effectLst/>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Ta </a:t>
            </a:r>
            <a:r>
              <a:rPr lang="en-US" dirty="0" err="1" smtClean="0">
                <a:latin typeface="Times New Roman" panose="02020603050405020304" pitchFamily="18" charset="0"/>
                <a:cs typeface="Times New Roman" panose="02020603050405020304" pitchFamily="18" charset="0"/>
              </a:rPr>
              <a:t>xét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MVC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bối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1:</a:t>
            </a:r>
            <a:endParaRPr lang="en-US" baseline="0" dirty="0" smtClean="0">
              <a:latin typeface="Times New Roman" panose="02020603050405020304" pitchFamily="18" charset="0"/>
              <a:cs typeface="Times New Roman" panose="02020603050405020304" pitchFamily="18" charset="0"/>
            </a:endParaRPr>
          </a:p>
          <a:p>
            <a:pPr marL="457200" indent="-457200" algn="l">
              <a:buAutoNum type="arabicPeriod"/>
            </a:pPr>
            <a:r>
              <a:rPr lang="en-US" baseline="0" dirty="0" smtClean="0">
                <a:latin typeface="Times New Roman" panose="02020603050405020304" pitchFamily="18" charset="0"/>
                <a:cs typeface="Times New Roman" panose="02020603050405020304" pitchFamily="18" charset="0"/>
              </a:rPr>
              <a:t>Browser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/user URL.</a:t>
            </a:r>
          </a:p>
          <a:p>
            <a:pPr marL="457200" indent="-457200" algn="l">
              <a:buAutoNum type="arabicPeriod"/>
            </a:pP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Rails routes /user </a:t>
            </a:r>
            <a:r>
              <a:rPr lang="en-US" dirty="0" err="1" smtClean="0">
                <a:latin typeface="Times New Roman" panose="02020603050405020304" pitchFamily="18" charset="0"/>
                <a:cs typeface="Times New Roman" panose="02020603050405020304" pitchFamily="18" charset="0"/>
              </a:rPr>
              <a:t>gọi</a:t>
            </a:r>
            <a:r>
              <a:rPr lang="en-US" dirty="0" smtClean="0">
                <a:latin typeface="Times New Roman" panose="02020603050405020304" pitchFamily="18" charset="0"/>
                <a:cs typeface="Times New Roman" panose="02020603050405020304" pitchFamily="18" charset="0"/>
              </a:rPr>
              <a:t> action index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UerController</a:t>
            </a:r>
            <a:r>
              <a:rPr lang="en-US" dirty="0" smtClean="0">
                <a:latin typeface="Times New Roman" panose="02020603050405020304" pitchFamily="18" charset="0"/>
                <a:cs typeface="Times New Roman" panose="02020603050405020304" pitchFamily="18" charset="0"/>
              </a:rPr>
              <a:t>.</a:t>
            </a:r>
          </a:p>
          <a:p>
            <a: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Index action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gọi</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đến</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User model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để</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lấy</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tất</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cả</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 users (</a:t>
            </a:r>
            <a:r>
              <a:rPr lang="en-GB" sz="2400" b="0" i="0" kern="1200" dirty="0" err="1" smtClean="0">
                <a:solidFill>
                  <a:schemeClr val="tx1"/>
                </a:solidFill>
                <a:effectLst/>
                <a:latin typeface="Times New Roman" panose="02020603050405020304" pitchFamily="18" charset="0"/>
                <a:ea typeface="+mn-ea"/>
                <a:cs typeface="Times New Roman" panose="02020603050405020304" pitchFamily="18" charset="0"/>
              </a:rPr>
              <a:t>User.all</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pPr marL="457200" indent="-457200" algn="l">
              <a:buFont typeface="Arial" panose="020B0604020202020204" pitchFamily="34" charset="0"/>
              <a:buAutoNum type="arabicPeriod"/>
            </a:pPr>
            <a:r>
              <a:rPr lang="en-GB" dirty="0" smtClean="0">
                <a:latin typeface="Times New Roman" panose="02020603050405020304" pitchFamily="18" charset="0"/>
                <a:cs typeface="Times New Roman" panose="02020603050405020304" pitchFamily="18" charset="0"/>
              </a:rPr>
              <a:t>User </a:t>
            </a:r>
            <a:r>
              <a:rPr lang="en-GB" dirty="0">
                <a:latin typeface="Times New Roman" panose="02020603050405020304" pitchFamily="18" charset="0"/>
                <a:cs typeface="Times New Roman" panose="02020603050405020304" pitchFamily="18" charset="0"/>
              </a:rPr>
              <a:t>model </a:t>
            </a:r>
            <a:r>
              <a:rPr lang="en-GB" dirty="0" err="1" smtClean="0">
                <a:latin typeface="Times New Roman" panose="02020603050405020304" pitchFamily="18" charset="0"/>
                <a:cs typeface="Times New Roman" panose="02020603050405020304" pitchFamily="18" charset="0"/>
              </a:rPr>
              <a:t>lấy</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tất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cả</a:t>
            </a:r>
            <a:r>
              <a:rPr lang="en-GB" dirty="0" smtClean="0">
                <a:latin typeface="Times New Roman" panose="02020603050405020304" pitchFamily="18" charset="0"/>
                <a:cs typeface="Times New Roman" panose="02020603050405020304" pitchFamily="18" charset="0"/>
              </a:rPr>
              <a:t> users </a:t>
            </a:r>
            <a:r>
              <a:rPr lang="en-GB" dirty="0" err="1" smtClean="0">
                <a:latin typeface="Times New Roman" panose="02020603050405020304" pitchFamily="18" charset="0"/>
                <a:cs typeface="Times New Roman" panose="02020603050405020304" pitchFamily="18" charset="0"/>
              </a:rPr>
              <a:t>từ</a:t>
            </a:r>
            <a:r>
              <a:rPr lang="en-GB" dirty="0" smtClean="0">
                <a:latin typeface="Times New Roman" panose="02020603050405020304" pitchFamily="18" charset="0"/>
                <a:cs typeface="Times New Roman" panose="02020603050405020304" pitchFamily="18" charset="0"/>
              </a:rPr>
              <a:t> database.</a:t>
            </a:r>
            <a:endPar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457200" indent="-457200" algn="l">
              <a:buFont typeface="Arial" panose="020B0604020202020204" pitchFamily="34" charset="0"/>
              <a:buAutoNum type="arabicPeriod"/>
            </a:pPr>
            <a:r>
              <a:rPr lang="en-GB" dirty="0" smtClean="0">
                <a:latin typeface="Times New Roman" panose="02020603050405020304" pitchFamily="18" charset="0"/>
                <a:cs typeface="Times New Roman" panose="02020603050405020304" pitchFamily="18" charset="0"/>
              </a:rPr>
              <a:t>User </a:t>
            </a:r>
            <a:r>
              <a:rPr lang="en-GB" dirty="0">
                <a:latin typeface="Times New Roman" panose="02020603050405020304" pitchFamily="18" charset="0"/>
                <a:cs typeface="Times New Roman" panose="02020603050405020304" pitchFamily="18" charset="0"/>
              </a:rPr>
              <a:t>model </a:t>
            </a:r>
            <a:r>
              <a:rPr lang="en-GB" dirty="0" err="1" smtClean="0">
                <a:latin typeface="Times New Roman" panose="02020603050405020304" pitchFamily="18" charset="0"/>
                <a:cs typeface="Times New Roman" panose="02020603050405020304" pitchFamily="18" charset="0"/>
              </a:rPr>
              <a:t>trả</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về</a:t>
            </a:r>
            <a:r>
              <a:rPr lang="en-GB" dirty="0" smtClean="0">
                <a:latin typeface="Times New Roman" panose="02020603050405020304" pitchFamily="18" charset="0"/>
                <a:cs typeface="Times New Roman" panose="02020603050405020304" pitchFamily="18" charset="0"/>
              </a:rPr>
              <a:t> list </a:t>
            </a:r>
            <a:r>
              <a:rPr lang="en-GB" dirty="0" err="1" smtClean="0">
                <a:latin typeface="Times New Roman" panose="02020603050405020304" pitchFamily="18" charset="0"/>
                <a:cs typeface="Times New Roman" panose="02020603050405020304" pitchFamily="18" charset="0"/>
              </a:rPr>
              <a:t>các</a:t>
            </a:r>
            <a:r>
              <a:rPr lang="en-GB" dirty="0" smtClean="0">
                <a:latin typeface="Times New Roman" panose="02020603050405020304" pitchFamily="18" charset="0"/>
                <a:cs typeface="Times New Roman" panose="02020603050405020304" pitchFamily="18" charset="0"/>
              </a:rPr>
              <a:t> users </a:t>
            </a:r>
            <a:r>
              <a:rPr lang="en-GB" dirty="0" err="1" smtClean="0">
                <a:latin typeface="Times New Roman" panose="02020603050405020304" pitchFamily="18" charset="0"/>
                <a:cs typeface="Times New Roman" panose="02020603050405020304" pitchFamily="18" charset="0"/>
              </a:rPr>
              <a:t>vào</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controller</a:t>
            </a:r>
            <a:r>
              <a:rPr lang="en-GB" dirty="0" smtClean="0">
                <a:latin typeface="Times New Roman" panose="02020603050405020304" pitchFamily="18" charset="0"/>
                <a:cs typeface="Times New Roman" panose="02020603050405020304" pitchFamily="18" charset="0"/>
              </a:rPr>
              <a:t>.</a:t>
            </a:r>
            <a:endPar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Controller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gán</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list </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users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biến</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@users,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nó</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sẽ</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được</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đổ</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sz="2400" b="0" i="0" kern="1200" dirty="0" err="1" smtClean="0">
                <a:solidFill>
                  <a:schemeClr val="dk1"/>
                </a:solidFill>
                <a:effectLst/>
                <a:latin typeface="Times New Roman" panose="02020603050405020304" pitchFamily="18" charset="0"/>
                <a:ea typeface="+mn-ea"/>
                <a:cs typeface="Times New Roman" panose="02020603050405020304" pitchFamily="18" charset="0"/>
              </a:rPr>
              <a:t>vào</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view index</a:t>
            </a:r>
            <a:r>
              <a:rPr lang="en-GB" sz="24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US" dirty="0" smtClean="0">
                <a:solidFill>
                  <a:schemeClr val="tx1"/>
                </a:solidFill>
                <a:latin typeface="Times New Roman" panose="02020603050405020304" pitchFamily="18" charset="0"/>
                <a:cs typeface="Times New Roman" panose="02020603050405020304" pitchFamily="18" charset="0"/>
              </a:rPr>
              <a:t>User view </a:t>
            </a:r>
            <a:r>
              <a:rPr lang="en-US" dirty="0" err="1" smtClean="0">
                <a:solidFill>
                  <a:schemeClr val="tx1"/>
                </a:solidFill>
                <a:latin typeface="Times New Roman" panose="02020603050405020304" pitchFamily="18" charset="0"/>
                <a:cs typeface="Times New Roman" panose="02020603050405020304" pitchFamily="18" charset="0"/>
              </a:rPr>
              <a:t>được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nhúng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và</a:t>
            </a:r>
            <a:r>
              <a:rPr lang="en-US" dirty="0" smtClean="0">
                <a:solidFill>
                  <a:schemeClr val="tx1"/>
                </a:solidFill>
                <a:latin typeface="Times New Roman" panose="02020603050405020304" pitchFamily="18" charset="0"/>
                <a:cs typeface="Times New Roman" panose="02020603050405020304" pitchFamily="18" charset="0"/>
              </a:rPr>
              <a:t> render </a:t>
            </a:r>
            <a:r>
              <a:rPr lang="en-US" dirty="0" err="1" smtClean="0">
                <a:solidFill>
                  <a:schemeClr val="tx1"/>
                </a:solidFill>
                <a:latin typeface="Times New Roman" panose="02020603050405020304" pitchFamily="18" charset="0"/>
                <a:cs typeface="Times New Roman" panose="02020603050405020304" pitchFamily="18" charset="0"/>
              </a:rPr>
              <a:t>thành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kiểu</a:t>
            </a:r>
            <a:r>
              <a:rPr lang="en-US" dirty="0" smtClean="0">
                <a:solidFill>
                  <a:schemeClr val="tx1"/>
                </a:solidFill>
                <a:latin typeface="Times New Roman" panose="02020603050405020304" pitchFamily="18" charset="0"/>
                <a:cs typeface="Times New Roman" panose="02020603050405020304" pitchFamily="18" charset="0"/>
              </a:rPr>
              <a:t> HTML.</a:t>
            </a:r>
            <a:endPar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Controller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thông</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qua HTML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gửi</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lại</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cho</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Browser.</a:t>
            </a:r>
            <a:endPar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p:txBody>
      </p:sp>
      <p:sp>
        <p:nvSpPr>
          <p:cNvPr id="15" name="TextBox 14"/>
          <p:cNvSpPr txBox="1"/>
          <p:nvPr/>
        </p:nvSpPr>
        <p:spPr>
          <a:xfrm>
            <a:off x="1233714" y="6241143"/>
            <a:ext cx="2199192" cy="369332"/>
          </a:xfrm>
          <a:prstGeom prst="rect">
            <a:avLst/>
          </a:prstGeom>
          <a:noFill/>
        </p:spPr>
        <p:txBody>
          <a:bodyPr wrap="none" rtlCol="0">
            <a:spAutoFit/>
          </a:bodyPr>
          <a:lstStyle/>
          <a:p>
            <a:r>
              <a:rPr lang="en-US" dirty="0" err="1" smtClean="0"/>
              <a:t>Hình</a:t>
            </a:r>
            <a:r>
              <a:rPr lang="en-US" dirty="0" smtClean="0"/>
              <a:t> 1. </a:t>
            </a:r>
            <a:r>
              <a:rPr lang="en-US" dirty="0" err="1" smtClean="0"/>
              <a:t>Mô</a:t>
            </a:r>
            <a:r>
              <a:rPr lang="en-US" dirty="0" smtClean="0"/>
              <a:t> </a:t>
            </a:r>
            <a:r>
              <a:rPr lang="en-US" dirty="0" err="1" smtClean="0"/>
              <a:t>hình</a:t>
            </a:r>
            <a:r>
              <a:rPr lang="en-US" dirty="0" smtClean="0"/>
              <a:t> MVC</a:t>
            </a:r>
            <a:endParaRPr lang="en-GB" dirty="0"/>
          </a:p>
        </p:txBody>
      </p:sp>
    </p:spTree>
    <p:extLst>
      <p:ext uri="{BB962C8B-B14F-4D97-AF65-F5344CB8AC3E}">
        <p14:creationId xmlns:p14="http://schemas.microsoft.com/office/powerpoint/2010/main" val="4257839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vi-VN" sz="2800" b="0" i="0" kern="1200" dirty="0" smtClean="0">
                <a:solidFill>
                  <a:schemeClr val="tx1"/>
                </a:solidFill>
                <a:effectLst/>
                <a:latin typeface="Times New Roman" panose="02020603050405020304" pitchFamily="18" charset="0"/>
                <a:ea typeface="+mn-ea"/>
                <a:cs typeface="Times New Roman" panose="02020603050405020304" pitchFamily="18" charset="0"/>
              </a:rPr>
              <a:t>Routes có tác dụng phân tích đường dẫn và tìm đến controller và action thích hợp.</a:t>
            </a:r>
            <a:endParaRPr lang="en-GB" sz="28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a:buFont typeface="Wingdings" panose="05000000000000000000" pitchFamily="2" charset="2"/>
              <a:buChar char="Ø"/>
            </a:pPr>
            <a:r>
              <a:rPr lang="en-US" sz="2800" b="0" i="0" kern="1200" dirty="0" err="1" smtClean="0">
                <a:solidFill>
                  <a:schemeClr val="tx1"/>
                </a:solidFill>
                <a:effectLst/>
                <a:latin typeface="Times New Roman" panose="02020603050405020304" pitchFamily="18" charset="0"/>
                <a:ea typeface="+mn-ea"/>
                <a:cs typeface="Times New Roman" panose="02020603050405020304" pitchFamily="18" charset="0"/>
              </a:rPr>
              <a:t>Kiểm</a:t>
            </a:r>
            <a:r>
              <a:rPr lang="en-US" sz="2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8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tra</a:t>
            </a:r>
            <a:r>
              <a:rPr lang="en-US" sz="2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Routes:</a:t>
            </a:r>
          </a:p>
          <a:p>
            <a:pPr lvl="1">
              <a:buFont typeface="Wingdings" panose="05000000000000000000" pitchFamily="2" charset="2"/>
              <a:buChar char="ü"/>
            </a:pPr>
            <a:r>
              <a:rPr lang="en-US" sz="2000" b="0" i="0" kern="1200" dirty="0" smtClean="0">
                <a:solidFill>
                  <a:schemeClr val="tx1"/>
                </a:solidFill>
                <a:effectLst/>
                <a:latin typeface="Times New Roman" panose="02020603050405020304" pitchFamily="18" charset="0"/>
                <a:ea typeface="+mn-ea"/>
                <a:cs typeface="Times New Roman" panose="02020603050405020304" pitchFamily="18" charset="0"/>
              </a:rPr>
              <a:t>Rails 4: </a:t>
            </a:r>
            <a:r>
              <a:rPr lang="en-GB" sz="2400" b="0" i="0" kern="1200" dirty="0" smtClean="0">
                <a:solidFill>
                  <a:schemeClr val="tx1"/>
                </a:solidFill>
                <a:effectLst/>
                <a:latin typeface="Times New Roman" panose="02020603050405020304" pitchFamily="18" charset="0"/>
                <a:ea typeface="+mn-ea"/>
                <a:cs typeface="Times New Roman" panose="02020603050405020304" pitchFamily="18" charset="0"/>
              </a:rPr>
              <a:t>http://localhost:3000/rails/info</a:t>
            </a:r>
          </a:p>
          <a:p>
            <a:pPr lvl="1">
              <a:buFont typeface="Wingdings" panose="05000000000000000000" pitchFamily="2" charset="2"/>
              <a:buChar char="ü"/>
            </a:pPr>
            <a:r>
              <a:rPr lang="en-GB" dirty="0" smtClean="0">
                <a:latin typeface="Times New Roman" panose="02020603050405020304" pitchFamily="18" charset="0"/>
                <a:cs typeface="Times New Roman" panose="02020603050405020304" pitchFamily="18" charset="0"/>
              </a:rPr>
              <a:t>Rake </a:t>
            </a:r>
            <a:r>
              <a:rPr lang="en-GB" dirty="0">
                <a:latin typeface="Times New Roman" panose="02020603050405020304" pitchFamily="18" charset="0"/>
                <a:cs typeface="Times New Roman" panose="02020603050405020304" pitchFamily="18" charset="0"/>
              </a:rPr>
              <a:t>routes [| </a:t>
            </a:r>
            <a:r>
              <a:rPr lang="en-GB" dirty="0" err="1">
                <a:latin typeface="Times New Roman" panose="02020603050405020304" pitchFamily="18" charset="0"/>
                <a:cs typeface="Times New Roman" panose="02020603050405020304" pitchFamily="18" charset="0"/>
              </a:rPr>
              <a:t>grep</a:t>
            </a:r>
            <a:r>
              <a:rPr lang="en-GB" dirty="0">
                <a:latin typeface="Times New Roman" panose="02020603050405020304" pitchFamily="18" charset="0"/>
                <a:cs typeface="Times New Roman" panose="02020603050405020304" pitchFamily="18" charset="0"/>
              </a:rPr>
              <a:t> name</a:t>
            </a:r>
            <a:r>
              <a:rPr lang="en-GB"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Routes </a:t>
            </a:r>
            <a:r>
              <a:rPr lang="en-GB" dirty="0" err="1" smtClean="0">
                <a:latin typeface="Times New Roman" panose="02020603050405020304" pitchFamily="18" charset="0"/>
                <a:cs typeface="Times New Roman" panose="02020603050405020304" pitchFamily="18" charset="0"/>
              </a:rPr>
              <a:t>RESTFul</a:t>
            </a:r>
            <a:r>
              <a:rPr lang="en-GB"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REST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phong cách kiến ​​trúc để phát triển phân phối, hệ thống mạng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các ứng dụng 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các ứng dụng </a:t>
            </a:r>
            <a:r>
              <a:rPr lang="en-US" dirty="0" smtClean="0">
                <a:latin typeface="Times New Roman" panose="02020603050405020304" pitchFamily="18" charset="0"/>
                <a:cs typeface="Times New Roman" panose="02020603050405020304" pitchFamily="18" charset="0"/>
              </a:rPr>
              <a:t>web</a:t>
            </a:r>
            <a:r>
              <a:rPr lang="vi-VN"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Rails routes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resources </a:t>
            </a:r>
            <a:r>
              <a:rPr lang="vi-VN" dirty="0" smtClean="0">
                <a:latin typeface="Times New Roman" panose="02020603050405020304" pitchFamily="18" charset="0"/>
                <a:cs typeface="Times New Roman" panose="02020603050405020304" pitchFamily="18" charset="0"/>
              </a:rPr>
              <a:t>tạo ra các hoạt động CRUD cơ sở dữ liệu quan hệ</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Rails, routes resources </a:t>
            </a:r>
            <a:r>
              <a:rPr lang="en-US" dirty="0" err="1" smtClean="0">
                <a:latin typeface="Times New Roman" panose="02020603050405020304" pitchFamily="18" charset="0"/>
                <a:cs typeface="Times New Roman" panose="02020603050405020304" pitchFamily="18" charset="0"/>
              </a:rPr>
              <a:t>mặc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7 action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request </a:t>
            </a:r>
            <a:r>
              <a:rPr lang="en-US" dirty="0" err="1" smtClean="0">
                <a:latin typeface="Times New Roman" panose="02020603050405020304" pitchFamily="18" charset="0"/>
                <a:cs typeface="Times New Roman" panose="02020603050405020304" pitchFamily="18" charset="0"/>
              </a:rPr>
              <a:t>RESTFul</a:t>
            </a:r>
            <a:r>
              <a:rPr lang="en-US" dirty="0" smtClean="0">
                <a:latin typeface="Times New Roman" panose="02020603050405020304" pitchFamily="18" charset="0"/>
                <a:cs typeface="Times New Roman" panose="02020603050405020304" pitchFamily="18" charset="0"/>
              </a:rPr>
              <a:t> (index, show, edit, create, new, update, </a:t>
            </a:r>
            <a:r>
              <a:rPr lang="en-US" dirty="0" err="1" smtClean="0">
                <a:latin typeface="Times New Roman" panose="02020603050405020304" pitchFamily="18" charset="0"/>
                <a:cs typeface="Times New Roman" panose="02020603050405020304" pitchFamily="18" charset="0"/>
              </a:rPr>
              <a:t>detroy</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sz="2000" b="0" i="0" kern="1200" dirty="0" smtClean="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41745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 Rails (</a:t>
            </a:r>
            <a:r>
              <a:rPr lang="en-US" dirty="0" err="1" smtClean="0">
                <a:latin typeface="Times New Roman" panose="02020603050405020304" pitchFamily="18" charset="0"/>
                <a:cs typeface="Times New Roman" panose="02020603050405020304" pitchFamily="18" charset="0"/>
              </a:rPr>
              <a:t>ActiveRecord</a:t>
            </a:r>
            <a:r>
              <a:rPr lang="en-US"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vi-VN" dirty="0" smtClean="0">
                <a:latin typeface="Times New Roman" panose="02020603050405020304" pitchFamily="18" charset="0"/>
                <a:cs typeface="Times New Roman" panose="02020603050405020304" pitchFamily="18" charset="0"/>
              </a:rPr>
              <a:t>Active Record là một tầng ánh xạ quan hệ với đối tượng(object-relational mapping hay ORM) được hỗ trợ bởi Rails.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Giới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thiệu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ActiveRecord</a:t>
            </a:r>
            <a:r>
              <a:rPr lang="en-US" baseline="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GB" dirty="0" smtClean="0"/>
              <a:t>Active Record Basics: CRUD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Sử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dụng</a:t>
            </a:r>
            <a:r>
              <a:rPr lang="en-US" baseline="0" dirty="0" smtClean="0">
                <a:latin typeface="Times New Roman" panose="02020603050405020304" pitchFamily="18" charset="0"/>
                <a:cs typeface="Times New Roman" panose="02020603050405020304" pitchFamily="18" charset="0"/>
              </a:rPr>
              <a:t> </a:t>
            </a:r>
            <a:r>
              <a:rPr lang="en-GB" dirty="0" smtClean="0"/>
              <a:t>Associations </a:t>
            </a:r>
            <a:r>
              <a:rPr lang="en-US" sz="2800" kern="1200" baseline="0" dirty="0" smtClean="0">
                <a:solidFill>
                  <a:schemeClr val="tx1"/>
                </a:solidFill>
                <a:effectLst/>
                <a:latin typeface="Times New Roman" panose="02020603050405020304" pitchFamily="18" charset="0"/>
                <a:ea typeface="+mn-ea"/>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aseline="0" dirty="0" smtClean="0">
                <a:latin typeface="Times New Roman" panose="02020603050405020304" pitchFamily="18" charset="0"/>
                <a:cs typeface="Times New Roman" panose="02020603050405020304" pitchFamily="18" charset="0"/>
              </a:rPr>
              <a:t>Validation.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906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Times New Roman" panose="02020603050405020304" pitchFamily="18" charset="0"/>
                <a:ea typeface="+mj-ea"/>
                <a:cs typeface="Times New Roman" panose="02020603050405020304" pitchFamily="18" charset="0"/>
              </a:rPr>
              <a:t>Model Rails – </a:t>
            </a:r>
            <a:r>
              <a:rPr lang="en-US" sz="4400" kern="1200" dirty="0" err="1" smtClean="0">
                <a:solidFill>
                  <a:schemeClr val="tx1"/>
                </a:solidFill>
                <a:effectLst/>
                <a:latin typeface="Times New Roman" panose="02020603050405020304" pitchFamily="18" charset="0"/>
                <a:ea typeface="+mj-ea"/>
                <a:cs typeface="Times New Roman" panose="02020603050405020304" pitchFamily="18" charset="0"/>
              </a:rPr>
              <a:t>Giới</a:t>
            </a:r>
            <a:r>
              <a:rPr lang="en-US" sz="4400" kern="1200" dirty="0" smtClean="0">
                <a:solidFill>
                  <a:schemeClr val="tx1"/>
                </a:solidFill>
                <a:effectLst/>
                <a:latin typeface="Times New Roman" panose="02020603050405020304" pitchFamily="18" charset="0"/>
                <a:ea typeface="+mj-ea"/>
                <a:cs typeface="Times New Roman" panose="02020603050405020304" pitchFamily="18" charset="0"/>
              </a:rPr>
              <a:t> </a:t>
            </a:r>
            <a:r>
              <a:rPr lang="en-US" sz="4400" kern="1200" dirty="0" err="1" smtClean="0">
                <a:solidFill>
                  <a:schemeClr val="tx1"/>
                </a:solidFill>
                <a:effectLst/>
                <a:latin typeface="Times New Roman" panose="02020603050405020304" pitchFamily="18" charset="0"/>
                <a:ea typeface="+mj-ea"/>
                <a:cs typeface="Times New Roman" panose="02020603050405020304" pitchFamily="18" charset="0"/>
              </a:rPr>
              <a:t>Thiệu</a:t>
            </a:r>
            <a:r>
              <a:rPr lang="en-US" sz="4400" kern="1200" dirty="0" smtClean="0">
                <a:solidFill>
                  <a:schemeClr val="tx1"/>
                </a:solidFill>
                <a:effectLst/>
                <a:latin typeface="Times New Roman" panose="02020603050405020304" pitchFamily="18" charset="0"/>
                <a:ea typeface="+mj-ea"/>
                <a:cs typeface="Times New Roman" panose="02020603050405020304" pitchFamily="18" charset="0"/>
              </a:rPr>
              <a:t> Active Record</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vi-VN" dirty="0" smtClean="0">
                <a:latin typeface="Times New Roman" panose="02020603050405020304" pitchFamily="18" charset="0"/>
                <a:cs typeface="Times New Roman" panose="02020603050405020304" pitchFamily="18" charset="0"/>
              </a:rPr>
              <a:t>ActiveRecord thực hiện query trên database. Nó tương thích với hầu hết database systems thông thường như MySQL, SQLite, PostgreSQL.</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Active </a:t>
            </a:r>
            <a:r>
              <a:rPr lang="vi-VN" dirty="0">
                <a:latin typeface="Times New Roman" panose="02020603050405020304" pitchFamily="18" charset="0"/>
                <a:cs typeface="Times New Roman" panose="02020603050405020304" pitchFamily="18" charset="0"/>
              </a:rPr>
              <a:t>Record là rất dễ sử dụng là hầu như không cần cấu hình để </a:t>
            </a:r>
            <a:r>
              <a:rPr lang="vi-VN" dirty="0"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a:t>
            </a:r>
            <a:endParaRPr lang="vi-VN" sz="28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ActiveRecord tự động map Ruby object tới table tương ứng trong database</a:t>
            </a:r>
            <a:r>
              <a:rPr lang="vi-VN"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Hai </a:t>
            </a:r>
            <a:r>
              <a:rPr lang="en-GB" dirty="0" err="1" smtClean="0">
                <a:latin typeface="Times New Roman" panose="02020603050405020304" pitchFamily="18" charset="0"/>
                <a:cs typeface="Times New Roman" panose="02020603050405020304" pitchFamily="18" charset="0"/>
              </a:rPr>
              <a:t>thành</a:t>
            </a:r>
            <a:r>
              <a:rPr lang="en-GB" dirty="0" smtClean="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phần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quan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trọng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của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ActiveRecord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ActiveRecord</a:t>
            </a:r>
            <a:r>
              <a:rPr lang="en-GB" dirty="0">
                <a:latin typeface="Times New Roman" panose="02020603050405020304" pitchFamily="18" charset="0"/>
                <a:cs typeface="Times New Roman" panose="02020603050405020304" pitchFamily="18" charset="0"/>
              </a:rPr>
              <a:t>::Base </a:t>
            </a:r>
            <a:r>
              <a:rPr lang="en-GB" dirty="0" err="1">
                <a:latin typeface="Times New Roman" panose="02020603050405020304" pitchFamily="18" charset="0"/>
                <a:cs typeface="Times New Roman" panose="02020603050405020304" pitchFamily="18" charset="0"/>
              </a:rPr>
              <a:t>và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ActiveRecord</a:t>
            </a:r>
            <a:r>
              <a:rPr lang="en-GB" dirty="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Validations</a:t>
            </a:r>
          </a:p>
          <a:p>
            <a:pPr lvl="1"/>
            <a:r>
              <a:rPr lang="vi-VN" dirty="0">
                <a:latin typeface="Times New Roman" panose="02020603050405020304" pitchFamily="18" charset="0"/>
                <a:cs typeface="Times New Roman" panose="02020603050405020304" pitchFamily="18" charset="0"/>
              </a:rPr>
              <a:t>ActiveRecord::Base có các class methods như find(), first()… và các instance methods như save(), delete(), giúp ta thực hiện các câu query trên database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Module </a:t>
            </a:r>
            <a:r>
              <a:rPr lang="en-GB" dirty="0" err="1">
                <a:latin typeface="Times New Roman" panose="02020603050405020304" pitchFamily="18" charset="0"/>
                <a:cs typeface="Times New Roman" panose="02020603050405020304" pitchFamily="18" charset="0"/>
              </a:rPr>
              <a:t>ActiveRecord</a:t>
            </a:r>
            <a:r>
              <a:rPr lang="en-GB" dirty="0">
                <a:latin typeface="Times New Roman" panose="02020603050405020304" pitchFamily="18" charset="0"/>
                <a:cs typeface="Times New Roman" panose="02020603050405020304" pitchFamily="18" charset="0"/>
              </a:rPr>
              <a:t>::Validations </a:t>
            </a:r>
            <a:r>
              <a:rPr lang="en-GB" dirty="0" err="1">
                <a:latin typeface="Times New Roman" panose="02020603050405020304" pitchFamily="18" charset="0"/>
                <a:cs typeface="Times New Roman" panose="02020603050405020304" pitchFamily="18" charset="0"/>
              </a:rPr>
              <a:t>có</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các</a:t>
            </a:r>
            <a:r>
              <a:rPr lang="en-GB" dirty="0">
                <a:latin typeface="Times New Roman" panose="02020603050405020304" pitchFamily="18" charset="0"/>
                <a:cs typeface="Times New Roman" panose="02020603050405020304" pitchFamily="18" charset="0"/>
              </a:rPr>
              <a:t> validation </a:t>
            </a:r>
            <a:r>
              <a:rPr lang="en-GB" dirty="0" smtClean="0">
                <a:latin typeface="Times New Roman" panose="02020603050405020304" pitchFamily="18" charset="0"/>
                <a:cs typeface="Times New Roman" panose="02020603050405020304" pitchFamily="18" charset="0"/>
              </a:rPr>
              <a:t>methods.</a:t>
            </a:r>
          </a:p>
          <a:p>
            <a:pPr lvl="1"/>
            <a:r>
              <a:rPr lang="en-GB" sz="2400" b="0" kern="1200" dirty="0" err="1" smtClean="0">
                <a:solidFill>
                  <a:schemeClr val="tx1"/>
                </a:solidFill>
                <a:effectLst/>
                <a:latin typeface="Times New Roman" panose="02020603050405020304" pitchFamily="18" charset="0"/>
                <a:ea typeface="+mn-ea"/>
                <a:cs typeface="Times New Roman" panose="02020603050405020304" pitchFamily="18" charset="0"/>
              </a:rPr>
              <a:t>Tham</a:t>
            </a:r>
            <a:r>
              <a:rPr lang="en-GB" sz="24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GB" sz="2400" b="0" kern="1200" dirty="0" err="1" smtClean="0">
                <a:solidFill>
                  <a:schemeClr val="tx1"/>
                </a:solidFill>
                <a:effectLst/>
                <a:latin typeface="Times New Roman" panose="02020603050405020304" pitchFamily="18" charset="0"/>
                <a:ea typeface="+mn-ea"/>
                <a:cs typeface="Times New Roman" panose="02020603050405020304" pitchFamily="18" charset="0"/>
              </a:rPr>
              <a:t>khảo</a:t>
            </a:r>
            <a:r>
              <a:rPr lang="en-GB" sz="2400" b="0" kern="1200" dirty="0" smtClean="0">
                <a:solidFill>
                  <a:schemeClr val="tx1"/>
                </a:solidFill>
                <a:effectLst/>
                <a:latin typeface="Times New Roman" panose="02020603050405020304" pitchFamily="18" charset="0"/>
                <a:ea typeface="+mn-ea"/>
                <a:cs typeface="Times New Roman" panose="02020603050405020304" pitchFamily="18" charset="0"/>
              </a:rPr>
              <a:t> them </a:t>
            </a:r>
            <a:r>
              <a:rPr lang="en-GB" sz="2400" b="0" kern="1200" dirty="0" err="1" smtClean="0">
                <a:solidFill>
                  <a:schemeClr val="tx1"/>
                </a:solidFill>
                <a:effectLst/>
                <a:latin typeface="Times New Roman" panose="02020603050405020304" pitchFamily="18" charset="0"/>
                <a:ea typeface="+mn-ea"/>
                <a:cs typeface="Times New Roman" panose="02020603050405020304" pitchFamily="18" charset="0"/>
              </a:rPr>
              <a:t>tại</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hlinkClick r:id="rId2"/>
              </a:rPr>
              <a:t>http://guides.rubyonrails.org/active_record_basics.html</a:t>
            </a:r>
            <a:r>
              <a:rPr lang="vi-VN" sz="2400" b="0" kern="1200" dirty="0" smtClean="0">
                <a:solidFill>
                  <a:schemeClr val="tx1"/>
                </a:solidFill>
                <a:effectLst/>
                <a:latin typeface="Times New Roman" panose="02020603050405020304" pitchFamily="18" charset="0"/>
                <a:ea typeface="+mn-ea"/>
                <a:cs typeface="Times New Roman" panose="02020603050405020304" pitchFamily="18" charset="0"/>
              </a:rPr>
              <a:t/>
            </a:r>
            <a:br>
              <a:rPr lang="vi-VN" sz="2400" b="0" kern="1200" dirty="0" smtClean="0">
                <a:solidFill>
                  <a:schemeClr val="tx1"/>
                </a:solidFill>
                <a:effectLst/>
                <a:latin typeface="Times New Roman" panose="02020603050405020304" pitchFamily="18" charset="0"/>
                <a:ea typeface="+mn-ea"/>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40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Rails - </a:t>
            </a:r>
            <a:r>
              <a:rPr lang="en-GB" dirty="0" smtClean="0"/>
              <a:t>Active Record Basics: CRUD</a:t>
            </a:r>
            <a:endParaRPr lang="en-GB" dirty="0"/>
          </a:p>
        </p:txBody>
      </p:sp>
      <p:sp>
        <p:nvSpPr>
          <p:cNvPr id="3" name="Content Placeholder 2"/>
          <p:cNvSpPr>
            <a:spLocks noGrp="1"/>
          </p:cNvSpPr>
          <p:nvPr>
            <p:ph idx="1"/>
          </p:nvPr>
        </p:nvSpPr>
        <p:spPr>
          <a:xfrm>
            <a:off x="838200" y="1854654"/>
            <a:ext cx="10515600" cy="4351338"/>
          </a:xfrm>
        </p:spPr>
        <p:txBody>
          <a:bodyPr>
            <a:normAutofit/>
          </a:bodyPr>
          <a:lstStyle/>
          <a:p>
            <a: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2800" kern="1200" dirty="0" smtClean="0">
                <a:solidFill>
                  <a:schemeClr val="tx1"/>
                </a:solidFill>
                <a:effectLst/>
                <a:latin typeface="+mn-lt"/>
                <a:ea typeface="+mn-ea"/>
                <a:cs typeface="+mn-cs"/>
              </a:rPr>
              <a:t>Create new records: </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2400" kern="1200" dirty="0" smtClean="0">
                <a:solidFill>
                  <a:schemeClr val="tx1"/>
                </a:solidFill>
                <a:effectLst/>
                <a:latin typeface="+mn-lt"/>
                <a:ea typeface="+mn-ea"/>
                <a:cs typeface="+mn-cs"/>
              </a:rPr>
              <a:t>user = </a:t>
            </a:r>
            <a:r>
              <a:rPr lang="en-GB" sz="2400" kern="1200" dirty="0" err="1" smtClean="0">
                <a:solidFill>
                  <a:schemeClr val="tx1"/>
                </a:solidFill>
                <a:effectLst/>
                <a:latin typeface="+mn-lt"/>
                <a:ea typeface="+mn-ea"/>
                <a:cs typeface="+mn-cs"/>
              </a:rPr>
              <a:t>User.create</a:t>
            </a:r>
            <a:r>
              <a:rPr lang="en-GB" sz="2400" kern="1200" dirty="0" smtClean="0">
                <a:solidFill>
                  <a:schemeClr val="tx1"/>
                </a:solidFill>
                <a:effectLst/>
                <a:latin typeface="+mn-lt"/>
                <a:ea typeface="+mn-ea"/>
                <a:cs typeface="+mn-cs"/>
              </a:rPr>
              <a:t>(name: "David", occupation: "Code Artist")</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2400" b="0" i="0" kern="1200" dirty="0" smtClean="0">
                <a:solidFill>
                  <a:schemeClr val="tx1"/>
                </a:solidFill>
                <a:effectLst/>
                <a:latin typeface="+mn-lt"/>
                <a:ea typeface="+mn-ea"/>
                <a:cs typeface="+mn-cs"/>
              </a:rPr>
              <a:t>user = </a:t>
            </a:r>
            <a:r>
              <a:rPr lang="en-GB" sz="2400" b="0" i="0" kern="1200" dirty="0" err="1" smtClean="0">
                <a:solidFill>
                  <a:schemeClr val="tx1"/>
                </a:solidFill>
                <a:effectLst/>
                <a:latin typeface="+mn-lt"/>
                <a:ea typeface="+mn-ea"/>
                <a:cs typeface="+mn-cs"/>
              </a:rPr>
              <a:t>User.new</a:t>
            </a:r>
            <a:r>
              <a:rPr lang="en-GB" sz="2400" b="0" i="0" kern="1200" dirty="0" smtClean="0">
                <a:solidFill>
                  <a:schemeClr val="tx1"/>
                </a:solidFill>
                <a:effectLst/>
                <a:latin typeface="+mn-lt"/>
                <a:ea typeface="+mn-ea"/>
                <a:cs typeface="+mn-cs"/>
              </a:rPr>
              <a:t>(name: "David", occupation: "Code Artist").save</a:t>
            </a:r>
            <a:endParaRPr lang="en-GB" sz="2400" dirty="0" smtClean="0">
              <a:effectLst/>
            </a:endParaRPr>
          </a:p>
          <a:p>
            <a: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kern="1200" dirty="0" smtClean="0">
                <a:solidFill>
                  <a:schemeClr val="tx1"/>
                </a:solidFill>
                <a:effectLst/>
                <a:latin typeface="+mn-lt"/>
                <a:ea typeface="+mn-ea"/>
                <a:cs typeface="+mn-cs"/>
              </a:rPr>
              <a:t>Read Record:</a:t>
            </a:r>
          </a:p>
          <a:p>
            <a:pPr marL="457200" lvl="1" indent="0">
              <a:spcBef>
                <a:spcPts val="1000"/>
              </a:spcBef>
              <a:buNone/>
              <a:defRPr/>
            </a:pPr>
            <a:r>
              <a:rPr lang="en-US" dirty="0" err="1" smtClean="0"/>
              <a:t>Các</a:t>
            </a:r>
            <a:r>
              <a:rPr lang="en-US" dirty="0" smtClean="0"/>
              <a:t> </a:t>
            </a:r>
            <a:r>
              <a:rPr lang="en-US" dirty="0" err="1" smtClean="0"/>
              <a:t>hàm</a:t>
            </a:r>
            <a:r>
              <a:rPr lang="en-US" dirty="0" smtClean="0"/>
              <a:t> hay </a:t>
            </a:r>
            <a:r>
              <a:rPr lang="en-US" dirty="0" err="1" smtClean="0"/>
              <a:t>dùng</a:t>
            </a:r>
            <a:r>
              <a:rPr lang="en-US" dirty="0" smtClean="0"/>
              <a:t>: .all, .first, .</a:t>
            </a:r>
            <a:r>
              <a:rPr lang="en-US" dirty="0" err="1" smtClean="0"/>
              <a:t>find_by</a:t>
            </a:r>
            <a:r>
              <a:rPr lang="en-US" dirty="0" smtClean="0"/>
              <a:t>(…), …</a:t>
            </a:r>
            <a:endParaRPr lang="en-US" sz="2400" kern="1200" dirty="0" smtClean="0">
              <a:solidFill>
                <a:schemeClr val="tx1"/>
              </a:solidFill>
              <a:effectLst/>
              <a:latin typeface="+mn-lt"/>
              <a:ea typeface="+mn-ea"/>
              <a:cs typeface="+mn-cs"/>
            </a:endParaRPr>
          </a:p>
          <a:p>
            <a:pPr>
              <a:defRPr/>
            </a:pPr>
            <a:r>
              <a:rPr lang="en-GB" sz="2800" kern="1200" dirty="0" smtClean="0">
                <a:solidFill>
                  <a:schemeClr val="tx1"/>
                </a:solidFill>
                <a:effectLst/>
                <a:latin typeface="+mn-lt"/>
                <a:ea typeface="+mn-ea"/>
                <a:cs typeface="+mn-cs"/>
              </a:rPr>
              <a:t>Update Records</a:t>
            </a:r>
            <a:r>
              <a:rPr lang="en-GB" dirty="0"/>
              <a:t>:  </a:t>
            </a:r>
          </a:p>
          <a:p>
            <a:pPr marL="457200" lvl="1" indent="0">
              <a:buNone/>
              <a:defRPr/>
            </a:pPr>
            <a:r>
              <a:rPr lang="en-GB" dirty="0" err="1" smtClean="0"/>
              <a:t>User.find_by</a:t>
            </a:r>
            <a:r>
              <a:rPr lang="en-GB" dirty="0" smtClean="0"/>
              <a:t>(name</a:t>
            </a:r>
            <a:r>
              <a:rPr lang="en-GB" dirty="0"/>
              <a:t>: 'David</a:t>
            </a:r>
            <a:r>
              <a:rPr lang="en-GB" dirty="0" smtClean="0"/>
              <a:t>').update(name</a:t>
            </a:r>
            <a:r>
              <a:rPr lang="en-GB" dirty="0"/>
              <a:t>: </a:t>
            </a:r>
            <a:r>
              <a:rPr lang="en-GB" dirty="0" smtClean="0"/>
              <a:t>‘Dave</a:t>
            </a:r>
            <a:r>
              <a:rPr lang="en-GB" dirty="0"/>
              <a:t>')</a:t>
            </a:r>
            <a:endParaRPr lang="en-US" dirty="0" smtClean="0"/>
          </a:p>
          <a:p>
            <a: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2800" kern="1200" dirty="0" smtClean="0">
                <a:solidFill>
                  <a:schemeClr val="tx1"/>
                </a:solidFill>
                <a:effectLst/>
                <a:latin typeface="+mn-lt"/>
                <a:ea typeface="+mn-ea"/>
                <a:cs typeface="+mn-cs"/>
              </a:rPr>
              <a:t>Delete Records:</a:t>
            </a:r>
          </a:p>
          <a:p>
            <a:pPr marL="457200" lvl="1" indent="0">
              <a:spcBef>
                <a:spcPts val="1000"/>
              </a:spcBef>
              <a:buNone/>
              <a:defRPr/>
            </a:pPr>
            <a:r>
              <a:rPr lang="en-GB" dirty="0" err="1"/>
              <a:t>User.find_by</a:t>
            </a:r>
            <a:r>
              <a:rPr lang="en-GB" dirty="0"/>
              <a:t>(name: 'David</a:t>
            </a:r>
            <a:r>
              <a:rPr lang="en-GB" dirty="0" smtClean="0"/>
              <a:t>').destroy</a:t>
            </a:r>
          </a:p>
        </p:txBody>
      </p:sp>
    </p:spTree>
    <p:extLst>
      <p:ext uri="{BB962C8B-B14F-4D97-AF65-F5344CB8AC3E}">
        <p14:creationId xmlns:p14="http://schemas.microsoft.com/office/powerpoint/2010/main" val="3677888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mj-lt"/>
                <a:ea typeface="+mj-ea"/>
                <a:cs typeface="+mj-cs"/>
              </a:rPr>
              <a:t>Model Rails –</a:t>
            </a:r>
            <a:r>
              <a:rPr lang="en-US" sz="4400" kern="1200" baseline="0" dirty="0" smtClean="0">
                <a:solidFill>
                  <a:schemeClr val="tx1"/>
                </a:solidFill>
                <a:effectLst/>
                <a:latin typeface="+mj-lt"/>
                <a:ea typeface="+mj-ea"/>
                <a:cs typeface="+mj-cs"/>
              </a:rPr>
              <a:t> </a:t>
            </a:r>
            <a:r>
              <a:rPr lang="en-US" dirty="0" smtClean="0"/>
              <a:t>Validation (</a:t>
            </a:r>
            <a:r>
              <a:rPr lang="en-US" dirty="0" err="1" smtClean="0"/>
              <a:t>Một</a:t>
            </a:r>
            <a:r>
              <a:rPr lang="en-US" dirty="0" smtClean="0"/>
              <a:t> </a:t>
            </a:r>
            <a:r>
              <a:rPr lang="en-US" dirty="0" err="1" smtClean="0"/>
              <a:t>số</a:t>
            </a:r>
            <a:r>
              <a:rPr lang="en-US" dirty="0" smtClean="0"/>
              <a:t> validate </a:t>
            </a:r>
            <a:r>
              <a:rPr lang="en-US" dirty="0" err="1" smtClean="0"/>
              <a:t>phổ</a:t>
            </a:r>
            <a:r>
              <a:rPr lang="en-US" dirty="0" smtClean="0"/>
              <a:t> </a:t>
            </a:r>
            <a:r>
              <a:rPr lang="en-US" dirty="0" err="1" smtClean="0"/>
              <a:t>biến</a:t>
            </a:r>
            <a:r>
              <a:rPr lang="en-US" dirty="0" smtClean="0"/>
              <a:t>)</a:t>
            </a:r>
            <a:endParaRPr lang="en-GB" dirty="0"/>
          </a:p>
        </p:txBody>
      </p:sp>
      <p:sp>
        <p:nvSpPr>
          <p:cNvPr id="3" name="Content Placeholder 2"/>
          <p:cNvSpPr>
            <a:spLocks noGrp="1"/>
          </p:cNvSpPr>
          <p:nvPr>
            <p:ph idx="1"/>
          </p:nvPr>
        </p:nvSpPr>
        <p:spPr/>
        <p:txBody>
          <a:bodyPr>
            <a:normAutofit fontScale="92500" lnSpcReduction="10000"/>
          </a:bodyPr>
          <a:lstStyle/>
          <a:p>
            <a:r>
              <a:rPr lang="en-GB" dirty="0" err="1" smtClean="0"/>
              <a:t>validates_associated</a:t>
            </a:r>
            <a:r>
              <a:rPr lang="en-GB" dirty="0" smtClean="0"/>
              <a:t>:</a:t>
            </a:r>
          </a:p>
          <a:p>
            <a:pPr marL="457200" lvl="1" indent="0" fontAlgn="base">
              <a:buNone/>
            </a:pPr>
            <a:r>
              <a:rPr lang="vi-VN" dirty="0"/>
              <a:t>Xác nhận cho dù đối tượng hoặc đối tượng liên quan đều hợp lệ. Làm việc với bất kỳ loại của </a:t>
            </a:r>
            <a:r>
              <a:rPr lang="en-GB" dirty="0" smtClean="0"/>
              <a:t>association.</a:t>
            </a:r>
          </a:p>
          <a:p>
            <a:r>
              <a:rPr lang="en-GB" dirty="0" err="1" smtClean="0"/>
              <a:t>validates_presence_of</a:t>
            </a:r>
            <a:r>
              <a:rPr lang="en-GB" dirty="0" smtClean="0"/>
              <a:t>:</a:t>
            </a:r>
          </a:p>
          <a:p>
            <a:pPr marL="457200" lvl="1" indent="0">
              <a:buNone/>
            </a:pPr>
            <a:r>
              <a:rPr lang="vi-VN" dirty="0"/>
              <a:t>Xác nhận rằng các thuộc tính này là không được để trống (theo định nghĩa của đối tượng </a:t>
            </a:r>
            <a:r>
              <a:rPr lang="vi-VN" dirty="0" smtClean="0"/>
              <a:t>trống</a:t>
            </a:r>
            <a:r>
              <a:rPr lang="vi-VN" dirty="0"/>
              <a:t>?), Và, nếu thuộc tính là một association, các đối tượng </a:t>
            </a:r>
            <a:r>
              <a:rPr lang="en-GB" dirty="0">
                <a:solidFill>
                  <a:srgbClr val="000000"/>
                </a:solidFill>
                <a:latin typeface="Helvetica Neue"/>
              </a:rPr>
              <a:t>associated </a:t>
            </a:r>
            <a:r>
              <a:rPr lang="vi-VN" dirty="0" smtClean="0"/>
              <a:t>không </a:t>
            </a:r>
            <a:r>
              <a:rPr lang="vi-VN" dirty="0"/>
              <a:t>được đánh dấu để tiêu hủy. Xảy ra theo </a:t>
            </a:r>
            <a:r>
              <a:rPr lang="vi-VN" dirty="0" smtClean="0"/>
              <a:t>mặc </a:t>
            </a:r>
            <a:r>
              <a:rPr lang="vi-VN" dirty="0"/>
              <a:t>định </a:t>
            </a:r>
            <a:r>
              <a:rPr lang="vi-VN" dirty="0" smtClean="0"/>
              <a:t>vào</a:t>
            </a:r>
            <a:r>
              <a:rPr lang="en-US" dirty="0" smtClean="0"/>
              <a:t> </a:t>
            </a:r>
            <a:r>
              <a:rPr lang="en-US" dirty="0" err="1" smtClean="0"/>
              <a:t>lúc</a:t>
            </a:r>
            <a:r>
              <a:rPr lang="vi-VN" dirty="0" smtClean="0"/>
              <a:t> </a:t>
            </a:r>
            <a:r>
              <a:rPr lang="vi-VN" dirty="0"/>
              <a:t>lưu.</a:t>
            </a:r>
            <a:endParaRPr lang="en-GB" dirty="0" smtClean="0"/>
          </a:p>
          <a:p>
            <a:r>
              <a:rPr lang="en-GB" dirty="0" err="1" smtClean="0"/>
              <a:t>validates_uniqueness_of</a:t>
            </a:r>
            <a:r>
              <a:rPr lang="en-GB" dirty="0" smtClean="0"/>
              <a:t>:</a:t>
            </a:r>
          </a:p>
          <a:p>
            <a:pPr marL="457200" lvl="1" indent="0">
              <a:buNone/>
            </a:pPr>
            <a:r>
              <a:rPr lang="vi-VN" dirty="0"/>
              <a:t>Xác nhận cho dù giá trị của các thuộc tính này là duy nhất trên toàn hệ </a:t>
            </a:r>
            <a:r>
              <a:rPr lang="vi-VN" dirty="0" smtClean="0"/>
              <a:t>thống.</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tùy</a:t>
            </a:r>
            <a:r>
              <a:rPr lang="en-US" dirty="0" smtClean="0"/>
              <a:t> </a:t>
            </a:r>
            <a:r>
              <a:rPr lang="en-US" dirty="0" err="1" smtClean="0"/>
              <a:t>chọn</a:t>
            </a:r>
            <a:r>
              <a:rPr lang="en-US" dirty="0" smtClean="0"/>
              <a:t>:</a:t>
            </a:r>
          </a:p>
          <a:p>
            <a:pPr marL="457200" lvl="1" indent="0">
              <a:buNone/>
            </a:pPr>
            <a:r>
              <a:rPr lang="en-US" dirty="0" smtClean="0"/>
              <a:t>Message, on, if, </a:t>
            </a:r>
            <a:r>
              <a:rPr lang="en-US" dirty="0" err="1" smtClean="0"/>
              <a:t>allow_nil</a:t>
            </a:r>
            <a:r>
              <a:rPr lang="en-US" dirty="0" smtClean="0"/>
              <a:t>, </a:t>
            </a:r>
            <a:r>
              <a:rPr lang="en-US" dirty="0" err="1" smtClean="0"/>
              <a:t>allow_blank</a:t>
            </a:r>
            <a:r>
              <a:rPr lang="en-US" dirty="0" smtClean="0"/>
              <a:t>, with, in…</a:t>
            </a:r>
          </a:p>
          <a:p>
            <a:r>
              <a:rPr lang="en-US" dirty="0" err="1" smtClean="0"/>
              <a:t>Tham</a:t>
            </a:r>
            <a:r>
              <a:rPr lang="en-US" dirty="0" smtClean="0"/>
              <a:t> </a:t>
            </a:r>
            <a:r>
              <a:rPr lang="en-US" dirty="0" err="1" smtClean="0"/>
              <a:t>Khảo</a:t>
            </a:r>
            <a:r>
              <a:rPr lang="en-US" dirty="0"/>
              <a:t>: </a:t>
            </a:r>
            <a:r>
              <a:rPr lang="en-US" dirty="0">
                <a:hlinkClick r:id="rId2"/>
              </a:rPr>
              <a:t>http://</a:t>
            </a:r>
            <a:r>
              <a:rPr lang="en-US" dirty="0" smtClean="0">
                <a:hlinkClick r:id="rId2"/>
              </a:rPr>
              <a:t>apidock.com/rails/ActiveRecord/Validations</a:t>
            </a:r>
            <a:endParaRPr lang="en-GB" dirty="0" smtClean="0"/>
          </a:p>
          <a:p>
            <a:endParaRPr lang="en-GB" dirty="0"/>
          </a:p>
        </p:txBody>
      </p:sp>
    </p:spTree>
    <p:extLst>
      <p:ext uri="{BB962C8B-B14F-4D97-AF65-F5344CB8AC3E}">
        <p14:creationId xmlns:p14="http://schemas.microsoft.com/office/powerpoint/2010/main" val="2033410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751</Words>
  <Application>Microsoft Office PowerPoint</Application>
  <PresentationFormat>Widescreen</PresentationFormat>
  <Paragraphs>97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 Neue</vt:lpstr>
      <vt:lpstr>Times New Roman</vt:lpstr>
      <vt:lpstr>Wingdings</vt:lpstr>
      <vt:lpstr>Office Theme</vt:lpstr>
      <vt:lpstr>RESEARCH RUBY ON RAILS</vt:lpstr>
      <vt:lpstr>Ruby</vt:lpstr>
      <vt:lpstr>Các Thành Phần Trong MVC</vt:lpstr>
      <vt:lpstr>MVC In Action (Ruby On Rails)</vt:lpstr>
      <vt:lpstr>Routes</vt:lpstr>
      <vt:lpstr>Model Rails (ActiveRecord)</vt:lpstr>
      <vt:lpstr>Model Rails – Giới Thiệu Active Record</vt:lpstr>
      <vt:lpstr>Model Rails - Active Record Basics: CRUD</vt:lpstr>
      <vt:lpstr>Model Rails – Validation (Một số validate phổ biến)</vt:lpstr>
      <vt:lpstr>Model Rails –  Sử dụng Associations </vt:lpstr>
      <vt:lpstr>Model Rails –  Sử dụng Associations </vt:lpstr>
      <vt:lpstr>MySQL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RUBY ON RAILS</dc:title>
  <dc:creator>le anh thang</dc:creator>
  <cp:lastModifiedBy>le anh thang</cp:lastModifiedBy>
  <cp:revision>33</cp:revision>
  <dcterms:created xsi:type="dcterms:W3CDTF">2015-02-05T06:35:02Z</dcterms:created>
  <dcterms:modified xsi:type="dcterms:W3CDTF">2015-02-06T09:33:30Z</dcterms:modified>
</cp:coreProperties>
</file>