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0560" cy="6556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6600">
                <a:latin typeface="Arial"/>
              </a:rPr>
              <a:t>	</a:t>
            </a:r>
            <a:r>
              <a:rPr b="1" lang="en-US" sz="6600">
                <a:latin typeface="Arial"/>
              </a:rPr>
              <a:t>MVC </a:t>
            </a:r>
            <a:endParaRPr/>
          </a:p>
          <a:p>
            <a:r>
              <a:rPr b="1" lang="en-US" sz="6600">
                <a:latin typeface="Arial"/>
              </a:rPr>
              <a:t>	</a:t>
            </a:r>
            <a:r>
              <a:rPr b="1" lang="en-US" sz="6600">
                <a:latin typeface="Arial"/>
              </a:rPr>
              <a:t>	</a:t>
            </a:r>
            <a:r>
              <a:rPr b="1" lang="en-US" sz="6600">
                <a:latin typeface="Arial"/>
              </a:rPr>
              <a:t>	</a:t>
            </a:r>
            <a:r>
              <a:rPr b="1" lang="en-US" sz="6600">
                <a:latin typeface="Arial"/>
              </a:rPr>
              <a:t>	</a:t>
            </a:r>
            <a:r>
              <a:rPr b="1" lang="en-US" sz="6600">
                <a:latin typeface="Arial"/>
              </a:rPr>
              <a:t>	</a:t>
            </a:r>
            <a:r>
              <a:rPr b="1" lang="en-US" sz="6600">
                <a:latin typeface="Arial"/>
              </a:rPr>
              <a:t>and</a:t>
            </a:r>
            <a:r>
              <a:rPr b="1" lang="en-US" sz="6600">
                <a:latin typeface="Arial"/>
              </a:rPr>
              <a:t>	</a:t>
            </a:r>
            <a:r>
              <a:rPr b="1" lang="en-US" sz="6600">
                <a:latin typeface="Arial"/>
              </a:rPr>
              <a:t> </a:t>
            </a:r>
            <a:endParaRPr/>
          </a:p>
          <a:p>
            <a:r>
              <a:rPr b="1" lang="en-US" sz="6600">
                <a:latin typeface="Arial"/>
              </a:rPr>
              <a:t>	</a:t>
            </a:r>
            <a:r>
              <a:rPr b="1" lang="en-US" sz="6600">
                <a:latin typeface="Arial"/>
              </a:rPr>
              <a:t>	</a:t>
            </a:r>
            <a:r>
              <a:rPr b="1" lang="en-US" sz="6600">
                <a:latin typeface="Arial"/>
              </a:rPr>
              <a:t>	</a:t>
            </a:r>
            <a:r>
              <a:rPr b="1" lang="en-US" sz="6600">
                <a:latin typeface="Arial"/>
              </a:rPr>
              <a:t>	</a:t>
            </a:r>
            <a:r>
              <a:rPr b="1" lang="en-US" sz="6600">
                <a:latin typeface="Arial"/>
              </a:rPr>
              <a:t>	</a:t>
            </a:r>
            <a:r>
              <a:rPr b="1" lang="en-US" sz="6600">
                <a:latin typeface="Arial"/>
              </a:rPr>
              <a:t>	</a:t>
            </a:r>
            <a:r>
              <a:rPr b="1" lang="en-US" sz="6600">
                <a:latin typeface="Arial"/>
              </a:rPr>
              <a:t>	</a:t>
            </a:r>
            <a:r>
              <a:rPr b="1" lang="en-US" sz="6600">
                <a:latin typeface="Arial"/>
              </a:rPr>
              <a:t>	</a:t>
            </a:r>
            <a:r>
              <a:rPr b="1" lang="en-US" sz="6600">
                <a:latin typeface="Arial"/>
              </a:rPr>
              <a:t>	</a:t>
            </a:r>
            <a:r>
              <a:rPr b="1" lang="en-US" sz="6600">
                <a:latin typeface="Arial"/>
              </a:rPr>
              <a:t>MVC in RoR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504360" y="301320"/>
            <a:ext cx="9070560" cy="12610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MVC of RoR</a:t>
            </a:r>
            <a:endParaRPr/>
          </a:p>
        </p:txBody>
      </p:sp>
      <p:sp>
        <p:nvSpPr>
          <p:cNvPr id="91" name="TextShape 3"/>
          <p:cNvSpPr txBox="1"/>
          <p:nvPr/>
        </p:nvSpPr>
        <p:spPr>
          <a:xfrm>
            <a:off x="437760" y="2067120"/>
            <a:ext cx="9188640" cy="60919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- Request: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	</a:t>
            </a:r>
            <a:r>
              <a:rPr lang="en-US" sz="2200">
                <a:latin typeface="Arial"/>
              </a:rPr>
              <a:t>External objects(browsers, devices, RESTclient) send request to web server (apache,nginx)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- Forwords: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	</a:t>
            </a:r>
            <a:r>
              <a:rPr lang="en-US" sz="2200">
                <a:latin typeface="Arial"/>
              </a:rPr>
              <a:t>Web server process request 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	</a:t>
            </a:r>
            <a:r>
              <a:rPr lang="en-US" sz="2200">
                <a:latin typeface="Arial"/>
              </a:rPr>
              <a:t>It use handler (CGI, FastCGI, mod_ruby) to interact with App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-</a:t>
            </a:r>
            <a:r>
              <a:rPr lang="en-US" sz="3200">
                <a:latin typeface="Arial"/>
              </a:rPr>
              <a:t> Loads: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	</a:t>
            </a:r>
            <a:r>
              <a:rPr lang="en-US" sz="2200">
                <a:latin typeface="Arial"/>
              </a:rPr>
              <a:t>Module Action Dispather of Rails with receive data or request and process (basic) and call Controller to process (pro)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	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504360" y="301320"/>
            <a:ext cx="9070560" cy="12610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MVC of RoR</a:t>
            </a:r>
            <a:endParaRPr/>
          </a:p>
        </p:txBody>
      </p:sp>
      <p:sp>
        <p:nvSpPr>
          <p:cNvPr id="94" name="TextShape 3"/>
          <p:cNvSpPr txBox="1"/>
          <p:nvPr/>
        </p:nvSpPr>
        <p:spPr>
          <a:xfrm>
            <a:off x="437760" y="2067120"/>
            <a:ext cx="9188640" cy="67168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- Redirect: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	</a:t>
            </a:r>
            <a:r>
              <a:rPr lang="en-US" sz="2200">
                <a:latin typeface="Arial"/>
              </a:rPr>
              <a:t>Controller can redirect to other controller if request is difficult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	</a:t>
            </a:r>
            <a:r>
              <a:rPr lang="en-US" sz="2200">
                <a:latin typeface="Arial"/>
              </a:rPr>
              <a:t>When process request controller can call to Module Active Record (Model)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- CRUD: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	</a:t>
            </a:r>
            <a:r>
              <a:rPr lang="en-US" sz="2200">
                <a:latin typeface="Arial"/>
              </a:rPr>
              <a:t>Controller interact with data in Model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	</a:t>
            </a:r>
            <a:r>
              <a:rPr lang="en-US" sz="2200">
                <a:latin typeface="Arial"/>
              </a:rPr>
              <a:t>Model will interact with database and respond to controller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-  </a:t>
            </a:r>
            <a:r>
              <a:rPr lang="en-US" sz="3200">
                <a:latin typeface="Arial"/>
              </a:rPr>
              <a:t>Query: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	</a:t>
            </a:r>
            <a:r>
              <a:rPr lang="en-US" sz="2200">
                <a:latin typeface="Arial"/>
              </a:rPr>
              <a:t>Model call DBMS (use query to interact with data in database)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	</a:t>
            </a:r>
            <a:r>
              <a:rPr lang="en-US" sz="2200">
                <a:latin typeface="Arial"/>
              </a:rPr>
              <a:t>DBMS will respond data or error (data nil)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	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504360" y="301320"/>
            <a:ext cx="9070560" cy="12610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MVC of RoR</a:t>
            </a:r>
            <a:endParaRPr/>
          </a:p>
        </p:txBody>
      </p:sp>
      <p:sp>
        <p:nvSpPr>
          <p:cNvPr id="97" name="TextShape 3"/>
          <p:cNvSpPr txBox="1"/>
          <p:nvPr/>
        </p:nvSpPr>
        <p:spPr>
          <a:xfrm>
            <a:off x="437760" y="2067120"/>
            <a:ext cx="9188640" cy="67168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- Renders: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	</a:t>
            </a:r>
            <a:r>
              <a:rPr lang="en-US" sz="2200">
                <a:latin typeface="Arial"/>
              </a:rPr>
              <a:t>Call ActionView (html, css, js) to dislay for external objects (browsers)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- Delegates: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	</a:t>
            </a:r>
            <a:r>
              <a:rPr lang="en-US" sz="2200">
                <a:latin typeface="Arial"/>
              </a:rPr>
              <a:t>Controller delegates for Module AWS to process request and response data (XML, JSON,...) for external objects (divice, devices, RESTclient</a:t>
            </a:r>
            <a:r>
              <a:rPr lang="en-US" sz="2200">
                <a:latin typeface="Arial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-  </a:t>
            </a:r>
            <a:r>
              <a:rPr lang="en-US" sz="3200">
                <a:latin typeface="Arial"/>
              </a:rPr>
              <a:t>Delivers: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	</a:t>
            </a:r>
            <a:r>
              <a:rPr lang="en-US" sz="2200">
                <a:latin typeface="Arial"/>
              </a:rPr>
              <a:t>Controller delivers to Module Action Mailer, Action Mailer will process request and send mail for external objects</a:t>
            </a:r>
            <a:r>
              <a:rPr lang="en-US" sz="2200"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	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504360" y="301320"/>
            <a:ext cx="9070560" cy="12610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Document</a:t>
            </a:r>
            <a:endParaRPr/>
          </a:p>
        </p:txBody>
      </p:sp>
      <p:sp>
        <p:nvSpPr>
          <p:cNvPr id="100" name="TextShape 3"/>
          <p:cNvSpPr txBox="1"/>
          <p:nvPr/>
        </p:nvSpPr>
        <p:spPr>
          <a:xfrm>
            <a:off x="437760" y="2067120"/>
            <a:ext cx="9188640" cy="49737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http://en.wikipedia.org/wiki/Main_Page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http://guides.rubyonrails.org/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	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548640"/>
            <a:ext cx="9072000" cy="630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pic>
        <p:nvPicPr>
          <p:cNvPr id="10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13960" y="1920240"/>
            <a:ext cx="3209400" cy="333324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60120" y="4023360"/>
            <a:ext cx="3775320" cy="234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301320"/>
            <a:ext cx="9070560" cy="6830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8000">
                <a:latin typeface="Arial"/>
              </a:rPr>
              <a:t>MVC?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MVC/define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Model–view–controller (MVC) is a software architectural pattern for implementing user interfaces. It divides a given software application into three interconnected parts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MVC/components</a:t>
            </a:r>
            <a:endParaRPr/>
          </a:p>
        </p:txBody>
      </p:sp>
      <p:pic>
        <p:nvPicPr>
          <p:cNvPr id="7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22960" y="1563480"/>
            <a:ext cx="8319960" cy="5293440"/>
          </a:xfrm>
          <a:prstGeom prst="rect">
            <a:avLst/>
          </a:prstGeom>
          <a:ln>
            <a:noFill/>
          </a:ln>
        </p:spPr>
      </p:pic>
      <p:sp>
        <p:nvSpPr>
          <p:cNvPr id="78" name="CustomShape 2"/>
          <p:cNvSpPr/>
          <p:nvPr/>
        </p:nvSpPr>
        <p:spPr>
          <a:xfrm>
            <a:off x="4483080" y="3500640"/>
            <a:ext cx="1110960" cy="55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200">
                <a:latin typeface="Arial"/>
              </a:rPr>
              <a:t>Components</a:t>
            </a:r>
            <a:endParaRPr/>
          </a:p>
          <a:p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365760" y="2103120"/>
            <a:ext cx="9188640" cy="5037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- Model: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	</a:t>
            </a:r>
            <a:r>
              <a:rPr lang="en-US" sz="2200">
                <a:latin typeface="Arial"/>
              </a:rPr>
              <a:t>Notifies its associated views and controllers when there has been a change in its state 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- View: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	</a:t>
            </a:r>
            <a:r>
              <a:rPr lang="en-US" sz="2200">
                <a:latin typeface="Arial"/>
              </a:rPr>
              <a:t> </a:t>
            </a:r>
            <a:r>
              <a:rPr lang="en-US" sz="2200">
                <a:latin typeface="Arial"/>
              </a:rPr>
              <a:t>Requests information from the model that it uses to generate an output representation to the user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	</a:t>
            </a:r>
            <a:r>
              <a:rPr lang="en-US" sz="2200">
                <a:latin typeface="Arial"/>
              </a:rPr>
              <a:t>Update when model have change in its state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- Controller: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	</a:t>
            </a:r>
            <a:r>
              <a:rPr lang="en-US" sz="2200">
                <a:latin typeface="Arial"/>
              </a:rPr>
              <a:t>Send commands to the model to update the model's state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	</a:t>
            </a:r>
            <a:r>
              <a:rPr lang="en-US" sz="2200">
                <a:latin typeface="Arial"/>
              </a:rPr>
              <a:t>Send commands to its associated view to change the view's presentation of the model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	</a:t>
            </a:r>
            <a:endParaRPr/>
          </a:p>
        </p:txBody>
      </p:sp>
      <p:sp>
        <p:nvSpPr>
          <p:cNvPr id="81" name="CustomShape 3"/>
          <p:cNvSpPr/>
          <p:nvPr/>
        </p:nvSpPr>
        <p:spPr>
          <a:xfrm>
            <a:off x="504360" y="301320"/>
            <a:ext cx="9070560" cy="12610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MVC/components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MVC/useful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- Clear separation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- Easy maintenance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- Flexibility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- Reusability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MVC/frameworks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- ASP.NET MVC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- Ruby on Rails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0560" cy="6830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8000">
                <a:latin typeface="Arial"/>
              </a:rPr>
              <a:t>MVC on RoR?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MVC of RoR</a:t>
            </a:r>
            <a:endParaRPr/>
          </a:p>
        </p:txBody>
      </p:sp>
      <p:pic>
        <p:nvPicPr>
          <p:cNvPr id="8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563120"/>
            <a:ext cx="10078920" cy="599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