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92" r:id="rId3"/>
    <p:sldId id="294" r:id="rId4"/>
    <p:sldId id="329" r:id="rId5"/>
    <p:sldId id="332" r:id="rId6"/>
    <p:sldId id="330" r:id="rId7"/>
    <p:sldId id="33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48" y="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F2CF-CF15-4ECA-B3FC-C3612070D3E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4BE3-E054-4640-B86C-58A1130D25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F2CF-CF15-4ECA-B3FC-C3612070D3E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4BE3-E054-4640-B86C-58A1130D2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F2CF-CF15-4ECA-B3FC-C3612070D3E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4BE3-E054-4640-B86C-58A1130D2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F2CF-CF15-4ECA-B3FC-C3612070D3E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4BE3-E054-4640-B86C-58A1130D2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F2CF-CF15-4ECA-B3FC-C3612070D3E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4BE3-E054-4640-B86C-58A1130D25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F2CF-CF15-4ECA-B3FC-C3612070D3E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4BE3-E054-4640-B86C-58A1130D2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F2CF-CF15-4ECA-B3FC-C3612070D3E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4BE3-E054-4640-B86C-58A1130D2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F2CF-CF15-4ECA-B3FC-C3612070D3E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4BE3-E054-4640-B86C-58A1130D2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F2CF-CF15-4ECA-B3FC-C3612070D3E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4BE3-E054-4640-B86C-58A1130D25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F2CF-CF15-4ECA-B3FC-C3612070D3E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4BE3-E054-4640-B86C-58A1130D2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F2CF-CF15-4ECA-B3FC-C3612070D3E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4BE3-E054-4640-B86C-58A1130D25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792F2CF-CF15-4ECA-B3FC-C3612070D3E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6884BE3-E054-4640-B86C-58A1130D25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effectLst/>
              </a:rPr>
              <a:t>MODULE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ctr">
              <a:buNone/>
            </a:pPr>
            <a:endParaRPr lang="en-US" b="1" dirty="0" smtClean="0"/>
          </a:p>
          <a:p>
            <a:pPr marL="82296" indent="0" algn="ctr">
              <a:buNone/>
            </a:pPr>
            <a:endParaRPr lang="en-US" b="1" dirty="0" smtClean="0"/>
          </a:p>
          <a:p>
            <a:pPr marL="82296" indent="0" algn="ctr">
              <a:buNone/>
            </a:pPr>
            <a:endParaRPr lang="en-US" b="1" dirty="0" smtClean="0"/>
          </a:p>
          <a:p>
            <a:pPr marL="82296" indent="0" algn="ctr">
              <a:buNone/>
            </a:pPr>
            <a:r>
              <a:rPr lang="en-US" b="1" dirty="0" smtClean="0"/>
              <a:t>Systems Analysis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1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 smtClean="0"/>
              <a:t>Role of System Analyst</a:t>
            </a:r>
            <a:endParaRPr lang="en-US" sz="3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95400"/>
            <a:ext cx="7498080" cy="4953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 smtClean="0"/>
              <a:t>    The system analyst is a person who is thoroughly aware of the system and guides the system development project by giving proper directions. </a:t>
            </a:r>
          </a:p>
          <a:p>
            <a:pPr>
              <a:buNone/>
            </a:pPr>
            <a:r>
              <a:rPr lang="en-US" sz="2000" dirty="0" smtClean="0"/>
              <a:t>    He is an expert having technical and interpersonal skills to carry out development tasks required at each phase.</a:t>
            </a:r>
          </a:p>
          <a:p>
            <a:pPr>
              <a:buNone/>
            </a:pPr>
            <a:r>
              <a:rPr lang="en-US" sz="2000" b="1" dirty="0" smtClean="0"/>
              <a:t>Main Roles</a:t>
            </a:r>
            <a:endParaRPr lang="en-US" sz="2000" dirty="0" smtClean="0"/>
          </a:p>
          <a:p>
            <a:pPr lvl="0"/>
            <a:r>
              <a:rPr lang="en-US" sz="2000" dirty="0" smtClean="0"/>
              <a:t>Defining and understanding the requirement of user through various Fact finding techniques.</a:t>
            </a:r>
          </a:p>
          <a:p>
            <a:pPr lvl="0"/>
            <a:r>
              <a:rPr lang="en-US" sz="2000" dirty="0" smtClean="0"/>
              <a:t>Prioritizing the requirements by obtaining user agreement.</a:t>
            </a:r>
          </a:p>
          <a:p>
            <a:pPr lvl="0"/>
            <a:r>
              <a:rPr lang="en-US" sz="2000" dirty="0" smtClean="0"/>
              <a:t>Gathering the facts or information and acquires the opinions of users.</a:t>
            </a:r>
          </a:p>
          <a:p>
            <a:pPr lvl="0"/>
            <a:r>
              <a:rPr lang="en-US" sz="2000" dirty="0" smtClean="0"/>
              <a:t>Maintains analysis and evaluation to arrive at appropriate system which is more user friendly.</a:t>
            </a:r>
          </a:p>
          <a:p>
            <a:pPr lvl="0"/>
            <a:r>
              <a:rPr lang="en-US" sz="2000" dirty="0" smtClean="0"/>
              <a:t>Suggests many flexible alternative solutions, pick the best solution, and quantify cost and benefits.</a:t>
            </a:r>
          </a:p>
          <a:p>
            <a:pPr lvl="0"/>
            <a:r>
              <a:rPr lang="en-US" sz="2000" dirty="0" smtClean="0"/>
              <a:t>Draw certain specifications which are easily understood by users and programmer in precise and detailed form.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b="1" dirty="0" smtClean="0"/>
              <a:t>Attributes of a Systems Analyst</a:t>
            </a:r>
            <a:endParaRPr lang="en-US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The following figure shows the attributes a systems analyst should possess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</p:txBody>
      </p:sp>
      <p:pic>
        <p:nvPicPr>
          <p:cNvPr id="4" name="Picture 3" descr="Attributes of Analyst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7524" y="2190750"/>
            <a:ext cx="3952876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b="1" dirty="0" smtClean="0"/>
              <a:t>Attributes of a Systems Analyst</a:t>
            </a:r>
            <a:endParaRPr lang="en-US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000" b="1" dirty="0" smtClean="0"/>
              <a:t>Interpersonal Skills</a:t>
            </a:r>
            <a:endParaRPr lang="en-US" sz="2000" dirty="0" smtClean="0"/>
          </a:p>
          <a:p>
            <a:pPr lvl="0"/>
            <a:r>
              <a:rPr lang="en-US" sz="2600" dirty="0" smtClean="0"/>
              <a:t>Interface with users and programmer.</a:t>
            </a:r>
          </a:p>
          <a:p>
            <a:pPr lvl="0"/>
            <a:r>
              <a:rPr lang="en-US" sz="2600" dirty="0" smtClean="0"/>
              <a:t>Facilitate groups and lead smaller teams</a:t>
            </a:r>
            <a:r>
              <a:rPr lang="en-US" sz="2600" dirty="0"/>
              <a:t>. Collaborating with team members, facilitating group discussions,</a:t>
            </a:r>
            <a:endParaRPr lang="en-US" sz="2600" dirty="0" smtClean="0"/>
          </a:p>
          <a:p>
            <a:pPr lvl="0"/>
            <a:r>
              <a:rPr lang="en-US" sz="2600" dirty="0" smtClean="0"/>
              <a:t>Managing </a:t>
            </a:r>
            <a:r>
              <a:rPr lang="en-US" sz="2600" dirty="0" smtClean="0"/>
              <a:t>expectations </a:t>
            </a:r>
            <a:r>
              <a:rPr lang="en-US" sz="2600" dirty="0" smtClean="0"/>
              <a:t>of </a:t>
            </a:r>
            <a:r>
              <a:rPr lang="en-US" sz="2600" dirty="0"/>
              <a:t>stakeholders throughout the project lifecycle.</a:t>
            </a:r>
            <a:endParaRPr lang="en-US" sz="2600" dirty="0" smtClean="0"/>
          </a:p>
          <a:p>
            <a:pPr lvl="0"/>
            <a:r>
              <a:rPr lang="en-US" sz="2600" dirty="0" smtClean="0"/>
              <a:t>Good understanding, communication, selling and teaching abilities</a:t>
            </a:r>
            <a:r>
              <a:rPr lang="en-US" sz="2600" dirty="0" smtClean="0"/>
              <a:t>. </a:t>
            </a:r>
            <a:r>
              <a:rPr lang="en-US" sz="2600" dirty="0"/>
              <a:t>Clear and effective communication, both verbal and written, to convey technical information to various stakeholders</a:t>
            </a:r>
            <a:r>
              <a:rPr lang="en-US" sz="2600" dirty="0" smtClean="0"/>
              <a:t>.</a:t>
            </a:r>
          </a:p>
          <a:p>
            <a:pPr lvl="0"/>
            <a:r>
              <a:rPr lang="en-US" sz="2600" dirty="0"/>
              <a:t>Conducting interviews, actively listening to stakeholders, and utilizing questionnaires to gather relevant information and requirements</a:t>
            </a:r>
            <a:r>
              <a:rPr lang="en-US" sz="2600" dirty="0" smtClean="0"/>
              <a:t>.</a:t>
            </a:r>
          </a:p>
          <a:p>
            <a:pPr lvl="0"/>
            <a:r>
              <a:rPr lang="en-US" sz="2600" dirty="0"/>
              <a:t>Creating and delivering compelling presentations to convey technical concepts, project updates, or system designs to diverse audiences.</a:t>
            </a:r>
            <a:endParaRPr lang="en-US" sz="2600" dirty="0" smtClean="0"/>
          </a:p>
          <a:p>
            <a:pPr lvl="0"/>
            <a:r>
              <a:rPr lang="en-US" sz="2600" dirty="0" smtClean="0"/>
              <a:t>Motivator having the confidence to solve queries.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Attributes of a Systems Analyst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Analytical Skills</a:t>
            </a:r>
            <a:endParaRPr lang="en-US" dirty="0"/>
          </a:p>
          <a:p>
            <a:pPr lvl="0"/>
            <a:r>
              <a:rPr lang="en-US" dirty="0"/>
              <a:t>System </a:t>
            </a:r>
            <a:r>
              <a:rPr lang="en-US" dirty="0" smtClean="0"/>
              <a:t>study. The </a:t>
            </a:r>
            <a:r>
              <a:rPr lang="en-US" dirty="0"/>
              <a:t>ability to view a system holistically, understanding how individual components interact and impact each other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Organizational knowledge. Understanding </a:t>
            </a:r>
            <a:r>
              <a:rPr lang="en-US" dirty="0"/>
              <a:t>the organizational structure, goals, and processes to align information systems with business objectives.</a:t>
            </a:r>
            <a:endParaRPr lang="en-US" dirty="0"/>
          </a:p>
          <a:p>
            <a:pPr lvl="0"/>
            <a:r>
              <a:rPr lang="en-US" dirty="0"/>
              <a:t>Problem identification, problem analysis, and problem </a:t>
            </a:r>
            <a:r>
              <a:rPr lang="en-US" dirty="0" smtClean="0"/>
              <a:t>solving. </a:t>
            </a:r>
            <a:r>
              <a:rPr lang="en-US" dirty="0"/>
              <a:t>Recognizing issues, challenges, or opportunities within the organization that can be addressed through information systems</a:t>
            </a:r>
            <a:r>
              <a:rPr lang="en-US" dirty="0" smtClean="0"/>
              <a:t>.</a:t>
            </a:r>
          </a:p>
          <a:p>
            <a:pPr lvl="0"/>
            <a:r>
              <a:rPr lang="en-US" dirty="0"/>
              <a:t>The capacity to analyze complex problems systematically and devise effective solutions that meet business requirements.</a:t>
            </a:r>
            <a:endParaRPr lang="en-US" dirty="0"/>
          </a:p>
          <a:p>
            <a:pPr lvl="0"/>
            <a:r>
              <a:rPr lang="en-US" dirty="0"/>
              <a:t>Sound commonsense</a:t>
            </a:r>
          </a:p>
          <a:p>
            <a:pPr lvl="0"/>
            <a:r>
              <a:rPr lang="en-US" dirty="0"/>
              <a:t>Ability to access trade-off</a:t>
            </a:r>
          </a:p>
          <a:p>
            <a:pPr lvl="0"/>
            <a:r>
              <a:rPr lang="en-US" dirty="0"/>
              <a:t>Curiosity to learn about new organization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17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b="1" dirty="0" smtClean="0"/>
              <a:t>Attributes of a Systems Analyst</a:t>
            </a:r>
            <a:endParaRPr lang="en-US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05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b="1" dirty="0" smtClean="0"/>
              <a:t>Management Skills</a:t>
            </a:r>
            <a:endParaRPr lang="en-US" sz="2000" dirty="0" smtClean="0"/>
          </a:p>
          <a:p>
            <a:pPr lvl="0"/>
            <a:r>
              <a:rPr lang="en-US" sz="2400" dirty="0" smtClean="0"/>
              <a:t>Understand users jargon and practices.</a:t>
            </a:r>
          </a:p>
          <a:p>
            <a:r>
              <a:rPr lang="en-US" sz="2400" dirty="0" smtClean="0"/>
              <a:t>Resource management. </a:t>
            </a:r>
            <a:r>
              <a:rPr lang="en-US" sz="2400" dirty="0"/>
              <a:t>Efficiently allocating and managing resources, including human resources, time, and budget, to ensure project success.</a:t>
            </a:r>
            <a:endParaRPr lang="en-US" sz="2400" dirty="0" smtClean="0"/>
          </a:p>
          <a:p>
            <a:r>
              <a:rPr lang="en-US" sz="2400" dirty="0"/>
              <a:t>P</a:t>
            </a:r>
            <a:r>
              <a:rPr lang="en-US" sz="2400" dirty="0" smtClean="0"/>
              <a:t>roject </a:t>
            </a:r>
            <a:r>
              <a:rPr lang="en-US" sz="2400" dirty="0" smtClean="0"/>
              <a:t>management</a:t>
            </a:r>
            <a:r>
              <a:rPr lang="en-US" sz="2400" dirty="0"/>
              <a:t>. The ability to plan, execute, and oversee projects, including defining scope, managing tasks, and ensuring deliverables are met on time and within budget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lvl="0"/>
            <a:r>
              <a:rPr lang="en-US" sz="2400" dirty="0" smtClean="0"/>
              <a:t>Change </a:t>
            </a:r>
            <a:r>
              <a:rPr lang="en-US" sz="2400" dirty="0" smtClean="0"/>
              <a:t>management. </a:t>
            </a:r>
            <a:r>
              <a:rPr lang="en-US" sz="2400" dirty="0"/>
              <a:t>Guiding the organization through changes introduced by the implementation of new information systems, ensuring a smooth transition and user adaptation.</a:t>
            </a:r>
            <a:endParaRPr lang="en-US" sz="2400" dirty="0" smtClean="0"/>
          </a:p>
          <a:p>
            <a:pPr lvl="0"/>
            <a:r>
              <a:rPr lang="en-US" sz="2400" dirty="0"/>
              <a:t>R</a:t>
            </a:r>
            <a:r>
              <a:rPr lang="en-US" sz="2400" dirty="0" smtClean="0"/>
              <a:t>isk </a:t>
            </a:r>
            <a:r>
              <a:rPr lang="en-US" sz="2400" dirty="0" smtClean="0"/>
              <a:t>management</a:t>
            </a:r>
            <a:r>
              <a:rPr lang="en-US" sz="2400" dirty="0" smtClean="0"/>
              <a:t>. </a:t>
            </a:r>
            <a:r>
              <a:rPr lang="en-US" sz="2400" dirty="0"/>
              <a:t>Identifying and mitigating potential risks that may impact the success of a project or the functionality of the system.</a:t>
            </a:r>
            <a:endParaRPr lang="en-US" sz="2400" dirty="0" smtClean="0"/>
          </a:p>
          <a:p>
            <a:pPr lvl="0"/>
            <a:r>
              <a:rPr lang="en-US" sz="2400" dirty="0" smtClean="0"/>
              <a:t>Understand the management functions thoroughly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Attributes of a Systems Analyst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800" b="1" dirty="0"/>
              <a:t>Technical Skills</a:t>
            </a:r>
            <a:endParaRPr lang="en-US" sz="2800" dirty="0"/>
          </a:p>
          <a:p>
            <a:pPr lvl="0"/>
            <a:r>
              <a:rPr lang="en-US" sz="2900" dirty="0"/>
              <a:t>Knowledge of computers and software</a:t>
            </a:r>
            <a:r>
              <a:rPr lang="en-US" sz="2900" dirty="0" smtClean="0"/>
              <a:t>. </a:t>
            </a:r>
            <a:r>
              <a:rPr lang="en-US" sz="2900" dirty="0"/>
              <a:t>Familiarity with relevant tools and software used in systems analysis, such as modeling tools, project management tools, and version control systems.</a:t>
            </a:r>
            <a:endParaRPr lang="en-US" sz="2900" dirty="0"/>
          </a:p>
          <a:p>
            <a:pPr lvl="0"/>
            <a:r>
              <a:rPr lang="en-US" sz="2900" dirty="0"/>
              <a:t>Keep abreast of modern development.</a:t>
            </a:r>
          </a:p>
          <a:p>
            <a:pPr lvl="0"/>
            <a:r>
              <a:rPr lang="en-US" sz="2900" dirty="0"/>
              <a:t>Know of system design tools.</a:t>
            </a:r>
          </a:p>
          <a:p>
            <a:pPr lvl="0"/>
            <a:r>
              <a:rPr lang="en-US" sz="2900" dirty="0"/>
              <a:t>Breadth knowledge about new technologies</a:t>
            </a:r>
            <a:r>
              <a:rPr lang="en-US" sz="2900" dirty="0" smtClean="0"/>
              <a:t>.</a:t>
            </a:r>
          </a:p>
          <a:p>
            <a:pPr lvl="0"/>
            <a:r>
              <a:rPr lang="en-US" sz="2900" dirty="0"/>
              <a:t>Proficiency in designing and managing databases, including data modeling and database normalization.</a:t>
            </a:r>
            <a:endParaRPr lang="en-US" sz="2900" dirty="0"/>
          </a:p>
          <a:p>
            <a:pPr lvl="0"/>
            <a:r>
              <a:rPr lang="en-US" sz="2900" dirty="0"/>
              <a:t>Understanding of Systems Development Life Cycle (SDLC</a:t>
            </a:r>
            <a:r>
              <a:rPr lang="en-US" sz="2900" dirty="0" smtClean="0"/>
              <a:t>). </a:t>
            </a:r>
            <a:r>
              <a:rPr lang="en-US" sz="2900" dirty="0"/>
              <a:t>Knowledge of the phases involved in system development, from requirements gathering to implementation and maintenance</a:t>
            </a:r>
            <a:endParaRPr lang="en-US" sz="2900" dirty="0"/>
          </a:p>
          <a:p>
            <a:pPr lvl="0"/>
            <a:r>
              <a:rPr lang="en-US" sz="2900" dirty="0"/>
              <a:t>Programming and </a:t>
            </a:r>
            <a:r>
              <a:rPr lang="en-US" sz="2900" dirty="0" smtClean="0"/>
              <a:t>Scripting. </a:t>
            </a:r>
            <a:r>
              <a:rPr lang="en-US" sz="2900" dirty="0"/>
              <a:t>Depending on the role, familiarity with programming languages and scripting may be necessary for system implementation and integration.</a:t>
            </a:r>
            <a:endParaRPr lang="en-US" sz="2900" dirty="0"/>
          </a:p>
          <a:p>
            <a:pPr lvl="0"/>
            <a:r>
              <a:rPr lang="en-US" sz="2900" dirty="0"/>
              <a:t>Proficiency in designing and managing databases, including data modeling and database normalization</a:t>
            </a:r>
            <a:r>
              <a:rPr lang="en-US" sz="2900" dirty="0" smtClean="0"/>
              <a:t>.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538713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2289</TotalTime>
  <Words>625</Words>
  <Application>Microsoft Office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Gill Sans MT</vt:lpstr>
      <vt:lpstr>Verdana</vt:lpstr>
      <vt:lpstr>Wingdings 2</vt:lpstr>
      <vt:lpstr>Solstice</vt:lpstr>
      <vt:lpstr>MODULE 2</vt:lpstr>
      <vt:lpstr>Role of System Analyst</vt:lpstr>
      <vt:lpstr>Attributes of a Systems Analyst</vt:lpstr>
      <vt:lpstr>Attributes of a Systems Analyst</vt:lpstr>
      <vt:lpstr>Attributes of a Systems Analyst</vt:lpstr>
      <vt:lpstr>Attributes of a Systems Analyst</vt:lpstr>
      <vt:lpstr>Attributes of a Systems Analyst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and Design (SAD)</dc:title>
  <dc:creator>Hamzah</dc:creator>
  <cp:lastModifiedBy>MISD LAB 2</cp:lastModifiedBy>
  <cp:revision>210</cp:revision>
  <dcterms:created xsi:type="dcterms:W3CDTF">2019-03-01T09:14:33Z</dcterms:created>
  <dcterms:modified xsi:type="dcterms:W3CDTF">2024-01-28T14:34:00Z</dcterms:modified>
</cp:coreProperties>
</file>