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92" r:id="rId3"/>
    <p:sldId id="357" r:id="rId4"/>
    <p:sldId id="358" r:id="rId5"/>
    <p:sldId id="359" r:id="rId6"/>
    <p:sldId id="362" r:id="rId7"/>
    <p:sldId id="363" r:id="rId8"/>
    <p:sldId id="360" r:id="rId9"/>
    <p:sldId id="364" r:id="rId10"/>
    <p:sldId id="365" r:id="rId11"/>
    <p:sldId id="366" r:id="rId12"/>
    <p:sldId id="331" r:id="rId13"/>
    <p:sldId id="347" r:id="rId14"/>
    <p:sldId id="332" r:id="rId15"/>
    <p:sldId id="346" r:id="rId16"/>
    <p:sldId id="337" r:id="rId17"/>
    <p:sldId id="349" r:id="rId18"/>
    <p:sldId id="348" r:id="rId19"/>
    <p:sldId id="345" r:id="rId20"/>
    <p:sldId id="350" r:id="rId21"/>
    <p:sldId id="338" r:id="rId22"/>
    <p:sldId id="339" r:id="rId23"/>
    <p:sldId id="340" r:id="rId24"/>
    <p:sldId id="341" r:id="rId25"/>
    <p:sldId id="342" r:id="rId26"/>
    <p:sldId id="351" r:id="rId27"/>
    <p:sldId id="352" r:id="rId28"/>
    <p:sldId id="353" r:id="rId29"/>
    <p:sldId id="343" r:id="rId30"/>
    <p:sldId id="354" r:id="rId31"/>
    <p:sldId id="355" r:id="rId32"/>
    <p:sldId id="344" r:id="rId33"/>
    <p:sldId id="356" r:id="rId34"/>
    <p:sldId id="36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0" autoAdjust="0"/>
    <p:restoredTop sz="94660"/>
  </p:normalViewPr>
  <p:slideViewPr>
    <p:cSldViewPr>
      <p:cViewPr>
        <p:scale>
          <a:sx n="57" d="100"/>
          <a:sy n="57" d="100"/>
        </p:scale>
        <p:origin x="49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3792F2CF-CF15-4ECA-B3FC-C3612070D3E8}" type="datetimeFigureOut">
              <a:rPr lang="en-US" smtClean="0"/>
              <a:pPr/>
              <a:t>1/28/2024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84BE3-E054-4640-B86C-58A1130D25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92F2CF-CF15-4ECA-B3FC-C3612070D3E8}"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92F2CF-CF15-4ECA-B3FC-C3612070D3E8}" type="datetimeFigureOut">
              <a:rPr lang="en-US" smtClean="0"/>
              <a:pPr/>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92F2CF-CF15-4ECA-B3FC-C3612070D3E8}"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792F2CF-CF15-4ECA-B3FC-C3612070D3E8}" type="datetimeFigureOut">
              <a:rPr lang="en-US" smtClean="0"/>
              <a:pPr/>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84BE3-E054-4640-B86C-58A1130D25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792F2CF-CF15-4ECA-B3FC-C3612070D3E8}" type="datetimeFigureOut">
              <a:rPr lang="en-US" smtClean="0"/>
              <a:pPr/>
              <a:t>1/28/2024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84BE3-E054-4640-B86C-58A1130D25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villanovau.com/resources/project-management/business-case-project-management/" TargetMode="External"/><Relationship Id="rId2" Type="http://schemas.openxmlformats.org/officeDocument/2006/relationships/hyperlink" Target="https://www.villanovau.com/resources/project-management/pmbok-initiating-process-grou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villanovau.com/resources/project-management/pmbok-planning-process-grou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villanovau.com/resources/project-management/pmbok-executing-process-grou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villanovau.com/resources/project-management/pmbok-monitoring-controlling-process-grou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villanovau.com/resources/project-management/top-10-challenges/" TargetMode="External"/><Relationship Id="rId2" Type="http://schemas.openxmlformats.org/officeDocument/2006/relationships/hyperlink" Target="https://www.villanovau.com/resources/project-management/pmbok-closing-process-grou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exoplatform.com/blog/2017/08/01/5-of-the-biggest-information-technology-failures-and-scares" TargetMode="External"/><Relationship Id="rId2" Type="http://schemas.openxmlformats.org/officeDocument/2006/relationships/hyperlink" Target="https://technologyadvice.com/project-portfolio-management-softw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ki/Microsoft_Office" TargetMode="External"/><Relationship Id="rId3" Type="http://schemas.openxmlformats.org/officeDocument/2006/relationships/hyperlink" Target="https://en.wikipedia.org/wiki/Microsoft" TargetMode="External"/><Relationship Id="rId7" Type="http://schemas.openxmlformats.org/officeDocument/2006/relationships/hyperlink" Target="https://en.wikipedia.org/wiki/Budget" TargetMode="External"/><Relationship Id="rId2" Type="http://schemas.openxmlformats.org/officeDocument/2006/relationships/hyperlink" Target="https://en.wikipedia.org/wiki/Project_management_software" TargetMode="External"/><Relationship Id="rId1" Type="http://schemas.openxmlformats.org/officeDocument/2006/relationships/slideLayout" Target="../slideLayouts/slideLayout2.xml"/><Relationship Id="rId6" Type="http://schemas.openxmlformats.org/officeDocument/2006/relationships/hyperlink" Target="https://en.wikipedia.org/wiki/Resource_(project_management)" TargetMode="External"/><Relationship Id="rId5" Type="http://schemas.openxmlformats.org/officeDocument/2006/relationships/hyperlink" Target="https://en.wikipedia.org/wiki/Schedule" TargetMode="External"/><Relationship Id="rId4" Type="http://schemas.openxmlformats.org/officeDocument/2006/relationships/hyperlink" Target="https://en.wikipedia.org/wiki/Project_manager" TargetMode="External"/><Relationship Id="rId9" Type="http://schemas.openxmlformats.org/officeDocument/2006/relationships/hyperlink" Target="https://en.wikipedia.org/wiki/Proprietary_forma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rPr>
              <a:t>MODULE 3</a:t>
            </a:r>
            <a:endParaRPr lang="en-US" dirty="0"/>
          </a:p>
        </p:txBody>
      </p:sp>
      <p:sp>
        <p:nvSpPr>
          <p:cNvPr id="3" name="Content Placeholder 2"/>
          <p:cNvSpPr>
            <a:spLocks noGrp="1"/>
          </p:cNvSpPr>
          <p:nvPr>
            <p:ph idx="1"/>
          </p:nvPr>
        </p:nvSpPr>
        <p:spPr/>
        <p:txBody>
          <a:bodyPr/>
          <a:lstStyle/>
          <a:p>
            <a:pPr marL="82296" indent="0" algn="ctr">
              <a:buNone/>
            </a:pPr>
            <a:endParaRPr lang="en-US" b="1" dirty="0" smtClean="0"/>
          </a:p>
          <a:p>
            <a:pPr marL="82296" indent="0" algn="ctr">
              <a:buNone/>
            </a:pPr>
            <a:endParaRPr lang="en-US" b="1" dirty="0" smtClean="0"/>
          </a:p>
          <a:p>
            <a:pPr marL="82296" indent="0" algn="ctr">
              <a:buNone/>
            </a:pPr>
            <a:endParaRPr lang="en-US" b="1" dirty="0" smtClean="0"/>
          </a:p>
          <a:p>
            <a:pPr marL="82296" indent="0" algn="ctr">
              <a:buNone/>
            </a:pPr>
            <a:r>
              <a:rPr lang="en-US" b="1" dirty="0" smtClean="0"/>
              <a:t>Managing Information Systems Projects</a:t>
            </a:r>
            <a:endParaRPr lang="en-US" dirty="0"/>
          </a:p>
        </p:txBody>
      </p:sp>
    </p:spTree>
    <p:extLst>
      <p:ext uri="{BB962C8B-B14F-4D97-AF65-F5344CB8AC3E}">
        <p14:creationId xmlns:p14="http://schemas.microsoft.com/office/powerpoint/2010/main" val="3831815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Importance of project initiation and planning meeting.</a:t>
            </a:r>
            <a:endParaRPr lang="en-US" sz="2800" dirty="0"/>
          </a:p>
        </p:txBody>
      </p:sp>
      <p:sp>
        <p:nvSpPr>
          <p:cNvPr id="3" name="Content Placeholder 2"/>
          <p:cNvSpPr>
            <a:spLocks noGrp="1"/>
          </p:cNvSpPr>
          <p:nvPr>
            <p:ph idx="1"/>
          </p:nvPr>
        </p:nvSpPr>
        <p:spPr/>
        <p:txBody>
          <a:bodyPr>
            <a:normAutofit fontScale="92500"/>
          </a:bodyPr>
          <a:lstStyle/>
          <a:p>
            <a:r>
              <a:rPr lang="en-US" b="1" dirty="0" smtClean="0"/>
              <a:t>Understanding </a:t>
            </a:r>
            <a:r>
              <a:rPr lang="en-US" b="1" dirty="0"/>
              <a:t>project objectives. </a:t>
            </a:r>
            <a:r>
              <a:rPr lang="en-US" dirty="0"/>
              <a:t>The meeting provides an opportunity for the new employee to gain a clear understanding of the project's objectives, goals, and expected outcomes. </a:t>
            </a:r>
            <a:endParaRPr lang="en-US" dirty="0" smtClean="0"/>
          </a:p>
          <a:p>
            <a:r>
              <a:rPr lang="en-US" b="1" dirty="0" smtClean="0"/>
              <a:t>Building </a:t>
            </a:r>
            <a:r>
              <a:rPr lang="en-US" b="1" dirty="0"/>
              <a:t>relationships. </a:t>
            </a:r>
            <a:r>
              <a:rPr lang="en-US" dirty="0"/>
              <a:t>The meeting allows the new employee to interact with project team members, stakeholders, and the manager, facilitating </a:t>
            </a:r>
            <a:r>
              <a:rPr lang="en-US" dirty="0" smtClean="0"/>
              <a:t>relationship building </a:t>
            </a:r>
            <a:r>
              <a:rPr lang="en-US" dirty="0"/>
              <a:t>and fostering a collaborative work environment. </a:t>
            </a:r>
          </a:p>
        </p:txBody>
      </p:sp>
    </p:spTree>
    <p:extLst>
      <p:ext uri="{BB962C8B-B14F-4D97-AF65-F5344CB8AC3E}">
        <p14:creationId xmlns:p14="http://schemas.microsoft.com/office/powerpoint/2010/main" val="127211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762000"/>
          </a:xfrm>
        </p:spPr>
        <p:txBody>
          <a:bodyPr>
            <a:normAutofit fontScale="90000"/>
          </a:bodyPr>
          <a:lstStyle/>
          <a:p>
            <a:r>
              <a:rPr lang="en-US" sz="2800" b="1" dirty="0"/>
              <a:t>Factors to consider while determining the scope of a project.</a:t>
            </a:r>
            <a:endParaRPr lang="en-US" sz="2800" dirty="0"/>
          </a:p>
        </p:txBody>
      </p:sp>
      <p:sp>
        <p:nvSpPr>
          <p:cNvPr id="3" name="Content Placeholder 2"/>
          <p:cNvSpPr>
            <a:spLocks noGrp="1"/>
          </p:cNvSpPr>
          <p:nvPr>
            <p:ph idx="1"/>
          </p:nvPr>
        </p:nvSpPr>
        <p:spPr>
          <a:xfrm>
            <a:off x="1435608" y="838200"/>
            <a:ext cx="7498080" cy="5715000"/>
          </a:xfrm>
        </p:spPr>
        <p:txBody>
          <a:bodyPr>
            <a:normAutofit/>
          </a:bodyPr>
          <a:lstStyle/>
          <a:p>
            <a:r>
              <a:rPr lang="en-US" sz="2000" b="1" dirty="0" smtClean="0"/>
              <a:t>Project </a:t>
            </a:r>
            <a:r>
              <a:rPr lang="en-US" sz="2000" b="1" dirty="0"/>
              <a:t>objectives</a:t>
            </a:r>
            <a:r>
              <a:rPr lang="en-US" sz="2000" dirty="0"/>
              <a:t>. Ensure a clear definition of the project's objectives and goals. Understand what the project aims to achieve and the specific outcomes it should deliver. </a:t>
            </a:r>
            <a:endParaRPr lang="en-US" sz="2000" dirty="0" smtClean="0"/>
          </a:p>
          <a:p>
            <a:r>
              <a:rPr lang="en-US" sz="2000" b="1" dirty="0" smtClean="0"/>
              <a:t>Stakeholders</a:t>
            </a:r>
            <a:r>
              <a:rPr lang="en-US" sz="2000" b="1" dirty="0"/>
              <a:t>’ expectations.</a:t>
            </a:r>
            <a:r>
              <a:rPr lang="en-US" sz="2000" dirty="0"/>
              <a:t> Consider the expectations and requirements of key stakeholders, including clients, end-users, and sponsors. </a:t>
            </a:r>
            <a:endParaRPr lang="en-US" sz="2000" dirty="0" smtClean="0"/>
          </a:p>
          <a:p>
            <a:r>
              <a:rPr lang="en-US" sz="2000" b="1" dirty="0" smtClean="0"/>
              <a:t>Project </a:t>
            </a:r>
            <a:r>
              <a:rPr lang="en-US" sz="2000" b="1" dirty="0"/>
              <a:t>constraints. </a:t>
            </a:r>
            <a:r>
              <a:rPr lang="en-US" sz="2000" dirty="0"/>
              <a:t>Identify and understand the constraints that may impact the project, such as budget limitations, time constraints, and resource availability. Ensure that the project scope is feasible within these constraints. </a:t>
            </a:r>
            <a:endParaRPr lang="en-US" sz="2000" dirty="0" smtClean="0"/>
          </a:p>
          <a:p>
            <a:r>
              <a:rPr lang="en-US" sz="2000" b="1" dirty="0" smtClean="0"/>
              <a:t>Scope </a:t>
            </a:r>
            <a:r>
              <a:rPr lang="en-US" sz="2000" b="1" dirty="0"/>
              <a:t>changes and flexibility. </a:t>
            </a:r>
            <a:r>
              <a:rPr lang="en-US" sz="2000" dirty="0"/>
              <a:t>Anticipate potential changes in project scope and establish mechanisms for handling scope changes. Define how changes will be evaluated, approved, and incorporated into the project plan to maintain control over the scope</a:t>
            </a:r>
            <a:r>
              <a:rPr lang="en-US" sz="2000" dirty="0" smtClean="0"/>
              <a:t>.</a:t>
            </a:r>
            <a:endParaRPr lang="en-US" sz="2000" dirty="0"/>
          </a:p>
        </p:txBody>
      </p:sp>
    </p:spTree>
    <p:extLst>
      <p:ext uri="{BB962C8B-B14F-4D97-AF65-F5344CB8AC3E}">
        <p14:creationId xmlns:p14="http://schemas.microsoft.com/office/powerpoint/2010/main" val="236576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t>Five main project management processes</a:t>
            </a:r>
          </a:p>
        </p:txBody>
      </p:sp>
      <p:sp>
        <p:nvSpPr>
          <p:cNvPr id="3" name="Content Placeholder 2"/>
          <p:cNvSpPr>
            <a:spLocks noGrp="1"/>
          </p:cNvSpPr>
          <p:nvPr>
            <p:ph idx="1"/>
          </p:nvPr>
        </p:nvSpPr>
        <p:spPr>
          <a:xfrm>
            <a:off x="1435608" y="1600200"/>
            <a:ext cx="7498080" cy="4648200"/>
          </a:xfrm>
        </p:spPr>
        <p:txBody>
          <a:bodyPr>
            <a:normAutofit/>
          </a:bodyPr>
          <a:lstStyle/>
          <a:p>
            <a:pPr>
              <a:buNone/>
            </a:pPr>
            <a:r>
              <a:rPr lang="en-US" sz="2000" b="1" dirty="0" smtClean="0"/>
              <a:t>1. </a:t>
            </a:r>
            <a:r>
              <a:rPr lang="en-US" sz="2000" b="1" u="sng" dirty="0" smtClean="0">
                <a:hlinkClick r:id="rId2" tooltip="Initiating Process Groups"/>
              </a:rPr>
              <a:t>Project Initiation</a:t>
            </a:r>
            <a:endParaRPr lang="en-US" sz="2000" b="1" dirty="0" smtClean="0"/>
          </a:p>
          <a:p>
            <a:pPr>
              <a:buNone/>
            </a:pPr>
            <a:r>
              <a:rPr lang="en-US" sz="1800" dirty="0" smtClean="0"/>
              <a:t>    Initiation is the first phase of the project lifecycle. This is where the project’s value and feasibility are measured. </a:t>
            </a:r>
          </a:p>
          <a:p>
            <a:pPr>
              <a:buNone/>
            </a:pPr>
            <a:r>
              <a:rPr lang="en-US" sz="1800" dirty="0" smtClean="0"/>
              <a:t>    Project managers typically use two evaluation tools to decide whether or not to pursue a project:</a:t>
            </a:r>
          </a:p>
          <a:p>
            <a:pPr lvl="0"/>
            <a:r>
              <a:rPr lang="en-US" sz="1800" b="1" u="sng" dirty="0" smtClean="0">
                <a:hlinkClick r:id="rId3" tooltip="How to Make a Business Case"/>
              </a:rPr>
              <a:t>Business Case</a:t>
            </a:r>
            <a:r>
              <a:rPr lang="en-US" sz="1800" b="1" dirty="0" smtClean="0"/>
              <a:t> Document</a:t>
            </a:r>
            <a:r>
              <a:rPr lang="en-US" sz="1800" dirty="0" smtClean="0"/>
              <a:t> – This document justifies the need for the project, and it includes an estimate of potential financial benefits.</a:t>
            </a:r>
          </a:p>
          <a:p>
            <a:pPr lvl="0"/>
            <a:r>
              <a:rPr lang="en-US" sz="1800" b="1" dirty="0" smtClean="0"/>
              <a:t>Feasibility Study</a:t>
            </a:r>
            <a:r>
              <a:rPr lang="en-US" sz="1800" dirty="0" smtClean="0"/>
              <a:t> – This is an evaluation of the project’s goals, timeline and costs to determine if the project should be executed. It balances the requirements of the project with available resources to see if pursuing the project makes sense.</a:t>
            </a:r>
          </a:p>
          <a:p>
            <a:pPr>
              <a:buNone/>
            </a:pPr>
            <a:r>
              <a:rPr lang="en-US" sz="1800" dirty="0" smtClean="0"/>
              <a:t>    Teams abandon proposed projects that are labeled unprofitable and/or unfeasible. However, projects that pass these two tests can be assigned to a project team or designated project office.</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Tasks in project </a:t>
            </a:r>
            <a:r>
              <a:rPr lang="en-US" b="1" dirty="0" smtClean="0"/>
              <a:t>initiation</a:t>
            </a:r>
            <a:endParaRPr lang="en-US" dirty="0"/>
          </a:p>
        </p:txBody>
      </p:sp>
      <p:sp>
        <p:nvSpPr>
          <p:cNvPr id="3" name="Content Placeholder 2"/>
          <p:cNvSpPr>
            <a:spLocks noGrp="1"/>
          </p:cNvSpPr>
          <p:nvPr>
            <p:ph idx="1"/>
          </p:nvPr>
        </p:nvSpPr>
        <p:spPr/>
        <p:txBody>
          <a:bodyPr/>
          <a:lstStyle/>
          <a:p>
            <a:r>
              <a:rPr lang="en-US" b="1" dirty="0" smtClean="0"/>
              <a:t>Define </a:t>
            </a:r>
            <a:r>
              <a:rPr lang="en-US" b="1" dirty="0"/>
              <a:t>Objectives:</a:t>
            </a:r>
            <a:r>
              <a:rPr lang="en-US" dirty="0"/>
              <a:t> Clearly articulate the goals and objectives of the project.</a:t>
            </a:r>
          </a:p>
          <a:p>
            <a:r>
              <a:rPr lang="en-US" b="1" dirty="0"/>
              <a:t>Identify Stakeholders:</a:t>
            </a:r>
            <a:r>
              <a:rPr lang="en-US" dirty="0"/>
              <a:t> Identify and engage with stakeholders to understand their expectations and needs.</a:t>
            </a:r>
          </a:p>
          <a:p>
            <a:r>
              <a:rPr lang="en-US" b="1" dirty="0"/>
              <a:t>Feasibility Analysis:</a:t>
            </a:r>
            <a:r>
              <a:rPr lang="en-US" dirty="0"/>
              <a:t> Assess the technical, economic, and operational feasibility of the project</a:t>
            </a:r>
            <a:r>
              <a:rPr lang="en-US" dirty="0" smtClean="0"/>
              <a:t>.</a:t>
            </a:r>
            <a:endParaRPr lang="en-US" dirty="0"/>
          </a:p>
        </p:txBody>
      </p:sp>
    </p:spTree>
    <p:extLst>
      <p:ext uri="{BB962C8B-B14F-4D97-AF65-F5344CB8AC3E}">
        <p14:creationId xmlns:p14="http://schemas.microsoft.com/office/powerpoint/2010/main" val="66149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t>Five main project management processes</a:t>
            </a:r>
          </a:p>
        </p:txBody>
      </p:sp>
      <p:sp>
        <p:nvSpPr>
          <p:cNvPr id="3" name="Content Placeholder 2"/>
          <p:cNvSpPr>
            <a:spLocks noGrp="1"/>
          </p:cNvSpPr>
          <p:nvPr>
            <p:ph idx="1"/>
          </p:nvPr>
        </p:nvSpPr>
        <p:spPr>
          <a:xfrm>
            <a:off x="1435608" y="1295400"/>
            <a:ext cx="7498080" cy="5257800"/>
          </a:xfrm>
        </p:spPr>
        <p:txBody>
          <a:bodyPr>
            <a:noAutofit/>
          </a:bodyPr>
          <a:lstStyle/>
          <a:p>
            <a:pPr>
              <a:buNone/>
            </a:pPr>
            <a:r>
              <a:rPr lang="en-US" sz="1800" b="1" dirty="0" smtClean="0"/>
              <a:t>2. </a:t>
            </a:r>
            <a:r>
              <a:rPr lang="en-US" sz="1800" b="1" u="sng" dirty="0" smtClean="0">
                <a:hlinkClick r:id="rId2" tooltip="Planning Process Groups"/>
              </a:rPr>
              <a:t>Project Planning</a:t>
            </a:r>
            <a:endParaRPr lang="en-US" sz="1800" b="1" dirty="0" smtClean="0"/>
          </a:p>
          <a:p>
            <a:r>
              <a:rPr lang="en-US" sz="1800" dirty="0" smtClean="0"/>
              <a:t>Once the project receives the green light, it needs a solid plan to guide the team, as well as keep them on time and on budget. </a:t>
            </a:r>
          </a:p>
          <a:p>
            <a:pPr marL="82296" indent="0">
              <a:buNone/>
            </a:pPr>
            <a:r>
              <a:rPr lang="en-US" sz="1800" b="1" dirty="0" smtClean="0"/>
              <a:t>Tasks in project planning</a:t>
            </a:r>
            <a:endParaRPr lang="en-US" sz="1800" b="1" dirty="0"/>
          </a:p>
          <a:p>
            <a:r>
              <a:rPr lang="en-US" sz="1800" b="1" dirty="0"/>
              <a:t>Scope Definition:</a:t>
            </a:r>
            <a:r>
              <a:rPr lang="en-US" sz="1800" dirty="0"/>
              <a:t> Clearly define the scope of the project, including deliverables and constraints.</a:t>
            </a:r>
          </a:p>
          <a:p>
            <a:r>
              <a:rPr lang="en-US" sz="1800" b="1" dirty="0"/>
              <a:t>Work Breakdown Structure (WBS):</a:t>
            </a:r>
            <a:r>
              <a:rPr lang="en-US" sz="1800" dirty="0"/>
              <a:t> Break down the project into manageable tasks and create a hierarchical structure.</a:t>
            </a:r>
          </a:p>
          <a:p>
            <a:r>
              <a:rPr lang="en-US" sz="1800" b="1" dirty="0"/>
              <a:t>Resource Planning:</a:t>
            </a:r>
            <a:r>
              <a:rPr lang="en-US" sz="1800" dirty="0"/>
              <a:t> Identify and allocate resources, including human resources, equipment, and materials.</a:t>
            </a:r>
          </a:p>
          <a:p>
            <a:r>
              <a:rPr lang="en-US" sz="1800" b="1" dirty="0"/>
              <a:t>Risk Management:</a:t>
            </a:r>
            <a:r>
              <a:rPr lang="en-US" sz="1800" dirty="0"/>
              <a:t> Identify potential risks, assess their impact, and develop mitigation strategies.</a:t>
            </a:r>
          </a:p>
          <a:p>
            <a:r>
              <a:rPr lang="en-US" sz="1800" b="1" dirty="0"/>
              <a:t>Time and Cost Estimation:</a:t>
            </a:r>
            <a:r>
              <a:rPr lang="en-US" sz="1800" dirty="0"/>
              <a:t> Develop estimates for project duration and budget.</a:t>
            </a:r>
          </a:p>
          <a:p>
            <a:r>
              <a:rPr lang="en-US" sz="1800" b="1" dirty="0"/>
              <a:t>Quality Planning:</a:t>
            </a:r>
            <a:r>
              <a:rPr lang="en-US" sz="1800" dirty="0"/>
              <a:t> Define quality standards and metrics for project deliverables</a:t>
            </a:r>
            <a:r>
              <a:rPr lang="en-US" sz="1800" dirty="0" smtClean="0"/>
              <a:t>.</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Importance of Project planning</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A well-written project plan gives guidance for obtaining resources, acquiring financing and procuring required materials. </a:t>
            </a:r>
            <a:endParaRPr lang="en-US" dirty="0" smtClean="0"/>
          </a:p>
          <a:p>
            <a:r>
              <a:rPr lang="en-US" dirty="0" smtClean="0"/>
              <a:t>The </a:t>
            </a:r>
            <a:r>
              <a:rPr lang="en-US" dirty="0"/>
              <a:t>project plan gives the team direction for producing quality outputs, handling risk, creating acceptance, communicating benefits to stakeholders and managing </a:t>
            </a:r>
            <a:r>
              <a:rPr lang="en-US" dirty="0" smtClean="0"/>
              <a:t>suppliers.</a:t>
            </a:r>
          </a:p>
          <a:p>
            <a:r>
              <a:rPr lang="en-US" dirty="0" smtClean="0"/>
              <a:t>The </a:t>
            </a:r>
            <a:r>
              <a:rPr lang="en-US" dirty="0"/>
              <a:t>project plan also prepares teams for the obstacles they might encounter over the course of the project, and helps them understand the cost, scope and timeframe of the project</a:t>
            </a:r>
            <a:r>
              <a:rPr lang="en-US" dirty="0" smtClean="0"/>
              <a:t>.</a:t>
            </a:r>
            <a:endParaRPr lang="en-US" dirty="0"/>
          </a:p>
        </p:txBody>
      </p:sp>
    </p:spTree>
    <p:extLst>
      <p:ext uri="{BB962C8B-B14F-4D97-AF65-F5344CB8AC3E}">
        <p14:creationId xmlns:p14="http://schemas.microsoft.com/office/powerpoint/2010/main" val="376222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t>Five main project management processes</a:t>
            </a:r>
          </a:p>
        </p:txBody>
      </p:sp>
      <p:sp>
        <p:nvSpPr>
          <p:cNvPr id="3" name="Content Placeholder 2"/>
          <p:cNvSpPr>
            <a:spLocks noGrp="1"/>
          </p:cNvSpPr>
          <p:nvPr>
            <p:ph idx="1"/>
          </p:nvPr>
        </p:nvSpPr>
        <p:spPr>
          <a:xfrm>
            <a:off x="1435608" y="1295400"/>
            <a:ext cx="7498080" cy="5257800"/>
          </a:xfrm>
        </p:spPr>
        <p:txBody>
          <a:bodyPr>
            <a:noAutofit/>
          </a:bodyPr>
          <a:lstStyle/>
          <a:p>
            <a:pPr>
              <a:buNone/>
            </a:pPr>
            <a:r>
              <a:rPr lang="en-US" sz="1900" b="1" dirty="0" smtClean="0"/>
              <a:t>3. </a:t>
            </a:r>
            <a:r>
              <a:rPr lang="en-US" sz="1900" b="1" u="sng" dirty="0" smtClean="0">
                <a:hlinkClick r:id="rId2" tooltip="Executing Process Groups"/>
              </a:rPr>
              <a:t>Project Execution</a:t>
            </a:r>
            <a:endParaRPr lang="en-US" sz="1900" b="1" dirty="0" smtClean="0"/>
          </a:p>
          <a:p>
            <a:pPr>
              <a:buNone/>
            </a:pPr>
            <a:r>
              <a:rPr lang="en-US" sz="1900" dirty="0" smtClean="0"/>
              <a:t>    This is the phase that is most commonly associated with project management. </a:t>
            </a:r>
          </a:p>
          <a:p>
            <a:pPr>
              <a:buNone/>
            </a:pPr>
            <a:r>
              <a:rPr lang="en-US" sz="1900" dirty="0" smtClean="0"/>
              <a:t>    Execution is all about building deliverables that satisfy the customer. Team leaders make this happen by allocating resources and keeping team members focused on their assigned tasks.</a:t>
            </a:r>
          </a:p>
          <a:p>
            <a:pPr>
              <a:buNone/>
            </a:pPr>
            <a:r>
              <a:rPr lang="en-US" sz="1900" dirty="0" smtClean="0"/>
              <a:t>    Execution relies heavily on the planning phase. The work and efforts of the team during the execution phase are derived from the project plan.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Tasks in project </a:t>
            </a:r>
            <a:r>
              <a:rPr lang="en-US" b="1" dirty="0" smtClean="0"/>
              <a:t>execution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Team </a:t>
            </a:r>
            <a:r>
              <a:rPr lang="en-US" b="1" dirty="0"/>
              <a:t>Formation:</a:t>
            </a:r>
            <a:r>
              <a:rPr lang="en-US" dirty="0"/>
              <a:t> Assemble and organize the project team, defining roles and responsibilities.</a:t>
            </a:r>
          </a:p>
          <a:p>
            <a:r>
              <a:rPr lang="en-US" b="1" dirty="0"/>
              <a:t>Task Execution:</a:t>
            </a:r>
            <a:r>
              <a:rPr lang="en-US" dirty="0"/>
              <a:t> Implement the project plan by executing the tasks outlined in the WBS.</a:t>
            </a:r>
          </a:p>
          <a:p>
            <a:r>
              <a:rPr lang="en-US" b="1" dirty="0"/>
              <a:t>Communication:</a:t>
            </a:r>
            <a:r>
              <a:rPr lang="en-US" dirty="0"/>
              <a:t> Establish effective communication channels among team members and stakeholders.</a:t>
            </a:r>
          </a:p>
          <a:p>
            <a:r>
              <a:rPr lang="en-US" b="1" dirty="0"/>
              <a:t>Monitoring and Control:</a:t>
            </a:r>
            <a:r>
              <a:rPr lang="en-US" dirty="0"/>
              <a:t> Regularly monitor project progress, compare it with the plan, and take corrective actions as needed</a:t>
            </a:r>
            <a:r>
              <a:rPr lang="en-US" dirty="0" smtClean="0"/>
              <a:t>.</a:t>
            </a:r>
            <a:endParaRPr lang="en-US" dirty="0"/>
          </a:p>
        </p:txBody>
      </p:sp>
    </p:spTree>
    <p:extLst>
      <p:ext uri="{BB962C8B-B14F-4D97-AF65-F5344CB8AC3E}">
        <p14:creationId xmlns:p14="http://schemas.microsoft.com/office/powerpoint/2010/main" val="1130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609600"/>
          </a:xfrm>
        </p:spPr>
        <p:txBody>
          <a:bodyPr>
            <a:normAutofit/>
          </a:bodyPr>
          <a:lstStyle/>
          <a:p>
            <a:r>
              <a:rPr lang="en-US" sz="2800" b="1" dirty="0"/>
              <a:t>4. </a:t>
            </a:r>
            <a:r>
              <a:rPr lang="en-US" sz="2800" b="1" dirty="0">
                <a:hlinkClick r:id="rId2" tooltip="Monitoring and Controlling Process Group"/>
              </a:rPr>
              <a:t>Project Monitoring and </a:t>
            </a:r>
            <a:r>
              <a:rPr lang="en-US" sz="2800" b="1" dirty="0" smtClean="0">
                <a:hlinkClick r:id="rId2" tooltip="Monitoring and Controlling Process Group"/>
              </a:rPr>
              <a:t>Control</a:t>
            </a:r>
            <a:endParaRPr lang="en-US" sz="2800" dirty="0"/>
          </a:p>
        </p:txBody>
      </p:sp>
      <p:sp>
        <p:nvSpPr>
          <p:cNvPr id="3" name="Content Placeholder 2"/>
          <p:cNvSpPr>
            <a:spLocks noGrp="1"/>
          </p:cNvSpPr>
          <p:nvPr>
            <p:ph idx="1"/>
          </p:nvPr>
        </p:nvSpPr>
        <p:spPr>
          <a:xfrm>
            <a:off x="1435608" y="685800"/>
            <a:ext cx="7498080" cy="5562600"/>
          </a:xfrm>
        </p:spPr>
        <p:txBody>
          <a:bodyPr>
            <a:normAutofit/>
          </a:bodyPr>
          <a:lstStyle/>
          <a:p>
            <a:r>
              <a:rPr lang="en-US" dirty="0" smtClean="0"/>
              <a:t>Monitoring </a:t>
            </a:r>
            <a:r>
              <a:rPr lang="en-US" dirty="0"/>
              <a:t>and control are </a:t>
            </a:r>
            <a:r>
              <a:rPr lang="en-US" dirty="0" smtClean="0"/>
              <a:t>sometimes combined </a:t>
            </a:r>
            <a:r>
              <a:rPr lang="en-US" dirty="0"/>
              <a:t>with execution because they often occur at the same time. As teams execute their project plan, they must constantly monitor their own </a:t>
            </a:r>
            <a:r>
              <a:rPr lang="en-US" dirty="0" smtClean="0"/>
              <a:t>progress.</a:t>
            </a:r>
          </a:p>
          <a:p>
            <a:r>
              <a:rPr lang="en-US" dirty="0" smtClean="0"/>
              <a:t>To </a:t>
            </a:r>
            <a:r>
              <a:rPr lang="en-US" dirty="0"/>
              <a:t>guarantee delivery of what was promised, teams must monitor tasks to track variations from agreed cost and time. This constant vigilance helps keep the project moving ahead smoothly</a:t>
            </a:r>
            <a:r>
              <a:rPr lang="en-US" dirty="0" smtClean="0"/>
              <a:t>.</a:t>
            </a:r>
            <a:endParaRPr lang="en-US" dirty="0"/>
          </a:p>
        </p:txBody>
      </p:sp>
    </p:spTree>
    <p:extLst>
      <p:ext uri="{BB962C8B-B14F-4D97-AF65-F5344CB8AC3E}">
        <p14:creationId xmlns:p14="http://schemas.microsoft.com/office/powerpoint/2010/main" val="3923100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t>Five main project management processes</a:t>
            </a:r>
          </a:p>
        </p:txBody>
      </p:sp>
      <p:sp>
        <p:nvSpPr>
          <p:cNvPr id="3" name="Content Placeholder 2"/>
          <p:cNvSpPr>
            <a:spLocks noGrp="1"/>
          </p:cNvSpPr>
          <p:nvPr>
            <p:ph idx="1"/>
          </p:nvPr>
        </p:nvSpPr>
        <p:spPr>
          <a:xfrm>
            <a:off x="1435608" y="1295400"/>
            <a:ext cx="7498080" cy="4953000"/>
          </a:xfrm>
        </p:spPr>
        <p:txBody>
          <a:bodyPr>
            <a:normAutofit/>
          </a:bodyPr>
          <a:lstStyle/>
          <a:p>
            <a:pPr>
              <a:buNone/>
            </a:pPr>
            <a:r>
              <a:rPr lang="en-US" sz="2000" b="1" dirty="0" smtClean="0"/>
              <a:t>5. </a:t>
            </a:r>
            <a:r>
              <a:rPr lang="en-US" sz="2000" b="1" u="sng" dirty="0" smtClean="0">
                <a:hlinkClick r:id="rId2" tooltip="Closing Process Groups"/>
              </a:rPr>
              <a:t>Project Closure</a:t>
            </a:r>
            <a:endParaRPr lang="en-US" sz="2000" b="1" dirty="0" smtClean="0"/>
          </a:p>
          <a:p>
            <a:pPr>
              <a:buNone/>
            </a:pPr>
            <a:r>
              <a:rPr lang="en-US" sz="2000" dirty="0" smtClean="0"/>
              <a:t>    Teams close a project when they deliver the finished project to the customer, communicating completion to stakeholders and releasing resources to other projects. </a:t>
            </a:r>
          </a:p>
          <a:p>
            <a:pPr>
              <a:buNone/>
            </a:pPr>
            <a:r>
              <a:rPr lang="en-US" sz="2000" dirty="0" smtClean="0"/>
              <a:t>     This vital step in the project lifecycle allows the team to evaluate and document the project and move on the next one, using previous project mistakes and successes to build stronger processes and more successful teams.</a:t>
            </a:r>
          </a:p>
          <a:p>
            <a:pPr>
              <a:buNone/>
            </a:pPr>
            <a:r>
              <a:rPr lang="en-US" sz="2000" b="1" dirty="0" smtClean="0"/>
              <a:t>    Note:</a:t>
            </a:r>
          </a:p>
          <a:p>
            <a:pPr>
              <a:buNone/>
            </a:pPr>
            <a:r>
              <a:rPr lang="en-US" sz="2000" dirty="0" smtClean="0"/>
              <a:t>     Although project management may seem </a:t>
            </a:r>
            <a:r>
              <a:rPr lang="en-US" sz="2000" u="sng" dirty="0" smtClean="0">
                <a:hlinkClick r:id="rId3" tooltip="Project Management Challenges"/>
              </a:rPr>
              <a:t>overwhelming</a:t>
            </a:r>
            <a:r>
              <a:rPr lang="en-US" sz="2000" dirty="0" smtClean="0"/>
              <a:t> at times, breaking it down into these five distinct cycles can help your team manage even the most complex projects and use time and resources more wisely.</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sz="3200" b="1" dirty="0" smtClean="0"/>
              <a:t/>
            </a:r>
            <a:br>
              <a:rPr lang="en-US" sz="3200" b="1" dirty="0" smtClean="0"/>
            </a:br>
            <a:r>
              <a:rPr lang="en-US" sz="3200" b="1" dirty="0" smtClean="0"/>
              <a:t>PROJECT MANAGEMENT PROCESS</a:t>
            </a:r>
            <a:br>
              <a:rPr lang="en-US" sz="3200" b="1" dirty="0" smtClean="0"/>
            </a:br>
            <a:endParaRPr lang="en-US" sz="3200" b="1" dirty="0" smtClean="0"/>
          </a:p>
        </p:txBody>
      </p:sp>
      <p:sp>
        <p:nvSpPr>
          <p:cNvPr id="3" name="Content Placeholder 2"/>
          <p:cNvSpPr>
            <a:spLocks noGrp="1"/>
          </p:cNvSpPr>
          <p:nvPr>
            <p:ph idx="1"/>
          </p:nvPr>
        </p:nvSpPr>
        <p:spPr>
          <a:xfrm>
            <a:off x="1435608" y="1295400"/>
            <a:ext cx="7498080" cy="4953000"/>
          </a:xfrm>
        </p:spPr>
        <p:txBody>
          <a:bodyPr>
            <a:normAutofit/>
          </a:bodyPr>
          <a:lstStyle/>
          <a:p>
            <a:pPr>
              <a:buNone/>
            </a:pPr>
            <a:r>
              <a:rPr lang="en-US" sz="2000" b="1" dirty="0" smtClean="0"/>
              <a:t>Introduction</a:t>
            </a:r>
            <a:r>
              <a:rPr lang="en-US" sz="2000" dirty="0" smtClean="0"/>
              <a:t>  </a:t>
            </a:r>
          </a:p>
          <a:p>
            <a:r>
              <a:rPr lang="en-US" sz="2000" dirty="0"/>
              <a:t>A </a:t>
            </a:r>
            <a:r>
              <a:rPr lang="en-US" sz="2000" b="1" dirty="0"/>
              <a:t>project</a:t>
            </a:r>
            <a:r>
              <a:rPr lang="en-US" sz="2000" dirty="0"/>
              <a:t> is a temporary and unique endeavor with a specific set of objectives that are planned, executed, and controlled to achieve a defined </a:t>
            </a:r>
            <a:r>
              <a:rPr lang="en-US" sz="2000" dirty="0" smtClean="0"/>
              <a:t>outcome.</a:t>
            </a:r>
            <a:endParaRPr lang="en-US" sz="2000" dirty="0"/>
          </a:p>
          <a:p>
            <a:r>
              <a:rPr lang="en-US" sz="2000" b="1" dirty="0" smtClean="0"/>
              <a:t>Project management </a:t>
            </a:r>
            <a:r>
              <a:rPr lang="en-US" sz="2000" dirty="0" smtClean="0"/>
              <a:t>is one of the critical processes of any project. At the start of a project, the amount of planning and work required can seem overwhelming. </a:t>
            </a:r>
          </a:p>
          <a:p>
            <a:r>
              <a:rPr lang="en-US" sz="2000" dirty="0" smtClean="0"/>
              <a:t>There will be tasks that need to be completed at just the right time and in just the right sequence.</a:t>
            </a:r>
          </a:p>
          <a:p>
            <a:pPr>
              <a:buNone/>
            </a:pPr>
            <a:r>
              <a:rPr lang="en-US" sz="2000" dirty="0" smtClean="0"/>
              <a:t>    Project managers know it is often easier to handle the details of a project and take steps in the right order when you break the project down into phases. Dividing your project management efforts into these five phases can help give your efforts structure and simplify them into a series of logical and manageable steps.</a:t>
            </a:r>
          </a:p>
          <a:p>
            <a:pPr>
              <a:buNone/>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671" y="152400"/>
            <a:ext cx="7498080" cy="609600"/>
          </a:xfrm>
        </p:spPr>
        <p:txBody>
          <a:bodyPr>
            <a:normAutofit fontScale="90000"/>
          </a:bodyPr>
          <a:lstStyle/>
          <a:p>
            <a:r>
              <a:rPr lang="en-US" b="1" dirty="0"/>
              <a:t>Tasks in project </a:t>
            </a:r>
            <a:r>
              <a:rPr lang="en-US" b="1" dirty="0" smtClean="0"/>
              <a:t>closure</a:t>
            </a:r>
            <a:endParaRPr lang="en-US" dirty="0"/>
          </a:p>
        </p:txBody>
      </p:sp>
      <p:sp>
        <p:nvSpPr>
          <p:cNvPr id="3" name="Content Placeholder 2"/>
          <p:cNvSpPr>
            <a:spLocks noGrp="1"/>
          </p:cNvSpPr>
          <p:nvPr>
            <p:ph idx="1"/>
          </p:nvPr>
        </p:nvSpPr>
        <p:spPr>
          <a:xfrm>
            <a:off x="1435608" y="762000"/>
            <a:ext cx="7498080" cy="5791200"/>
          </a:xfrm>
        </p:spPr>
        <p:txBody>
          <a:bodyPr>
            <a:normAutofit/>
          </a:bodyPr>
          <a:lstStyle/>
          <a:p>
            <a:r>
              <a:rPr lang="en-US" sz="2400" b="1" dirty="0" smtClean="0"/>
              <a:t>Verification</a:t>
            </a:r>
            <a:r>
              <a:rPr lang="en-US" sz="2400" b="1" dirty="0"/>
              <a:t>:</a:t>
            </a:r>
            <a:r>
              <a:rPr lang="en-US" sz="2400" dirty="0"/>
              <a:t> Ensure that all project deliverables meet the specified requirements.</a:t>
            </a:r>
          </a:p>
          <a:p>
            <a:r>
              <a:rPr lang="en-US" sz="2400" b="1" dirty="0"/>
              <a:t>Customer Acceptance:</a:t>
            </a:r>
            <a:r>
              <a:rPr lang="en-US" sz="2400" dirty="0"/>
              <a:t> Obtain formal acceptance from the stakeholders or customers.</a:t>
            </a:r>
          </a:p>
          <a:p>
            <a:r>
              <a:rPr lang="en-US" sz="2400" b="1" dirty="0"/>
              <a:t>Document Lessons Learned:</a:t>
            </a:r>
            <a:r>
              <a:rPr lang="en-US" sz="2400" dirty="0"/>
              <a:t> Document insights, successes, and challenges faced during the project.</a:t>
            </a:r>
          </a:p>
          <a:p>
            <a:r>
              <a:rPr lang="en-US" sz="2400" b="1" dirty="0"/>
              <a:t>Release Resources:</a:t>
            </a:r>
            <a:r>
              <a:rPr lang="en-US" sz="2400" dirty="0"/>
              <a:t> Release project resources and close out contracts.</a:t>
            </a:r>
          </a:p>
          <a:p>
            <a:r>
              <a:rPr lang="en-US" sz="2400" b="1" dirty="0"/>
              <a:t>Project Closure Report:</a:t>
            </a:r>
            <a:r>
              <a:rPr lang="en-US" sz="2400" dirty="0"/>
              <a:t> Provide a comprehensive report on project completion</a:t>
            </a:r>
            <a:r>
              <a:rPr lang="en-US" sz="2400" dirty="0" smtClean="0"/>
              <a:t>.</a:t>
            </a:r>
            <a:endParaRPr lang="en-US" sz="2400" dirty="0"/>
          </a:p>
        </p:txBody>
      </p:sp>
    </p:spTree>
    <p:extLst>
      <p:ext uri="{BB962C8B-B14F-4D97-AF65-F5344CB8AC3E}">
        <p14:creationId xmlns:p14="http://schemas.microsoft.com/office/powerpoint/2010/main" val="4251598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b="1" dirty="0" smtClean="0"/>
              <a:t/>
            </a:r>
            <a:br>
              <a:rPr lang="en-US" sz="2000" b="1" dirty="0" smtClean="0"/>
            </a:br>
            <a:r>
              <a:rPr lang="en-US" sz="2000" b="1" dirty="0" smtClean="0"/>
              <a:t>REPRESENTING AND SCHEDULING PROJECT PLANS</a:t>
            </a:r>
            <a:endParaRPr lang="en-US" sz="2000" b="1" dirty="0"/>
          </a:p>
        </p:txBody>
      </p:sp>
      <p:sp>
        <p:nvSpPr>
          <p:cNvPr id="3" name="Content Placeholder 2"/>
          <p:cNvSpPr>
            <a:spLocks noGrp="1"/>
          </p:cNvSpPr>
          <p:nvPr>
            <p:ph idx="1"/>
          </p:nvPr>
        </p:nvSpPr>
        <p:spPr>
          <a:xfrm>
            <a:off x="1435608" y="1295400"/>
            <a:ext cx="7498080" cy="4953000"/>
          </a:xfrm>
        </p:spPr>
        <p:txBody>
          <a:bodyPr>
            <a:normAutofit fontScale="92500" lnSpcReduction="20000"/>
          </a:bodyPr>
          <a:lstStyle/>
          <a:p>
            <a:pPr>
              <a:buNone/>
            </a:pPr>
            <a:r>
              <a:rPr lang="en-US" sz="2000" b="1" dirty="0" smtClean="0"/>
              <a:t>Project Plan </a:t>
            </a:r>
            <a:r>
              <a:rPr lang="en-US" sz="2000" dirty="0" smtClean="0"/>
              <a:t>    </a:t>
            </a:r>
          </a:p>
          <a:p>
            <a:pPr>
              <a:buNone/>
            </a:pPr>
            <a:r>
              <a:rPr lang="en-US" sz="2000" dirty="0" smtClean="0"/>
              <a:t>    A project plan is an essential project document that is used to guide the project, and facilitate communication among the stakeholders.</a:t>
            </a:r>
          </a:p>
          <a:p>
            <a:pPr>
              <a:buNone/>
            </a:pPr>
            <a:r>
              <a:rPr lang="en-US" sz="2000" dirty="0" smtClean="0"/>
              <a:t>    The project plan answers general questions related to the project such as;</a:t>
            </a:r>
          </a:p>
          <a:p>
            <a:r>
              <a:rPr lang="en-US" sz="2000" dirty="0" smtClean="0"/>
              <a:t>Why did the organization undertake the project?</a:t>
            </a:r>
          </a:p>
          <a:p>
            <a:r>
              <a:rPr lang="en-US" sz="2000" dirty="0" smtClean="0"/>
              <a:t>What benefit will the organization obtain from the project?</a:t>
            </a:r>
          </a:p>
          <a:p>
            <a:r>
              <a:rPr lang="en-US" sz="2000" dirty="0" smtClean="0"/>
              <a:t>What are the deliverables or the products of the project will be?</a:t>
            </a:r>
          </a:p>
          <a:p>
            <a:r>
              <a:rPr lang="en-US" sz="2000" dirty="0" smtClean="0"/>
              <a:t>Which parties will be involved in the project?</a:t>
            </a:r>
          </a:p>
          <a:p>
            <a:r>
              <a:rPr lang="en-US" sz="2000" dirty="0" smtClean="0"/>
              <a:t>What is the finish date?</a:t>
            </a:r>
          </a:p>
          <a:p>
            <a:r>
              <a:rPr lang="en-US" sz="2000" dirty="0" smtClean="0"/>
              <a:t>What are the major project milestones?</a:t>
            </a:r>
          </a:p>
          <a:p>
            <a:r>
              <a:rPr lang="en-US" sz="2000" dirty="0" smtClean="0"/>
              <a:t>What are the scope, budget, duration and completion date of the project?</a:t>
            </a:r>
          </a:p>
          <a:p>
            <a:r>
              <a:rPr lang="en-US" sz="2000" dirty="0" smtClean="0"/>
              <a:t>What kind of technology will be used to perform the tasks?</a:t>
            </a:r>
          </a:p>
          <a:p>
            <a:pPr>
              <a:buNone/>
            </a:pPr>
            <a:r>
              <a:rPr lang="en-US" sz="2000" dirty="0" smtClean="0"/>
              <a:t>    As it is seen from the questions, the project plan deals with the “what” question related to the project. </a:t>
            </a:r>
          </a:p>
          <a:p>
            <a:pPr>
              <a:buNone/>
            </a:pPr>
            <a:r>
              <a:rPr lang="en-US" sz="2000" dirty="0" smtClean="0"/>
              <a:t>    It provides a general vision for the project.</a:t>
            </a:r>
          </a:p>
          <a:p>
            <a:pPr>
              <a:buNone/>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b="1" dirty="0" smtClean="0"/>
              <a:t/>
            </a:r>
            <a:br>
              <a:rPr lang="en-US" sz="2000" b="1" dirty="0" smtClean="0"/>
            </a:br>
            <a:r>
              <a:rPr lang="en-US" sz="2000" b="1" dirty="0" smtClean="0"/>
              <a:t>REPRESENTING AND SCHEDULING PROJECT PLANS</a:t>
            </a:r>
            <a:endParaRPr lang="en-US" sz="2000" b="1" dirty="0"/>
          </a:p>
        </p:txBody>
      </p:sp>
      <p:sp>
        <p:nvSpPr>
          <p:cNvPr id="3" name="Content Placeholder 2"/>
          <p:cNvSpPr>
            <a:spLocks noGrp="1"/>
          </p:cNvSpPr>
          <p:nvPr>
            <p:ph idx="1"/>
          </p:nvPr>
        </p:nvSpPr>
        <p:spPr>
          <a:xfrm>
            <a:off x="1435608" y="1295400"/>
            <a:ext cx="7498080" cy="4953000"/>
          </a:xfrm>
        </p:spPr>
        <p:txBody>
          <a:bodyPr>
            <a:normAutofit fontScale="85000" lnSpcReduction="20000"/>
          </a:bodyPr>
          <a:lstStyle/>
          <a:p>
            <a:pPr>
              <a:buNone/>
            </a:pPr>
            <a:r>
              <a:rPr lang="en-US" sz="2000" b="1" dirty="0" smtClean="0"/>
              <a:t>Project Schedule</a:t>
            </a:r>
          </a:p>
          <a:p>
            <a:pPr>
              <a:buNone/>
            </a:pPr>
            <a:r>
              <a:rPr lang="en-US" sz="2000" dirty="0" smtClean="0"/>
              <a:t>    It is clear that every project needs a project schedule. Without a project schedule, your project will not achieve the goals in a limited time period. It details what work will be performed and when.</a:t>
            </a:r>
          </a:p>
          <a:p>
            <a:pPr>
              <a:buNone/>
            </a:pPr>
            <a:r>
              <a:rPr lang="en-US" sz="2000" b="1" dirty="0" smtClean="0"/>
              <a:t>Project Scheduling Steps</a:t>
            </a:r>
          </a:p>
          <a:p>
            <a:pPr>
              <a:buNone/>
            </a:pPr>
            <a:r>
              <a:rPr lang="en-US" sz="2000" dirty="0" smtClean="0"/>
              <a:t>Project Scheduling is the act of determining which activities need to get done </a:t>
            </a:r>
            <a:r>
              <a:rPr lang="en-US" sz="2000" dirty="0" smtClean="0"/>
              <a:t>and which </a:t>
            </a:r>
            <a:r>
              <a:rPr lang="en-US" sz="2000" dirty="0" smtClean="0"/>
              <a:t>resources will be assigned to complete these activities in a specific period.</a:t>
            </a:r>
          </a:p>
          <a:p>
            <a:pPr>
              <a:buNone/>
            </a:pPr>
            <a:r>
              <a:rPr lang="en-US" sz="2000" dirty="0" smtClean="0"/>
              <a:t>There are some steps to be taken in order to create a serviceable schedule</a:t>
            </a:r>
          </a:p>
          <a:p>
            <a:r>
              <a:rPr lang="en-US" sz="2000" dirty="0" smtClean="0"/>
              <a:t>Analyze the project scope and create the WBS (Work Breakdown Structure)</a:t>
            </a:r>
          </a:p>
          <a:p>
            <a:r>
              <a:rPr lang="en-US" sz="2000" dirty="0" smtClean="0"/>
              <a:t>Determine the activities</a:t>
            </a:r>
          </a:p>
          <a:p>
            <a:r>
              <a:rPr lang="en-US" sz="2000" dirty="0" smtClean="0"/>
              <a:t>Determine the resources</a:t>
            </a:r>
          </a:p>
          <a:p>
            <a:r>
              <a:rPr lang="en-US" sz="2000" dirty="0" smtClean="0"/>
              <a:t>Estimate the duration of each activity</a:t>
            </a:r>
          </a:p>
          <a:p>
            <a:r>
              <a:rPr lang="en-US" sz="2000" dirty="0" smtClean="0"/>
              <a:t>Assign the activity relationships</a:t>
            </a:r>
          </a:p>
          <a:p>
            <a:r>
              <a:rPr lang="en-US" sz="2000" dirty="0" smtClean="0"/>
              <a:t>Assign the resources</a:t>
            </a:r>
          </a:p>
          <a:p>
            <a:r>
              <a:rPr lang="en-US" sz="2000" dirty="0" smtClean="0"/>
              <a:t>Detail the schedule and analyze</a:t>
            </a:r>
          </a:p>
          <a:p>
            <a:r>
              <a:rPr lang="en-US" sz="2000" dirty="0" smtClean="0"/>
              <a:t>Monitor and control the schedule</a:t>
            </a:r>
          </a:p>
          <a:p>
            <a:pPr>
              <a:buNone/>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2600" b="1" dirty="0" smtClean="0"/>
              <a:t/>
            </a:r>
            <a:br>
              <a:rPr lang="en-US" sz="2600" b="1" dirty="0" smtClean="0"/>
            </a:br>
            <a:r>
              <a:rPr lang="en-US" sz="2600" b="1" dirty="0" smtClean="0"/>
              <a:t>Gantt and PERT Charts</a:t>
            </a:r>
            <a:endParaRPr lang="en-US" sz="2600" b="1" dirty="0"/>
          </a:p>
        </p:txBody>
      </p:sp>
      <p:sp>
        <p:nvSpPr>
          <p:cNvPr id="3" name="Content Placeholder 2"/>
          <p:cNvSpPr>
            <a:spLocks noGrp="1"/>
          </p:cNvSpPr>
          <p:nvPr>
            <p:ph idx="1"/>
          </p:nvPr>
        </p:nvSpPr>
        <p:spPr>
          <a:xfrm>
            <a:off x="1435608" y="1295400"/>
            <a:ext cx="7498080" cy="4953000"/>
          </a:xfrm>
        </p:spPr>
        <p:txBody>
          <a:bodyPr>
            <a:normAutofit fontScale="92500" lnSpcReduction="10000"/>
          </a:bodyPr>
          <a:lstStyle/>
          <a:p>
            <a:pPr>
              <a:buNone/>
            </a:pPr>
            <a:r>
              <a:rPr lang="en-US" sz="2000" dirty="0" smtClean="0"/>
              <a:t>    PERT and Gantt charts are visualization tools that are often used in project management. Both of these charts are used for task scheduling, controlling, and administering the tasks necessary for the completion of a project. </a:t>
            </a:r>
          </a:p>
          <a:p>
            <a:pPr>
              <a:buNone/>
            </a:pPr>
            <a:r>
              <a:rPr lang="en-US" sz="2000" dirty="0" smtClean="0"/>
              <a:t>     </a:t>
            </a:r>
            <a:r>
              <a:rPr lang="en-US" sz="2000" b="1" dirty="0" smtClean="0"/>
              <a:t>What is the PERT Chart?</a:t>
            </a:r>
          </a:p>
          <a:p>
            <a:pPr>
              <a:buNone/>
            </a:pPr>
            <a:r>
              <a:rPr lang="en-US" sz="2000" dirty="0" smtClean="0"/>
              <a:t>     PERT Chart is an acronym for (Program Evaluation and Review Technique). </a:t>
            </a:r>
          </a:p>
          <a:p>
            <a:pPr>
              <a:buNone/>
            </a:pPr>
            <a:r>
              <a:rPr lang="en-US" sz="2000" dirty="0" smtClean="0"/>
              <a:t>     A PERT chart is a project management tool used to schedule, organize, and coordinate tasks within a project. </a:t>
            </a:r>
          </a:p>
          <a:p>
            <a:pPr>
              <a:buNone/>
            </a:pPr>
            <a:r>
              <a:rPr lang="en-US" sz="2000" dirty="0" smtClean="0"/>
              <a:t>    It is a method to analyze the tasks involved in completing a given project, especially the time needed to complete each task and to identify the minimum time needed to complete the total project.</a:t>
            </a:r>
          </a:p>
          <a:p>
            <a:pPr>
              <a:buNone/>
            </a:pPr>
            <a:endParaRPr lang="en-US" sz="2000" dirty="0" smtClean="0"/>
          </a:p>
          <a:p>
            <a:pPr>
              <a:buNone/>
            </a:pPr>
            <a:r>
              <a:rPr lang="en-US" sz="2000" dirty="0" smtClean="0"/>
              <a:t>   </a:t>
            </a:r>
          </a:p>
          <a:p>
            <a:pPr>
              <a:buNone/>
            </a:pPr>
            <a:r>
              <a:rPr lang="en-US" sz="2000" dirty="0" smtClean="0"/>
              <a:t> </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2600" b="1" dirty="0" smtClean="0"/>
              <a:t/>
            </a:r>
            <a:br>
              <a:rPr lang="en-US" sz="2600" b="1" dirty="0" smtClean="0"/>
            </a:br>
            <a:r>
              <a:rPr lang="en-US" sz="2600" b="1" dirty="0" smtClean="0"/>
              <a:t>Gantt and PERT Charts</a:t>
            </a:r>
            <a:endParaRPr lang="en-US" sz="2600" b="1" dirty="0"/>
          </a:p>
        </p:txBody>
      </p:sp>
      <p:sp>
        <p:nvSpPr>
          <p:cNvPr id="3" name="Content Placeholder 2"/>
          <p:cNvSpPr>
            <a:spLocks noGrp="1"/>
          </p:cNvSpPr>
          <p:nvPr>
            <p:ph idx="1"/>
          </p:nvPr>
        </p:nvSpPr>
        <p:spPr>
          <a:xfrm>
            <a:off x="1435608" y="1295400"/>
            <a:ext cx="7498080" cy="4953000"/>
          </a:xfrm>
        </p:spPr>
        <p:txBody>
          <a:bodyPr>
            <a:normAutofit lnSpcReduction="10000"/>
          </a:bodyPr>
          <a:lstStyle/>
          <a:p>
            <a:pPr>
              <a:buNone/>
            </a:pPr>
            <a:r>
              <a:rPr lang="en-US" sz="2000" b="1" dirty="0" smtClean="0"/>
              <a:t>    What is a Gantt Chart?    </a:t>
            </a:r>
          </a:p>
          <a:p>
            <a:pPr>
              <a:buNone/>
            </a:pPr>
            <a:r>
              <a:rPr lang="en-US" sz="2000" dirty="0" smtClean="0"/>
              <a:t>     A Gantt chart is a visual representation of all your project tasks and deadlines, laid out in a timeline format. </a:t>
            </a:r>
          </a:p>
          <a:p>
            <a:pPr>
              <a:buNone/>
            </a:pPr>
            <a:r>
              <a:rPr lang="en-US" sz="2000" dirty="0" smtClean="0"/>
              <a:t>    A Gantt chart is the most dependable tool for project planning. </a:t>
            </a:r>
          </a:p>
          <a:p>
            <a:pPr>
              <a:buNone/>
            </a:pPr>
            <a:r>
              <a:rPr lang="en-US" sz="2000" dirty="0" smtClean="0"/>
              <a:t>    A Gantt chart is a type of horizontal bar chart commonly used in project management, which is a visual view of tasks scheduled overtime. </a:t>
            </a:r>
          </a:p>
          <a:p>
            <a:pPr>
              <a:buNone/>
            </a:pPr>
            <a:r>
              <a:rPr lang="en-US" sz="2000" dirty="0" smtClean="0"/>
              <a:t>    It provides a graphical visualization of a schedule that helps to plan, coordinate, and track specific tasks (or elements) in a project.</a:t>
            </a:r>
          </a:p>
          <a:p>
            <a:pPr>
              <a:buNone/>
            </a:pPr>
            <a:r>
              <a:rPr lang="en-US" sz="2000" dirty="0" smtClean="0"/>
              <a:t>    Using a Gantt chart allows all stakeholders to perceive the same schedule information, sets mutually understood expectations, and conducts their efforts according to the desired protocol. </a:t>
            </a:r>
          </a:p>
          <a:p>
            <a:pPr>
              <a:buNone/>
            </a:pPr>
            <a:r>
              <a:rPr lang="en-US" sz="2000" dirty="0" smtClean="0"/>
              <a:t>    The Gantt chart tool provides a visual timeline for the start and end of tasks, making it clear how tasks are interrelated and perhaps rely on the completion of another before one can start.</a:t>
            </a:r>
          </a:p>
          <a:p>
            <a:pPr>
              <a:buNone/>
            </a:pPr>
            <a:endParaRPr lang="en-US" sz="2000" dirty="0" smtClean="0"/>
          </a:p>
          <a:p>
            <a:pPr>
              <a:buNone/>
            </a:pP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2600" b="1" dirty="0" smtClean="0"/>
              <a:t/>
            </a:r>
            <a:br>
              <a:rPr lang="en-US" sz="2600" b="1" dirty="0" smtClean="0"/>
            </a:br>
            <a:r>
              <a:rPr lang="en-US" sz="2600" b="1" dirty="0" smtClean="0"/>
              <a:t>Gantt Chart Vs PERT Chart</a:t>
            </a:r>
            <a:endParaRPr lang="en-US" sz="2600" b="1" dirty="0"/>
          </a:p>
        </p:txBody>
      </p:sp>
      <p:pic>
        <p:nvPicPr>
          <p:cNvPr id="1026" name="Picture 2" descr="C:\Users\Hamzah\Desktop\2.png"/>
          <p:cNvPicPr>
            <a:picLocks noGrp="1" noChangeAspect="1" noChangeArrowheads="1"/>
          </p:cNvPicPr>
          <p:nvPr>
            <p:ph idx="1"/>
          </p:nvPr>
        </p:nvPicPr>
        <p:blipFill>
          <a:blip r:embed="rId2"/>
          <a:srcRect/>
          <a:stretch>
            <a:fillRect/>
          </a:stretch>
        </p:blipFill>
        <p:spPr bwMode="auto">
          <a:xfrm>
            <a:off x="1435100" y="1524000"/>
            <a:ext cx="7499350" cy="300499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More on Gantt Charts</a:t>
            </a:r>
            <a:endParaRPr lang="en-US" b="1" dirty="0"/>
          </a:p>
        </p:txBody>
      </p:sp>
      <p:sp>
        <p:nvSpPr>
          <p:cNvPr id="3" name="Content Placeholder 2"/>
          <p:cNvSpPr>
            <a:spLocks noGrp="1"/>
          </p:cNvSpPr>
          <p:nvPr>
            <p:ph idx="1"/>
          </p:nvPr>
        </p:nvSpPr>
        <p:spPr>
          <a:xfrm>
            <a:off x="1435608" y="914400"/>
            <a:ext cx="7498080" cy="5715000"/>
          </a:xfrm>
        </p:spPr>
        <p:txBody>
          <a:bodyPr/>
          <a:lstStyle/>
          <a:p>
            <a:r>
              <a:rPr lang="en-US" b="1" dirty="0"/>
              <a:t>Visualization:</a:t>
            </a:r>
            <a:r>
              <a:rPr lang="en-US" dirty="0"/>
              <a:t> Provides a visual representation of project tasks and their timelines.</a:t>
            </a:r>
          </a:p>
          <a:p>
            <a:r>
              <a:rPr lang="en-US" b="1" dirty="0"/>
              <a:t>Dependencies:</a:t>
            </a:r>
            <a:r>
              <a:rPr lang="en-US" dirty="0"/>
              <a:t> Shows dependencies between tasks and their sequence.</a:t>
            </a:r>
          </a:p>
          <a:p>
            <a:r>
              <a:rPr lang="en-US" b="1" dirty="0"/>
              <a:t>Resource Allocation:</a:t>
            </a:r>
            <a:r>
              <a:rPr lang="en-US" dirty="0"/>
              <a:t> Helps in allocating resources by indicating task durations</a:t>
            </a:r>
            <a:r>
              <a:rPr lang="en-US" dirty="0" smtClean="0"/>
              <a:t>.</a:t>
            </a:r>
            <a:endParaRPr lang="en-US" dirty="0"/>
          </a:p>
        </p:txBody>
      </p:sp>
    </p:spTree>
    <p:extLst>
      <p:ext uri="{BB962C8B-B14F-4D97-AF65-F5344CB8AC3E}">
        <p14:creationId xmlns:p14="http://schemas.microsoft.com/office/powerpoint/2010/main" val="2877604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More on PERT Charts</a:t>
            </a:r>
            <a:endParaRPr lang="en-US" b="1" dirty="0"/>
          </a:p>
        </p:txBody>
      </p:sp>
      <p:sp>
        <p:nvSpPr>
          <p:cNvPr id="3" name="Content Placeholder 2"/>
          <p:cNvSpPr>
            <a:spLocks noGrp="1"/>
          </p:cNvSpPr>
          <p:nvPr>
            <p:ph idx="1"/>
          </p:nvPr>
        </p:nvSpPr>
        <p:spPr/>
        <p:txBody>
          <a:bodyPr/>
          <a:lstStyle/>
          <a:p>
            <a:r>
              <a:rPr lang="en-US" b="1" dirty="0"/>
              <a:t>Critical Path Analysis:</a:t>
            </a:r>
            <a:r>
              <a:rPr lang="en-US" dirty="0"/>
              <a:t> Identifies the critical path and tasks that impact project duration.</a:t>
            </a:r>
          </a:p>
          <a:p>
            <a:r>
              <a:rPr lang="en-US" b="1" dirty="0"/>
              <a:t>Probability and Variability:</a:t>
            </a:r>
            <a:r>
              <a:rPr lang="en-US" dirty="0"/>
              <a:t> Incorporates uncertainty by representing task durations as probability distributions.</a:t>
            </a:r>
          </a:p>
          <a:p>
            <a:r>
              <a:rPr lang="en-US" b="1" dirty="0"/>
              <a:t>Complex Projects:</a:t>
            </a:r>
            <a:r>
              <a:rPr lang="en-US" dirty="0"/>
              <a:t> Suitable for complex projects with interdependent tasks</a:t>
            </a:r>
            <a:r>
              <a:rPr lang="en-US" dirty="0" smtClean="0"/>
              <a:t>.</a:t>
            </a:r>
            <a:endParaRPr lang="en-US" dirty="0"/>
          </a:p>
        </p:txBody>
      </p:sp>
    </p:spTree>
    <p:extLst>
      <p:ext uri="{BB962C8B-B14F-4D97-AF65-F5344CB8AC3E}">
        <p14:creationId xmlns:p14="http://schemas.microsoft.com/office/powerpoint/2010/main" val="2248114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Comparison of Gantt and PERT </a:t>
            </a:r>
            <a:r>
              <a:rPr lang="en-US" b="1" dirty="0" smtClean="0"/>
              <a:t>Charts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Gantt </a:t>
            </a:r>
            <a:r>
              <a:rPr lang="en-US" b="1" dirty="0"/>
              <a:t>Chart Advantages:</a:t>
            </a:r>
            <a:endParaRPr lang="en-US" dirty="0"/>
          </a:p>
          <a:p>
            <a:pPr lvl="1"/>
            <a:r>
              <a:rPr lang="en-US" dirty="0"/>
              <a:t>Easy to understand and widely used.</a:t>
            </a:r>
          </a:p>
          <a:p>
            <a:pPr lvl="1"/>
            <a:r>
              <a:rPr lang="en-US" dirty="0"/>
              <a:t>Provides a clear timeline with task dependencies.</a:t>
            </a:r>
          </a:p>
          <a:p>
            <a:pPr lvl="1"/>
            <a:r>
              <a:rPr lang="en-US" dirty="0"/>
              <a:t>Suitable for small to medium-sized projects.</a:t>
            </a:r>
          </a:p>
          <a:p>
            <a:r>
              <a:rPr lang="en-US" b="1" dirty="0"/>
              <a:t>PERT Chart Advantages:</a:t>
            </a:r>
            <a:endParaRPr lang="en-US" dirty="0"/>
          </a:p>
          <a:p>
            <a:pPr lvl="1"/>
            <a:r>
              <a:rPr lang="en-US" dirty="0"/>
              <a:t>Useful for complex projects with many interdependencies.</a:t>
            </a:r>
          </a:p>
          <a:p>
            <a:pPr lvl="1"/>
            <a:r>
              <a:rPr lang="en-US" dirty="0"/>
              <a:t>Incorporates uncertainty with probability distributions.</a:t>
            </a:r>
          </a:p>
          <a:p>
            <a:pPr lvl="1"/>
            <a:r>
              <a:rPr lang="en-US" dirty="0"/>
              <a:t>Highlights critical paths that affect project duration.</a:t>
            </a:r>
          </a:p>
          <a:p>
            <a:endParaRPr lang="en-US" dirty="0"/>
          </a:p>
        </p:txBody>
      </p:sp>
    </p:spTree>
    <p:extLst>
      <p:ext uri="{BB962C8B-B14F-4D97-AF65-F5344CB8AC3E}">
        <p14:creationId xmlns:p14="http://schemas.microsoft.com/office/powerpoint/2010/main" val="3430109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878" y="152400"/>
            <a:ext cx="7498080" cy="487362"/>
          </a:xfrm>
        </p:spPr>
        <p:txBody>
          <a:bodyPr>
            <a:normAutofit fontScale="90000"/>
          </a:bodyPr>
          <a:lstStyle/>
          <a:p>
            <a:pPr lvl="0" algn="ctr"/>
            <a:r>
              <a:rPr lang="en-US" sz="2800" b="1" dirty="0" smtClean="0"/>
              <a:t>PROJECT MANAGEMENT SOFTWARE</a:t>
            </a:r>
            <a:endParaRPr lang="en-US" sz="2600" b="1" dirty="0"/>
          </a:p>
        </p:txBody>
      </p:sp>
      <p:sp>
        <p:nvSpPr>
          <p:cNvPr id="4" name="Content Placeholder 3"/>
          <p:cNvSpPr>
            <a:spLocks noGrp="1"/>
          </p:cNvSpPr>
          <p:nvPr>
            <p:ph idx="1"/>
          </p:nvPr>
        </p:nvSpPr>
        <p:spPr>
          <a:xfrm>
            <a:off x="1435608" y="639762"/>
            <a:ext cx="7498080" cy="5989638"/>
          </a:xfrm>
        </p:spPr>
        <p:txBody>
          <a:bodyPr>
            <a:normAutofit fontScale="62500" lnSpcReduction="20000"/>
          </a:bodyPr>
          <a:lstStyle/>
          <a:p>
            <a:pPr>
              <a:buNone/>
            </a:pPr>
            <a:r>
              <a:rPr lang="en-US" dirty="0" smtClean="0"/>
              <a:t>    Project management software are </a:t>
            </a:r>
            <a:r>
              <a:rPr lang="en-US" dirty="0"/>
              <a:t>tools designed to assist project managers and teams in planning, executing, and controlling projects.</a:t>
            </a:r>
            <a:r>
              <a:rPr lang="en-US" dirty="0" smtClean="0"/>
              <a:t>    </a:t>
            </a:r>
          </a:p>
          <a:p>
            <a:pPr>
              <a:buNone/>
            </a:pPr>
            <a:r>
              <a:rPr lang="en-US" dirty="0" smtClean="0"/>
              <a:t>Functions may include </a:t>
            </a:r>
          </a:p>
          <a:p>
            <a:pPr lvl="1"/>
            <a:r>
              <a:rPr lang="en-US" dirty="0"/>
              <a:t>T</a:t>
            </a:r>
            <a:r>
              <a:rPr lang="en-US" dirty="0" smtClean="0"/>
              <a:t>ask distribution, </a:t>
            </a:r>
          </a:p>
          <a:p>
            <a:pPr lvl="1"/>
            <a:r>
              <a:rPr lang="en-US" dirty="0" smtClean="0"/>
              <a:t>time tracking, </a:t>
            </a:r>
          </a:p>
          <a:p>
            <a:pPr lvl="1"/>
            <a:r>
              <a:rPr lang="en-US" dirty="0" smtClean="0"/>
              <a:t>budgeting, </a:t>
            </a:r>
          </a:p>
          <a:p>
            <a:pPr lvl="1"/>
            <a:r>
              <a:rPr lang="en-US" dirty="0" smtClean="0"/>
              <a:t>resource planning, </a:t>
            </a:r>
          </a:p>
          <a:p>
            <a:pPr lvl="1"/>
            <a:r>
              <a:rPr lang="en-US" dirty="0" smtClean="0"/>
              <a:t>team collaboration, and many more. People also refer to project management software as Task Management Software or </a:t>
            </a:r>
            <a:r>
              <a:rPr lang="en-US" dirty="0" smtClean="0">
                <a:hlinkClick r:id="rId2"/>
              </a:rPr>
              <a:t>Project Portfolio Management (PPM)</a:t>
            </a:r>
            <a:r>
              <a:rPr lang="en-US" dirty="0" smtClean="0"/>
              <a:t>.</a:t>
            </a:r>
          </a:p>
          <a:p>
            <a:pPr>
              <a:buNone/>
            </a:pPr>
            <a:r>
              <a:rPr lang="en-US" dirty="0" smtClean="0"/>
              <a:t>    Managing projects has grown increasingly complex over the past decade. This often leads to large projects </a:t>
            </a:r>
            <a:r>
              <a:rPr lang="en-US" dirty="0" smtClean="0">
                <a:hlinkClick r:id="rId3"/>
              </a:rPr>
              <a:t>particularly information technology undertakings</a:t>
            </a:r>
            <a:r>
              <a:rPr lang="en-US" dirty="0" smtClean="0"/>
              <a:t> finishing past due, over-budget, and with a lower than predicted return on investment.</a:t>
            </a:r>
          </a:p>
          <a:p>
            <a:pPr>
              <a:buNone/>
            </a:pPr>
            <a:r>
              <a:rPr lang="en-US" dirty="0" smtClean="0"/>
              <a:t>    Business professionals often rely on a project management system to help them oversee multiple endeavors. </a:t>
            </a:r>
          </a:p>
          <a:p>
            <a:pPr>
              <a:buNone/>
            </a:pPr>
            <a:r>
              <a:rPr lang="en-US" dirty="0" smtClean="0"/>
              <a:t>    Similarly, companies today can more easily mitigate risk by identifying failing aspects of a project using time tracking software that forecasts completion dates for each phase of the project.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Characteristics of a project</a:t>
            </a:r>
            <a:endParaRPr lang="en-US" b="1" dirty="0"/>
          </a:p>
        </p:txBody>
      </p:sp>
      <p:sp>
        <p:nvSpPr>
          <p:cNvPr id="3" name="Content Placeholder 2"/>
          <p:cNvSpPr>
            <a:spLocks noGrp="1"/>
          </p:cNvSpPr>
          <p:nvPr>
            <p:ph idx="1"/>
          </p:nvPr>
        </p:nvSpPr>
        <p:spPr>
          <a:xfrm>
            <a:off x="1435608" y="914400"/>
            <a:ext cx="7498080" cy="5791200"/>
          </a:xfrm>
        </p:spPr>
        <p:txBody>
          <a:bodyPr>
            <a:normAutofit fontScale="55000" lnSpcReduction="20000"/>
          </a:bodyPr>
          <a:lstStyle/>
          <a:p>
            <a:r>
              <a:rPr lang="en-US" b="1" dirty="0" smtClean="0"/>
              <a:t>Temporary</a:t>
            </a:r>
            <a:r>
              <a:rPr lang="en-US" dirty="0"/>
              <a:t>. Projects have a defined start and end date. Once the project objectives are achieved, the project is considered complete. </a:t>
            </a:r>
            <a:endParaRPr lang="en-US" dirty="0" smtClean="0"/>
          </a:p>
          <a:p>
            <a:r>
              <a:rPr lang="en-US" b="1" dirty="0" smtClean="0"/>
              <a:t>Unique</a:t>
            </a:r>
            <a:r>
              <a:rPr lang="en-US" dirty="0"/>
              <a:t>. Each project has a set of specific goals and deliverables that distinguish it from other activities. Even if the goals are similar to previous projects, the context, constraints, and stakeholders involved can make each project unique. </a:t>
            </a:r>
            <a:endParaRPr lang="en-US" dirty="0" smtClean="0"/>
          </a:p>
          <a:p>
            <a:r>
              <a:rPr lang="en-US" b="1" dirty="0" smtClean="0"/>
              <a:t>Defined </a:t>
            </a:r>
            <a:r>
              <a:rPr lang="en-US" b="1" dirty="0"/>
              <a:t>scope</a:t>
            </a:r>
            <a:r>
              <a:rPr lang="en-US" dirty="0"/>
              <a:t>. Projects have clear boundaries that outline the work that needs to be done to achieve the project objectives. The scope defines what is included and excluded from the project. </a:t>
            </a:r>
            <a:endParaRPr lang="en-US" dirty="0" smtClean="0"/>
          </a:p>
          <a:p>
            <a:r>
              <a:rPr lang="en-US" b="1" dirty="0" smtClean="0"/>
              <a:t>Resource </a:t>
            </a:r>
            <a:r>
              <a:rPr lang="en-US" b="1" dirty="0"/>
              <a:t>allocation</a:t>
            </a:r>
            <a:r>
              <a:rPr lang="en-US" dirty="0"/>
              <a:t>. Projects require the allocation of resources, including people, time, money, and materials, to accomplish the defined </a:t>
            </a:r>
            <a:r>
              <a:rPr lang="en-US" dirty="0" smtClean="0"/>
              <a:t>objectives</a:t>
            </a:r>
          </a:p>
          <a:p>
            <a:r>
              <a:rPr lang="en-US" b="1" dirty="0" smtClean="0"/>
              <a:t>Planning </a:t>
            </a:r>
            <a:r>
              <a:rPr lang="en-US" b="1" dirty="0"/>
              <a:t>and execution</a:t>
            </a:r>
            <a:r>
              <a:rPr lang="en-US" dirty="0"/>
              <a:t>. Projects involve planning activities to define the project scope, schedule, budget, and resources. Execution involves carrying out the planned activities to produce the project deliverables. </a:t>
            </a:r>
            <a:endParaRPr lang="en-US" dirty="0" smtClean="0"/>
          </a:p>
          <a:p>
            <a:r>
              <a:rPr lang="en-US" b="1" dirty="0" smtClean="0"/>
              <a:t>Progressive </a:t>
            </a:r>
            <a:r>
              <a:rPr lang="en-US" b="1" dirty="0"/>
              <a:t>elaboration</a:t>
            </a:r>
            <a:r>
              <a:rPr lang="en-US" dirty="0"/>
              <a:t>. Project details are often refined and elaborated upon as the project progresses and more information becomes available. This is known as progressive elaboration. </a:t>
            </a:r>
            <a:endParaRPr lang="en-US" dirty="0" smtClean="0"/>
          </a:p>
          <a:p>
            <a:r>
              <a:rPr lang="en-US" b="1" dirty="0" smtClean="0"/>
              <a:t>Risk </a:t>
            </a:r>
            <a:r>
              <a:rPr lang="en-US" b="1" dirty="0"/>
              <a:t>and uncertainty</a:t>
            </a:r>
            <a:r>
              <a:rPr lang="en-US" dirty="0"/>
              <a:t>. Projects often involve elements of risk and uncertainty, and effective project management includes identifying, assessing, and managing these uncertainties throughout the project life cycle.</a:t>
            </a:r>
          </a:p>
        </p:txBody>
      </p:sp>
    </p:spTree>
    <p:extLst>
      <p:ext uri="{BB962C8B-B14F-4D97-AF65-F5344CB8AC3E}">
        <p14:creationId xmlns:p14="http://schemas.microsoft.com/office/powerpoint/2010/main" val="28977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Functions and features of project management software</a:t>
            </a:r>
            <a:endParaRPr lang="en-US" b="1" dirty="0"/>
          </a:p>
        </p:txBody>
      </p:sp>
      <p:sp>
        <p:nvSpPr>
          <p:cNvPr id="3" name="Content Placeholder 2"/>
          <p:cNvSpPr>
            <a:spLocks noGrp="1"/>
          </p:cNvSpPr>
          <p:nvPr>
            <p:ph idx="1"/>
          </p:nvPr>
        </p:nvSpPr>
        <p:spPr/>
        <p:txBody>
          <a:bodyPr>
            <a:normAutofit fontScale="85000" lnSpcReduction="20000"/>
          </a:bodyPr>
          <a:lstStyle/>
          <a:p>
            <a:r>
              <a:rPr lang="en-US" b="1" dirty="0"/>
              <a:t>Task Management:</a:t>
            </a:r>
            <a:r>
              <a:rPr lang="en-US" dirty="0"/>
              <a:t> Assigning, tracking, and managing tasks.</a:t>
            </a:r>
          </a:p>
          <a:p>
            <a:r>
              <a:rPr lang="en-US" b="1" dirty="0"/>
              <a:t>Resource Allocation:</a:t>
            </a:r>
            <a:r>
              <a:rPr lang="en-US" dirty="0"/>
              <a:t> Allocating and managing resources effectively.</a:t>
            </a:r>
          </a:p>
          <a:p>
            <a:r>
              <a:rPr lang="en-US" b="1" dirty="0"/>
              <a:t>Communication:</a:t>
            </a:r>
            <a:r>
              <a:rPr lang="en-US" dirty="0"/>
              <a:t> Facilitating communication among team members.</a:t>
            </a:r>
          </a:p>
          <a:p>
            <a:r>
              <a:rPr lang="en-US" b="1" dirty="0"/>
              <a:t>Documentation:</a:t>
            </a:r>
            <a:r>
              <a:rPr lang="en-US" dirty="0"/>
              <a:t> Storing and managing project-related documents.</a:t>
            </a:r>
          </a:p>
          <a:p>
            <a:r>
              <a:rPr lang="en-US" b="1" dirty="0"/>
              <a:t>Gantt and PERT Chart Creation:</a:t>
            </a:r>
            <a:r>
              <a:rPr lang="en-US" dirty="0"/>
              <a:t> Visualizing project plans and timelines.</a:t>
            </a:r>
          </a:p>
          <a:p>
            <a:r>
              <a:rPr lang="en-US" b="1" dirty="0"/>
              <a:t>Collaboration:</a:t>
            </a:r>
            <a:r>
              <a:rPr lang="en-US" dirty="0"/>
              <a:t> Enabling team collaboration and information sharing</a:t>
            </a:r>
            <a:r>
              <a:rPr lang="en-US" dirty="0" smtClean="0"/>
              <a:t>.</a:t>
            </a:r>
            <a:endParaRPr lang="en-US" dirty="0"/>
          </a:p>
        </p:txBody>
      </p:sp>
    </p:spTree>
    <p:extLst>
      <p:ext uri="{BB962C8B-B14F-4D97-AF65-F5344CB8AC3E}">
        <p14:creationId xmlns:p14="http://schemas.microsoft.com/office/powerpoint/2010/main" val="2521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Popular Project Management </a:t>
            </a:r>
            <a:r>
              <a:rPr lang="en-US" sz="3000" b="1" dirty="0" smtClean="0"/>
              <a:t>Software</a:t>
            </a:r>
            <a:endParaRPr lang="en-US" sz="3000" dirty="0"/>
          </a:p>
        </p:txBody>
      </p:sp>
      <p:sp>
        <p:nvSpPr>
          <p:cNvPr id="3" name="Content Placeholder 2"/>
          <p:cNvSpPr>
            <a:spLocks noGrp="1"/>
          </p:cNvSpPr>
          <p:nvPr>
            <p:ph idx="1"/>
          </p:nvPr>
        </p:nvSpPr>
        <p:spPr/>
        <p:txBody>
          <a:bodyPr>
            <a:normAutofit fontScale="92500" lnSpcReduction="10000"/>
          </a:bodyPr>
          <a:lstStyle/>
          <a:p>
            <a:r>
              <a:rPr lang="en-US" b="1" dirty="0" smtClean="0"/>
              <a:t>Microsoft </a:t>
            </a:r>
            <a:r>
              <a:rPr lang="en-US" b="1" dirty="0"/>
              <a:t>Project:</a:t>
            </a:r>
            <a:r>
              <a:rPr lang="en-US" dirty="0"/>
              <a:t> Offers comprehensive project management features, including Gantt charts and resource management.</a:t>
            </a:r>
          </a:p>
          <a:p>
            <a:r>
              <a:rPr lang="en-US" b="1" dirty="0"/>
              <a:t>Asana:</a:t>
            </a:r>
            <a:r>
              <a:rPr lang="en-US" dirty="0"/>
              <a:t> Focuses on task and project management, emphasizing collaboration.</a:t>
            </a:r>
          </a:p>
          <a:p>
            <a:r>
              <a:rPr lang="en-US" b="1" dirty="0"/>
              <a:t>Jira:</a:t>
            </a:r>
            <a:r>
              <a:rPr lang="en-US" dirty="0"/>
              <a:t> Particularly suited for software development projects, integrating issue tracking and agile methodologies.</a:t>
            </a:r>
          </a:p>
          <a:p>
            <a:r>
              <a:rPr lang="en-US" b="1" dirty="0"/>
              <a:t>Trello:</a:t>
            </a:r>
            <a:r>
              <a:rPr lang="en-US" dirty="0"/>
              <a:t> Simple and visual, using boards, lists, and cards for task organization</a:t>
            </a:r>
            <a:r>
              <a:rPr lang="en-US" dirty="0" smtClean="0"/>
              <a:t>.</a:t>
            </a:r>
            <a:endParaRPr lang="en-US" dirty="0"/>
          </a:p>
        </p:txBody>
      </p:sp>
    </p:spTree>
    <p:extLst>
      <p:ext uri="{BB962C8B-B14F-4D97-AF65-F5344CB8AC3E}">
        <p14:creationId xmlns:p14="http://schemas.microsoft.com/office/powerpoint/2010/main" val="3266115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2800" b="1" dirty="0" smtClean="0"/>
              <a:t/>
            </a:r>
            <a:br>
              <a:rPr lang="en-US" sz="2800" b="1" dirty="0" smtClean="0"/>
            </a:br>
            <a:r>
              <a:rPr lang="en-US" sz="2800" b="1" dirty="0" smtClean="0"/>
              <a:t>PROJECT MANAGEMENT SOFTWARE</a:t>
            </a:r>
            <a:endParaRPr lang="en-US" sz="2600" b="1" dirty="0"/>
          </a:p>
        </p:txBody>
      </p:sp>
      <p:sp>
        <p:nvSpPr>
          <p:cNvPr id="4" name="Content Placeholder 3"/>
          <p:cNvSpPr>
            <a:spLocks noGrp="1"/>
          </p:cNvSpPr>
          <p:nvPr>
            <p:ph idx="1"/>
          </p:nvPr>
        </p:nvSpPr>
        <p:spPr/>
        <p:txBody>
          <a:bodyPr>
            <a:normAutofit/>
          </a:bodyPr>
          <a:lstStyle/>
          <a:p>
            <a:pPr>
              <a:buNone/>
            </a:pPr>
            <a:r>
              <a:rPr lang="en-US" sz="2000" b="1" dirty="0" smtClean="0"/>
              <a:t>    Microsoft Project</a:t>
            </a:r>
            <a:r>
              <a:rPr lang="en-US" sz="2000" dirty="0" smtClean="0"/>
              <a:t> is a </a:t>
            </a:r>
            <a:r>
              <a:rPr lang="en-US" sz="2000" dirty="0" smtClean="0">
                <a:hlinkClick r:id="rId2" tooltip="Project management software"/>
              </a:rPr>
              <a:t>project management software</a:t>
            </a:r>
            <a:r>
              <a:rPr lang="en-US" sz="2000" dirty="0" smtClean="0"/>
              <a:t> product, developed and sold by </a:t>
            </a:r>
            <a:r>
              <a:rPr lang="en-US" sz="2000" dirty="0" smtClean="0">
                <a:hlinkClick r:id="rId3" tooltip="Microsoft"/>
              </a:rPr>
              <a:t>Microsoft</a:t>
            </a:r>
            <a:r>
              <a:rPr lang="en-US" sz="2000" dirty="0" smtClean="0"/>
              <a:t>. </a:t>
            </a:r>
          </a:p>
          <a:p>
            <a:pPr>
              <a:buNone/>
            </a:pPr>
            <a:r>
              <a:rPr lang="en-US" sz="2000" dirty="0" smtClean="0"/>
              <a:t>    It is designed to assist a </a:t>
            </a:r>
            <a:r>
              <a:rPr lang="en-US" sz="2000" dirty="0" smtClean="0">
                <a:hlinkClick r:id="rId4" tooltip="Project manager"/>
              </a:rPr>
              <a:t>project manager</a:t>
            </a:r>
            <a:r>
              <a:rPr lang="en-US" sz="2000" dirty="0" smtClean="0"/>
              <a:t> in developing a </a:t>
            </a:r>
            <a:r>
              <a:rPr lang="en-US" sz="2000" dirty="0" smtClean="0">
                <a:hlinkClick r:id="rId5" tooltip="Schedule"/>
              </a:rPr>
              <a:t>schedule</a:t>
            </a:r>
            <a:r>
              <a:rPr lang="en-US" sz="2000" dirty="0" smtClean="0"/>
              <a:t>, assigning </a:t>
            </a:r>
            <a:r>
              <a:rPr lang="en-US" sz="2000" dirty="0" smtClean="0">
                <a:hlinkClick r:id="rId6" tooltip="Resource (project management)"/>
              </a:rPr>
              <a:t>resources</a:t>
            </a:r>
            <a:r>
              <a:rPr lang="en-US" sz="2000" dirty="0" smtClean="0"/>
              <a:t> to tasks, tracking progress, managing the </a:t>
            </a:r>
            <a:r>
              <a:rPr lang="en-US" sz="2000" dirty="0" smtClean="0">
                <a:hlinkClick r:id="rId7" tooltip="Budget"/>
              </a:rPr>
              <a:t>budget</a:t>
            </a:r>
            <a:r>
              <a:rPr lang="en-US" sz="2000" dirty="0" smtClean="0"/>
              <a:t>, and analyzing workloads.</a:t>
            </a:r>
          </a:p>
          <a:p>
            <a:pPr>
              <a:buNone/>
            </a:pPr>
            <a:r>
              <a:rPr lang="en-US" sz="2000" dirty="0" smtClean="0"/>
              <a:t>    It is part of the </a:t>
            </a:r>
            <a:r>
              <a:rPr lang="en-US" sz="2000" dirty="0" smtClean="0">
                <a:hlinkClick r:id="rId8" tooltip="Microsoft Office"/>
              </a:rPr>
              <a:t>Microsoft Office</a:t>
            </a:r>
            <a:r>
              <a:rPr lang="en-US" sz="2000" dirty="0" smtClean="0"/>
              <a:t> family but has never been included in any of the Office suites. </a:t>
            </a:r>
          </a:p>
          <a:p>
            <a:pPr>
              <a:buNone/>
            </a:pPr>
            <a:r>
              <a:rPr lang="en-US" sz="2000" dirty="0" smtClean="0"/>
              <a:t>    It is available currently in two editions, Standard and Professional. Microsoft Project's </a:t>
            </a:r>
            <a:r>
              <a:rPr lang="en-US" sz="2000" dirty="0" smtClean="0">
                <a:hlinkClick r:id="rId9" tooltip="Proprietary format"/>
              </a:rPr>
              <a:t>proprietary file format</a:t>
            </a:r>
            <a:r>
              <a:rPr lang="en-US" sz="2000" dirty="0" smtClean="0"/>
              <a:t> is </a:t>
            </a:r>
            <a:r>
              <a:rPr lang="en-US" sz="2000" i="1" dirty="0" smtClean="0"/>
              <a:t>.</a:t>
            </a:r>
            <a:r>
              <a:rPr lang="en-US" sz="2000" i="1" dirty="0" err="1" smtClean="0"/>
              <a:t>mpp</a:t>
            </a:r>
            <a:r>
              <a:rPr lang="en-US" sz="2000" i="1" dirty="0" smtClean="0"/>
              <a:t>.</a:t>
            </a:r>
          </a:p>
          <a:p>
            <a:pPr>
              <a:buNone/>
            </a:pP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Factors </a:t>
            </a:r>
            <a:r>
              <a:rPr lang="en-US" sz="2800" b="1" dirty="0"/>
              <a:t>you would consider while selecting a project.</a:t>
            </a:r>
            <a:endParaRPr lang="en-US" sz="2800" dirty="0"/>
          </a:p>
        </p:txBody>
      </p:sp>
      <p:sp>
        <p:nvSpPr>
          <p:cNvPr id="3" name="Content Placeholder 2"/>
          <p:cNvSpPr>
            <a:spLocks noGrp="1"/>
          </p:cNvSpPr>
          <p:nvPr>
            <p:ph idx="1"/>
          </p:nvPr>
        </p:nvSpPr>
        <p:spPr/>
        <p:txBody>
          <a:bodyPr>
            <a:normAutofit fontScale="70000" lnSpcReduction="20000"/>
          </a:bodyPr>
          <a:lstStyle/>
          <a:p>
            <a:r>
              <a:rPr lang="en-US" b="1" dirty="0" smtClean="0"/>
              <a:t>Feasibility</a:t>
            </a:r>
            <a:r>
              <a:rPr lang="en-US" b="1" dirty="0"/>
              <a:t>.</a:t>
            </a:r>
            <a:r>
              <a:rPr lang="en-US" dirty="0"/>
              <a:t> Assess the technical, operational, economic, and scheduling feasibility of the project. Determine whether the organization has the resources, expertise, and capabilities to undertake and complete the project successfully. </a:t>
            </a:r>
            <a:endParaRPr lang="en-US" dirty="0" smtClean="0"/>
          </a:p>
          <a:p>
            <a:r>
              <a:rPr lang="en-US" b="1" dirty="0" smtClean="0"/>
              <a:t>Resource </a:t>
            </a:r>
            <a:r>
              <a:rPr lang="en-US" b="1" dirty="0"/>
              <a:t>availability. </a:t>
            </a:r>
            <a:r>
              <a:rPr lang="en-US" dirty="0"/>
              <a:t>Evaluate the availability of human resources, budget, technology, and other essential resources required for the project. Ensure that the organization can allocate the necessary resources. </a:t>
            </a:r>
            <a:endParaRPr lang="en-US" dirty="0" smtClean="0"/>
          </a:p>
          <a:p>
            <a:r>
              <a:rPr lang="en-US" b="1" dirty="0" smtClean="0"/>
              <a:t>Risk </a:t>
            </a:r>
            <a:r>
              <a:rPr lang="en-US" b="1" dirty="0"/>
              <a:t>analysis</a:t>
            </a:r>
            <a:r>
              <a:rPr lang="en-US" dirty="0"/>
              <a:t>. Conduct a thorough risk analysis to identify potential challenges, uncertainties, and obstacles that may impact the project. Assess the probability and impact of risks and develop mitigation strategies. </a:t>
            </a:r>
            <a:endParaRPr lang="en-US" dirty="0" smtClean="0"/>
          </a:p>
          <a:p>
            <a:r>
              <a:rPr lang="en-US" b="1" dirty="0" smtClean="0"/>
              <a:t>Cost </a:t>
            </a:r>
            <a:r>
              <a:rPr lang="en-US" b="1" dirty="0"/>
              <a:t>benefit analysis</a:t>
            </a:r>
            <a:r>
              <a:rPr lang="en-US" dirty="0"/>
              <a:t>. Perform a detailed cost-benefit analysis to evaluate the potential return on investment (ROI) of the project. Compare the expected benefits with the associated costs to determine the financial viability. </a:t>
            </a:r>
          </a:p>
        </p:txBody>
      </p:sp>
    </p:spTree>
    <p:extLst>
      <p:ext uri="{BB962C8B-B14F-4D97-AF65-F5344CB8AC3E}">
        <p14:creationId xmlns:p14="http://schemas.microsoft.com/office/powerpoint/2010/main" val="2305727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Factors you would consider while selecting a project.</a:t>
            </a:r>
            <a:endParaRPr lang="en-US" dirty="0"/>
          </a:p>
        </p:txBody>
      </p:sp>
      <p:sp>
        <p:nvSpPr>
          <p:cNvPr id="3" name="Content Placeholder 2"/>
          <p:cNvSpPr>
            <a:spLocks noGrp="1"/>
          </p:cNvSpPr>
          <p:nvPr>
            <p:ph idx="1"/>
          </p:nvPr>
        </p:nvSpPr>
        <p:spPr>
          <a:xfrm>
            <a:off x="1435608" y="1447800"/>
            <a:ext cx="7498080" cy="5181600"/>
          </a:xfrm>
        </p:spPr>
        <p:txBody>
          <a:bodyPr>
            <a:normAutofit fontScale="70000" lnSpcReduction="20000"/>
          </a:bodyPr>
          <a:lstStyle/>
          <a:p>
            <a:r>
              <a:rPr lang="en-US" b="1" dirty="0"/>
              <a:t>Market demand and trends</a:t>
            </a:r>
            <a:r>
              <a:rPr lang="en-US" dirty="0"/>
              <a:t>. Assess the market demand for the product or service that the project aims to deliver. Consider current market trends, customer needs, and competitive landscape to ensure the project's relevance. </a:t>
            </a:r>
            <a:endParaRPr lang="en-US" dirty="0" smtClean="0"/>
          </a:p>
          <a:p>
            <a:r>
              <a:rPr lang="en-US" b="1" dirty="0" smtClean="0"/>
              <a:t>Project </a:t>
            </a:r>
            <a:r>
              <a:rPr lang="en-US" b="1" dirty="0"/>
              <a:t>complexity</a:t>
            </a:r>
            <a:r>
              <a:rPr lang="en-US" dirty="0"/>
              <a:t>. Evaluate the complexity of the project in terms of technology, scope, and stakeholder involvement. Consider the organization's experience and capacity to handle projects of similar complexity. </a:t>
            </a:r>
            <a:endParaRPr lang="en-US" dirty="0" smtClean="0"/>
          </a:p>
          <a:p>
            <a:r>
              <a:rPr lang="en-US" b="1" dirty="0" smtClean="0"/>
              <a:t>Scalability</a:t>
            </a:r>
            <a:r>
              <a:rPr lang="en-US" dirty="0"/>
              <a:t>. Assess whether the project has the potential for scalability, allowing it to grow or adapt to changing requirements in the future. Consider how the project aligns with the organization's long-term growth plans. </a:t>
            </a:r>
            <a:endParaRPr lang="en-US" dirty="0" smtClean="0"/>
          </a:p>
          <a:p>
            <a:r>
              <a:rPr lang="en-US" b="1" dirty="0" smtClean="0"/>
              <a:t>Organizational </a:t>
            </a:r>
            <a:r>
              <a:rPr lang="en-US" b="1" dirty="0"/>
              <a:t>change</a:t>
            </a:r>
            <a:r>
              <a:rPr lang="en-US" dirty="0"/>
              <a:t>. Evaluate the potential impact of the project on organizational structure, processes, and culture. Consider how well the organization can manage and adapt to the changes brought about by the project</a:t>
            </a:r>
            <a:r>
              <a:rPr lang="en-US" dirty="0" smtClean="0"/>
              <a:t>.</a:t>
            </a:r>
            <a:endParaRPr lang="en-US" dirty="0"/>
          </a:p>
        </p:txBody>
      </p:sp>
    </p:spTree>
    <p:extLst>
      <p:ext uri="{BB962C8B-B14F-4D97-AF65-F5344CB8AC3E}">
        <p14:creationId xmlns:p14="http://schemas.microsoft.com/office/powerpoint/2010/main" val="146012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normAutofit/>
          </a:bodyPr>
          <a:lstStyle/>
          <a:p>
            <a:r>
              <a:rPr lang="en-US" sz="2600" b="1" dirty="0" smtClean="0"/>
              <a:t>Conditions </a:t>
            </a:r>
            <a:r>
              <a:rPr lang="en-US" sz="2600" b="1" dirty="0"/>
              <a:t>under which a project is considered a failure.</a:t>
            </a:r>
            <a:endParaRPr lang="en-US" sz="2600" dirty="0"/>
          </a:p>
        </p:txBody>
      </p:sp>
      <p:sp>
        <p:nvSpPr>
          <p:cNvPr id="3" name="Content Placeholder 2"/>
          <p:cNvSpPr>
            <a:spLocks noGrp="1"/>
          </p:cNvSpPr>
          <p:nvPr>
            <p:ph idx="1"/>
          </p:nvPr>
        </p:nvSpPr>
        <p:spPr>
          <a:xfrm>
            <a:off x="1435608" y="1447800"/>
            <a:ext cx="7498080" cy="5029200"/>
          </a:xfrm>
        </p:spPr>
        <p:txBody>
          <a:bodyPr>
            <a:normAutofit fontScale="62500" lnSpcReduction="20000"/>
          </a:bodyPr>
          <a:lstStyle/>
          <a:p>
            <a:r>
              <a:rPr lang="en-US" b="1" dirty="0" smtClean="0"/>
              <a:t>Failure </a:t>
            </a:r>
            <a:r>
              <a:rPr lang="en-US" b="1" dirty="0"/>
              <a:t>to meet objectives</a:t>
            </a:r>
            <a:r>
              <a:rPr lang="en-US" dirty="0"/>
              <a:t>. The project fails to deliver the intended outcomes and does not achieve its stated </a:t>
            </a:r>
            <a:r>
              <a:rPr lang="en-US" dirty="0" smtClean="0"/>
              <a:t>goals.</a:t>
            </a:r>
          </a:p>
          <a:p>
            <a:r>
              <a:rPr lang="en-US" b="1" dirty="0" smtClean="0"/>
              <a:t>Exceeding </a:t>
            </a:r>
            <a:r>
              <a:rPr lang="en-US" b="1" dirty="0"/>
              <a:t>budget</a:t>
            </a:r>
            <a:r>
              <a:rPr lang="en-US" dirty="0"/>
              <a:t>. The project costs significantly exceed the initially allocated budget. This may result from poor cost estimation. </a:t>
            </a:r>
            <a:endParaRPr lang="en-US" dirty="0" smtClean="0"/>
          </a:p>
          <a:p>
            <a:r>
              <a:rPr lang="en-US" b="1" dirty="0" smtClean="0"/>
              <a:t>Overrunning </a:t>
            </a:r>
            <a:r>
              <a:rPr lang="en-US" b="1" dirty="0"/>
              <a:t>schedule</a:t>
            </a:r>
            <a:r>
              <a:rPr lang="en-US" dirty="0"/>
              <a:t>. The project takes much longer to complete than originally planned. Delays can be caused by various factors, including poor scheduling, resource constraints. </a:t>
            </a:r>
            <a:endParaRPr lang="en-US" dirty="0" smtClean="0"/>
          </a:p>
          <a:p>
            <a:r>
              <a:rPr lang="en-US" b="1" dirty="0" smtClean="0"/>
              <a:t>Poor </a:t>
            </a:r>
            <a:r>
              <a:rPr lang="en-US" b="1" dirty="0"/>
              <a:t>quality</a:t>
            </a:r>
            <a:r>
              <a:rPr lang="en-US" dirty="0"/>
              <a:t>. When the final deliverables do not meet the expected quality standards. </a:t>
            </a:r>
            <a:endParaRPr lang="en-US" dirty="0" smtClean="0"/>
          </a:p>
          <a:p>
            <a:r>
              <a:rPr lang="en-US" b="1" dirty="0" smtClean="0"/>
              <a:t>Stake </a:t>
            </a:r>
            <a:r>
              <a:rPr lang="en-US" b="1" dirty="0"/>
              <a:t>holder dissatisfaction</a:t>
            </a:r>
            <a:r>
              <a:rPr lang="en-US" dirty="0"/>
              <a:t>. Key stakeholders, including customers, sponsors, or </a:t>
            </a:r>
            <a:r>
              <a:rPr lang="en-US" dirty="0" smtClean="0"/>
              <a:t>end-users</a:t>
            </a:r>
            <a:r>
              <a:rPr lang="en-US" dirty="0"/>
              <a:t>, are dissatisfied with the project's results. </a:t>
            </a:r>
            <a:endParaRPr lang="en-US" dirty="0" smtClean="0"/>
          </a:p>
          <a:p>
            <a:r>
              <a:rPr lang="en-US" b="1" dirty="0" smtClean="0"/>
              <a:t>Scope </a:t>
            </a:r>
            <a:r>
              <a:rPr lang="en-US" b="1" dirty="0"/>
              <a:t>creep</a:t>
            </a:r>
            <a:r>
              <a:rPr lang="en-US" dirty="0"/>
              <a:t>. The project experiences uncontrolled changes in scope, leading to confusion, increased costs, and delays. Failure to manage scope changes effectively can undermine the project's success.</a:t>
            </a:r>
          </a:p>
        </p:txBody>
      </p:sp>
    </p:spTree>
    <p:extLst>
      <p:ext uri="{BB962C8B-B14F-4D97-AF65-F5344CB8AC3E}">
        <p14:creationId xmlns:p14="http://schemas.microsoft.com/office/powerpoint/2010/main" val="106729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685800"/>
          </a:xfrm>
        </p:spPr>
        <p:txBody>
          <a:bodyPr>
            <a:normAutofit/>
          </a:bodyPr>
          <a:lstStyle/>
          <a:p>
            <a:r>
              <a:rPr lang="en-US" sz="2800" b="1" dirty="0" smtClean="0"/>
              <a:t>Causes </a:t>
            </a:r>
            <a:r>
              <a:rPr lang="en-US" sz="2800" b="1" dirty="0"/>
              <a:t>of project failure</a:t>
            </a:r>
            <a:endParaRPr lang="en-US" sz="2800" dirty="0"/>
          </a:p>
        </p:txBody>
      </p:sp>
      <p:sp>
        <p:nvSpPr>
          <p:cNvPr id="3" name="Content Placeholder 2"/>
          <p:cNvSpPr>
            <a:spLocks noGrp="1"/>
          </p:cNvSpPr>
          <p:nvPr>
            <p:ph idx="1"/>
          </p:nvPr>
        </p:nvSpPr>
        <p:spPr>
          <a:xfrm>
            <a:off x="1435608" y="914400"/>
            <a:ext cx="7498080" cy="5791200"/>
          </a:xfrm>
        </p:spPr>
        <p:txBody>
          <a:bodyPr>
            <a:normAutofit fontScale="62500" lnSpcReduction="20000"/>
          </a:bodyPr>
          <a:lstStyle/>
          <a:p>
            <a:r>
              <a:rPr lang="en-US" b="1" dirty="0" smtClean="0"/>
              <a:t>Inadequate </a:t>
            </a:r>
            <a:r>
              <a:rPr lang="en-US" b="1" dirty="0"/>
              <a:t>planning.</a:t>
            </a:r>
            <a:r>
              <a:rPr lang="en-US" dirty="0"/>
              <a:t> Poorly defined project scope, insufficient resource estimation, and inadequate risk assessment can lead to project failure. Lack of a comprehensive project plan can result in confusion, scope creep, and unanticipated challenges. </a:t>
            </a:r>
            <a:endParaRPr lang="en-US" dirty="0" smtClean="0"/>
          </a:p>
          <a:p>
            <a:r>
              <a:rPr lang="en-US" b="1" dirty="0" smtClean="0"/>
              <a:t>Unclear </a:t>
            </a:r>
            <a:r>
              <a:rPr lang="en-US" b="1" dirty="0"/>
              <a:t>objectives and requirements</a:t>
            </a:r>
            <a:r>
              <a:rPr lang="en-US" dirty="0"/>
              <a:t>. If project objectives and requirements are unclear or not well-defined, it becomes difficult to meet stakeholder expectations. Changes in requirements during the project can lead to scope creep and affect project success. </a:t>
            </a:r>
            <a:endParaRPr lang="en-US" dirty="0" smtClean="0"/>
          </a:p>
          <a:p>
            <a:r>
              <a:rPr lang="en-US" b="1" dirty="0" smtClean="0"/>
              <a:t>Insufficient </a:t>
            </a:r>
            <a:r>
              <a:rPr lang="en-US" b="1" dirty="0"/>
              <a:t>stakeholder involvement and communication</a:t>
            </a:r>
            <a:r>
              <a:rPr lang="en-US" dirty="0"/>
              <a:t>. Inadequate engagement with stakeholders, including sponsors, end-users, and team members, can result in misunderstandings and unmet expectations. Poor communication can lead to project delays, conflicts, and dissatisfaction. </a:t>
            </a:r>
            <a:endParaRPr lang="en-US" dirty="0" smtClean="0"/>
          </a:p>
          <a:p>
            <a:r>
              <a:rPr lang="en-US" b="1" dirty="0" smtClean="0"/>
              <a:t>Lack </a:t>
            </a:r>
            <a:r>
              <a:rPr lang="en-US" b="1" dirty="0"/>
              <a:t>of skilled team members. </a:t>
            </a:r>
            <a:r>
              <a:rPr lang="en-US" dirty="0"/>
              <a:t>A project team lacking the necessary skills and expertise can struggle to deliver quality outcomes. Inadequate training and a mismatch of skills to project requirements contribute to project failure. </a:t>
            </a:r>
            <a:endParaRPr lang="en-US" dirty="0" smtClean="0"/>
          </a:p>
          <a:p>
            <a:r>
              <a:rPr lang="en-US" b="1" dirty="0" smtClean="0"/>
              <a:t>Inadequate </a:t>
            </a:r>
            <a:r>
              <a:rPr lang="en-US" b="1" dirty="0"/>
              <a:t>resource management. </a:t>
            </a:r>
            <a:r>
              <a:rPr lang="en-US" dirty="0"/>
              <a:t>Insufficient allocation of resources, including human resources, time, and budget, can lead to delays, cost overruns, and compromised project quality. </a:t>
            </a:r>
            <a:r>
              <a:rPr lang="en-US" dirty="0" smtClean="0"/>
              <a:t>Resource constraints </a:t>
            </a:r>
            <a:r>
              <a:rPr lang="en-US" dirty="0"/>
              <a:t>may hinder the project's ability to meet its objectives. </a:t>
            </a:r>
          </a:p>
        </p:txBody>
      </p:sp>
    </p:spTree>
    <p:extLst>
      <p:ext uri="{BB962C8B-B14F-4D97-AF65-F5344CB8AC3E}">
        <p14:creationId xmlns:p14="http://schemas.microsoft.com/office/powerpoint/2010/main" val="120987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650" y="228600"/>
            <a:ext cx="7498080" cy="563562"/>
          </a:xfrm>
        </p:spPr>
        <p:txBody>
          <a:bodyPr>
            <a:normAutofit fontScale="90000"/>
          </a:bodyPr>
          <a:lstStyle/>
          <a:p>
            <a:r>
              <a:rPr lang="en-US" b="1" dirty="0"/>
              <a:t>Causes of project failure</a:t>
            </a:r>
            <a:endParaRPr lang="en-US" dirty="0"/>
          </a:p>
        </p:txBody>
      </p:sp>
      <p:sp>
        <p:nvSpPr>
          <p:cNvPr id="3" name="Content Placeholder 2"/>
          <p:cNvSpPr>
            <a:spLocks noGrp="1"/>
          </p:cNvSpPr>
          <p:nvPr>
            <p:ph idx="1"/>
          </p:nvPr>
        </p:nvSpPr>
        <p:spPr>
          <a:xfrm>
            <a:off x="1435608" y="792162"/>
            <a:ext cx="7498080" cy="5837238"/>
          </a:xfrm>
        </p:spPr>
        <p:txBody>
          <a:bodyPr>
            <a:normAutofit fontScale="70000" lnSpcReduction="20000"/>
          </a:bodyPr>
          <a:lstStyle/>
          <a:p>
            <a:r>
              <a:rPr lang="en-US" b="1" dirty="0"/>
              <a:t>Scope creep</a:t>
            </a:r>
            <a:r>
              <a:rPr lang="en-US" dirty="0"/>
              <a:t>. Uncontrolled changes in project scope, also known as scope creep, can lead to increased project complexity, additional costs, and delays. </a:t>
            </a:r>
            <a:endParaRPr lang="en-US" dirty="0" smtClean="0"/>
          </a:p>
          <a:p>
            <a:r>
              <a:rPr lang="en-US" b="1" dirty="0" smtClean="0"/>
              <a:t>Poor </a:t>
            </a:r>
            <a:r>
              <a:rPr lang="en-US" b="1" dirty="0"/>
              <a:t>risk management. </a:t>
            </a:r>
            <a:r>
              <a:rPr lang="en-US" dirty="0"/>
              <a:t>Failure to identify, assess, and manage risks can result in unexpected issues that derail the project. Lack of a proactive risk management approach can lead to increased costs, schedule delays, and overall project failure. </a:t>
            </a:r>
            <a:endParaRPr lang="en-US" dirty="0" smtClean="0"/>
          </a:p>
          <a:p>
            <a:r>
              <a:rPr lang="en-US" b="1" dirty="0" smtClean="0"/>
              <a:t>Inadequate </a:t>
            </a:r>
            <a:r>
              <a:rPr lang="en-US" b="1" dirty="0"/>
              <a:t>project monitoring and control. </a:t>
            </a:r>
            <a:r>
              <a:rPr lang="en-US" dirty="0"/>
              <a:t>Insufficient monitoring of project progress and a lack of effective control mechanisms can contribute to deviations from the project plan. Without timely intervention, issues may escalate, leading to project failure. </a:t>
            </a:r>
            <a:endParaRPr lang="en-US" dirty="0" smtClean="0"/>
          </a:p>
          <a:p>
            <a:r>
              <a:rPr lang="en-US" b="1" dirty="0" smtClean="0"/>
              <a:t>Technology </a:t>
            </a:r>
            <a:r>
              <a:rPr lang="en-US" b="1" dirty="0"/>
              <a:t>challenges. </a:t>
            </a:r>
            <a:r>
              <a:rPr lang="en-US" dirty="0"/>
              <a:t>Projects that involve the implementation of new or complex technologies may face technical challenges. Incompatibility issues, system failures, or difficulties integrating new technologies can jeopardize project success. </a:t>
            </a:r>
          </a:p>
        </p:txBody>
      </p:sp>
    </p:spTree>
    <p:extLst>
      <p:ext uri="{BB962C8B-B14F-4D97-AF65-F5344CB8AC3E}">
        <p14:creationId xmlns:p14="http://schemas.microsoft.com/office/powerpoint/2010/main" val="344564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Causes of project failure</a:t>
            </a:r>
            <a:endParaRPr lang="en-US" sz="3600" dirty="0"/>
          </a:p>
        </p:txBody>
      </p:sp>
      <p:sp>
        <p:nvSpPr>
          <p:cNvPr id="3" name="Content Placeholder 2"/>
          <p:cNvSpPr>
            <a:spLocks noGrp="1"/>
          </p:cNvSpPr>
          <p:nvPr>
            <p:ph idx="1"/>
          </p:nvPr>
        </p:nvSpPr>
        <p:spPr/>
        <p:txBody>
          <a:bodyPr>
            <a:normAutofit fontScale="70000" lnSpcReduction="20000"/>
          </a:bodyPr>
          <a:lstStyle/>
          <a:p>
            <a:r>
              <a:rPr lang="en-US" b="1" dirty="0"/>
              <a:t>Ineffective leadership</a:t>
            </a:r>
            <a:r>
              <a:rPr lang="en-US" dirty="0"/>
              <a:t>. Weak or ineffective project leadership can result in a lack of direction, poor decision-making, and an inability to inspire and motivate the project team. Leadership is critical for keeping the project on track and addressing challenges. </a:t>
            </a:r>
            <a:endParaRPr lang="en-US" dirty="0" smtClean="0"/>
          </a:p>
          <a:p>
            <a:r>
              <a:rPr lang="en-US" b="1" dirty="0" smtClean="0"/>
              <a:t>External </a:t>
            </a:r>
            <a:r>
              <a:rPr lang="en-US" b="1" dirty="0"/>
              <a:t>influences. </a:t>
            </a:r>
            <a:r>
              <a:rPr lang="en-US" dirty="0"/>
              <a:t>External factors, such as changes in market conditions, regulatory requirements, or geopolitical events, can impact a project. Failure to adapt to external influences can lead to project failure. </a:t>
            </a:r>
            <a:endParaRPr lang="en-US" dirty="0" smtClean="0"/>
          </a:p>
          <a:p>
            <a:r>
              <a:rPr lang="en-US" b="1" dirty="0" smtClean="0"/>
              <a:t>Inadequate </a:t>
            </a:r>
            <a:r>
              <a:rPr lang="en-US" b="1" dirty="0"/>
              <a:t>change management. </a:t>
            </a:r>
            <a:r>
              <a:rPr lang="en-US" dirty="0"/>
              <a:t>Projects often bring about changes in processes, systems, or organizational structures. Failure to manage these changes effectively can lead to resistance, confusion, and ultimately project failure</a:t>
            </a:r>
            <a:r>
              <a:rPr lang="en-US" dirty="0" smtClean="0"/>
              <a:t>.</a:t>
            </a:r>
            <a:endParaRPr lang="en-US" dirty="0"/>
          </a:p>
        </p:txBody>
      </p:sp>
    </p:spTree>
    <p:extLst>
      <p:ext uri="{BB962C8B-B14F-4D97-AF65-F5344CB8AC3E}">
        <p14:creationId xmlns:p14="http://schemas.microsoft.com/office/powerpoint/2010/main" val="119364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457200"/>
          </a:xfrm>
        </p:spPr>
        <p:txBody>
          <a:bodyPr>
            <a:normAutofit fontScale="90000"/>
          </a:bodyPr>
          <a:lstStyle/>
          <a:p>
            <a:r>
              <a:rPr lang="en-US" sz="2800" b="1" dirty="0" smtClean="0"/>
              <a:t>Benefits </a:t>
            </a:r>
            <a:r>
              <a:rPr lang="en-US" sz="2800" b="1" dirty="0"/>
              <a:t>from information systems projects.</a:t>
            </a:r>
            <a:endParaRPr lang="en-US" sz="2800" dirty="0"/>
          </a:p>
        </p:txBody>
      </p:sp>
      <p:sp>
        <p:nvSpPr>
          <p:cNvPr id="3" name="Content Placeholder 2"/>
          <p:cNvSpPr>
            <a:spLocks noGrp="1"/>
          </p:cNvSpPr>
          <p:nvPr>
            <p:ph idx="1"/>
          </p:nvPr>
        </p:nvSpPr>
        <p:spPr>
          <a:xfrm>
            <a:off x="1435608" y="609600"/>
            <a:ext cx="7498080" cy="6096000"/>
          </a:xfrm>
        </p:spPr>
        <p:txBody>
          <a:bodyPr>
            <a:normAutofit/>
          </a:bodyPr>
          <a:lstStyle/>
          <a:p>
            <a:r>
              <a:rPr lang="en-US" b="1" dirty="0" smtClean="0"/>
              <a:t>Tangible </a:t>
            </a:r>
            <a:r>
              <a:rPr lang="en-US" b="1" dirty="0"/>
              <a:t>benefits </a:t>
            </a:r>
            <a:r>
              <a:rPr lang="en-US" dirty="0"/>
              <a:t>are those benefits of information systems projects that can be quantified and measured in monetary </a:t>
            </a:r>
            <a:r>
              <a:rPr lang="en-US" dirty="0" smtClean="0"/>
              <a:t>terms.</a:t>
            </a:r>
          </a:p>
          <a:p>
            <a:r>
              <a:rPr lang="en-US" b="1" dirty="0" smtClean="0"/>
              <a:t>Intangible </a:t>
            </a:r>
            <a:r>
              <a:rPr lang="en-US" b="1" dirty="0"/>
              <a:t>benefits </a:t>
            </a:r>
            <a:r>
              <a:rPr lang="en-US" dirty="0"/>
              <a:t>are non-monetary advantages gained from information systems projects that are challenging to quantify in financial terms. </a:t>
            </a:r>
          </a:p>
        </p:txBody>
      </p:sp>
    </p:spTree>
    <p:extLst>
      <p:ext uri="{BB962C8B-B14F-4D97-AF65-F5344CB8AC3E}">
        <p14:creationId xmlns:p14="http://schemas.microsoft.com/office/powerpoint/2010/main" val="426161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639762"/>
          </a:xfrm>
        </p:spPr>
        <p:txBody>
          <a:bodyPr>
            <a:normAutofit/>
          </a:bodyPr>
          <a:lstStyle/>
          <a:p>
            <a:r>
              <a:rPr lang="en-US" sz="2800" b="1" dirty="0"/>
              <a:t>Tangible benefits</a:t>
            </a:r>
            <a:endParaRPr lang="en-US" sz="2800" dirty="0"/>
          </a:p>
        </p:txBody>
      </p:sp>
      <p:sp>
        <p:nvSpPr>
          <p:cNvPr id="3" name="Content Placeholder 2"/>
          <p:cNvSpPr>
            <a:spLocks noGrp="1"/>
          </p:cNvSpPr>
          <p:nvPr>
            <p:ph idx="1"/>
          </p:nvPr>
        </p:nvSpPr>
        <p:spPr>
          <a:xfrm>
            <a:off x="1435608" y="868362"/>
            <a:ext cx="7498080" cy="5380038"/>
          </a:xfrm>
        </p:spPr>
        <p:txBody>
          <a:bodyPr>
            <a:normAutofit fontScale="77500" lnSpcReduction="20000"/>
          </a:bodyPr>
          <a:lstStyle/>
          <a:p>
            <a:r>
              <a:rPr lang="en-US" b="1" dirty="0" smtClean="0"/>
              <a:t>Cost </a:t>
            </a:r>
            <a:r>
              <a:rPr lang="en-US" b="1" dirty="0"/>
              <a:t>saving</a:t>
            </a:r>
            <a:r>
              <a:rPr lang="en-US" dirty="0"/>
              <a:t>. Implementing an Enterprise Resource Planning (ERP) system that streamlines business processes, reduces manual efforts, and decreases operational costs. </a:t>
            </a:r>
            <a:endParaRPr lang="en-US" dirty="0" smtClean="0"/>
          </a:p>
          <a:p>
            <a:r>
              <a:rPr lang="en-US" b="1" dirty="0" smtClean="0"/>
              <a:t>Increased </a:t>
            </a:r>
            <a:r>
              <a:rPr lang="en-US" b="1" dirty="0"/>
              <a:t>revenue</a:t>
            </a:r>
            <a:r>
              <a:rPr lang="en-US" dirty="0"/>
              <a:t>. Launching an e-commerce platform that expands the customer base and leads to a measurable increase in sales and revenue. </a:t>
            </a:r>
            <a:endParaRPr lang="en-US" dirty="0" smtClean="0"/>
          </a:p>
          <a:p>
            <a:pPr marL="82296" indent="0">
              <a:buNone/>
            </a:pPr>
            <a:r>
              <a:rPr lang="en-US" sz="4000" b="1" dirty="0" smtClean="0"/>
              <a:t>Intangible </a:t>
            </a:r>
            <a:r>
              <a:rPr lang="en-US" sz="4000" b="1" dirty="0"/>
              <a:t>benefits </a:t>
            </a:r>
            <a:endParaRPr lang="en-US" sz="4000" b="1" dirty="0" smtClean="0"/>
          </a:p>
          <a:p>
            <a:r>
              <a:rPr lang="en-US" b="1" dirty="0" smtClean="0"/>
              <a:t>Improved </a:t>
            </a:r>
            <a:r>
              <a:rPr lang="en-US" b="1" dirty="0"/>
              <a:t>customer satisfaction</a:t>
            </a:r>
            <a:r>
              <a:rPr lang="en-US" dirty="0"/>
              <a:t>. Enhancing the user interface and functionality of a mobile banking app, leading to increased customer satisfaction and loyalty. </a:t>
            </a:r>
            <a:endParaRPr lang="en-US" dirty="0" smtClean="0"/>
          </a:p>
          <a:p>
            <a:r>
              <a:rPr lang="en-US" b="1" dirty="0" smtClean="0"/>
              <a:t>Enhanced </a:t>
            </a:r>
            <a:r>
              <a:rPr lang="en-US" b="1" dirty="0"/>
              <a:t>organizational image</a:t>
            </a:r>
            <a:r>
              <a:rPr lang="en-US" dirty="0"/>
              <a:t>. Implementing sustainable and eco-friendly practices through an information system, positively impacting the organization's reputation and brand image. </a:t>
            </a:r>
          </a:p>
        </p:txBody>
      </p:sp>
    </p:spTree>
    <p:extLst>
      <p:ext uri="{BB962C8B-B14F-4D97-AF65-F5344CB8AC3E}">
        <p14:creationId xmlns:p14="http://schemas.microsoft.com/office/powerpoint/2010/main" val="2240068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2479</TotalTime>
  <Words>2663</Words>
  <Application>Microsoft Office PowerPoint</Application>
  <PresentationFormat>On-screen Show (4:3)</PresentationFormat>
  <Paragraphs>209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Gill Sans MT</vt:lpstr>
      <vt:lpstr>Verdana</vt:lpstr>
      <vt:lpstr>Wingdings 2</vt:lpstr>
      <vt:lpstr>Solstice</vt:lpstr>
      <vt:lpstr>MODULE 3</vt:lpstr>
      <vt:lpstr> PROJECT MANAGEMENT PROCESS </vt:lpstr>
      <vt:lpstr>Characteristics of a project</vt:lpstr>
      <vt:lpstr>Conditions under which a project is considered a failure.</vt:lpstr>
      <vt:lpstr>Causes of project failure</vt:lpstr>
      <vt:lpstr>Causes of project failure</vt:lpstr>
      <vt:lpstr>Causes of project failure</vt:lpstr>
      <vt:lpstr>Benefits from information systems projects.</vt:lpstr>
      <vt:lpstr>Tangible benefits</vt:lpstr>
      <vt:lpstr>Importance of project initiation and planning meeting.</vt:lpstr>
      <vt:lpstr>Factors to consider while determining the scope of a project.</vt:lpstr>
      <vt:lpstr>Five main project management processes</vt:lpstr>
      <vt:lpstr>Tasks in project initiation</vt:lpstr>
      <vt:lpstr>Five main project management processes</vt:lpstr>
      <vt:lpstr>Importance of Project planning</vt:lpstr>
      <vt:lpstr>Five main project management processes</vt:lpstr>
      <vt:lpstr>Tasks in project execution</vt:lpstr>
      <vt:lpstr>4. Project Monitoring and Control</vt:lpstr>
      <vt:lpstr>Five main project management processes</vt:lpstr>
      <vt:lpstr>Tasks in project closure</vt:lpstr>
      <vt:lpstr> REPRESENTING AND SCHEDULING PROJECT PLANS</vt:lpstr>
      <vt:lpstr> REPRESENTING AND SCHEDULING PROJECT PLANS</vt:lpstr>
      <vt:lpstr> Gantt and PERT Charts</vt:lpstr>
      <vt:lpstr> Gantt and PERT Charts</vt:lpstr>
      <vt:lpstr> Gantt Chart Vs PERT Chart</vt:lpstr>
      <vt:lpstr>More on Gantt Charts</vt:lpstr>
      <vt:lpstr>More on PERT Charts</vt:lpstr>
      <vt:lpstr>Comparison of Gantt and PERT Charts</vt:lpstr>
      <vt:lpstr>PROJECT MANAGEMENT SOFTWARE</vt:lpstr>
      <vt:lpstr>Functions and features of project management software</vt:lpstr>
      <vt:lpstr>Popular Project Management Software</vt:lpstr>
      <vt:lpstr> PROJECT MANAGEMENT SOFTWARE</vt:lpstr>
      <vt:lpstr>Factors you would consider while selecting a project.</vt:lpstr>
      <vt:lpstr>Factors you would consider while selecting a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(SAD)</dc:title>
  <dc:creator>Hamzah</dc:creator>
  <cp:lastModifiedBy>MISD LAB 2</cp:lastModifiedBy>
  <cp:revision>321</cp:revision>
  <dcterms:created xsi:type="dcterms:W3CDTF">2019-03-01T09:14:33Z</dcterms:created>
  <dcterms:modified xsi:type="dcterms:W3CDTF">2024-01-28T18:02:51Z</dcterms:modified>
</cp:coreProperties>
</file>