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29" r:id="rId3"/>
    <p:sldId id="331" r:id="rId4"/>
    <p:sldId id="372" r:id="rId5"/>
    <p:sldId id="355" r:id="rId6"/>
    <p:sldId id="354" r:id="rId7"/>
    <p:sldId id="357" r:id="rId8"/>
    <p:sldId id="358" r:id="rId9"/>
    <p:sldId id="374" r:id="rId10"/>
    <p:sldId id="375" r:id="rId11"/>
    <p:sldId id="359" r:id="rId12"/>
    <p:sldId id="360" r:id="rId13"/>
    <p:sldId id="361" r:id="rId14"/>
    <p:sldId id="376" r:id="rId15"/>
    <p:sldId id="362" r:id="rId16"/>
    <p:sldId id="363" r:id="rId17"/>
    <p:sldId id="364" r:id="rId18"/>
    <p:sldId id="365" r:id="rId19"/>
    <p:sldId id="366" r:id="rId20"/>
    <p:sldId id="356" r:id="rId21"/>
    <p:sldId id="368" r:id="rId22"/>
    <p:sldId id="377" r:id="rId23"/>
    <p:sldId id="378" r:id="rId24"/>
    <p:sldId id="379" r:id="rId25"/>
    <p:sldId id="369" r:id="rId26"/>
    <p:sldId id="370" r:id="rId27"/>
    <p:sldId id="380" r:id="rId28"/>
    <p:sldId id="381" r:id="rId29"/>
    <p:sldId id="382" r:id="rId30"/>
    <p:sldId id="373" r:id="rId31"/>
    <p:sldId id="383" r:id="rId32"/>
    <p:sldId id="3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ECC7-85A5-405A-8217-2D4E4ECE84DC}" type="datetimeFigureOut">
              <a:rPr lang="en-US" smtClean="0"/>
              <a:pPr/>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7F5D9-860D-426D-96A5-6479992AA043}" type="slidenum">
              <a:rPr lang="en-US" smtClean="0"/>
              <a:pPr/>
              <a:t>‹#›</a:t>
            </a:fld>
            <a:endParaRPr lang="en-US"/>
          </a:p>
        </p:txBody>
      </p:sp>
    </p:spTree>
    <p:extLst>
      <p:ext uri="{BB962C8B-B14F-4D97-AF65-F5344CB8AC3E}">
        <p14:creationId xmlns:p14="http://schemas.microsoft.com/office/powerpoint/2010/main" val="250015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1/26/2024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1/26/2024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804416"/>
            <a:ext cx="7406640" cy="1472184"/>
          </a:xfrm>
        </p:spPr>
        <p:txBody>
          <a:bodyPr/>
          <a:lstStyle/>
          <a:p>
            <a:pPr algn="ctr"/>
            <a:r>
              <a:rPr lang="en-US" b="1" dirty="0"/>
              <a:t>Database Planning, Design and Management I</a:t>
            </a:r>
          </a:p>
        </p:txBody>
      </p:sp>
      <p:sp>
        <p:nvSpPr>
          <p:cNvPr id="3" name="Subtitle 2"/>
          <p:cNvSpPr>
            <a:spLocks noGrp="1"/>
          </p:cNvSpPr>
          <p:nvPr>
            <p:ph type="subTitle" idx="1"/>
          </p:nvPr>
        </p:nvSpPr>
        <p:spPr>
          <a:xfrm>
            <a:off x="1432560" y="3505200"/>
            <a:ext cx="7406640" cy="1752600"/>
          </a:xfrm>
        </p:spPr>
        <p:txBody>
          <a:bodyPr/>
          <a:lstStyle/>
          <a:p>
            <a:pPr algn="ctr"/>
            <a:endParaRPr lang="en-US" dirty="0"/>
          </a:p>
        </p:txBody>
      </p:sp>
    </p:spTree>
    <p:extLst>
      <p:ext uri="{BB962C8B-B14F-4D97-AF65-F5344CB8AC3E}">
        <p14:creationId xmlns:p14="http://schemas.microsoft.com/office/powerpoint/2010/main" val="366222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Interpretation of entities, relationships, and attributes can be subjective and may vary among stakeholders</a:t>
            </a:r>
            <a:r>
              <a:rPr lang="en-US" dirty="0" smtClean="0"/>
              <a:t>.</a:t>
            </a:r>
          </a:p>
          <a:p>
            <a:r>
              <a:rPr lang="en-US" dirty="0"/>
              <a:t>Conceptual models may need to evolve as requirements change or become more refined</a:t>
            </a:r>
            <a:r>
              <a:rPr lang="en-US" dirty="0" smtClean="0"/>
              <a:t>.</a:t>
            </a:r>
          </a:p>
          <a:p>
            <a:r>
              <a:rPr lang="en-US" dirty="0"/>
              <a:t>Striking a balance between capturing essential complexity and maintaining simplicity is a constant challenge</a:t>
            </a:r>
            <a:r>
              <a:rPr lang="en-US" dirty="0" smtClean="0"/>
              <a:t>.</a:t>
            </a:r>
          </a:p>
          <a:p>
            <a:r>
              <a:rPr lang="en-US" dirty="0"/>
              <a:t>Defining the appropriate scope of the conceptual model is crucial to avoid over-complication or oversimplification.</a:t>
            </a:r>
            <a:endParaRPr lang="en-US" dirty="0"/>
          </a:p>
        </p:txBody>
      </p:sp>
    </p:spTree>
    <p:extLst>
      <p:ext uri="{BB962C8B-B14F-4D97-AF65-F5344CB8AC3E}">
        <p14:creationId xmlns:p14="http://schemas.microsoft.com/office/powerpoint/2010/main" val="422657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Logical Data Model</a:t>
            </a:r>
            <a:endParaRPr lang="en-US" sz="2800" dirty="0"/>
          </a:p>
        </p:txBody>
      </p:sp>
      <p:sp>
        <p:nvSpPr>
          <p:cNvPr id="4" name="Content Placeholder 3"/>
          <p:cNvSpPr>
            <a:spLocks noGrp="1"/>
          </p:cNvSpPr>
          <p:nvPr>
            <p:ph idx="1"/>
          </p:nvPr>
        </p:nvSpPr>
        <p:spPr>
          <a:xfrm>
            <a:off x="1435608" y="990600"/>
            <a:ext cx="7498080" cy="5257800"/>
          </a:xfrm>
        </p:spPr>
        <p:txBody>
          <a:bodyPr>
            <a:normAutofit/>
          </a:bodyPr>
          <a:lstStyle/>
          <a:p>
            <a:pPr>
              <a:buNone/>
            </a:pPr>
            <a:r>
              <a:rPr lang="en-US" sz="2000" dirty="0"/>
              <a:t>     The </a:t>
            </a:r>
            <a:r>
              <a:rPr lang="en-US" sz="2000" b="1" dirty="0"/>
              <a:t>Logical Data Model</a:t>
            </a:r>
            <a:r>
              <a:rPr lang="en-US" sz="2000" dirty="0"/>
              <a:t> is used to define the structure of data elements and to set relationships between </a:t>
            </a:r>
            <a:r>
              <a:rPr lang="en-US" sz="2000" dirty="0" smtClean="0"/>
              <a:t>them.</a:t>
            </a:r>
            <a:endParaRPr lang="en-US" sz="2000" dirty="0"/>
          </a:p>
          <a:p>
            <a:r>
              <a:rPr lang="en-US" sz="2000" dirty="0" smtClean="0"/>
              <a:t>The </a:t>
            </a:r>
            <a:r>
              <a:rPr lang="en-US" sz="2000" dirty="0"/>
              <a:t>logical data model adds further information to the conceptual data model elements. </a:t>
            </a:r>
            <a:endParaRPr lang="en-US" sz="2000" dirty="0" smtClean="0"/>
          </a:p>
          <a:p>
            <a:r>
              <a:rPr lang="en-US" sz="2000" dirty="0"/>
              <a:t>It involves defining tables, relationships, keys, and constraints in a way that aligns with the chosen data model</a:t>
            </a:r>
            <a:r>
              <a:rPr lang="en-US" sz="2000" dirty="0" smtClean="0"/>
              <a:t>.</a:t>
            </a:r>
          </a:p>
          <a:p>
            <a:r>
              <a:rPr lang="en-US" sz="2000" dirty="0" smtClean="0"/>
              <a:t>The </a:t>
            </a:r>
            <a:r>
              <a:rPr lang="en-US" sz="2000" dirty="0"/>
              <a:t>advantage of using a Logical data model is to provide a foundation to form the base for the Physical model. </a:t>
            </a:r>
          </a:p>
          <a:p>
            <a:pPr>
              <a:buNone/>
            </a:pPr>
            <a:r>
              <a:rPr lang="en-US" sz="2000" dirty="0"/>
              <a:t>     At this Data Modeling level, no primary or secondary key is defined. At this Data modeling level, you need to verify and adjust the connector details that were set earlier for relationships.</a:t>
            </a:r>
          </a:p>
          <a:p>
            <a:endParaRPr lang="en-US"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Logical Data Model Cont.. </a:t>
            </a:r>
            <a:endParaRPr lang="en-US" sz="2800" dirty="0"/>
          </a:p>
        </p:txBody>
      </p:sp>
      <p:pic>
        <p:nvPicPr>
          <p:cNvPr id="2050" name="Picture 2" descr="C:\Users\Hamzah\Desktop\2.png"/>
          <p:cNvPicPr>
            <a:picLocks noGrp="1" noChangeAspect="1" noChangeArrowheads="1"/>
          </p:cNvPicPr>
          <p:nvPr>
            <p:ph idx="1"/>
          </p:nvPr>
        </p:nvPicPr>
        <p:blipFill>
          <a:blip r:embed="rId2"/>
          <a:srcRect/>
          <a:stretch>
            <a:fillRect/>
          </a:stretch>
        </p:blipFill>
        <p:spPr bwMode="auto">
          <a:xfrm>
            <a:off x="1519259" y="1143000"/>
            <a:ext cx="6481741" cy="2543312"/>
          </a:xfrm>
          <a:prstGeom prst="rect">
            <a:avLst/>
          </a:prstGeo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r>
              <a:rPr lang="en-US" sz="2800" b="1" dirty="0"/>
              <a:t>Characteristics of a Logical data model</a:t>
            </a:r>
            <a:endParaRPr lang="en-US" sz="2800" dirty="0"/>
          </a:p>
        </p:txBody>
      </p:sp>
      <p:sp>
        <p:nvSpPr>
          <p:cNvPr id="4" name="Content Placeholder 3"/>
          <p:cNvSpPr>
            <a:spLocks noGrp="1"/>
          </p:cNvSpPr>
          <p:nvPr>
            <p:ph idx="1"/>
          </p:nvPr>
        </p:nvSpPr>
        <p:spPr>
          <a:xfrm>
            <a:off x="1295400" y="990600"/>
            <a:ext cx="7638288" cy="5638800"/>
          </a:xfrm>
        </p:spPr>
        <p:txBody>
          <a:bodyPr>
            <a:normAutofit/>
          </a:bodyPr>
          <a:lstStyle/>
          <a:p>
            <a:r>
              <a:rPr lang="en-US" sz="2000" dirty="0"/>
              <a:t>Entities from the conceptual model are translated into tables in the logical model</a:t>
            </a:r>
            <a:r>
              <a:rPr lang="en-US" sz="2000" dirty="0" smtClean="0"/>
              <a:t>.</a:t>
            </a:r>
          </a:p>
          <a:p>
            <a:r>
              <a:rPr lang="en-US" sz="2000" dirty="0"/>
              <a:t>Attributes identified in the conceptual model become columns in the tables of the logical model.</a:t>
            </a:r>
            <a:endParaRPr lang="en-US" sz="2000" dirty="0" smtClean="0"/>
          </a:p>
          <a:p>
            <a:r>
              <a:rPr lang="en-US" sz="2000" dirty="0"/>
              <a:t>Primary keys uniquely identify each record in a </a:t>
            </a:r>
            <a:r>
              <a:rPr lang="en-US" sz="2000" dirty="0" smtClean="0"/>
              <a:t>table. Foreign </a:t>
            </a:r>
            <a:r>
              <a:rPr lang="en-US" sz="2000" dirty="0"/>
              <a:t>keys establish relationships between tables by linking to the primary key of another table</a:t>
            </a:r>
            <a:r>
              <a:rPr lang="en-US" sz="2000" dirty="0" smtClean="0"/>
              <a:t>.</a:t>
            </a:r>
          </a:p>
          <a:p>
            <a:r>
              <a:rPr lang="en-US" sz="2000" dirty="0" smtClean="0"/>
              <a:t>It has data types that Specify </a:t>
            </a:r>
            <a:r>
              <a:rPr lang="en-US" sz="2000" dirty="0"/>
              <a:t>the type of data that can be stored in each column (e.g., integers, strings, dates</a:t>
            </a:r>
            <a:r>
              <a:rPr lang="en-US" sz="2000" dirty="0" smtClean="0"/>
              <a:t>). It ensures </a:t>
            </a:r>
            <a:r>
              <a:rPr lang="en-US" sz="2000" dirty="0"/>
              <a:t>data integrity and efficiency in storage</a:t>
            </a:r>
            <a:r>
              <a:rPr lang="en-US" sz="2000" dirty="0" smtClean="0"/>
              <a:t>.</a:t>
            </a:r>
          </a:p>
          <a:p>
            <a:r>
              <a:rPr lang="en-US" sz="2000" dirty="0" smtClean="0"/>
              <a:t>It has c</a:t>
            </a:r>
            <a:r>
              <a:rPr lang="en-US" sz="2000" dirty="0"/>
              <a:t>onstraints </a:t>
            </a:r>
            <a:r>
              <a:rPr lang="en-US" sz="2000" dirty="0" smtClean="0"/>
              <a:t>that enforce </a:t>
            </a:r>
            <a:r>
              <a:rPr lang="en-US" sz="2000" dirty="0"/>
              <a:t>rules or conditions on the data to maintain consistency.</a:t>
            </a:r>
          </a:p>
          <a:p>
            <a:r>
              <a:rPr lang="en-US" sz="2000" dirty="0" smtClean="0"/>
              <a:t>Designed </a:t>
            </a:r>
            <a:r>
              <a:rPr lang="en-US" sz="2000" dirty="0"/>
              <a:t>and developed independently from the DBMS.</a:t>
            </a:r>
          </a:p>
          <a:p>
            <a:r>
              <a:rPr lang="en-US" sz="2000" dirty="0" smtClean="0"/>
              <a:t>Normalization </a:t>
            </a:r>
            <a:r>
              <a:rPr lang="en-US" sz="2000" dirty="0"/>
              <a:t>processes to the model is applied typically till </a:t>
            </a:r>
            <a:r>
              <a:rPr lang="en-US" sz="2000" dirty="0" smtClean="0"/>
              <a:t>3NF</a:t>
            </a:r>
            <a:r>
              <a:rPr lang="en-US" sz="2000" dirty="0"/>
              <a:t>.</a:t>
            </a:r>
            <a:endParaRPr lang="en-US" sz="20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Importance of Logical Models</a:t>
            </a:r>
          </a:p>
        </p:txBody>
      </p:sp>
      <p:sp>
        <p:nvSpPr>
          <p:cNvPr id="3" name="Content Placeholder 2"/>
          <p:cNvSpPr>
            <a:spLocks noGrp="1"/>
          </p:cNvSpPr>
          <p:nvPr>
            <p:ph idx="1"/>
          </p:nvPr>
        </p:nvSpPr>
        <p:spPr/>
        <p:txBody>
          <a:bodyPr>
            <a:normAutofit fontScale="85000" lnSpcReduction="20000"/>
          </a:bodyPr>
          <a:lstStyle/>
          <a:p>
            <a:r>
              <a:rPr lang="en-US" dirty="0"/>
              <a:t>Guides the physical implementation of the database by defining the structure that will be created in the DBMS</a:t>
            </a:r>
            <a:r>
              <a:rPr lang="en-US" dirty="0" smtClean="0"/>
              <a:t>.</a:t>
            </a:r>
          </a:p>
          <a:p>
            <a:r>
              <a:rPr lang="en-US" dirty="0"/>
              <a:t>Helps in designing queries and transactions by providing a clear understanding of how data is organized</a:t>
            </a:r>
            <a:r>
              <a:rPr lang="en-US" dirty="0" smtClean="0"/>
              <a:t>.</a:t>
            </a:r>
          </a:p>
          <a:p>
            <a:r>
              <a:rPr lang="en-US" dirty="0"/>
              <a:t>A well-designed logical model supports efficient data retrieval and manipulation</a:t>
            </a:r>
            <a:r>
              <a:rPr lang="en-US" dirty="0" smtClean="0"/>
              <a:t>.</a:t>
            </a:r>
          </a:p>
          <a:p>
            <a:r>
              <a:rPr lang="en-US" dirty="0"/>
              <a:t>Enforces data integrity through the use of keys, constraints, and relationships</a:t>
            </a:r>
            <a:r>
              <a:rPr lang="en-US" dirty="0" smtClean="0"/>
              <a:t>.</a:t>
            </a:r>
          </a:p>
          <a:p>
            <a:r>
              <a:rPr lang="en-US" dirty="0"/>
              <a:t>A logical model can be designed to support scalability by considering factors such as indexing and partitioning.</a:t>
            </a:r>
            <a:endParaRPr lang="en-US" dirty="0"/>
          </a:p>
        </p:txBody>
      </p:sp>
    </p:spTree>
    <p:extLst>
      <p:ext uri="{BB962C8B-B14F-4D97-AF65-F5344CB8AC3E}">
        <p14:creationId xmlns:p14="http://schemas.microsoft.com/office/powerpoint/2010/main" val="23712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Physical Data Model</a:t>
            </a:r>
          </a:p>
        </p:txBody>
      </p:sp>
      <p:sp>
        <p:nvSpPr>
          <p:cNvPr id="4" name="Content Placeholder 3"/>
          <p:cNvSpPr>
            <a:spLocks noGrp="1"/>
          </p:cNvSpPr>
          <p:nvPr>
            <p:ph idx="1"/>
          </p:nvPr>
        </p:nvSpPr>
        <p:spPr>
          <a:xfrm>
            <a:off x="1435608" y="990600"/>
            <a:ext cx="7498080" cy="5257800"/>
          </a:xfrm>
        </p:spPr>
        <p:txBody>
          <a:bodyPr>
            <a:normAutofit/>
          </a:bodyPr>
          <a:lstStyle/>
          <a:p>
            <a:pPr>
              <a:buNone/>
            </a:pPr>
            <a:r>
              <a:rPr lang="en-US" sz="2000" dirty="0"/>
              <a:t>     A </a:t>
            </a:r>
            <a:r>
              <a:rPr lang="en-US" sz="2000" b="1" dirty="0"/>
              <a:t>Physical Data Model</a:t>
            </a:r>
            <a:r>
              <a:rPr lang="en-US" sz="2000" dirty="0"/>
              <a:t> describes a database-specific implementation of the data model. </a:t>
            </a:r>
          </a:p>
          <a:p>
            <a:pPr>
              <a:buNone/>
            </a:pPr>
            <a:r>
              <a:rPr lang="en-US" sz="2000" dirty="0"/>
              <a:t>    It offers database abstraction and helps generate the schema. This is because of the richness of meta-data offered by a Physical Data Model. The physical data model also helps in visualizing database structure by replicating database column keys, constraints, indexes, triggers, and other RDBMS features.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Physical Data Model Cont..</a:t>
            </a:r>
          </a:p>
        </p:txBody>
      </p:sp>
      <p:pic>
        <p:nvPicPr>
          <p:cNvPr id="3074" name="Picture 2" descr="C:\Users\Hamzah\Desktop\3.png"/>
          <p:cNvPicPr>
            <a:picLocks noGrp="1" noChangeAspect="1" noChangeArrowheads="1"/>
          </p:cNvPicPr>
          <p:nvPr>
            <p:ph idx="1"/>
          </p:nvPr>
        </p:nvPicPr>
        <p:blipFill>
          <a:blip r:embed="rId2"/>
          <a:srcRect/>
          <a:stretch>
            <a:fillRect/>
          </a:stretch>
        </p:blipFill>
        <p:spPr bwMode="auto">
          <a:xfrm>
            <a:off x="1675189" y="1066800"/>
            <a:ext cx="6554411" cy="2762396"/>
          </a:xfrm>
          <a:prstGeom prst="rect">
            <a:avLst/>
          </a:prstGeom>
          <a:noFill/>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r>
              <a:rPr lang="en-US" sz="2800" b="1" dirty="0"/>
              <a:t>Characteristics of a physical data model:</a:t>
            </a:r>
          </a:p>
        </p:txBody>
      </p:sp>
      <p:sp>
        <p:nvSpPr>
          <p:cNvPr id="4" name="Content Placeholder 3"/>
          <p:cNvSpPr>
            <a:spLocks noGrp="1"/>
          </p:cNvSpPr>
          <p:nvPr>
            <p:ph idx="1"/>
          </p:nvPr>
        </p:nvSpPr>
        <p:spPr>
          <a:xfrm>
            <a:off x="1435608" y="990600"/>
            <a:ext cx="7498080" cy="5257800"/>
          </a:xfrm>
        </p:spPr>
        <p:txBody>
          <a:bodyPr>
            <a:normAutofit/>
          </a:bodyPr>
          <a:lstStyle/>
          <a:p>
            <a:r>
              <a:rPr lang="en-US" sz="2000" dirty="0"/>
              <a:t>The physical data model describes data need for a single project or application though it maybe integrated with other physical data models based on project scope.</a:t>
            </a:r>
          </a:p>
          <a:p>
            <a:r>
              <a:rPr lang="en-US" sz="2000" dirty="0"/>
              <a:t>Data Model contains relationships between tables that which addresses cardinality and nullability of the relationships.</a:t>
            </a:r>
          </a:p>
          <a:p>
            <a:r>
              <a:rPr lang="en-US" sz="2000" dirty="0"/>
              <a:t>Developed for a specific version of a DBMS, location, data storage or technology to be used in the project.</a:t>
            </a:r>
          </a:p>
          <a:p>
            <a:r>
              <a:rPr lang="en-US" sz="2000" dirty="0"/>
              <a:t>Columns should have exact </a:t>
            </a:r>
            <a:r>
              <a:rPr lang="en-US" sz="2000" dirty="0" smtClean="0"/>
              <a:t>data types</a:t>
            </a:r>
            <a:r>
              <a:rPr lang="en-US" sz="2000" dirty="0"/>
              <a:t>, lengths assigned and default values.</a:t>
            </a:r>
          </a:p>
          <a:p>
            <a:r>
              <a:rPr lang="en-US" sz="2000" dirty="0"/>
              <a:t>Primary and Foreign keys, views, indexes, access profiles, and authorizations, etc. are defined.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Advantages of Data model:</a:t>
            </a:r>
            <a:endParaRPr lang="en-US" sz="2800" dirty="0"/>
          </a:p>
        </p:txBody>
      </p:sp>
      <p:sp>
        <p:nvSpPr>
          <p:cNvPr id="4" name="Content Placeholder 3"/>
          <p:cNvSpPr>
            <a:spLocks noGrp="1"/>
          </p:cNvSpPr>
          <p:nvPr>
            <p:ph idx="1"/>
          </p:nvPr>
        </p:nvSpPr>
        <p:spPr>
          <a:xfrm>
            <a:off x="1435608" y="990600"/>
            <a:ext cx="7498080" cy="5257800"/>
          </a:xfrm>
        </p:spPr>
        <p:txBody>
          <a:bodyPr>
            <a:normAutofit/>
          </a:bodyPr>
          <a:lstStyle/>
          <a:p>
            <a:r>
              <a:rPr lang="en-US" sz="2000" dirty="0"/>
              <a:t>The main goal of a designing data model is to make certain that data objects offered by the functional team are represented accurately.</a:t>
            </a:r>
          </a:p>
          <a:p>
            <a:r>
              <a:rPr lang="en-US" sz="2000" dirty="0"/>
              <a:t>The data model should be detailed enough to be used for building the physical database.</a:t>
            </a:r>
          </a:p>
          <a:p>
            <a:r>
              <a:rPr lang="en-US" sz="2000" dirty="0"/>
              <a:t>The information in the data model can be used for defining the relationship between tables, primary and foreign keys, and stored procedures.</a:t>
            </a:r>
          </a:p>
          <a:p>
            <a:r>
              <a:rPr lang="en-US" sz="2000" dirty="0"/>
              <a:t>Data Model helps business to communicate the within and across organizations.</a:t>
            </a:r>
          </a:p>
          <a:p>
            <a:r>
              <a:rPr lang="en-US" sz="2000" dirty="0"/>
              <a:t>Data model helps to documents data mappings in ETL process</a:t>
            </a:r>
          </a:p>
          <a:p>
            <a:r>
              <a:rPr lang="en-US" sz="2000" dirty="0"/>
              <a:t>Help to recognize correct sources of data to populate the model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Disadvantages of Data model:</a:t>
            </a:r>
            <a:endParaRPr lang="en-US" sz="2800" dirty="0"/>
          </a:p>
        </p:txBody>
      </p:sp>
      <p:sp>
        <p:nvSpPr>
          <p:cNvPr id="4" name="Content Placeholder 3"/>
          <p:cNvSpPr>
            <a:spLocks noGrp="1"/>
          </p:cNvSpPr>
          <p:nvPr>
            <p:ph idx="1"/>
          </p:nvPr>
        </p:nvSpPr>
        <p:spPr>
          <a:xfrm>
            <a:off x="1435608" y="990600"/>
            <a:ext cx="7498080" cy="5257800"/>
          </a:xfrm>
        </p:spPr>
        <p:txBody>
          <a:bodyPr>
            <a:normAutofit/>
          </a:bodyPr>
          <a:lstStyle/>
          <a:p>
            <a:r>
              <a:rPr lang="en-US" sz="2000" dirty="0"/>
              <a:t>To develop Data model one should know physical data stored characteristics.</a:t>
            </a:r>
          </a:p>
          <a:p>
            <a:r>
              <a:rPr lang="en-US" sz="2000" dirty="0"/>
              <a:t>This is a navigational system produces complex application development, management. Thus, it requires a knowledge of the biographical truth.</a:t>
            </a:r>
          </a:p>
          <a:p>
            <a:r>
              <a:rPr lang="en-US" sz="2000" dirty="0"/>
              <a:t>Even smaller change made in structure require modification in the entire application.</a:t>
            </a:r>
          </a:p>
          <a:p>
            <a:r>
              <a:rPr lang="en-US" sz="2000" dirty="0"/>
              <a:t>There is no set data manipulation language in DBMS.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effectLst/>
              </a:rPr>
              <a:t>MODULE II</a:t>
            </a:r>
            <a:endParaRPr lang="en-US" dirty="0"/>
          </a:p>
        </p:txBody>
      </p:sp>
      <p:sp>
        <p:nvSpPr>
          <p:cNvPr id="3" name="Content Placeholder 2"/>
          <p:cNvSpPr>
            <a:spLocks noGrp="1"/>
          </p:cNvSpPr>
          <p:nvPr>
            <p:ph idx="1"/>
          </p:nvPr>
        </p:nvSpPr>
        <p:spPr/>
        <p:txBody>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Database Models and Modeling</a:t>
            </a:r>
            <a:endParaRPr lang="en-US" dirty="0"/>
          </a:p>
        </p:txBody>
      </p:sp>
    </p:spTree>
    <p:extLst>
      <p:ext uri="{BB962C8B-B14F-4D97-AF65-F5344CB8AC3E}">
        <p14:creationId xmlns:p14="http://schemas.microsoft.com/office/powerpoint/2010/main" val="3831815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Hierarchical model</a:t>
            </a:r>
          </a:p>
        </p:txBody>
      </p:sp>
      <p:sp>
        <p:nvSpPr>
          <p:cNvPr id="4099" name="Content Placeholder 2"/>
          <p:cNvSpPr>
            <a:spLocks noGrp="1"/>
          </p:cNvSpPr>
          <p:nvPr>
            <p:ph idx="1"/>
          </p:nvPr>
        </p:nvSpPr>
        <p:spPr>
          <a:xfrm>
            <a:off x="1066800" y="838200"/>
            <a:ext cx="7620000" cy="5867400"/>
          </a:xfrm>
        </p:spPr>
        <p:txBody>
          <a:bodyPr>
            <a:noAutofit/>
          </a:bodyPr>
          <a:lstStyle/>
          <a:p>
            <a:pPr>
              <a:buNone/>
            </a:pPr>
            <a:r>
              <a:rPr lang="en-US" sz="2000" dirty="0"/>
              <a:t>     This database model </a:t>
            </a:r>
            <a:r>
              <a:rPr lang="en-US" sz="2000" dirty="0" smtClean="0"/>
              <a:t>organizes </a:t>
            </a:r>
            <a:r>
              <a:rPr lang="en-US" sz="2000" dirty="0"/>
              <a:t>data into a tree-like-structure, with a single root, to which all the other data is linked. </a:t>
            </a:r>
          </a:p>
          <a:p>
            <a:pPr>
              <a:buNone/>
            </a:pPr>
            <a:r>
              <a:rPr lang="en-US" sz="2000" dirty="0"/>
              <a:t>     The </a:t>
            </a:r>
            <a:r>
              <a:rPr lang="en-US" sz="2000" dirty="0" smtClean="0"/>
              <a:t>hierarchy </a:t>
            </a:r>
            <a:r>
              <a:rPr lang="en-US" sz="2000" dirty="0"/>
              <a:t>starts from the </a:t>
            </a:r>
            <a:r>
              <a:rPr lang="en-US" sz="2000" b="1" dirty="0"/>
              <a:t>Root</a:t>
            </a:r>
            <a:r>
              <a:rPr lang="en-US" sz="2000" dirty="0"/>
              <a:t> data, and expands like a tree, adding child nodes to the parent nodes.</a:t>
            </a:r>
          </a:p>
          <a:p>
            <a:pPr>
              <a:buNone/>
            </a:pPr>
            <a:r>
              <a:rPr lang="en-US" sz="2000" dirty="0"/>
              <a:t>    In this model, a child node will only have a single parent node.</a:t>
            </a:r>
          </a:p>
          <a:p>
            <a:pPr>
              <a:buNone/>
            </a:pPr>
            <a:r>
              <a:rPr lang="en-US" sz="2000" dirty="0"/>
              <a:t>     This model efficiently describes many real-world relationships like index of a book, recipes etc.</a:t>
            </a:r>
          </a:p>
          <a:p>
            <a:pPr>
              <a:buNone/>
            </a:pPr>
            <a:r>
              <a:rPr lang="en-US" sz="2000" dirty="0"/>
              <a:t>    In hierarchical model, data is </a:t>
            </a:r>
            <a:r>
              <a:rPr lang="en-US" sz="2000" dirty="0" smtClean="0"/>
              <a:t>organized </a:t>
            </a:r>
            <a:r>
              <a:rPr lang="en-US" sz="2000" dirty="0"/>
              <a:t>into tree-like structure with one one-to-many relationship between two different types of data, for example, one department can have many courses, many professors and of-course many students.</a:t>
            </a:r>
          </a:p>
          <a:p>
            <a:pPr>
              <a:buNone/>
            </a:pPr>
            <a:r>
              <a:rPr lang="en-US" sz="2000" dirty="0"/>
              <a:t/>
            </a:r>
            <a:br>
              <a:rPr lang="en-US" sz="2000" dirty="0"/>
            </a:br>
            <a:endParaRPr lang="en-US"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Hierarchical model</a:t>
            </a:r>
          </a:p>
        </p:txBody>
      </p:sp>
      <p:pic>
        <p:nvPicPr>
          <p:cNvPr id="1026" name="Picture 2" descr="C:\Users\Hamzah\Desktop\hierarchical-dbms-model.png"/>
          <p:cNvPicPr>
            <a:picLocks noGrp="1" noChangeAspect="1" noChangeArrowheads="1"/>
          </p:cNvPicPr>
          <p:nvPr>
            <p:ph idx="1"/>
          </p:nvPr>
        </p:nvPicPr>
        <p:blipFill>
          <a:blip r:embed="rId2"/>
          <a:srcRect/>
          <a:stretch>
            <a:fillRect/>
          </a:stretch>
        </p:blipFill>
        <p:spPr bwMode="auto">
          <a:xfrm>
            <a:off x="1628775" y="914400"/>
            <a:ext cx="6496050" cy="3429000"/>
          </a:xfrm>
          <a:prstGeom prst="rect">
            <a:avLst/>
          </a:prstGeom>
          <a:noFill/>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708392" cy="1143000"/>
          </a:xfrm>
        </p:spPr>
        <p:txBody>
          <a:bodyPr>
            <a:normAutofit fontScale="90000"/>
          </a:bodyPr>
          <a:lstStyle/>
          <a:p>
            <a:r>
              <a:rPr lang="en-US" b="1" dirty="0" smtClean="0"/>
              <a:t>Characteristics of a hierarchical model</a:t>
            </a:r>
            <a:endParaRPr lang="en-US" b="1" dirty="0"/>
          </a:p>
        </p:txBody>
      </p:sp>
      <p:sp>
        <p:nvSpPr>
          <p:cNvPr id="3" name="Content Placeholder 2"/>
          <p:cNvSpPr>
            <a:spLocks noGrp="1"/>
          </p:cNvSpPr>
          <p:nvPr>
            <p:ph idx="1"/>
          </p:nvPr>
        </p:nvSpPr>
        <p:spPr>
          <a:xfrm>
            <a:off x="1435608" y="1447800"/>
            <a:ext cx="7498080" cy="5257800"/>
          </a:xfrm>
        </p:spPr>
        <p:txBody>
          <a:bodyPr>
            <a:normAutofit fontScale="85000" lnSpcReduction="20000"/>
          </a:bodyPr>
          <a:lstStyle/>
          <a:p>
            <a:r>
              <a:rPr lang="en-US" dirty="0"/>
              <a:t>Organizes data in a tree-like structure, resembling an organizational chart</a:t>
            </a:r>
            <a:r>
              <a:rPr lang="en-US" dirty="0" smtClean="0"/>
              <a:t>.</a:t>
            </a:r>
          </a:p>
          <a:p>
            <a:r>
              <a:rPr lang="en-US" dirty="0"/>
              <a:t>Each record (except for the root) has exactly one parent, forming a strict hierarchy</a:t>
            </a:r>
            <a:r>
              <a:rPr lang="en-US" dirty="0" smtClean="0"/>
              <a:t>.</a:t>
            </a:r>
          </a:p>
          <a:p>
            <a:r>
              <a:rPr lang="en-US" dirty="0"/>
              <a:t>The top-level node in the hierarchy is called the </a:t>
            </a:r>
            <a:r>
              <a:rPr lang="en-US" dirty="0" smtClean="0"/>
              <a:t>root. The </a:t>
            </a:r>
            <a:r>
              <a:rPr lang="en-US" dirty="0"/>
              <a:t>root has no parent, and all other nodes descend from it.</a:t>
            </a:r>
          </a:p>
          <a:p>
            <a:r>
              <a:rPr lang="en-US" dirty="0"/>
              <a:t>Data is stored in segments or records, each containing fields or attributes</a:t>
            </a:r>
            <a:r>
              <a:rPr lang="en-US" dirty="0" smtClean="0"/>
              <a:t>.</a:t>
            </a:r>
          </a:p>
          <a:p>
            <a:r>
              <a:rPr lang="en-US" dirty="0"/>
              <a:t>Accessing data in the hierarchical model requires navigation through the hierarchy</a:t>
            </a:r>
            <a:r>
              <a:rPr lang="en-US" dirty="0" smtClean="0"/>
              <a:t>.</a:t>
            </a:r>
          </a:p>
          <a:p>
            <a:r>
              <a:rPr lang="en-US" dirty="0"/>
              <a:t>The hierarchical model provides a rigid structure, making it suitable for specific use cases with well-defined relationships.</a:t>
            </a:r>
            <a:endParaRPr lang="en-US" dirty="0"/>
          </a:p>
        </p:txBody>
      </p:sp>
    </p:spTree>
    <p:extLst>
      <p:ext uri="{BB962C8B-B14F-4D97-AF65-F5344CB8AC3E}">
        <p14:creationId xmlns:p14="http://schemas.microsoft.com/office/powerpoint/2010/main" val="403405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a:t>
            </a:r>
            <a:r>
              <a:rPr lang="en-US" b="1" dirty="0"/>
              <a:t>of a hierarchical model</a:t>
            </a:r>
          </a:p>
        </p:txBody>
      </p:sp>
      <p:sp>
        <p:nvSpPr>
          <p:cNvPr id="3" name="Content Placeholder 2"/>
          <p:cNvSpPr>
            <a:spLocks noGrp="1"/>
          </p:cNvSpPr>
          <p:nvPr>
            <p:ph idx="1"/>
          </p:nvPr>
        </p:nvSpPr>
        <p:spPr/>
        <p:txBody>
          <a:bodyPr/>
          <a:lstStyle/>
          <a:p>
            <a:r>
              <a:rPr lang="en-US" sz="2400" dirty="0"/>
              <a:t>Well-suited for representing one-to-many relationships where each parent has multiple children</a:t>
            </a:r>
            <a:r>
              <a:rPr lang="en-US" sz="2400" dirty="0" smtClean="0"/>
              <a:t>.</a:t>
            </a:r>
          </a:p>
          <a:p>
            <a:r>
              <a:rPr lang="en-US" sz="2400" dirty="0"/>
              <a:t>Works well for scenarios where data relationships are well-defined and relatively stable</a:t>
            </a:r>
            <a:r>
              <a:rPr lang="en-US" sz="2400" dirty="0" smtClean="0"/>
              <a:t>.</a:t>
            </a:r>
          </a:p>
          <a:p>
            <a:endParaRPr lang="en-US" dirty="0"/>
          </a:p>
        </p:txBody>
      </p:sp>
    </p:spTree>
    <p:extLst>
      <p:ext uri="{BB962C8B-B14F-4D97-AF65-F5344CB8AC3E}">
        <p14:creationId xmlns:p14="http://schemas.microsoft.com/office/powerpoint/2010/main" val="15793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a:t>
            </a:r>
            <a:r>
              <a:rPr lang="en-US" b="1" dirty="0"/>
              <a:t>of a hierarchical model</a:t>
            </a:r>
            <a:endParaRPr lang="en-US" dirty="0"/>
          </a:p>
        </p:txBody>
      </p:sp>
      <p:sp>
        <p:nvSpPr>
          <p:cNvPr id="3" name="Content Placeholder 2"/>
          <p:cNvSpPr>
            <a:spLocks noGrp="1"/>
          </p:cNvSpPr>
          <p:nvPr>
            <p:ph idx="1"/>
          </p:nvPr>
        </p:nvSpPr>
        <p:spPr/>
        <p:txBody>
          <a:bodyPr>
            <a:normAutofit/>
          </a:bodyPr>
          <a:lstStyle/>
          <a:p>
            <a:r>
              <a:rPr lang="en-US" sz="2400" dirty="0"/>
              <a:t>Limited flexibility in handling changes to the structure or </a:t>
            </a:r>
            <a:r>
              <a:rPr lang="en-US" sz="2400" dirty="0" smtClean="0"/>
              <a:t>relationships. Modifying </a:t>
            </a:r>
            <a:r>
              <a:rPr lang="en-US" sz="2400" dirty="0"/>
              <a:t>the hierarchy can be complex.</a:t>
            </a:r>
          </a:p>
          <a:p>
            <a:r>
              <a:rPr lang="en-US" sz="2400" dirty="0"/>
              <a:t>Complex queries and data retrieval, especially when dealing with relationships that are not well-suited to a hierarchical structure</a:t>
            </a:r>
            <a:r>
              <a:rPr lang="en-US" sz="2400" dirty="0" smtClean="0"/>
              <a:t>.</a:t>
            </a:r>
          </a:p>
          <a:p>
            <a:r>
              <a:rPr lang="en-US" sz="2400" dirty="0"/>
              <a:t>Inefficient for representing many-to-many relationships, which are common in real-world scenarios</a:t>
            </a:r>
            <a:r>
              <a:rPr lang="en-US" sz="2400" dirty="0" smtClean="0"/>
              <a:t>.</a:t>
            </a:r>
          </a:p>
          <a:p>
            <a:r>
              <a:rPr lang="en-US" sz="2400" dirty="0"/>
              <a:t>Can lead to data redundancy and duplication as the same data may be stored in multiple places</a:t>
            </a:r>
            <a:r>
              <a:rPr lang="en-US" sz="2400" dirty="0" smtClean="0"/>
              <a:t>.</a:t>
            </a:r>
          </a:p>
          <a:p>
            <a:r>
              <a:rPr lang="en-US" sz="2400" dirty="0"/>
              <a:t>Maintenance can be challenging, especially when dealing with dynamic or evolving data structures.</a:t>
            </a:r>
            <a:endParaRPr lang="en-US" sz="2400" dirty="0"/>
          </a:p>
        </p:txBody>
      </p:sp>
    </p:spTree>
    <p:extLst>
      <p:ext uri="{BB962C8B-B14F-4D97-AF65-F5344CB8AC3E}">
        <p14:creationId xmlns:p14="http://schemas.microsoft.com/office/powerpoint/2010/main" val="95043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Relational model</a:t>
            </a:r>
          </a:p>
        </p:txBody>
      </p:sp>
      <p:sp>
        <p:nvSpPr>
          <p:cNvPr id="4" name="Content Placeholder 3"/>
          <p:cNvSpPr>
            <a:spLocks noGrp="1"/>
          </p:cNvSpPr>
          <p:nvPr>
            <p:ph idx="1"/>
          </p:nvPr>
        </p:nvSpPr>
        <p:spPr>
          <a:xfrm>
            <a:off x="1435608" y="914400"/>
            <a:ext cx="7498080" cy="5334000"/>
          </a:xfrm>
        </p:spPr>
        <p:txBody>
          <a:bodyPr>
            <a:normAutofit/>
          </a:bodyPr>
          <a:lstStyle/>
          <a:p>
            <a:pPr>
              <a:buNone/>
            </a:pPr>
            <a:r>
              <a:rPr lang="en-US" sz="2000" dirty="0"/>
              <a:t>    In this model, data is organized in two-dimensional </a:t>
            </a:r>
            <a:r>
              <a:rPr lang="en-US" sz="2000" b="1" dirty="0"/>
              <a:t>tables</a:t>
            </a:r>
            <a:r>
              <a:rPr lang="en-US" sz="2000" dirty="0"/>
              <a:t> and the relationship is maintained by storing a common field.</a:t>
            </a:r>
          </a:p>
          <a:p>
            <a:pPr>
              <a:buNone/>
            </a:pPr>
            <a:r>
              <a:rPr lang="en-US" sz="2000" dirty="0"/>
              <a:t>    It has been the most widely used database model</a:t>
            </a:r>
            <a:r>
              <a:rPr lang="en-US" sz="2000"/>
              <a:t>, in fact, </a:t>
            </a:r>
            <a:r>
              <a:rPr lang="en-US" sz="2000" dirty="0"/>
              <a:t>we can say the only database model used around the world.</a:t>
            </a:r>
          </a:p>
          <a:p>
            <a:pPr>
              <a:buNone/>
            </a:pPr>
            <a:r>
              <a:rPr lang="en-US" sz="2000" dirty="0"/>
              <a:t>    The basic structure of data in the relational model is tables. All the information related to a particular type is stored in rows of that table.</a:t>
            </a:r>
          </a:p>
          <a:p>
            <a:pPr>
              <a:buNone/>
            </a:pPr>
            <a:r>
              <a:rPr lang="en-US" sz="2000" dirty="0"/>
              <a:t>    Hence, tables are also known as </a:t>
            </a:r>
            <a:r>
              <a:rPr lang="en-US" sz="2000" b="1" dirty="0"/>
              <a:t>relations</a:t>
            </a:r>
            <a:r>
              <a:rPr lang="en-US" sz="2000" dirty="0"/>
              <a:t> in relational model.</a:t>
            </a:r>
          </a:p>
          <a:p>
            <a:endParaRPr lang="en-US"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Relational model</a:t>
            </a:r>
          </a:p>
        </p:txBody>
      </p:sp>
      <p:pic>
        <p:nvPicPr>
          <p:cNvPr id="2050" name="Picture 2" descr="C:\Users\Hamzah\Desktop\relational-dbms-model.png"/>
          <p:cNvPicPr>
            <a:picLocks noGrp="1" noChangeAspect="1" noChangeArrowheads="1"/>
          </p:cNvPicPr>
          <p:nvPr>
            <p:ph idx="1"/>
          </p:nvPr>
        </p:nvPicPr>
        <p:blipFill>
          <a:blip r:embed="rId2"/>
          <a:srcRect/>
          <a:stretch>
            <a:fillRect/>
          </a:stretch>
        </p:blipFill>
        <p:spPr bwMode="auto">
          <a:xfrm>
            <a:off x="2370137" y="1000125"/>
            <a:ext cx="5629275" cy="3724275"/>
          </a:xfrm>
          <a:prstGeom prst="rect">
            <a:avLst/>
          </a:prstGeom>
          <a:no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Characteristics of a relational</a:t>
            </a:r>
            <a:endParaRPr lang="en-US" b="1" dirty="0"/>
          </a:p>
        </p:txBody>
      </p:sp>
      <p:sp>
        <p:nvSpPr>
          <p:cNvPr id="3" name="Content Placeholder 2"/>
          <p:cNvSpPr>
            <a:spLocks noGrp="1"/>
          </p:cNvSpPr>
          <p:nvPr>
            <p:ph idx="1"/>
          </p:nvPr>
        </p:nvSpPr>
        <p:spPr/>
        <p:txBody>
          <a:bodyPr>
            <a:normAutofit fontScale="70000" lnSpcReduction="20000"/>
          </a:bodyPr>
          <a:lstStyle/>
          <a:p>
            <a:r>
              <a:rPr lang="en-US" dirty="0"/>
              <a:t>Data is organized into tables, also known as </a:t>
            </a:r>
            <a:r>
              <a:rPr lang="en-US" dirty="0" smtClean="0"/>
              <a:t>relations. Each </a:t>
            </a:r>
            <a:r>
              <a:rPr lang="en-US" dirty="0"/>
              <a:t>table represents a specific entity or relationship in the real world</a:t>
            </a:r>
            <a:r>
              <a:rPr lang="en-US" dirty="0" smtClean="0"/>
              <a:t>.</a:t>
            </a:r>
          </a:p>
          <a:p>
            <a:r>
              <a:rPr lang="en-US" dirty="0"/>
              <a:t>Each row in a table represents a unique record or instance of the entity being </a:t>
            </a:r>
            <a:r>
              <a:rPr lang="en-US" dirty="0" smtClean="0"/>
              <a:t>modeled.</a:t>
            </a:r>
          </a:p>
          <a:p>
            <a:r>
              <a:rPr lang="en-US" dirty="0"/>
              <a:t>Columns represent the attributes or properties of the entity</a:t>
            </a:r>
            <a:r>
              <a:rPr lang="en-US" dirty="0" smtClean="0"/>
              <a:t>.</a:t>
            </a:r>
          </a:p>
          <a:p>
            <a:r>
              <a:rPr lang="en-US" dirty="0"/>
              <a:t>Each table has a primary key, a unique identifier for each row</a:t>
            </a:r>
            <a:r>
              <a:rPr lang="en-US" dirty="0" smtClean="0"/>
              <a:t>.</a:t>
            </a:r>
          </a:p>
          <a:p>
            <a:r>
              <a:rPr lang="en-US" dirty="0" smtClean="0"/>
              <a:t>A foreign key establishes </a:t>
            </a:r>
            <a:r>
              <a:rPr lang="en-US" dirty="0"/>
              <a:t>relationships between tables by linking the primary key of one table to the foreign key of another</a:t>
            </a:r>
            <a:r>
              <a:rPr lang="en-US" dirty="0" smtClean="0"/>
              <a:t>.</a:t>
            </a:r>
          </a:p>
          <a:p>
            <a:r>
              <a:rPr lang="en-US" dirty="0"/>
              <a:t>The relational model supports both physical and logical data independence.</a:t>
            </a:r>
          </a:p>
          <a:p>
            <a:r>
              <a:rPr lang="en-US" dirty="0" smtClean="0"/>
              <a:t>There is Normalization </a:t>
            </a:r>
            <a:r>
              <a:rPr lang="en-US" dirty="0"/>
              <a:t>that eliminates data redundancy and dependency by organizing data into related tables</a:t>
            </a:r>
            <a:r>
              <a:rPr lang="en-US" dirty="0" smtClean="0"/>
              <a:t>.</a:t>
            </a:r>
            <a:endParaRPr lang="en-US" dirty="0"/>
          </a:p>
        </p:txBody>
      </p:sp>
    </p:spTree>
    <p:extLst>
      <p:ext uri="{BB962C8B-B14F-4D97-AF65-F5344CB8AC3E}">
        <p14:creationId xmlns:p14="http://schemas.microsoft.com/office/powerpoint/2010/main" val="2964642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Advantages of the Relational </a:t>
            </a:r>
            <a:r>
              <a:rPr lang="en-US" b="1" dirty="0" smtClean="0">
                <a:effectLst/>
              </a:rPr>
              <a:t>Model</a:t>
            </a:r>
            <a:endParaRPr lang="en-US" dirty="0"/>
          </a:p>
        </p:txBody>
      </p:sp>
      <p:sp>
        <p:nvSpPr>
          <p:cNvPr id="3" name="Content Placeholder 2"/>
          <p:cNvSpPr>
            <a:spLocks noGrp="1"/>
          </p:cNvSpPr>
          <p:nvPr>
            <p:ph idx="1"/>
          </p:nvPr>
        </p:nvSpPr>
        <p:spPr>
          <a:xfrm>
            <a:off x="1435608" y="1447800"/>
            <a:ext cx="7498080" cy="5257800"/>
          </a:xfrm>
        </p:spPr>
        <p:txBody>
          <a:bodyPr>
            <a:normAutofit fontScale="85000" lnSpcReduction="10000"/>
          </a:bodyPr>
          <a:lstStyle/>
          <a:p>
            <a:r>
              <a:rPr lang="en-US" b="1" dirty="0"/>
              <a:t>Simplicity and </a:t>
            </a:r>
            <a:r>
              <a:rPr lang="en-US" b="1" dirty="0" smtClean="0"/>
              <a:t>Clarity:</a:t>
            </a:r>
            <a:r>
              <a:rPr lang="en-US" dirty="0"/>
              <a:t> </a:t>
            </a:r>
            <a:r>
              <a:rPr lang="en-US" dirty="0" smtClean="0"/>
              <a:t>Provides </a:t>
            </a:r>
            <a:r>
              <a:rPr lang="en-US" dirty="0"/>
              <a:t>a clear and intuitive representation of data with tables and relationships.</a:t>
            </a:r>
          </a:p>
          <a:p>
            <a:r>
              <a:rPr lang="en-US" b="1" dirty="0" smtClean="0"/>
              <a:t>Flexibility:</a:t>
            </a:r>
            <a:r>
              <a:rPr lang="en-US" dirty="0"/>
              <a:t> </a:t>
            </a:r>
            <a:r>
              <a:rPr lang="en-US" dirty="0" smtClean="0"/>
              <a:t>Adaptable </a:t>
            </a:r>
            <a:r>
              <a:rPr lang="en-US" dirty="0"/>
              <a:t>to a wide range of applications and data structures.</a:t>
            </a:r>
          </a:p>
          <a:p>
            <a:r>
              <a:rPr lang="en-US" b="1" dirty="0"/>
              <a:t>Data </a:t>
            </a:r>
            <a:r>
              <a:rPr lang="en-US" b="1" dirty="0" smtClean="0"/>
              <a:t>Integrity:</a:t>
            </a:r>
            <a:r>
              <a:rPr lang="en-US" dirty="0"/>
              <a:t> </a:t>
            </a:r>
            <a:r>
              <a:rPr lang="en-US" dirty="0" smtClean="0"/>
              <a:t>Enforces </a:t>
            </a:r>
            <a:r>
              <a:rPr lang="en-US" dirty="0"/>
              <a:t>data integrity through primary and foreign key constraints.</a:t>
            </a:r>
          </a:p>
          <a:p>
            <a:r>
              <a:rPr lang="en-US" b="1" dirty="0" smtClean="0"/>
              <a:t>Normalization:</a:t>
            </a:r>
            <a:r>
              <a:rPr lang="en-US" dirty="0"/>
              <a:t> </a:t>
            </a:r>
            <a:r>
              <a:rPr lang="en-US" dirty="0" smtClean="0"/>
              <a:t>Normalization </a:t>
            </a:r>
            <a:r>
              <a:rPr lang="en-US" dirty="0"/>
              <a:t>techniques help ensure that data is organized efficiently and anomalies are minimized</a:t>
            </a:r>
            <a:r>
              <a:rPr lang="en-US" dirty="0" smtClean="0"/>
              <a:t>.</a:t>
            </a:r>
          </a:p>
          <a:p>
            <a:r>
              <a:rPr lang="en-US" b="1" dirty="0"/>
              <a:t>Powerful Query Language (SQL</a:t>
            </a:r>
            <a:r>
              <a:rPr lang="en-US" b="1" dirty="0" smtClean="0"/>
              <a:t>):</a:t>
            </a:r>
            <a:r>
              <a:rPr lang="en-US" dirty="0"/>
              <a:t> </a:t>
            </a:r>
            <a:r>
              <a:rPr lang="en-US" dirty="0" smtClean="0"/>
              <a:t>SQL </a:t>
            </a:r>
            <a:r>
              <a:rPr lang="en-US" dirty="0"/>
              <a:t>allows users to express complex queries, updates, and transactions in a declarative </a:t>
            </a:r>
            <a:r>
              <a:rPr lang="en-US" dirty="0" smtClean="0"/>
              <a:t>manner</a:t>
            </a:r>
            <a:r>
              <a:rPr lang="en-US" dirty="0"/>
              <a:t>.</a:t>
            </a:r>
            <a:endParaRPr lang="en-US" dirty="0"/>
          </a:p>
        </p:txBody>
      </p:sp>
    </p:spTree>
    <p:extLst>
      <p:ext uri="{BB962C8B-B14F-4D97-AF65-F5344CB8AC3E}">
        <p14:creationId xmlns:p14="http://schemas.microsoft.com/office/powerpoint/2010/main" val="115694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 of relational model</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Performance:</a:t>
            </a:r>
            <a:r>
              <a:rPr lang="en-US" dirty="0"/>
              <a:t> </a:t>
            </a:r>
            <a:r>
              <a:rPr lang="en-US" dirty="0" smtClean="0"/>
              <a:t>Complex </a:t>
            </a:r>
            <a:r>
              <a:rPr lang="en-US" dirty="0"/>
              <a:t>queries and large datasets may impact performance.</a:t>
            </a:r>
          </a:p>
          <a:p>
            <a:r>
              <a:rPr lang="en-US" b="1" dirty="0"/>
              <a:t>Many-to-Many </a:t>
            </a:r>
            <a:r>
              <a:rPr lang="en-US" b="1" dirty="0" smtClean="0"/>
              <a:t>Relationships:</a:t>
            </a:r>
            <a:r>
              <a:rPr lang="en-US" dirty="0"/>
              <a:t> </a:t>
            </a:r>
            <a:r>
              <a:rPr lang="en-US" dirty="0" smtClean="0"/>
              <a:t>Modeling </a:t>
            </a:r>
            <a:r>
              <a:rPr lang="en-US" dirty="0"/>
              <a:t>many-to-many relationships may require the use of junction </a:t>
            </a:r>
            <a:r>
              <a:rPr lang="en-US" dirty="0" smtClean="0"/>
              <a:t>tables. Requires </a:t>
            </a:r>
            <a:r>
              <a:rPr lang="en-US" dirty="0"/>
              <a:t>additional consideration and understanding.</a:t>
            </a:r>
          </a:p>
          <a:p>
            <a:r>
              <a:rPr lang="en-US" b="1" dirty="0"/>
              <a:t>Schema </a:t>
            </a:r>
            <a:r>
              <a:rPr lang="en-US" b="1" dirty="0" smtClean="0"/>
              <a:t>Changes:</a:t>
            </a:r>
            <a:r>
              <a:rPr lang="en-US" dirty="0"/>
              <a:t> </a:t>
            </a:r>
            <a:r>
              <a:rPr lang="en-US" dirty="0" smtClean="0"/>
              <a:t>Changes </a:t>
            </a:r>
            <a:r>
              <a:rPr lang="en-US" dirty="0"/>
              <a:t>to the schema can be more challenging, especially in large databases.</a:t>
            </a:r>
          </a:p>
          <a:p>
            <a:r>
              <a:rPr lang="en-US" dirty="0"/>
              <a:t>Understanding and mastering SQL and relational concepts may pose a learning curve for some users.</a:t>
            </a:r>
            <a:endParaRPr lang="en-US" dirty="0"/>
          </a:p>
        </p:txBody>
      </p:sp>
    </p:spTree>
    <p:extLst>
      <p:ext uri="{BB962C8B-B14F-4D97-AF65-F5344CB8AC3E}">
        <p14:creationId xmlns:p14="http://schemas.microsoft.com/office/powerpoint/2010/main" val="374052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eaLnBrk="1" hangingPunct="1"/>
            <a:r>
              <a:rPr lang="en-US" sz="2800" b="1" dirty="0"/>
              <a:t>Module Summary</a:t>
            </a:r>
          </a:p>
        </p:txBody>
      </p:sp>
      <p:sp>
        <p:nvSpPr>
          <p:cNvPr id="4099" name="Content Placeholder 2"/>
          <p:cNvSpPr>
            <a:spLocks noGrp="1"/>
          </p:cNvSpPr>
          <p:nvPr>
            <p:ph idx="1"/>
          </p:nvPr>
        </p:nvSpPr>
        <p:spPr>
          <a:xfrm>
            <a:off x="1066800" y="838200"/>
            <a:ext cx="7620000" cy="5867400"/>
          </a:xfrm>
        </p:spPr>
        <p:txBody>
          <a:bodyPr>
            <a:noAutofit/>
          </a:bodyPr>
          <a:lstStyle/>
          <a:p>
            <a:r>
              <a:rPr lang="en-US" sz="2000" dirty="0"/>
              <a:t>Conceptual model</a:t>
            </a:r>
          </a:p>
          <a:p>
            <a:r>
              <a:rPr lang="en-US" sz="2000" dirty="0"/>
              <a:t>Logical model</a:t>
            </a:r>
          </a:p>
          <a:p>
            <a:r>
              <a:rPr lang="en-US" sz="2000" dirty="0"/>
              <a:t>Physical model</a:t>
            </a:r>
          </a:p>
          <a:p>
            <a:r>
              <a:rPr lang="en-US" sz="2000" dirty="0"/>
              <a:t>Hierarchical model</a:t>
            </a:r>
          </a:p>
          <a:p>
            <a:r>
              <a:rPr lang="en-US" sz="2000" dirty="0"/>
              <a:t>Relational model</a:t>
            </a:r>
          </a:p>
          <a:p>
            <a:r>
              <a:rPr lang="en-US" sz="2000" dirty="0"/>
              <a:t>Entity-Attribute-Value (EAV) data model</a:t>
            </a:r>
            <a:endParaRPr lang="en-US" sz="2000"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Entity-Attribute-Value (EAV) Data </a:t>
            </a:r>
            <a:r>
              <a:rPr lang="en-US" b="1" dirty="0" smtClean="0"/>
              <a:t>Model</a:t>
            </a:r>
            <a:endParaRPr lang="en-US" dirty="0"/>
          </a:p>
        </p:txBody>
      </p:sp>
      <p:sp>
        <p:nvSpPr>
          <p:cNvPr id="3" name="Content Placeholder 2"/>
          <p:cNvSpPr>
            <a:spLocks noGrp="1"/>
          </p:cNvSpPr>
          <p:nvPr>
            <p:ph idx="1"/>
          </p:nvPr>
        </p:nvSpPr>
        <p:spPr>
          <a:xfrm>
            <a:off x="1219200" y="1447800"/>
            <a:ext cx="7714488" cy="5257800"/>
          </a:xfrm>
        </p:spPr>
        <p:txBody>
          <a:bodyPr>
            <a:normAutofit/>
          </a:bodyPr>
          <a:lstStyle/>
          <a:p>
            <a:r>
              <a:rPr lang="en-US" sz="2400" dirty="0" smtClean="0"/>
              <a:t>A </a:t>
            </a:r>
            <a:r>
              <a:rPr lang="en-US" sz="2400" dirty="0"/>
              <a:t>flexible and dynamic approach where data is stored in a three-column table consisting of entities, attributes, and values.</a:t>
            </a:r>
          </a:p>
          <a:p>
            <a:r>
              <a:rPr lang="en-US" sz="2400" dirty="0"/>
              <a:t>Allows for the storage of highly variable or sparse data.</a:t>
            </a:r>
          </a:p>
          <a:p>
            <a:r>
              <a:rPr lang="en-US" sz="2400" dirty="0"/>
              <a:t>Commonly used in situations where the schema is not known in advance or where extreme flexibility is required.</a:t>
            </a:r>
          </a:p>
          <a:p>
            <a:r>
              <a:rPr lang="en-US" sz="2400" dirty="0"/>
              <a:t>Can be challenging to query and maintain due to its inherent complexity</a:t>
            </a:r>
            <a:r>
              <a:rPr lang="en-US" sz="2400" dirty="0" smtClean="0"/>
              <a:t>.</a:t>
            </a:r>
            <a:endParaRPr lang="en-US" sz="2400" dirty="0"/>
          </a:p>
        </p:txBody>
      </p:sp>
    </p:spTree>
    <p:extLst>
      <p:ext uri="{BB962C8B-B14F-4D97-AF65-F5344CB8AC3E}">
        <p14:creationId xmlns:p14="http://schemas.microsoft.com/office/powerpoint/2010/main" val="1414459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Advantages of the EAV Data </a:t>
            </a:r>
            <a:r>
              <a:rPr lang="en-US" b="1" dirty="0" smtClean="0">
                <a:effectLst/>
              </a:rPr>
              <a:t>Model</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Flexibility:</a:t>
            </a:r>
            <a:r>
              <a:rPr lang="en-US" dirty="0"/>
              <a:t> </a:t>
            </a:r>
            <a:r>
              <a:rPr lang="en-US" dirty="0" smtClean="0"/>
              <a:t>Adaptability </a:t>
            </a:r>
            <a:r>
              <a:rPr lang="en-US" dirty="0"/>
              <a:t>to changes in the data structure without altering the database schema.</a:t>
            </a:r>
          </a:p>
          <a:p>
            <a:r>
              <a:rPr lang="en-US" b="1" dirty="0"/>
              <a:t>Efficient Storage of Sparse </a:t>
            </a:r>
            <a:r>
              <a:rPr lang="en-US" b="1" dirty="0" smtClean="0"/>
              <a:t>Data:</a:t>
            </a:r>
            <a:r>
              <a:rPr lang="en-US" dirty="0"/>
              <a:t> </a:t>
            </a:r>
            <a:r>
              <a:rPr lang="en-US" dirty="0" smtClean="0"/>
              <a:t>Efficiently </a:t>
            </a:r>
            <a:r>
              <a:rPr lang="en-US" dirty="0"/>
              <a:t>stores sparse data by avoiding the need for dedicated columns for each attribute.</a:t>
            </a:r>
          </a:p>
          <a:p>
            <a:r>
              <a:rPr lang="en-US" b="1" dirty="0"/>
              <a:t>Dynamic Attribute </a:t>
            </a:r>
            <a:r>
              <a:rPr lang="en-US" b="1" dirty="0" smtClean="0"/>
              <a:t>Addition:</a:t>
            </a:r>
            <a:r>
              <a:rPr lang="en-US" dirty="0"/>
              <a:t> </a:t>
            </a:r>
            <a:r>
              <a:rPr lang="en-US" dirty="0" smtClean="0"/>
              <a:t>Supports </a:t>
            </a:r>
            <a:r>
              <a:rPr lang="en-US" dirty="0"/>
              <a:t>the dynamic addition of new attributes without requiring alterations to the table structure.</a:t>
            </a:r>
          </a:p>
          <a:p>
            <a:r>
              <a:rPr lang="en-US" b="1" dirty="0"/>
              <a:t>Applicability to Diverse </a:t>
            </a:r>
            <a:r>
              <a:rPr lang="en-US" b="1" dirty="0" smtClean="0"/>
              <a:t>Domains:</a:t>
            </a:r>
            <a:r>
              <a:rPr lang="en-US" dirty="0"/>
              <a:t> </a:t>
            </a:r>
            <a:r>
              <a:rPr lang="en-US" dirty="0" smtClean="0"/>
              <a:t>Useful </a:t>
            </a:r>
            <a:r>
              <a:rPr lang="en-US" dirty="0"/>
              <a:t>in domains where entities may have highly variable attributes, such as in content management systems or e-commerce platforms</a:t>
            </a:r>
            <a:r>
              <a:rPr lang="en-US" dirty="0" smtClean="0"/>
              <a:t>.</a:t>
            </a:r>
            <a:endParaRPr lang="en-US" dirty="0"/>
          </a:p>
        </p:txBody>
      </p:sp>
    </p:spTree>
    <p:extLst>
      <p:ext uri="{BB962C8B-B14F-4D97-AF65-F5344CB8AC3E}">
        <p14:creationId xmlns:p14="http://schemas.microsoft.com/office/powerpoint/2010/main" val="2798619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 </a:t>
            </a:r>
            <a:r>
              <a:rPr lang="en-US" b="1" dirty="0">
                <a:effectLst/>
              </a:rPr>
              <a:t>of the EAV Data Model</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Complex </a:t>
            </a:r>
            <a:r>
              <a:rPr lang="en-US" b="1" dirty="0" smtClean="0"/>
              <a:t>Querying:</a:t>
            </a:r>
            <a:r>
              <a:rPr lang="en-US" dirty="0"/>
              <a:t> </a:t>
            </a:r>
            <a:r>
              <a:rPr lang="en-US" dirty="0" smtClean="0"/>
              <a:t>Querying </a:t>
            </a:r>
            <a:r>
              <a:rPr lang="en-US" dirty="0"/>
              <a:t>data in an EAV model can be complex and less intuitive than in traditional relational models.</a:t>
            </a:r>
          </a:p>
          <a:p>
            <a:r>
              <a:rPr lang="en-US" dirty="0"/>
              <a:t>The dynamic and extensible nature of the EAV model can lead to performance challenges, especially in scenarios with large datasets and complex queries</a:t>
            </a:r>
            <a:r>
              <a:rPr lang="en-US" dirty="0" smtClean="0"/>
              <a:t>.</a:t>
            </a:r>
          </a:p>
          <a:p>
            <a:r>
              <a:rPr lang="en-US" dirty="0"/>
              <a:t>Ensuring data integrity and validation may be challenging in the absence of a predefined schema.</a:t>
            </a:r>
            <a:endParaRPr lang="en-US" dirty="0"/>
          </a:p>
        </p:txBody>
      </p:sp>
    </p:spTree>
    <p:extLst>
      <p:ext uri="{BB962C8B-B14F-4D97-AF65-F5344CB8AC3E}">
        <p14:creationId xmlns:p14="http://schemas.microsoft.com/office/powerpoint/2010/main" val="115774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eaLnBrk="1" hangingPunct="1"/>
            <a:r>
              <a:rPr lang="en-US" sz="2800" b="1" dirty="0"/>
              <a:t>Database Models</a:t>
            </a:r>
          </a:p>
        </p:txBody>
      </p:sp>
      <p:sp>
        <p:nvSpPr>
          <p:cNvPr id="4099" name="Content Placeholder 2"/>
          <p:cNvSpPr>
            <a:spLocks noGrp="1"/>
          </p:cNvSpPr>
          <p:nvPr>
            <p:ph idx="1"/>
          </p:nvPr>
        </p:nvSpPr>
        <p:spPr>
          <a:xfrm>
            <a:off x="1066800" y="838200"/>
            <a:ext cx="7620000" cy="5867400"/>
          </a:xfrm>
        </p:spPr>
        <p:txBody>
          <a:bodyPr>
            <a:noAutofit/>
          </a:bodyPr>
          <a:lstStyle/>
          <a:p>
            <a:pPr>
              <a:lnSpc>
                <a:spcPct val="90000"/>
              </a:lnSpc>
              <a:buNone/>
            </a:pPr>
            <a:r>
              <a:rPr lang="en-US" sz="2000" b="1" dirty="0"/>
              <a:t>     What is a database model?    </a:t>
            </a:r>
          </a:p>
          <a:p>
            <a:pPr>
              <a:lnSpc>
                <a:spcPct val="90000"/>
              </a:lnSpc>
              <a:buNone/>
            </a:pPr>
            <a:r>
              <a:rPr lang="en-US" sz="2000" dirty="0"/>
              <a:t>     A database model shows the logical structure of a database, including the relationships and constraints that determine how data can be stored and accessed.</a:t>
            </a:r>
          </a:p>
          <a:p>
            <a:pPr>
              <a:lnSpc>
                <a:spcPct val="90000"/>
              </a:lnSpc>
              <a:buNone/>
            </a:pPr>
            <a:r>
              <a:rPr lang="en-US" sz="2000" dirty="0"/>
              <a:t>    A Database model defines the logical design and structure of a database and defines how data will be stored, accessed and updated in a database management system.</a:t>
            </a:r>
          </a:p>
          <a:p>
            <a:pPr>
              <a:buNone/>
            </a:pPr>
            <a:r>
              <a:rPr lang="en-US" sz="2000" dirty="0"/>
              <a:t>    The data model emphasizes on what data is needed and how it should be organized instead of what operations will be performed on data. </a:t>
            </a:r>
          </a:p>
          <a:p>
            <a:pPr>
              <a:buNone/>
            </a:pPr>
            <a:r>
              <a:rPr lang="en-US" sz="2000" dirty="0"/>
              <a:t>    Data Model is like an architect's building plan, which helps to build conceptual models and set a relationship between data items.</a:t>
            </a:r>
          </a:p>
          <a:p>
            <a:pPr>
              <a:buNone/>
            </a:pPr>
            <a:r>
              <a:rPr lang="en-US" sz="2000" b="1" dirty="0"/>
              <a:t>     What is data modeling ?</a:t>
            </a:r>
            <a:endParaRPr lang="en-US" sz="2000" dirty="0"/>
          </a:p>
          <a:p>
            <a:pPr>
              <a:buNone/>
            </a:pPr>
            <a:r>
              <a:rPr lang="en-US" sz="2000" b="1" dirty="0"/>
              <a:t>    Data modeling (</a:t>
            </a:r>
            <a:r>
              <a:rPr lang="en-US" sz="2000" b="1"/>
              <a:t>data modeling)</a:t>
            </a:r>
            <a:r>
              <a:rPr lang="en-US" sz="2000" dirty="0"/>
              <a:t> is the process of creating a data model for the data to be stored in a database. </a:t>
            </a:r>
            <a:endParaRPr lang="en-US" sz="2000"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Why use Data Model?</a:t>
            </a:r>
          </a:p>
        </p:txBody>
      </p:sp>
      <p:sp>
        <p:nvSpPr>
          <p:cNvPr id="4099" name="Content Placeholder 2"/>
          <p:cNvSpPr>
            <a:spLocks noGrp="1"/>
          </p:cNvSpPr>
          <p:nvPr>
            <p:ph idx="1"/>
          </p:nvPr>
        </p:nvSpPr>
        <p:spPr>
          <a:xfrm>
            <a:off x="1066800" y="838200"/>
            <a:ext cx="7620000" cy="5867400"/>
          </a:xfrm>
        </p:spPr>
        <p:txBody>
          <a:bodyPr>
            <a:noAutofit/>
          </a:bodyPr>
          <a:lstStyle/>
          <a:p>
            <a:pPr marL="539496" indent="-457200">
              <a:buFont typeface="+mj-lt"/>
              <a:buAutoNum type="arabicPeriod"/>
            </a:pPr>
            <a:r>
              <a:rPr lang="en-US" sz="2000" dirty="0"/>
              <a:t>Ensures that all data objects required by the database are accurately represented. Omission of data will lead to creation of faulty reports and produce incorrect results.</a:t>
            </a:r>
          </a:p>
          <a:p>
            <a:pPr marL="539496" indent="-457200">
              <a:buFont typeface="+mj-lt"/>
              <a:buAutoNum type="arabicPeriod"/>
            </a:pPr>
            <a:r>
              <a:rPr lang="en-US" sz="2000" dirty="0"/>
              <a:t>A data model helps design the database at the conceptual, physical and logical levels.</a:t>
            </a:r>
          </a:p>
          <a:p>
            <a:pPr marL="539496" indent="-457200">
              <a:buFont typeface="+mj-lt"/>
              <a:buAutoNum type="arabicPeriod"/>
            </a:pPr>
            <a:r>
              <a:rPr lang="en-US" sz="2000" dirty="0"/>
              <a:t>Data Model structure helps to define the relational tables, primary and foreign keys and stored procedures.</a:t>
            </a:r>
          </a:p>
          <a:p>
            <a:pPr marL="539496" indent="-457200">
              <a:buFont typeface="+mj-lt"/>
              <a:buAutoNum type="arabicPeriod"/>
            </a:pPr>
            <a:r>
              <a:rPr lang="en-US" sz="2000" dirty="0"/>
              <a:t>It provides a clear picture of the base data and can be used by database developers to create a physical database.</a:t>
            </a:r>
          </a:p>
          <a:p>
            <a:pPr marL="539496" indent="-457200">
              <a:buFont typeface="+mj-lt"/>
              <a:buAutoNum type="arabicPeriod"/>
            </a:pPr>
            <a:r>
              <a:rPr lang="en-US" sz="2000" dirty="0"/>
              <a:t>It is also helpful to identify missing and redundant data.</a:t>
            </a:r>
          </a:p>
          <a:p>
            <a:pPr marL="539496" indent="-457200">
              <a:buFont typeface="+mj-lt"/>
              <a:buAutoNum type="arabicPeriod"/>
            </a:pPr>
            <a:r>
              <a:rPr lang="en-US" sz="2000" dirty="0"/>
              <a:t>Though the initial creation of data model is labor and time consuming, in the long run, it makes your IT infrastructure upgrade and maintenance cheaper and faster.</a:t>
            </a:r>
          </a:p>
          <a:p>
            <a:pPr marL="539496" indent="-457200">
              <a:lnSpc>
                <a:spcPct val="90000"/>
              </a:lnSpc>
              <a:buNone/>
            </a:pPr>
            <a:endParaRPr lang="en-US" sz="2000" b="1"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Types of data models</a:t>
            </a:r>
          </a:p>
        </p:txBody>
      </p:sp>
      <p:sp>
        <p:nvSpPr>
          <p:cNvPr id="4099" name="Content Placeholder 2"/>
          <p:cNvSpPr>
            <a:spLocks noGrp="1"/>
          </p:cNvSpPr>
          <p:nvPr>
            <p:ph idx="1"/>
          </p:nvPr>
        </p:nvSpPr>
        <p:spPr>
          <a:xfrm>
            <a:off x="1066800" y="838200"/>
            <a:ext cx="7620000" cy="5867400"/>
          </a:xfrm>
        </p:spPr>
        <p:txBody>
          <a:bodyPr>
            <a:noAutofit/>
          </a:bodyPr>
          <a:lstStyle/>
          <a:p>
            <a:pPr>
              <a:buNone/>
            </a:pPr>
            <a:r>
              <a:rPr lang="en-US" sz="2000" b="1" dirty="0"/>
              <a:t>    Conceptual Data Model:</a:t>
            </a:r>
            <a:r>
              <a:rPr lang="en-US" sz="2000" dirty="0"/>
              <a:t> </a:t>
            </a:r>
          </a:p>
          <a:p>
            <a:pPr>
              <a:buNone/>
            </a:pPr>
            <a:r>
              <a:rPr lang="en-US" sz="2000" dirty="0"/>
              <a:t>     This is an organized view of database concepts and their relationships. The purpose of creating a conceptual data model is to establish entities, their attributes, and relationships. </a:t>
            </a:r>
          </a:p>
          <a:p>
            <a:pPr>
              <a:buNone/>
            </a:pPr>
            <a:r>
              <a:rPr lang="en-US" sz="2000" dirty="0"/>
              <a:t>     In this data modeling level, there is hardly any detail available on the actual database structure. Business stakeholders and data architects typically create a conceptual data model.</a:t>
            </a:r>
          </a:p>
          <a:p>
            <a:pPr>
              <a:buNone/>
            </a:pPr>
            <a:r>
              <a:rPr lang="en-US" sz="2000" dirty="0"/>
              <a:t>     The 3 basic elements of Conceptual Data Model are</a:t>
            </a:r>
          </a:p>
          <a:p>
            <a:r>
              <a:rPr lang="en-US" sz="2000" b="1" dirty="0"/>
              <a:t>Entity</a:t>
            </a:r>
            <a:r>
              <a:rPr lang="en-US" sz="2000" dirty="0"/>
              <a:t>: A real-world thing</a:t>
            </a:r>
          </a:p>
          <a:p>
            <a:r>
              <a:rPr lang="en-US" sz="2000" b="1" dirty="0"/>
              <a:t>Attribute</a:t>
            </a:r>
            <a:r>
              <a:rPr lang="en-US" sz="2000" dirty="0"/>
              <a:t>: Characteristics or properties of an entity</a:t>
            </a:r>
          </a:p>
          <a:p>
            <a:r>
              <a:rPr lang="en-US" sz="2000" b="1" dirty="0"/>
              <a:t>Relationship</a:t>
            </a:r>
            <a:r>
              <a:rPr lang="en-US" sz="2000" dirty="0"/>
              <a:t>: Dependency or association between two entities</a:t>
            </a:r>
          </a:p>
          <a:p>
            <a:pPr>
              <a:buNone/>
            </a:pPr>
            <a:r>
              <a:rPr lang="en-US" sz="2000" dirty="0"/>
              <a:t>Data model example:</a:t>
            </a:r>
          </a:p>
          <a:p>
            <a:r>
              <a:rPr lang="en-US" sz="2000" dirty="0"/>
              <a:t>Customer and Product are two entities. Customer number and name are attributes of the Customer entity</a:t>
            </a:r>
          </a:p>
          <a:p>
            <a:r>
              <a:rPr lang="en-US" sz="2000" dirty="0"/>
              <a:t>Product name and price are attributes of product entity</a:t>
            </a:r>
          </a:p>
          <a:p>
            <a:r>
              <a:rPr lang="en-US" sz="2000" dirty="0"/>
              <a:t>Sale is the relationship between the customer and product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pPr algn="ctr"/>
            <a:r>
              <a:rPr lang="en-US" sz="2800" b="1" dirty="0"/>
              <a:t>Conceptual Data Model Cont..</a:t>
            </a:r>
          </a:p>
        </p:txBody>
      </p:sp>
      <p:pic>
        <p:nvPicPr>
          <p:cNvPr id="1026" name="Picture 2" descr="C:\Users\Hamzah\Desktop\1.png"/>
          <p:cNvPicPr>
            <a:picLocks noGrp="1" noChangeAspect="1" noChangeArrowheads="1"/>
          </p:cNvPicPr>
          <p:nvPr>
            <p:ph idx="1"/>
          </p:nvPr>
        </p:nvPicPr>
        <p:blipFill>
          <a:blip r:embed="rId2"/>
          <a:srcRect/>
          <a:stretch>
            <a:fillRect/>
          </a:stretch>
        </p:blipFill>
        <p:spPr bwMode="auto">
          <a:xfrm>
            <a:off x="1188997" y="1295400"/>
            <a:ext cx="7345403" cy="2867164"/>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66800" y="76200"/>
            <a:ext cx="7620000" cy="715962"/>
          </a:xfrm>
          <a:solidFill>
            <a:srgbClr val="FFFF00"/>
          </a:solidFill>
        </p:spPr>
        <p:txBody>
          <a:bodyPr>
            <a:normAutofit/>
          </a:bodyPr>
          <a:lstStyle/>
          <a:p>
            <a:r>
              <a:rPr lang="en-US" sz="2800" b="1" dirty="0"/>
              <a:t>Characteristics of a conceptual data model</a:t>
            </a:r>
            <a:endParaRPr lang="en-US" sz="2800" dirty="0"/>
          </a:p>
        </p:txBody>
      </p:sp>
      <p:sp>
        <p:nvSpPr>
          <p:cNvPr id="4" name="Content Placeholder 3"/>
          <p:cNvSpPr>
            <a:spLocks noGrp="1"/>
          </p:cNvSpPr>
          <p:nvPr>
            <p:ph idx="1"/>
          </p:nvPr>
        </p:nvSpPr>
        <p:spPr>
          <a:xfrm>
            <a:off x="1435608" y="990600"/>
            <a:ext cx="7498080" cy="5257800"/>
          </a:xfrm>
        </p:spPr>
        <p:txBody>
          <a:bodyPr>
            <a:normAutofit/>
          </a:bodyPr>
          <a:lstStyle/>
          <a:p>
            <a:r>
              <a:rPr lang="en-US" sz="2000" dirty="0"/>
              <a:t>Focuses on essential elements and their relationships, abstracting away unnecessary details</a:t>
            </a:r>
            <a:r>
              <a:rPr lang="en-US" sz="2000" dirty="0" smtClean="0"/>
              <a:t>.</a:t>
            </a:r>
          </a:p>
          <a:p>
            <a:r>
              <a:rPr lang="en-US" sz="2000" dirty="0"/>
              <a:t>Does not concern itself with how data is stored physically or specific technical details.</a:t>
            </a:r>
            <a:endParaRPr lang="en-US" sz="2000" dirty="0" smtClean="0"/>
          </a:p>
          <a:p>
            <a:r>
              <a:rPr lang="en-US" sz="2000" dirty="0" smtClean="0"/>
              <a:t>Offers </a:t>
            </a:r>
            <a:r>
              <a:rPr lang="en-US" sz="2000" dirty="0"/>
              <a:t>Organization-wide coverage of the business concepts.</a:t>
            </a:r>
          </a:p>
          <a:p>
            <a:r>
              <a:rPr lang="en-US" sz="2000" dirty="0"/>
              <a:t>This type of Data Models are designed and developed for a business audience.</a:t>
            </a:r>
          </a:p>
          <a:p>
            <a:r>
              <a:rPr lang="en-US" sz="2000" dirty="0"/>
              <a:t>The conceptual model is developed independently of hardware specifications like data storage capacity, location or software specifications like DBMS vendor and technology. The focus is to represent data as a user will see it in the "real world."</a:t>
            </a:r>
          </a:p>
          <a:p>
            <a:pPr>
              <a:buNone/>
            </a:pPr>
            <a:r>
              <a:rPr lang="en-US" sz="2000" dirty="0"/>
              <a:t>    Conceptual data models known as Domain models create a common vocabulary for all stakeholders by establishing basic concepts and scope.</a:t>
            </a:r>
          </a:p>
          <a:p>
            <a:endParaRPr 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rPr>
              <a:t>Importance of Conceptual </a:t>
            </a:r>
            <a:r>
              <a:rPr lang="en-US" sz="3600" b="1" dirty="0" smtClean="0">
                <a:effectLst/>
              </a:rPr>
              <a:t>Models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a:t>Assists in understanding and capturing the requirements of the system</a:t>
            </a:r>
            <a:r>
              <a:rPr lang="en-US" dirty="0" smtClean="0"/>
              <a:t>.</a:t>
            </a:r>
          </a:p>
          <a:p>
            <a:r>
              <a:rPr lang="en-US" dirty="0" smtClean="0"/>
              <a:t>Serves </a:t>
            </a:r>
            <a:r>
              <a:rPr lang="en-US" dirty="0"/>
              <a:t>as a communication tool between stakeholders, including developers, designers, </a:t>
            </a:r>
            <a:r>
              <a:rPr lang="en-US" dirty="0" smtClean="0"/>
              <a:t>and </a:t>
            </a:r>
            <a:r>
              <a:rPr lang="en-US" dirty="0"/>
              <a:t>end-users</a:t>
            </a:r>
            <a:r>
              <a:rPr lang="en-US" dirty="0" smtClean="0"/>
              <a:t>.</a:t>
            </a:r>
          </a:p>
          <a:p>
            <a:r>
              <a:rPr lang="en-US" dirty="0"/>
              <a:t>Guides the transition from the conceptual model to the logical </a:t>
            </a:r>
            <a:r>
              <a:rPr lang="en-US" dirty="0" smtClean="0"/>
              <a:t>model. It provides </a:t>
            </a:r>
            <a:r>
              <a:rPr lang="en-US" dirty="0"/>
              <a:t>a foundation for creating tables, relationships, and constraints in the logical design phase</a:t>
            </a:r>
            <a:r>
              <a:rPr lang="en-US" dirty="0" smtClean="0"/>
              <a:t>.</a:t>
            </a:r>
          </a:p>
          <a:p>
            <a:r>
              <a:rPr lang="en-US" dirty="0"/>
              <a:t>Acts as a documented reference for future developers, administrators, and analysts.</a:t>
            </a:r>
          </a:p>
        </p:txBody>
      </p:sp>
    </p:spTree>
    <p:extLst>
      <p:ext uri="{BB962C8B-B14F-4D97-AF65-F5344CB8AC3E}">
        <p14:creationId xmlns:p14="http://schemas.microsoft.com/office/powerpoint/2010/main" val="272848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2971</TotalTime>
  <Words>1838</Words>
  <Application>Microsoft Office PowerPoint</Application>
  <PresentationFormat>On-screen Show (4:3)</PresentationFormat>
  <Paragraphs>164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Gill Sans MT</vt:lpstr>
      <vt:lpstr>Verdana</vt:lpstr>
      <vt:lpstr>Wingdings 2</vt:lpstr>
      <vt:lpstr>Solstice</vt:lpstr>
      <vt:lpstr>Database Planning, Design and Management I</vt:lpstr>
      <vt:lpstr>MODULE II</vt:lpstr>
      <vt:lpstr>Module Summary</vt:lpstr>
      <vt:lpstr>Database Models</vt:lpstr>
      <vt:lpstr>Why use Data Model?</vt:lpstr>
      <vt:lpstr>Types of data models</vt:lpstr>
      <vt:lpstr>Conceptual Data Model Cont..</vt:lpstr>
      <vt:lpstr>Characteristics of a conceptual data model</vt:lpstr>
      <vt:lpstr>Importance of Conceptual Models</vt:lpstr>
      <vt:lpstr>Challenges</vt:lpstr>
      <vt:lpstr>Logical Data Model</vt:lpstr>
      <vt:lpstr>Logical Data Model Cont.. </vt:lpstr>
      <vt:lpstr>Characteristics of a Logical data model</vt:lpstr>
      <vt:lpstr>Importance of Logical Models</vt:lpstr>
      <vt:lpstr>Physical Data Model</vt:lpstr>
      <vt:lpstr>Physical Data Model Cont..</vt:lpstr>
      <vt:lpstr>Characteristics of a physical data model:</vt:lpstr>
      <vt:lpstr>Advantages of Data model:</vt:lpstr>
      <vt:lpstr>Disadvantages of Data model:</vt:lpstr>
      <vt:lpstr>Hierarchical model</vt:lpstr>
      <vt:lpstr>Hierarchical model</vt:lpstr>
      <vt:lpstr>Characteristics of a hierarchical model</vt:lpstr>
      <vt:lpstr>Advantages of a hierarchical model</vt:lpstr>
      <vt:lpstr>Disadvantages of a hierarchical model</vt:lpstr>
      <vt:lpstr>Relational model</vt:lpstr>
      <vt:lpstr>Relational model</vt:lpstr>
      <vt:lpstr>Characteristics of a relational</vt:lpstr>
      <vt:lpstr>Advantages of the Relational Model</vt:lpstr>
      <vt:lpstr>Challenges of relational model</vt:lpstr>
      <vt:lpstr>Entity-Attribute-Value (EAV) Data Model</vt:lpstr>
      <vt:lpstr>Advantages of the EAV Data Model</vt:lpstr>
      <vt:lpstr>Challenges of the EAV 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MISD LAB 2</cp:lastModifiedBy>
  <cp:revision>321</cp:revision>
  <dcterms:created xsi:type="dcterms:W3CDTF">2019-03-01T09:14:33Z</dcterms:created>
  <dcterms:modified xsi:type="dcterms:W3CDTF">2024-01-26T21:01:32Z</dcterms:modified>
</cp:coreProperties>
</file>