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29" r:id="rId2"/>
    <p:sldId id="330" r:id="rId3"/>
    <p:sldId id="354" r:id="rId4"/>
    <p:sldId id="355" r:id="rId5"/>
    <p:sldId id="383" r:id="rId6"/>
    <p:sldId id="384" r:id="rId7"/>
    <p:sldId id="385" r:id="rId8"/>
    <p:sldId id="386" r:id="rId9"/>
    <p:sldId id="388" r:id="rId10"/>
    <p:sldId id="387" r:id="rId11"/>
    <p:sldId id="356" r:id="rId12"/>
    <p:sldId id="357" r:id="rId13"/>
    <p:sldId id="358" r:id="rId14"/>
    <p:sldId id="359" r:id="rId15"/>
    <p:sldId id="360" r:id="rId16"/>
    <p:sldId id="361" r:id="rId17"/>
    <p:sldId id="362" r:id="rId18"/>
    <p:sldId id="375" r:id="rId19"/>
    <p:sldId id="363" r:id="rId20"/>
    <p:sldId id="376" r:id="rId21"/>
    <p:sldId id="364" r:id="rId22"/>
    <p:sldId id="377" r:id="rId23"/>
    <p:sldId id="366" r:id="rId24"/>
    <p:sldId id="365" r:id="rId25"/>
    <p:sldId id="378" r:id="rId26"/>
    <p:sldId id="374" r:id="rId27"/>
    <p:sldId id="379" r:id="rId28"/>
    <p:sldId id="368" r:id="rId29"/>
    <p:sldId id="369" r:id="rId30"/>
    <p:sldId id="370" r:id="rId31"/>
    <p:sldId id="380" r:id="rId32"/>
    <p:sldId id="371" r:id="rId33"/>
    <p:sldId id="372" r:id="rId34"/>
    <p:sldId id="373" r:id="rId35"/>
    <p:sldId id="381" r:id="rId36"/>
    <p:sldId id="367" r:id="rId37"/>
    <p:sldId id="382" r:id="rId38"/>
    <p:sldId id="3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ECC7-85A5-405A-8217-2D4E4ECE84DC}" type="datetimeFigureOut">
              <a:rPr lang="en-US" smtClean="0"/>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7F5D9-860D-426D-96A5-6479992AA0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ACID Properties:</a:t>
            </a:r>
            <a:endParaRPr lang="en-US" dirty="0" smtClean="0"/>
          </a:p>
          <a:p>
            <a:pPr lvl="1"/>
            <a:r>
              <a:rPr lang="en-US" dirty="0" smtClean="0"/>
              <a:t>The relational model follows the principles of Atomicity, Consistency, Isolation, and Durability (ACID) to ensure transactional reliability and integrity.</a:t>
            </a:r>
          </a:p>
        </p:txBody>
      </p:sp>
      <p:sp>
        <p:nvSpPr>
          <p:cNvPr id="4" name="Slide Number Placeholder 3"/>
          <p:cNvSpPr>
            <a:spLocks noGrp="1"/>
          </p:cNvSpPr>
          <p:nvPr>
            <p:ph type="sldNum" sz="quarter" idx="10"/>
          </p:nvPr>
        </p:nvSpPr>
        <p:spPr/>
        <p:txBody>
          <a:bodyPr/>
          <a:lstStyle/>
          <a:p>
            <a:fld id="{FC17F5D9-860D-426D-96A5-6479992AA043}" type="slidenum">
              <a:rPr lang="en-US" smtClean="0"/>
              <a:pPr/>
              <a:t>10</a:t>
            </a:fld>
            <a:endParaRPr lang="en-US"/>
          </a:p>
        </p:txBody>
      </p:sp>
    </p:spTree>
    <p:extLst>
      <p:ext uri="{BB962C8B-B14F-4D97-AF65-F5344CB8AC3E}">
        <p14:creationId xmlns:p14="http://schemas.microsoft.com/office/powerpoint/2010/main" val="279418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17F5D9-860D-426D-96A5-6479992AA043}" type="slidenum">
              <a:rPr lang="en-US" smtClean="0"/>
              <a:pPr/>
              <a:t>24</a:t>
            </a:fld>
            <a:endParaRPr lang="en-US"/>
          </a:p>
        </p:txBody>
      </p:sp>
    </p:spTree>
    <p:extLst>
      <p:ext uri="{BB962C8B-B14F-4D97-AF65-F5344CB8AC3E}">
        <p14:creationId xmlns:p14="http://schemas.microsoft.com/office/powerpoint/2010/main" val="2682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3/18/2024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3/18/2024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sql/sql-foreign-key.htm" TargetMode="External"/><Relationship Id="rId2" Type="http://schemas.openxmlformats.org/officeDocument/2006/relationships/hyperlink" Target="https://www.tutorialspoint.com/sql/sql-primary-key.htm" TargetMode="External"/><Relationship Id="rId1" Type="http://schemas.openxmlformats.org/officeDocument/2006/relationships/slideLayout" Target="../slideLayouts/slideLayout2.xml"/><Relationship Id="rId4" Type="http://schemas.openxmlformats.org/officeDocument/2006/relationships/hyperlink" Target="https://www.tutorialspoint.com/sql/sql-unique.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III</a:t>
            </a:r>
            <a:endParaRPr lang="en-US" dirty="0"/>
          </a:p>
        </p:txBody>
      </p:sp>
      <p:sp>
        <p:nvSpPr>
          <p:cNvPr id="3" name="Content Placeholder 2"/>
          <p:cNvSpPr>
            <a:spLocks noGrp="1"/>
          </p:cNvSpPr>
          <p:nvPr>
            <p:ph idx="1"/>
          </p:nvPr>
        </p:nvSpPr>
        <p:spPr>
          <a:xfrm>
            <a:off x="1435608" y="1447800"/>
            <a:ext cx="7498080" cy="1676400"/>
          </a:xfrm>
        </p:spPr>
        <p:txBody>
          <a:bodyPr>
            <a:normAutofit fontScale="62500" lnSpcReduction="20000"/>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Data Modeling and Relationships</a:t>
            </a:r>
          </a:p>
          <a:p>
            <a:pPr marL="82296" indent="0" algn="ctr">
              <a:buNone/>
            </a:pPr>
            <a:r>
              <a:rPr lang="en-US" b="1" dirty="0"/>
              <a:t> </a:t>
            </a:r>
            <a:endParaRPr lang="en-US" dirty="0"/>
          </a:p>
        </p:txBody>
      </p:sp>
    </p:spTree>
    <p:extLst>
      <p:ext uri="{BB962C8B-B14F-4D97-AF65-F5344CB8AC3E}">
        <p14:creationId xmlns:p14="http://schemas.microsoft.com/office/powerpoint/2010/main" val="383181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effectLst/>
              </a:rPr>
              <a:t>Key </a:t>
            </a:r>
            <a:r>
              <a:rPr lang="en-US" sz="4400" b="1" dirty="0">
                <a:effectLst/>
              </a:rPr>
              <a:t>concepts and components of the relational data model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Data Integrity:</a:t>
            </a:r>
            <a:endParaRPr lang="en-US" dirty="0"/>
          </a:p>
          <a:p>
            <a:pPr lvl="1"/>
            <a:r>
              <a:rPr lang="en-US" dirty="0"/>
              <a:t>The relational model supports data integrity by enforcing constraints, which prevent inconsistencies and inaccuracies in the data</a:t>
            </a:r>
            <a:r>
              <a:rPr lang="en-US" dirty="0" smtClean="0"/>
              <a:t>.</a:t>
            </a:r>
            <a:endParaRPr lang="en-US" dirty="0"/>
          </a:p>
          <a:p>
            <a:r>
              <a:rPr lang="en-US" b="1" dirty="0" smtClean="0"/>
              <a:t>SQL </a:t>
            </a:r>
            <a:r>
              <a:rPr lang="en-US" b="1" dirty="0"/>
              <a:t>(Structured Query Language):</a:t>
            </a:r>
            <a:endParaRPr lang="en-US" dirty="0"/>
          </a:p>
          <a:p>
            <a:pPr lvl="1"/>
            <a:r>
              <a:rPr lang="en-US" dirty="0"/>
              <a:t>SQL is the standard language used to interact with relational databases. It provides a set of commands for creating, modifying, and querying data in a relational database.</a:t>
            </a:r>
          </a:p>
          <a:p>
            <a:r>
              <a:rPr lang="en-US" b="1" dirty="0"/>
              <a:t>Indexing:</a:t>
            </a:r>
            <a:endParaRPr lang="en-US" dirty="0"/>
          </a:p>
          <a:p>
            <a:pPr lvl="1"/>
            <a:r>
              <a:rPr lang="en-US" dirty="0"/>
              <a:t>Indexes are used to improve the speed of data retrieval operations. They provide a quick way to locate data based on specific columns.</a:t>
            </a:r>
          </a:p>
          <a:p>
            <a:endParaRPr lang="en-US" dirty="0"/>
          </a:p>
        </p:txBody>
      </p:sp>
    </p:spTree>
    <p:extLst>
      <p:ext uri="{BB962C8B-B14F-4D97-AF65-F5344CB8AC3E}">
        <p14:creationId xmlns:p14="http://schemas.microsoft.com/office/powerpoint/2010/main" val="197813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Types of relationship </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b="1" dirty="0"/>
              <a:t>   a. One-to-One Relationship</a:t>
            </a:r>
            <a:endParaRPr lang="en-US" sz="2000" dirty="0"/>
          </a:p>
          <a:p>
            <a:pPr>
              <a:buNone/>
            </a:pPr>
            <a:r>
              <a:rPr lang="en-US" sz="2000" dirty="0"/>
              <a:t>    When only one instance of an entity is associated with the relationship, then it is known as one to one relationship.</a:t>
            </a:r>
          </a:p>
          <a:p>
            <a:pPr>
              <a:buNone/>
            </a:pPr>
            <a:r>
              <a:rPr lang="en-US" sz="2000" b="1" dirty="0"/>
              <a:t>    </a:t>
            </a:r>
            <a:r>
              <a:rPr lang="en-US" sz="2000" dirty="0"/>
              <a:t>For example, A female can marry to one male, and a male can marry to one female.</a:t>
            </a:r>
          </a:p>
          <a:p>
            <a:pPr>
              <a:buNone/>
            </a:pPr>
            <a:r>
              <a:rPr lang="en-US" sz="2000" b="1" dirty="0"/>
              <a:t>    b. One-to-many relationship</a:t>
            </a:r>
            <a:endParaRPr lang="en-US" sz="2000" dirty="0"/>
          </a:p>
          <a:p>
            <a:pPr>
              <a:buNone/>
            </a:pPr>
            <a:r>
              <a:rPr lang="en-US" sz="2000" dirty="0"/>
              <a:t>     When only one instance of the entity on the left, and more than one instance of an entity on the right associates with the relationship then this is known as a one-to-many relationship.</a:t>
            </a:r>
          </a:p>
          <a:p>
            <a:pPr>
              <a:buNone/>
            </a:pPr>
            <a:r>
              <a:rPr lang="en-US" sz="2000" b="1" dirty="0"/>
              <a:t>    </a:t>
            </a:r>
            <a:r>
              <a:rPr lang="en-US" sz="2000" dirty="0"/>
              <a:t>For example, Scientist can invent many inventions, but the invention is done by the only specific scientist.</a:t>
            </a:r>
          </a:p>
          <a:p>
            <a:pPr>
              <a:buNone/>
            </a:pPr>
            <a:endParaRPr lang="en-US" sz="2000" dirty="0">
              <a:latin typeface="Vani" pitchFamily="34" charset="0"/>
              <a:cs typeface="Vani"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Types of relationship </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b="1" dirty="0"/>
              <a:t>    c. Many-to-one relationship</a:t>
            </a:r>
            <a:endParaRPr lang="en-US" sz="2000" dirty="0"/>
          </a:p>
          <a:p>
            <a:pPr>
              <a:buNone/>
            </a:pPr>
            <a:r>
              <a:rPr lang="en-US" sz="2000" dirty="0"/>
              <a:t>    When more than one instance of the entity on the left, and only one instance of an entity on the right associates with the relationship then it is known as a many-to-one relationship.</a:t>
            </a:r>
          </a:p>
          <a:p>
            <a:pPr>
              <a:buNone/>
            </a:pPr>
            <a:r>
              <a:rPr lang="en-US" sz="2000" b="1" dirty="0"/>
              <a:t>    </a:t>
            </a:r>
            <a:r>
              <a:rPr lang="en-US" sz="2000" dirty="0"/>
              <a:t>For example, Student enrolls for only one course, but a course can have many students.</a:t>
            </a:r>
          </a:p>
          <a:p>
            <a:pPr>
              <a:buNone/>
            </a:pPr>
            <a:r>
              <a:rPr lang="en-US" sz="2000" b="1" dirty="0"/>
              <a:t>    d. Many-to-many relationship</a:t>
            </a:r>
            <a:endParaRPr lang="en-US" sz="2000" dirty="0"/>
          </a:p>
          <a:p>
            <a:pPr>
              <a:buNone/>
            </a:pPr>
            <a:r>
              <a:rPr lang="en-US" sz="2000" dirty="0"/>
              <a:t>    When more than one instance of the entity on the left, and more than one instance of an entity on the right associates with the relationship then it is known as a many-to-many relationship.</a:t>
            </a:r>
          </a:p>
          <a:p>
            <a:pPr>
              <a:buNone/>
            </a:pPr>
            <a:r>
              <a:rPr lang="en-US" sz="2000" b="1" dirty="0"/>
              <a:t>    </a:t>
            </a:r>
            <a:r>
              <a:rPr lang="en-US" sz="2000" dirty="0"/>
              <a:t>For example, Employee can assign by many projects and project can have many employees.</a:t>
            </a:r>
          </a:p>
          <a:p>
            <a:pPr>
              <a:buNone/>
            </a:pPr>
            <a:r>
              <a:rPr lang="en-US" sz="2000" dirty="0"/>
              <a:t/>
            </a:r>
            <a:br>
              <a:rPr lang="en-US" sz="2000" dirty="0"/>
            </a:br>
            <a:endParaRPr lang="en-US" sz="2000" dirty="0">
              <a:latin typeface="Vani" pitchFamily="34" charset="0"/>
              <a:cs typeface="Vani"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Relationship examples </a:t>
            </a:r>
          </a:p>
        </p:txBody>
      </p:sp>
      <p:pic>
        <p:nvPicPr>
          <p:cNvPr id="1026" name="Picture 2" descr="C:\Users\Hamzah\Desktop\Screenshot_2.png"/>
          <p:cNvPicPr>
            <a:picLocks noGrp="1" noChangeAspect="1" noChangeArrowheads="1"/>
          </p:cNvPicPr>
          <p:nvPr>
            <p:ph idx="1"/>
          </p:nvPr>
        </p:nvPicPr>
        <p:blipFill>
          <a:blip r:embed="rId2"/>
          <a:srcRect/>
          <a:stretch>
            <a:fillRect/>
          </a:stretch>
        </p:blipFill>
        <p:spPr bwMode="auto">
          <a:xfrm>
            <a:off x="1817060" y="1143000"/>
            <a:ext cx="6348079" cy="495300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a:bodyPr>
          <a:lstStyle/>
          <a:p>
            <a:pPr>
              <a:buNone/>
            </a:pPr>
            <a:r>
              <a:rPr lang="en-US" sz="2000" dirty="0"/>
              <a:t>    Constraints enforce limits to the data or type of data that can be inserted/updated/deleted from a table. </a:t>
            </a:r>
          </a:p>
          <a:p>
            <a:pPr>
              <a:buNone/>
            </a:pPr>
            <a:r>
              <a:rPr lang="en-US" sz="2000" dirty="0"/>
              <a:t>     The whole purpose of constraints is to maintain the </a:t>
            </a:r>
            <a:r>
              <a:rPr lang="en-US" sz="2000" b="1" dirty="0"/>
              <a:t>data integrity </a:t>
            </a:r>
            <a:r>
              <a:rPr lang="en-US" sz="2000" dirty="0"/>
              <a:t>during an update/delete/insert into a table.</a:t>
            </a:r>
          </a:p>
          <a:p>
            <a:pPr>
              <a:buNone/>
            </a:pPr>
            <a:r>
              <a:rPr lang="en-US" sz="2000" b="1" dirty="0"/>
              <a:t>     Types of constraints</a:t>
            </a:r>
          </a:p>
          <a:p>
            <a:pPr>
              <a:buNone/>
            </a:pPr>
            <a:r>
              <a:rPr lang="en-US" sz="2000" dirty="0"/>
              <a:t>              - NOT NULL</a:t>
            </a:r>
          </a:p>
          <a:p>
            <a:pPr>
              <a:buNone/>
            </a:pPr>
            <a:r>
              <a:rPr lang="en-US" sz="2000" dirty="0"/>
              <a:t>              - UNIQUE</a:t>
            </a:r>
          </a:p>
          <a:p>
            <a:pPr>
              <a:buNone/>
            </a:pPr>
            <a:r>
              <a:rPr lang="en-US" sz="2000" dirty="0"/>
              <a:t>              - DEFAULT</a:t>
            </a:r>
          </a:p>
          <a:p>
            <a:pPr>
              <a:buNone/>
            </a:pPr>
            <a:r>
              <a:rPr lang="en-US" sz="2000" dirty="0"/>
              <a:t>              - CHECK</a:t>
            </a:r>
          </a:p>
          <a:p>
            <a:pPr>
              <a:buNone/>
            </a:pPr>
            <a:r>
              <a:rPr lang="en-US" sz="2000" dirty="0"/>
              <a:t>              - Key Constraints – PRIMARY KEY, FOREIGN KEY</a:t>
            </a:r>
          </a:p>
          <a:p>
            <a:pPr>
              <a:buNone/>
            </a:pPr>
            <a:r>
              <a:rPr lang="en-US" sz="2000" dirty="0"/>
              <a:t>              </a:t>
            </a:r>
          </a:p>
          <a:p>
            <a:pPr>
              <a:buNone/>
            </a:pPr>
            <a:endParaRPr lang="en-US" sz="20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a:bodyPr>
          <a:lstStyle/>
          <a:p>
            <a:r>
              <a:rPr lang="en-US" sz="2000" b="1" dirty="0"/>
              <a:t>NOT NULL:</a:t>
            </a:r>
          </a:p>
          <a:p>
            <a:pPr>
              <a:buNone/>
            </a:pPr>
            <a:r>
              <a:rPr lang="en-US" sz="2000" dirty="0"/>
              <a:t>    NOT NULL constraint makes sure that a column does not hold NULL value. When we don’t provide value for a particular column while inserting a record into a table, it takes NULL value by default. By specifying NULL constraint, we can be sure that a particular column(s) cannot have NULL values.</a:t>
            </a:r>
          </a:p>
          <a:p>
            <a:r>
              <a:rPr lang="en-US" sz="2000" b="1" dirty="0"/>
              <a:t>UNIQUE:</a:t>
            </a:r>
          </a:p>
          <a:p>
            <a:pPr>
              <a:buNone/>
            </a:pPr>
            <a:r>
              <a:rPr lang="en-US" sz="2000" dirty="0"/>
              <a:t>    UNIQUE Constraint enforces a column or set of columns to have unique values. If a column has a unique constraint, it means that particular column cannot have duplicate values in a table.</a:t>
            </a:r>
          </a:p>
          <a:p>
            <a:r>
              <a:rPr lang="en-US" sz="2000" b="1" dirty="0"/>
              <a:t>DEFAULT:</a:t>
            </a:r>
          </a:p>
          <a:p>
            <a:pPr>
              <a:buNone/>
            </a:pPr>
            <a:r>
              <a:rPr lang="en-US" sz="2000" dirty="0"/>
              <a:t>     The DEFAULT constraint provides a default value to a column when there is no value provided while inserting a record into a table.</a:t>
            </a:r>
          </a:p>
          <a:p>
            <a:endParaRPr lang="en-US"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lnSpcReduction="10000"/>
          </a:bodyPr>
          <a:lstStyle/>
          <a:p>
            <a:r>
              <a:rPr lang="en-US" sz="2000" b="1" dirty="0"/>
              <a:t>CHECK:</a:t>
            </a:r>
          </a:p>
          <a:p>
            <a:pPr>
              <a:buNone/>
            </a:pPr>
            <a:r>
              <a:rPr lang="en-US" sz="2000" dirty="0"/>
              <a:t>    This constraint is used for specifying range of values for a particular column of a table. When this constraint is being set on a column, it ensures that the specified column must have the value falling in the specified range.</a:t>
            </a:r>
          </a:p>
          <a:p>
            <a:pPr>
              <a:buNone/>
            </a:pPr>
            <a:r>
              <a:rPr lang="en-US" sz="2000" b="1" dirty="0"/>
              <a:t>    Key constraints:</a:t>
            </a:r>
          </a:p>
          <a:p>
            <a:r>
              <a:rPr lang="en-US" sz="2000" b="1" dirty="0"/>
              <a:t>PRIMARY KEY:</a:t>
            </a:r>
          </a:p>
          <a:p>
            <a:pPr>
              <a:buNone/>
            </a:pPr>
            <a:r>
              <a:rPr lang="en-US" sz="2000" b="1" dirty="0"/>
              <a:t>    </a:t>
            </a:r>
            <a:r>
              <a:rPr lang="en-US" sz="2000" dirty="0"/>
              <a:t>Primary key uniquely identifies each record in a table. It must have unique values and cannot contain nulls. In the below example the ROLL_NO field is marked as primary key, that means the ROLL_NO field cannot have duplicate and null values.</a:t>
            </a:r>
          </a:p>
          <a:p>
            <a:r>
              <a:rPr lang="en-US" sz="2000" b="1" dirty="0"/>
              <a:t>FOREIGN KEY:</a:t>
            </a:r>
          </a:p>
          <a:p>
            <a:pPr>
              <a:buNone/>
            </a:pPr>
            <a:r>
              <a:rPr lang="en-US" sz="2000" dirty="0"/>
              <a:t>    Foreign keys are the columns of a table that points to the primary key of another table. They act as a cross-reference between tables.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400048" y="152400"/>
            <a:ext cx="7696200" cy="655320"/>
          </a:xfrm>
          <a:solidFill>
            <a:srgbClr val="FFFF00"/>
          </a:solidFill>
        </p:spPr>
        <p:txBody>
          <a:bodyPr>
            <a:normAutofit fontScale="90000"/>
          </a:bodyPr>
          <a:lstStyle/>
          <a:p>
            <a:r>
              <a:rPr lang="en-US" sz="4400" b="1" dirty="0"/>
              <a:t>Model structure relation</a:t>
            </a:r>
          </a:p>
        </p:txBody>
      </p:sp>
      <p:sp>
        <p:nvSpPr>
          <p:cNvPr id="4" name="Content Placeholder 3"/>
          <p:cNvSpPr>
            <a:spLocks noGrp="1"/>
          </p:cNvSpPr>
          <p:nvPr>
            <p:ph idx="1"/>
          </p:nvPr>
        </p:nvSpPr>
        <p:spPr>
          <a:xfrm>
            <a:off x="1435608" y="807720"/>
            <a:ext cx="7498080" cy="5745480"/>
          </a:xfrm>
        </p:spPr>
        <p:txBody>
          <a:bodyPr>
            <a:normAutofit/>
          </a:bodyPr>
          <a:lstStyle/>
          <a:p>
            <a:pPr>
              <a:buNone/>
            </a:pPr>
            <a:r>
              <a:rPr lang="en-US" sz="2000" b="1" dirty="0"/>
              <a:t>Relational Model Concepts</a:t>
            </a:r>
          </a:p>
          <a:p>
            <a:r>
              <a:rPr lang="en-US" sz="2700" b="1" dirty="0"/>
              <a:t>Attribute:</a:t>
            </a:r>
            <a:r>
              <a:rPr lang="en-US" sz="2700" dirty="0"/>
              <a:t> Each column in a Table. Attributes are the properties which define a relation. e.g., </a:t>
            </a:r>
            <a:r>
              <a:rPr lang="en-US" sz="2700" dirty="0" smtClean="0"/>
              <a:t>Student Rollno</a:t>
            </a:r>
            <a:r>
              <a:rPr lang="en-US" sz="2700" dirty="0"/>
              <a:t>, NAME,etc.</a:t>
            </a:r>
          </a:p>
          <a:p>
            <a:r>
              <a:rPr lang="en-US" sz="2700" b="1" dirty="0"/>
              <a:t>Tables</a:t>
            </a:r>
            <a:r>
              <a:rPr lang="en-US" sz="2700" dirty="0"/>
              <a:t> – In the Relational model the, relations are saved in the table format. It is stored along with its entities. A table has two properties rows and columns. Rows represent records and columns represent attributes.</a:t>
            </a:r>
          </a:p>
          <a:p>
            <a:r>
              <a:rPr lang="en-US" sz="2700" b="1" dirty="0"/>
              <a:t>Tuple</a:t>
            </a:r>
            <a:r>
              <a:rPr lang="en-US" sz="2700" dirty="0"/>
              <a:t> – It is nothing but a single row of a table, which contains a single record.</a:t>
            </a:r>
          </a:p>
          <a:p>
            <a:r>
              <a:rPr lang="en-US" sz="2700" b="1" dirty="0"/>
              <a:t>Relation Schema:</a:t>
            </a:r>
            <a:r>
              <a:rPr lang="en-US" sz="2700" dirty="0"/>
              <a:t> A relation schema represents the name of the relation with its attributes</a:t>
            </a:r>
            <a:r>
              <a:rPr lang="en-US" sz="2700" dirty="0" smtClean="0"/>
              <a:t>.</a:t>
            </a:r>
            <a:endParaRPr lang="en-US" sz="27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39762"/>
          </a:xfrm>
        </p:spPr>
        <p:txBody>
          <a:bodyPr>
            <a:normAutofit fontScale="90000"/>
          </a:bodyPr>
          <a:lstStyle/>
          <a:p>
            <a:r>
              <a:rPr lang="en-US" b="1" dirty="0" smtClean="0"/>
              <a:t>Relational model constraints</a:t>
            </a:r>
            <a:endParaRPr lang="en-US" b="1" dirty="0"/>
          </a:p>
        </p:txBody>
      </p:sp>
      <p:sp>
        <p:nvSpPr>
          <p:cNvPr id="3" name="Content Placeholder 2"/>
          <p:cNvSpPr>
            <a:spLocks noGrp="1"/>
          </p:cNvSpPr>
          <p:nvPr>
            <p:ph idx="1"/>
          </p:nvPr>
        </p:nvSpPr>
        <p:spPr>
          <a:xfrm>
            <a:off x="1435608" y="792162"/>
            <a:ext cx="7498080" cy="5761038"/>
          </a:xfrm>
        </p:spPr>
        <p:txBody>
          <a:bodyPr>
            <a:normAutofit fontScale="85000" lnSpcReduction="20000"/>
          </a:bodyPr>
          <a:lstStyle/>
          <a:p>
            <a:r>
              <a:rPr lang="en-US" b="1" dirty="0"/>
              <a:t>Degree:</a:t>
            </a:r>
            <a:r>
              <a:rPr lang="en-US" dirty="0"/>
              <a:t> The total number of attributes present in the table which in the relation is called the degree of the relation.</a:t>
            </a:r>
          </a:p>
          <a:p>
            <a:r>
              <a:rPr lang="en-US" b="1" dirty="0"/>
              <a:t>Cardinality: </a:t>
            </a:r>
            <a:r>
              <a:rPr lang="en-US" dirty="0"/>
              <a:t>Total number of rows present in the Table.</a:t>
            </a:r>
          </a:p>
          <a:p>
            <a:r>
              <a:rPr lang="en-US" b="1" dirty="0"/>
              <a:t>Column:</a:t>
            </a:r>
            <a:r>
              <a:rPr lang="en-US" dirty="0"/>
              <a:t> The column represents the set of values for a specific attribute.</a:t>
            </a:r>
          </a:p>
          <a:p>
            <a:r>
              <a:rPr lang="en-US" b="1" dirty="0"/>
              <a:t>Relation instance</a:t>
            </a:r>
            <a:r>
              <a:rPr lang="en-US" dirty="0"/>
              <a:t> – Relation instance is a finite set of tuples in the RDBMS system. Relation instances never have duplicate tuples.</a:t>
            </a:r>
          </a:p>
          <a:p>
            <a:r>
              <a:rPr lang="en-US" b="1" dirty="0"/>
              <a:t>Relation key</a:t>
            </a:r>
            <a:r>
              <a:rPr lang="en-US" dirty="0"/>
              <a:t> - Every row has one, two or multiple attributes, which is called relation key.</a:t>
            </a:r>
          </a:p>
          <a:p>
            <a:r>
              <a:rPr lang="en-US" b="1" dirty="0"/>
              <a:t>Attribute domain</a:t>
            </a:r>
            <a:r>
              <a:rPr lang="en-US" dirty="0"/>
              <a:t> – Every attribute has some pre-defined value and scope which is known as attribute domain</a:t>
            </a:r>
            <a:r>
              <a:rPr lang="en-US" dirty="0" smtClean="0"/>
              <a:t>.</a:t>
            </a:r>
            <a:endParaRPr lang="en-US" b="1" dirty="0"/>
          </a:p>
        </p:txBody>
      </p:sp>
    </p:spTree>
    <p:extLst>
      <p:ext uri="{BB962C8B-B14F-4D97-AF65-F5344CB8AC3E}">
        <p14:creationId xmlns:p14="http://schemas.microsoft.com/office/powerpoint/2010/main" val="1565147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attributes</a:t>
            </a:r>
            <a:endParaRPr lang="en-US" b="1" dirty="0"/>
          </a:p>
        </p:txBody>
      </p:sp>
      <p:sp>
        <p:nvSpPr>
          <p:cNvPr id="3" name="Content Placeholder 2"/>
          <p:cNvSpPr>
            <a:spLocks noGrp="1"/>
          </p:cNvSpPr>
          <p:nvPr>
            <p:ph idx="1"/>
          </p:nvPr>
        </p:nvSpPr>
        <p:spPr>
          <a:xfrm>
            <a:off x="1435608" y="1447800"/>
            <a:ext cx="7498080" cy="5105400"/>
          </a:xfrm>
        </p:spPr>
        <p:txBody>
          <a:bodyPr>
            <a:normAutofit fontScale="85000" lnSpcReduction="10000"/>
          </a:bodyPr>
          <a:lstStyle/>
          <a:p>
            <a:pPr marL="82296" indent="0" fontAlgn="base">
              <a:buNone/>
            </a:pPr>
            <a:r>
              <a:rPr lang="en-US" b="1" dirty="0"/>
              <a:t>Simple </a:t>
            </a:r>
            <a:r>
              <a:rPr lang="en-US" b="1" dirty="0" smtClean="0"/>
              <a:t>attribute</a:t>
            </a:r>
            <a:endParaRPr lang="en-US" b="1" dirty="0"/>
          </a:p>
          <a:p>
            <a:pPr fontAlgn="base"/>
            <a:r>
              <a:rPr lang="en-US" dirty="0"/>
              <a:t>An attribute that cannot be further subdivided into components is a simple attribute. </a:t>
            </a:r>
            <a:br>
              <a:rPr lang="en-US" dirty="0"/>
            </a:br>
            <a:r>
              <a:rPr lang="en-US" b="1" dirty="0"/>
              <a:t>Example:</a:t>
            </a:r>
            <a:r>
              <a:rPr lang="en-US" dirty="0"/>
              <a:t> The roll number of a student, the id number of an employee. </a:t>
            </a:r>
          </a:p>
          <a:p>
            <a:pPr marL="82296" indent="0" fontAlgn="base">
              <a:buNone/>
            </a:pPr>
            <a:r>
              <a:rPr lang="en-US" b="1" dirty="0"/>
              <a:t>Composite </a:t>
            </a:r>
            <a:r>
              <a:rPr lang="en-US" b="1" dirty="0" smtClean="0"/>
              <a:t>attribute</a:t>
            </a:r>
            <a:endParaRPr lang="en-US" b="1" dirty="0"/>
          </a:p>
          <a:p>
            <a:pPr fontAlgn="base"/>
            <a:r>
              <a:rPr lang="en-US" dirty="0"/>
              <a:t>An attribute that can be split into components is a composite attribute. </a:t>
            </a:r>
          </a:p>
          <a:p>
            <a:pPr fontAlgn="base"/>
            <a:r>
              <a:rPr lang="en-US" b="1" dirty="0"/>
              <a:t>Example:</a:t>
            </a:r>
            <a:r>
              <a:rPr lang="en-US" dirty="0"/>
              <a:t> The address can be further split into house number, street number, city, state, country, and pin code, the name can also be split into first name middle name, and last name. </a:t>
            </a:r>
          </a:p>
        </p:txBody>
      </p:sp>
    </p:spTree>
    <p:extLst>
      <p:ext uri="{BB962C8B-B14F-4D97-AF65-F5344CB8AC3E}">
        <p14:creationId xmlns:p14="http://schemas.microsoft.com/office/powerpoint/2010/main" val="12204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eaLnBrk="1" hangingPunct="1"/>
            <a:r>
              <a:rPr lang="en-US" b="1" dirty="0"/>
              <a:t>Module Summary</a:t>
            </a:r>
            <a:endParaRPr lang="en-US" dirty="0"/>
          </a:p>
        </p:txBody>
      </p:sp>
      <p:sp>
        <p:nvSpPr>
          <p:cNvPr id="2" name="Content Placeholder 1"/>
          <p:cNvSpPr>
            <a:spLocks noGrp="1"/>
          </p:cNvSpPr>
          <p:nvPr>
            <p:ph idx="1"/>
          </p:nvPr>
        </p:nvSpPr>
        <p:spPr>
          <a:xfrm>
            <a:off x="1295400" y="1143000"/>
            <a:ext cx="7391400" cy="4953000"/>
          </a:xfrm>
        </p:spPr>
        <p:txBody>
          <a:bodyPr rtlCol="0">
            <a:normAutofit/>
          </a:bodyPr>
          <a:lstStyle/>
          <a:p>
            <a:r>
              <a:rPr lang="en-US" sz="2000" dirty="0"/>
              <a:t>Entity relationship model; relational data model; entity types, entity subtypes</a:t>
            </a:r>
          </a:p>
          <a:p>
            <a:r>
              <a:rPr lang="en-US" sz="2000" dirty="0"/>
              <a:t>CASE Modeling Tools</a:t>
            </a:r>
          </a:p>
          <a:p>
            <a:r>
              <a:rPr lang="en-US" sz="2000" dirty="0"/>
              <a:t>Entity relationship modeling (E-R diagrams)</a:t>
            </a:r>
          </a:p>
          <a:p>
            <a:r>
              <a:rPr lang="en-US" sz="2000" dirty="0"/>
              <a:t>Relationships types:</a:t>
            </a:r>
          </a:p>
          <a:p>
            <a:pPr>
              <a:buNone/>
            </a:pPr>
            <a:r>
              <a:rPr lang="en-US" sz="2000" dirty="0"/>
              <a:t>- 1:1 relationships</a:t>
            </a:r>
          </a:p>
          <a:p>
            <a:pPr>
              <a:buNone/>
            </a:pPr>
            <a:r>
              <a:rPr lang="en-US" sz="2000" dirty="0"/>
              <a:t>- 1:N relationships</a:t>
            </a:r>
          </a:p>
          <a:p>
            <a:pPr>
              <a:buNone/>
            </a:pPr>
            <a:r>
              <a:rPr lang="en-US" sz="2000" dirty="0"/>
              <a:t>- M:N relationships</a:t>
            </a:r>
          </a:p>
          <a:p>
            <a:pPr>
              <a:buNone/>
            </a:pPr>
            <a:r>
              <a:rPr lang="en-US" sz="2000" dirty="0"/>
              <a:t>- Attributes and constraints</a:t>
            </a:r>
          </a:p>
          <a:p>
            <a:r>
              <a:rPr lang="en-US" sz="2000" dirty="0"/>
              <a:t>Model structure relation</a:t>
            </a:r>
          </a:p>
          <a:p>
            <a:r>
              <a:rPr lang="en-US" sz="2000" dirty="0"/>
              <a:t>Transforming E-R diagrams into relations</a:t>
            </a:r>
            <a:endParaRPr lang="en-US" sz="2000" dirty="0">
              <a:latin typeface="Vani" pitchFamily="34" charset="0"/>
              <a:cs typeface="Van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attributes</a:t>
            </a:r>
            <a:endParaRPr lang="en-US" dirty="0"/>
          </a:p>
        </p:txBody>
      </p:sp>
      <p:sp>
        <p:nvSpPr>
          <p:cNvPr id="3" name="Content Placeholder 2"/>
          <p:cNvSpPr>
            <a:spLocks noGrp="1"/>
          </p:cNvSpPr>
          <p:nvPr>
            <p:ph idx="1"/>
          </p:nvPr>
        </p:nvSpPr>
        <p:spPr/>
        <p:txBody>
          <a:bodyPr>
            <a:normAutofit fontScale="92500" lnSpcReduction="20000"/>
          </a:bodyPr>
          <a:lstStyle/>
          <a:p>
            <a:pPr marL="82296" indent="0" fontAlgn="base">
              <a:buNone/>
            </a:pPr>
            <a:r>
              <a:rPr lang="en-US" b="1" dirty="0"/>
              <a:t>Single-valued </a:t>
            </a:r>
            <a:r>
              <a:rPr lang="en-US" b="1" dirty="0" smtClean="0"/>
              <a:t>attribute</a:t>
            </a:r>
            <a:endParaRPr lang="en-US" b="1" dirty="0"/>
          </a:p>
          <a:p>
            <a:pPr fontAlgn="base"/>
            <a:r>
              <a:rPr lang="en-US" dirty="0"/>
              <a:t>The attribute which takes up only a single value for each entity instance is a single-valued attribute. </a:t>
            </a:r>
          </a:p>
          <a:p>
            <a:pPr fontAlgn="base"/>
            <a:r>
              <a:rPr lang="en-US" b="1" dirty="0"/>
              <a:t>Example:</a:t>
            </a:r>
            <a:r>
              <a:rPr lang="en-US" dirty="0"/>
              <a:t> The age of a student. </a:t>
            </a:r>
            <a:endParaRPr lang="en-US" dirty="0" smtClean="0"/>
          </a:p>
          <a:p>
            <a:pPr marL="82296" indent="0" fontAlgn="base">
              <a:buNone/>
            </a:pPr>
            <a:r>
              <a:rPr lang="en-US" b="1" dirty="0" smtClean="0"/>
              <a:t>Multi-valued attribute</a:t>
            </a:r>
          </a:p>
          <a:p>
            <a:pPr fontAlgn="base"/>
            <a:r>
              <a:rPr lang="en-US" dirty="0" smtClean="0"/>
              <a:t>The </a:t>
            </a:r>
            <a:r>
              <a:rPr lang="en-US" dirty="0"/>
              <a:t>attribute which takes up more than a single value for each entity instance is a multi-valued attribute. </a:t>
            </a:r>
          </a:p>
          <a:p>
            <a:pPr fontAlgn="base"/>
            <a:r>
              <a:rPr lang="en-US" b="1" dirty="0"/>
              <a:t>Example: </a:t>
            </a:r>
            <a:r>
              <a:rPr lang="en-US" dirty="0"/>
              <a:t>Phone number of a student: Landline and mobile. </a:t>
            </a:r>
          </a:p>
          <a:p>
            <a:endParaRPr lang="en-US" dirty="0"/>
          </a:p>
        </p:txBody>
      </p:sp>
    </p:spTree>
    <p:extLst>
      <p:ext uri="{BB962C8B-B14F-4D97-AF65-F5344CB8AC3E}">
        <p14:creationId xmlns:p14="http://schemas.microsoft.com/office/powerpoint/2010/main" val="380907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
            <a:ext cx="7498080" cy="715962"/>
          </a:xfrm>
        </p:spPr>
        <p:txBody>
          <a:bodyPr>
            <a:normAutofit fontScale="90000"/>
          </a:bodyPr>
          <a:lstStyle/>
          <a:p>
            <a:r>
              <a:rPr lang="en-US" dirty="0" smtClean="0"/>
              <a:t>Types of attributes</a:t>
            </a:r>
            <a:endParaRPr lang="en-US" dirty="0"/>
          </a:p>
        </p:txBody>
      </p:sp>
      <p:sp>
        <p:nvSpPr>
          <p:cNvPr id="3" name="Content Placeholder 2"/>
          <p:cNvSpPr>
            <a:spLocks noGrp="1"/>
          </p:cNvSpPr>
          <p:nvPr>
            <p:ph idx="1"/>
          </p:nvPr>
        </p:nvSpPr>
        <p:spPr>
          <a:xfrm>
            <a:off x="1435608" y="868362"/>
            <a:ext cx="7498080" cy="5684838"/>
          </a:xfrm>
        </p:spPr>
        <p:txBody>
          <a:bodyPr>
            <a:normAutofit fontScale="92500"/>
          </a:bodyPr>
          <a:lstStyle/>
          <a:p>
            <a:pPr marL="82296" indent="0" fontAlgn="base">
              <a:buNone/>
            </a:pPr>
            <a:r>
              <a:rPr lang="en-US" b="1" dirty="0"/>
              <a:t>Derived </a:t>
            </a:r>
            <a:r>
              <a:rPr lang="en-US" b="1" dirty="0" smtClean="0"/>
              <a:t>attribute</a:t>
            </a:r>
            <a:endParaRPr lang="en-US" b="1" dirty="0"/>
          </a:p>
          <a:p>
            <a:pPr fontAlgn="base"/>
            <a:r>
              <a:rPr lang="en-US" dirty="0"/>
              <a:t>An attribute that can be derived from other attributes is derived attributes. </a:t>
            </a:r>
          </a:p>
          <a:p>
            <a:pPr fontAlgn="base"/>
            <a:r>
              <a:rPr lang="en-US" b="1" dirty="0"/>
              <a:t>Example:</a:t>
            </a:r>
            <a:r>
              <a:rPr lang="en-US" dirty="0"/>
              <a:t> Total and average marks of a student. </a:t>
            </a:r>
            <a:endParaRPr lang="en-US" b="1" dirty="0" smtClean="0"/>
          </a:p>
          <a:p>
            <a:pPr marL="82296" indent="0" fontAlgn="base">
              <a:buNone/>
            </a:pPr>
            <a:r>
              <a:rPr lang="en-US" b="1" dirty="0" smtClean="0"/>
              <a:t>Stored attribute</a:t>
            </a:r>
            <a:endParaRPr lang="en-US" b="1" dirty="0"/>
          </a:p>
          <a:p>
            <a:pPr fontAlgn="base"/>
            <a:r>
              <a:rPr lang="en-US" dirty="0"/>
              <a:t> The stored attribute are those attribute which doesn’t require any type of further update since they are stored in the database.</a:t>
            </a:r>
          </a:p>
          <a:p>
            <a:pPr fontAlgn="base"/>
            <a:r>
              <a:rPr lang="en-US" b="1" dirty="0"/>
              <a:t>Example: </a:t>
            </a:r>
            <a:r>
              <a:rPr lang="en-US" dirty="0"/>
              <a:t>DOB(Date of birth) is the stored attribute</a:t>
            </a:r>
            <a:r>
              <a:rPr lang="en-US" dirty="0" smtClean="0"/>
              <a:t>.</a:t>
            </a:r>
            <a:endParaRPr lang="en-US" dirty="0"/>
          </a:p>
        </p:txBody>
      </p:sp>
    </p:spTree>
    <p:extLst>
      <p:ext uri="{BB962C8B-B14F-4D97-AF65-F5344CB8AC3E}">
        <p14:creationId xmlns:p14="http://schemas.microsoft.com/office/powerpoint/2010/main" val="191327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a:t>
            </a:r>
          </a:p>
        </p:txBody>
      </p:sp>
      <p:sp>
        <p:nvSpPr>
          <p:cNvPr id="3" name="Content Placeholder 2"/>
          <p:cNvSpPr>
            <a:spLocks noGrp="1"/>
          </p:cNvSpPr>
          <p:nvPr>
            <p:ph idx="1"/>
          </p:nvPr>
        </p:nvSpPr>
        <p:spPr/>
        <p:txBody>
          <a:bodyPr/>
          <a:lstStyle/>
          <a:p>
            <a:pPr marL="82296" indent="0" fontAlgn="base">
              <a:buNone/>
            </a:pPr>
            <a:r>
              <a:rPr lang="en-US" b="1" dirty="0"/>
              <a:t>Key attribute:</a:t>
            </a:r>
          </a:p>
          <a:p>
            <a:pPr fontAlgn="base"/>
            <a:r>
              <a:rPr lang="en-US" dirty="0"/>
              <a:t>Key attributes are those attributes that can uniquely identify the entity in the entity set.</a:t>
            </a:r>
          </a:p>
          <a:p>
            <a:pPr fontAlgn="base"/>
            <a:r>
              <a:rPr lang="en-US" b="1" dirty="0"/>
              <a:t>Example:</a:t>
            </a:r>
            <a:r>
              <a:rPr lang="en-US" dirty="0"/>
              <a:t> Roll-No is the key attribute because it can uniquely identify the student</a:t>
            </a:r>
            <a:r>
              <a:rPr lang="en-US" dirty="0" smtClean="0"/>
              <a:t>.</a:t>
            </a:r>
            <a:endParaRPr lang="en-US" dirty="0"/>
          </a:p>
        </p:txBody>
      </p:sp>
    </p:spTree>
    <p:extLst>
      <p:ext uri="{BB962C8B-B14F-4D97-AF65-F5344CB8AC3E}">
        <p14:creationId xmlns:p14="http://schemas.microsoft.com/office/powerpoint/2010/main" val="32594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a:xfrm>
            <a:off x="1435608" y="1447800"/>
            <a:ext cx="7498080" cy="5105400"/>
          </a:xfrm>
        </p:spPr>
        <p:txBody>
          <a:bodyPr>
            <a:normAutofit fontScale="85000" lnSpcReduction="10000"/>
          </a:bodyPr>
          <a:lstStyle/>
          <a:p>
            <a:pPr marL="82296" indent="0" fontAlgn="base">
              <a:buNone/>
            </a:pPr>
            <a:r>
              <a:rPr lang="en-US" b="1" dirty="0"/>
              <a:t>Null Attribute: </a:t>
            </a:r>
          </a:p>
          <a:p>
            <a:pPr fontAlgn="base"/>
            <a:r>
              <a:rPr lang="en-US" dirty="0"/>
              <a:t>This attribute can take NULL value when entity does not have value for it.</a:t>
            </a:r>
          </a:p>
          <a:p>
            <a:pPr fontAlgn="base"/>
            <a:r>
              <a:rPr lang="en-US" b="1" dirty="0"/>
              <a:t>Example:</a:t>
            </a:r>
            <a:endParaRPr lang="en-US" dirty="0"/>
          </a:p>
          <a:p>
            <a:pPr fontAlgn="base"/>
            <a:r>
              <a:rPr lang="en-US" dirty="0"/>
              <a:t>The ‘Net Banking Active Bin’ attribute gives weather particular customer having net banking facility activated or not activated.</a:t>
            </a:r>
          </a:p>
          <a:p>
            <a:pPr fontAlgn="base"/>
            <a:r>
              <a:rPr lang="en-US" dirty="0"/>
              <a:t>For bank which does not offer facility of net banking in customer table ‘Net Banking Active Bin’ attribute is always null till Net banking facility is not activated as this attribute indicates Bank offers net banking facility or does not offers.</a:t>
            </a:r>
          </a:p>
          <a:p>
            <a:endParaRPr lang="en-US" dirty="0"/>
          </a:p>
        </p:txBody>
      </p:sp>
    </p:spTree>
    <p:extLst>
      <p:ext uri="{BB962C8B-B14F-4D97-AF65-F5344CB8AC3E}">
        <p14:creationId xmlns:p14="http://schemas.microsoft.com/office/powerpoint/2010/main" val="2106109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DBMS </a:t>
            </a:r>
            <a:r>
              <a:rPr lang="en-US" b="1" dirty="0" smtClean="0"/>
              <a:t>Entities</a:t>
            </a:r>
            <a:endParaRPr lang="en-US" dirty="0"/>
          </a:p>
        </p:txBody>
      </p:sp>
      <p:sp>
        <p:nvSpPr>
          <p:cNvPr id="3" name="Content Placeholder 2"/>
          <p:cNvSpPr>
            <a:spLocks noGrp="1"/>
          </p:cNvSpPr>
          <p:nvPr>
            <p:ph idx="1"/>
          </p:nvPr>
        </p:nvSpPr>
        <p:spPr>
          <a:xfrm>
            <a:off x="1435608" y="1447800"/>
            <a:ext cx="7498080" cy="5181600"/>
          </a:xfrm>
        </p:spPr>
        <p:txBody>
          <a:bodyPr>
            <a:normAutofit fontScale="85000" lnSpcReduction="10000"/>
          </a:bodyPr>
          <a:lstStyle/>
          <a:p>
            <a:r>
              <a:rPr lang="en-US" dirty="0"/>
              <a:t>An entity type is a collection of entities that share the same attributes and have a common meaning within the context of a database.</a:t>
            </a:r>
            <a:endParaRPr lang="en-US" dirty="0" smtClean="0"/>
          </a:p>
          <a:p>
            <a:r>
              <a:rPr lang="en-US" dirty="0" smtClean="0"/>
              <a:t>The </a:t>
            </a:r>
            <a:r>
              <a:rPr lang="en-US" dirty="0"/>
              <a:t>following are the types of entities in </a:t>
            </a:r>
            <a:r>
              <a:rPr lang="en-US" dirty="0" smtClean="0"/>
              <a:t>DBMS</a:t>
            </a:r>
          </a:p>
          <a:p>
            <a:pPr marL="82296" indent="0">
              <a:buNone/>
            </a:pPr>
            <a:r>
              <a:rPr lang="en-US" b="1" dirty="0" smtClean="0"/>
              <a:t>Strong </a:t>
            </a:r>
            <a:r>
              <a:rPr lang="en-US" b="1" dirty="0"/>
              <a:t>Entity</a:t>
            </a:r>
          </a:p>
          <a:p>
            <a:r>
              <a:rPr lang="en-US" dirty="0"/>
              <a:t>The strong entity has a primary key. Weak entities are dependent on strong entity. Its existence is not dependent on any other entity.</a:t>
            </a:r>
          </a:p>
          <a:p>
            <a:r>
              <a:rPr lang="en-US" dirty="0"/>
              <a:t>Strong Entity is represented by a single </a:t>
            </a:r>
            <a:r>
              <a:rPr lang="en-US" dirty="0" smtClean="0"/>
              <a:t>rectangle</a:t>
            </a:r>
            <a:endParaRPr lang="en-US" dirty="0"/>
          </a:p>
          <a:p>
            <a:r>
              <a:rPr lang="en-US" b="1" dirty="0" smtClean="0"/>
              <a:t>Professor</a:t>
            </a:r>
            <a:r>
              <a:rPr lang="en-US" b="1" dirty="0"/>
              <a:t> </a:t>
            </a:r>
            <a:r>
              <a:rPr lang="en-US" dirty="0"/>
              <a:t>is a strong entity here, and the primary key is  </a:t>
            </a:r>
            <a:r>
              <a:rPr lang="en-US" b="1" dirty="0"/>
              <a:t>Professor_ID</a:t>
            </a:r>
            <a:r>
              <a:rPr lang="en-US" b="1" dirty="0" smtClean="0"/>
              <a:t>.</a:t>
            </a:r>
            <a:endParaRPr lang="en-US" dirty="0"/>
          </a:p>
        </p:txBody>
      </p:sp>
    </p:spTree>
    <p:extLst>
      <p:ext uri="{BB962C8B-B14F-4D97-AF65-F5344CB8AC3E}">
        <p14:creationId xmlns:p14="http://schemas.microsoft.com/office/powerpoint/2010/main" val="845865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85800"/>
          </a:xfrm>
        </p:spPr>
        <p:txBody>
          <a:bodyPr>
            <a:normAutofit fontScale="90000"/>
          </a:bodyPr>
          <a:lstStyle/>
          <a:p>
            <a:r>
              <a:rPr lang="en-US" b="1" dirty="0"/>
              <a:t>Types of DBMS Entities</a:t>
            </a:r>
            <a:endParaRPr lang="en-US" dirty="0"/>
          </a:p>
        </p:txBody>
      </p:sp>
      <p:sp>
        <p:nvSpPr>
          <p:cNvPr id="3" name="Content Placeholder 2"/>
          <p:cNvSpPr>
            <a:spLocks noGrp="1"/>
          </p:cNvSpPr>
          <p:nvPr>
            <p:ph idx="1"/>
          </p:nvPr>
        </p:nvSpPr>
        <p:spPr>
          <a:xfrm>
            <a:off x="1435608" y="838200"/>
            <a:ext cx="7498080" cy="5715000"/>
          </a:xfrm>
        </p:spPr>
        <p:txBody>
          <a:bodyPr>
            <a:normAutofit fontScale="77500" lnSpcReduction="20000"/>
          </a:bodyPr>
          <a:lstStyle/>
          <a:p>
            <a:pPr marL="82296" indent="0">
              <a:buNone/>
            </a:pPr>
            <a:r>
              <a:rPr lang="en-US" b="1" dirty="0"/>
              <a:t>Weak Entity</a:t>
            </a:r>
          </a:p>
          <a:p>
            <a:r>
              <a:rPr lang="en-US" dirty="0"/>
              <a:t>The weak entity in DBMS do not have a primary key and are dependent on the parent entity. It mainly depends on other entities.</a:t>
            </a:r>
          </a:p>
          <a:p>
            <a:r>
              <a:rPr lang="en-US" dirty="0"/>
              <a:t>Weak Entity is represented by double </a:t>
            </a:r>
            <a:r>
              <a:rPr lang="en-US" dirty="0" smtClean="0"/>
              <a:t>rectangle</a:t>
            </a:r>
            <a:endParaRPr lang="en-US" dirty="0"/>
          </a:p>
          <a:p>
            <a:r>
              <a:rPr lang="en-US" dirty="0"/>
              <a:t>Continuing our previous example, </a:t>
            </a:r>
            <a:r>
              <a:rPr lang="en-US" b="1" dirty="0"/>
              <a:t>Professor </a:t>
            </a:r>
            <a:r>
              <a:rPr lang="en-US" dirty="0"/>
              <a:t>is a strong entity, and the primary key is  </a:t>
            </a:r>
            <a:r>
              <a:rPr lang="en-US" b="1" dirty="0"/>
              <a:t>Professor_ID</a:t>
            </a:r>
            <a:r>
              <a:rPr lang="en-US" dirty="0"/>
              <a:t>. However, another entity is</a:t>
            </a:r>
            <a:r>
              <a:rPr lang="en-US" b="1" dirty="0"/>
              <a:t> </a:t>
            </a:r>
            <a:r>
              <a:rPr lang="en-US" b="1" dirty="0" err="1"/>
              <a:t>Professor_Dependents</a:t>
            </a:r>
            <a:r>
              <a:rPr lang="en-US" dirty="0"/>
              <a:t>, which is our Weak Entity.</a:t>
            </a:r>
          </a:p>
          <a:p>
            <a:r>
              <a:rPr lang="en-US" dirty="0"/>
              <a:t/>
            </a:r>
            <a:br>
              <a:rPr lang="en-US" dirty="0"/>
            </a:br>
            <a:r>
              <a:rPr lang="en-US" dirty="0"/>
              <a:t>This is a weak entity since its existence is dependent on another entity </a:t>
            </a:r>
            <a:r>
              <a:rPr lang="en-US" b="1" dirty="0"/>
              <a:t>Professor</a:t>
            </a:r>
            <a:r>
              <a:rPr lang="en-US" dirty="0"/>
              <a:t>, which we saw above. A Professor has Dependents.</a:t>
            </a:r>
          </a:p>
          <a:p>
            <a:r>
              <a:rPr lang="en-US" dirty="0"/>
              <a:t>The Strong Entity is </a:t>
            </a:r>
            <a:r>
              <a:rPr lang="en-US" b="1" dirty="0"/>
              <a:t>Professor</a:t>
            </a:r>
            <a:r>
              <a:rPr lang="en-US" dirty="0"/>
              <a:t>, whereas </a:t>
            </a:r>
            <a:r>
              <a:rPr lang="en-US" b="1" dirty="0"/>
              <a:t>Dependent </a:t>
            </a:r>
            <a:r>
              <a:rPr lang="en-US" dirty="0"/>
              <a:t>is a Weak Entity. </a:t>
            </a:r>
          </a:p>
          <a:p>
            <a:endParaRPr lang="en-US" dirty="0"/>
          </a:p>
        </p:txBody>
      </p:sp>
    </p:spTree>
    <p:extLst>
      <p:ext uri="{BB962C8B-B14F-4D97-AF65-F5344CB8AC3E}">
        <p14:creationId xmlns:p14="http://schemas.microsoft.com/office/powerpoint/2010/main" val="1875191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487362"/>
          </a:xfrm>
        </p:spPr>
        <p:txBody>
          <a:bodyPr>
            <a:normAutofit fontScale="90000"/>
          </a:bodyPr>
          <a:lstStyle/>
          <a:p>
            <a:r>
              <a:rPr lang="en-US" b="1" dirty="0" smtClean="0"/>
              <a:t>Constraints </a:t>
            </a:r>
            <a:endParaRPr lang="en-US" b="1" dirty="0"/>
          </a:p>
        </p:txBody>
      </p:sp>
      <p:sp>
        <p:nvSpPr>
          <p:cNvPr id="3" name="Content Placeholder 2"/>
          <p:cNvSpPr>
            <a:spLocks noGrp="1"/>
          </p:cNvSpPr>
          <p:nvPr>
            <p:ph idx="1"/>
          </p:nvPr>
        </p:nvSpPr>
        <p:spPr>
          <a:xfrm>
            <a:off x="1435608" y="639762"/>
            <a:ext cx="7498080" cy="5913438"/>
          </a:xfrm>
        </p:spPr>
        <p:txBody>
          <a:bodyPr>
            <a:normAutofit/>
          </a:bodyPr>
          <a:lstStyle/>
          <a:p>
            <a:r>
              <a:rPr lang="en-US" b="1" dirty="0"/>
              <a:t>Constraints</a:t>
            </a:r>
            <a:r>
              <a:rPr lang="en-US" dirty="0"/>
              <a:t> are guidelines or limitations imposed on database tables to maintain the integrity, correctness, and consistency of the data. Constraints can be used to enforce data linkages across tables, verify that data is unique, and stop the insertion of erroneous data. A database needs constraints to be reliable and of high quality</a:t>
            </a:r>
            <a:r>
              <a:rPr lang="en-US" dirty="0" smtClean="0"/>
              <a:t>.</a:t>
            </a:r>
            <a:endParaRPr lang="en-US" dirty="0"/>
          </a:p>
        </p:txBody>
      </p:sp>
    </p:spTree>
    <p:extLst>
      <p:ext uri="{BB962C8B-B14F-4D97-AF65-F5344CB8AC3E}">
        <p14:creationId xmlns:p14="http://schemas.microsoft.com/office/powerpoint/2010/main" val="1372871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48" y="152400"/>
            <a:ext cx="7498080" cy="715962"/>
          </a:xfrm>
        </p:spPr>
        <p:txBody>
          <a:bodyPr>
            <a:normAutofit fontScale="90000"/>
          </a:bodyPr>
          <a:lstStyle/>
          <a:p>
            <a:r>
              <a:rPr lang="en-US" b="1" dirty="0" smtClean="0"/>
              <a:t>Advantages of constraints</a:t>
            </a:r>
            <a:endParaRPr lang="en-US" b="1" dirty="0"/>
          </a:p>
        </p:txBody>
      </p:sp>
      <p:sp>
        <p:nvSpPr>
          <p:cNvPr id="3" name="Content Placeholder 2"/>
          <p:cNvSpPr>
            <a:spLocks noGrp="1"/>
          </p:cNvSpPr>
          <p:nvPr>
            <p:ph idx="1"/>
          </p:nvPr>
        </p:nvSpPr>
        <p:spPr>
          <a:xfrm>
            <a:off x="1435608" y="868362"/>
            <a:ext cx="7498080" cy="5608638"/>
          </a:xfrm>
        </p:spPr>
        <p:txBody>
          <a:bodyPr>
            <a:normAutofit fontScale="85000" lnSpcReduction="20000"/>
          </a:bodyPr>
          <a:lstStyle/>
          <a:p>
            <a:r>
              <a:rPr lang="en-US" b="1" dirty="0" smtClean="0"/>
              <a:t>Data </a:t>
            </a:r>
            <a:r>
              <a:rPr lang="en-US" b="1" dirty="0"/>
              <a:t>Accuracy</a:t>
            </a:r>
            <a:r>
              <a:rPr lang="en-US" dirty="0"/>
              <a:t> − Data accuracy is guaranteed by constraints, which make sure that only true data is entered into a database. For example, a limitation may stop a user from entering a negative value into a field that only accepts positive numbers.</a:t>
            </a:r>
          </a:p>
          <a:p>
            <a:r>
              <a:rPr lang="en-US" b="1" dirty="0"/>
              <a:t>Data Consistency</a:t>
            </a:r>
            <a:r>
              <a:rPr lang="en-US" dirty="0"/>
              <a:t> − The consistency of data in a database can be upheld by using constraints. These constraints are able to ensure that the primary key value in one table is followed by the foreign key value in another table.</a:t>
            </a:r>
          </a:p>
          <a:p>
            <a:r>
              <a:rPr lang="en-US" b="1" dirty="0"/>
              <a:t>Data integrity</a:t>
            </a:r>
            <a:r>
              <a:rPr lang="en-US" dirty="0"/>
              <a:t> − The accuracy and completeness of the data in a database are ensured by constraints. For example, a constraint can stop a user from putting a null value into a field that requires one</a:t>
            </a:r>
            <a:r>
              <a:rPr lang="en-US" dirty="0" smtClean="0"/>
              <a:t>.</a:t>
            </a:r>
            <a:endParaRPr lang="en-US" dirty="0"/>
          </a:p>
        </p:txBody>
      </p:sp>
    </p:spTree>
    <p:extLst>
      <p:ext uri="{BB962C8B-B14F-4D97-AF65-F5344CB8AC3E}">
        <p14:creationId xmlns:p14="http://schemas.microsoft.com/office/powerpoint/2010/main" val="4253683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Constraints in </a:t>
            </a:r>
            <a:r>
              <a:rPr lang="en-US" b="1" dirty="0" smtClean="0"/>
              <a:t>DBMS</a:t>
            </a:r>
            <a:endParaRPr lang="en-US" b="1" dirty="0"/>
          </a:p>
        </p:txBody>
      </p:sp>
      <p:sp>
        <p:nvSpPr>
          <p:cNvPr id="3" name="Content Placeholder 2"/>
          <p:cNvSpPr>
            <a:spLocks noGrp="1"/>
          </p:cNvSpPr>
          <p:nvPr>
            <p:ph idx="1"/>
          </p:nvPr>
        </p:nvSpPr>
        <p:spPr/>
        <p:txBody>
          <a:bodyPr/>
          <a:lstStyle/>
          <a:p>
            <a:pPr lvl="0"/>
            <a:r>
              <a:rPr lang="en-US" dirty="0" smtClean="0"/>
              <a:t>Domain </a:t>
            </a:r>
            <a:r>
              <a:rPr lang="en-US" dirty="0"/>
              <a:t>Constraints</a:t>
            </a:r>
          </a:p>
          <a:p>
            <a:pPr lvl="0"/>
            <a:r>
              <a:rPr lang="en-US" dirty="0"/>
              <a:t>Key Constraints</a:t>
            </a:r>
          </a:p>
          <a:p>
            <a:pPr lvl="0"/>
            <a:r>
              <a:rPr lang="en-US" dirty="0"/>
              <a:t>Entity Integrity Constraints</a:t>
            </a:r>
          </a:p>
          <a:p>
            <a:pPr lvl="0"/>
            <a:r>
              <a:rPr lang="en-US" dirty="0"/>
              <a:t>Referential Integrity Constraints</a:t>
            </a:r>
          </a:p>
          <a:p>
            <a:pPr lvl="0"/>
            <a:r>
              <a:rPr lang="en-US" dirty="0"/>
              <a:t>Tuple Uniqueness </a:t>
            </a:r>
            <a:r>
              <a:rPr lang="en-US" dirty="0" smtClean="0"/>
              <a:t>Constraints</a:t>
            </a:r>
            <a:endParaRPr lang="en-US" dirty="0"/>
          </a:p>
        </p:txBody>
      </p:sp>
    </p:spTree>
    <p:extLst>
      <p:ext uri="{BB962C8B-B14F-4D97-AF65-F5344CB8AC3E}">
        <p14:creationId xmlns:p14="http://schemas.microsoft.com/office/powerpoint/2010/main" val="2658193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Domain </a:t>
            </a:r>
            <a:r>
              <a:rPr lang="en-US" b="1" dirty="0" smtClean="0"/>
              <a:t>Constraints</a:t>
            </a:r>
            <a:endParaRPr lang="en-US" dirty="0"/>
          </a:p>
        </p:txBody>
      </p:sp>
      <p:sp>
        <p:nvSpPr>
          <p:cNvPr id="3" name="Content Placeholder 2"/>
          <p:cNvSpPr>
            <a:spLocks noGrp="1"/>
          </p:cNvSpPr>
          <p:nvPr>
            <p:ph idx="1"/>
          </p:nvPr>
        </p:nvSpPr>
        <p:spPr>
          <a:xfrm>
            <a:off x="1435608" y="1447800"/>
            <a:ext cx="7498080" cy="5181600"/>
          </a:xfrm>
        </p:spPr>
        <p:txBody>
          <a:bodyPr>
            <a:normAutofit/>
          </a:bodyPr>
          <a:lstStyle/>
          <a:p>
            <a:r>
              <a:rPr lang="en-US" sz="2000" dirty="0" smtClean="0"/>
              <a:t>In </a:t>
            </a:r>
            <a:r>
              <a:rPr lang="en-US" sz="2000" dirty="0"/>
              <a:t>a database table, domain constraints are guidelines that specify the acceptable values for a certain property or field. These restrictions guarantee data consistency and aid in preventing the entry of inaccurate or inconsistent data into the database. The following are some instances of domain restrictions in a DBMS −</a:t>
            </a:r>
          </a:p>
          <a:p>
            <a:pPr lvl="0"/>
            <a:endParaRPr lang="en-US" sz="2000" b="1" dirty="0" smtClean="0"/>
          </a:p>
          <a:p>
            <a:pPr lvl="0"/>
            <a:r>
              <a:rPr lang="en-US" sz="2000" b="1" dirty="0" smtClean="0"/>
              <a:t>Data </a:t>
            </a:r>
            <a:r>
              <a:rPr lang="en-US" sz="2000" b="1" dirty="0"/>
              <a:t>type constraints</a:t>
            </a:r>
            <a:r>
              <a:rPr lang="en-US" sz="2000" dirty="0"/>
              <a:t> − These limitations define the kinds of data that can be kept in a column. A column created as VARCHAR can take string values, but a column specified as INTEGER can only accept integer values</a:t>
            </a:r>
            <a:r>
              <a:rPr lang="en-US" sz="2000" dirty="0" smtClean="0"/>
              <a:t>.</a:t>
            </a:r>
            <a:endParaRPr lang="en-US" sz="2000" dirty="0"/>
          </a:p>
        </p:txBody>
      </p:sp>
    </p:spTree>
    <p:extLst>
      <p:ext uri="{BB962C8B-B14F-4D97-AF65-F5344CB8AC3E}">
        <p14:creationId xmlns:p14="http://schemas.microsoft.com/office/powerpoint/2010/main" val="820034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a:r>
              <a:rPr lang="en-US" sz="4400" b="1" dirty="0"/>
              <a:t>Entity relationship model</a:t>
            </a:r>
            <a:endParaRPr lang="en-US" b="1" dirty="0"/>
          </a:p>
        </p:txBody>
      </p:sp>
      <p:sp>
        <p:nvSpPr>
          <p:cNvPr id="2" name="Content Placeholder 1"/>
          <p:cNvSpPr>
            <a:spLocks noGrp="1"/>
          </p:cNvSpPr>
          <p:nvPr>
            <p:ph idx="1"/>
          </p:nvPr>
        </p:nvSpPr>
        <p:spPr>
          <a:xfrm>
            <a:off x="1295400" y="1143000"/>
            <a:ext cx="7391400" cy="5486400"/>
          </a:xfrm>
        </p:spPr>
        <p:txBody>
          <a:bodyPr rtlCol="0">
            <a:normAutofit/>
          </a:bodyPr>
          <a:lstStyle/>
          <a:p>
            <a:r>
              <a:rPr lang="en-US" sz="2000" b="1" dirty="0" smtClean="0"/>
              <a:t>Entity </a:t>
            </a:r>
            <a:r>
              <a:rPr lang="en-US" sz="2000" b="1" dirty="0"/>
              <a:t>Relationship Model</a:t>
            </a:r>
            <a:r>
              <a:rPr lang="en-US" sz="2000" dirty="0"/>
              <a:t> (ER Modeling) is a graphical approach to database design. It is a high-level data model that defines data elements and their relationship for a specified software system. </a:t>
            </a:r>
            <a:r>
              <a:rPr lang="en-US" sz="2000" dirty="0" smtClean="0"/>
              <a:t> An </a:t>
            </a:r>
            <a:r>
              <a:rPr lang="en-US" sz="2000" dirty="0"/>
              <a:t>ER model is used to represent real-world objects</a:t>
            </a:r>
            <a:r>
              <a:rPr lang="en-US" sz="2000" dirty="0" smtClean="0"/>
              <a:t>.</a:t>
            </a:r>
          </a:p>
          <a:p>
            <a:endParaRPr lang="en-US" sz="2000" dirty="0"/>
          </a:p>
          <a:p>
            <a:r>
              <a:rPr lang="en-US" sz="2000" dirty="0"/>
              <a:t>An </a:t>
            </a:r>
            <a:r>
              <a:rPr lang="en-US" sz="2000" b="1" dirty="0"/>
              <a:t>Entity-Relationship Model (ERM) </a:t>
            </a:r>
            <a:r>
              <a:rPr lang="en-US" sz="2000" dirty="0"/>
              <a:t>is a conceptual representation used in database design to describe the relationships between different entities within a system. It provides a visual way to understand the structure and organization of data in a database. </a:t>
            </a:r>
            <a:endParaRPr lang="en-US" sz="2000" dirty="0" smtClean="0"/>
          </a:p>
          <a:p>
            <a:r>
              <a:rPr lang="en-US" sz="2000" dirty="0" smtClean="0"/>
              <a:t>The </a:t>
            </a:r>
            <a:r>
              <a:rPr lang="en-US" sz="2000" dirty="0"/>
              <a:t>primary components of an ERM include entities, attributes, and relationships.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52400"/>
            <a:ext cx="7498080" cy="609600"/>
          </a:xfrm>
        </p:spPr>
        <p:txBody>
          <a:bodyPr>
            <a:normAutofit fontScale="90000"/>
          </a:bodyPr>
          <a:lstStyle/>
          <a:p>
            <a:r>
              <a:rPr lang="en-US" b="1" dirty="0" smtClean="0"/>
              <a:t>Domain constraints</a:t>
            </a:r>
            <a:endParaRPr lang="en-US" b="1" dirty="0"/>
          </a:p>
        </p:txBody>
      </p:sp>
      <p:sp>
        <p:nvSpPr>
          <p:cNvPr id="3" name="Content Placeholder 2"/>
          <p:cNvSpPr>
            <a:spLocks noGrp="1"/>
          </p:cNvSpPr>
          <p:nvPr>
            <p:ph idx="1"/>
          </p:nvPr>
        </p:nvSpPr>
        <p:spPr>
          <a:xfrm>
            <a:off x="1371600" y="762000"/>
            <a:ext cx="7620000" cy="5943600"/>
          </a:xfrm>
        </p:spPr>
        <p:txBody>
          <a:bodyPr>
            <a:noAutofit/>
          </a:bodyPr>
          <a:lstStyle/>
          <a:p>
            <a:pPr lvl="0"/>
            <a:r>
              <a:rPr lang="en-US" sz="2000" b="1" dirty="0"/>
              <a:t>Length Constraints</a:t>
            </a:r>
            <a:r>
              <a:rPr lang="en-US" sz="2000" dirty="0"/>
              <a:t> − These limitations define the largest amount of data that may be put in a column. For instance, a column with the definition VARCHAR(10) may only take strings that are up to 10 characters long.</a:t>
            </a:r>
          </a:p>
          <a:p>
            <a:pPr lvl="0"/>
            <a:r>
              <a:rPr lang="en-US" sz="2000" b="1" dirty="0"/>
              <a:t>Range constraints</a:t>
            </a:r>
            <a:r>
              <a:rPr lang="en-US" sz="2000" dirty="0"/>
              <a:t> − The allowed range of values for a column is specified by range restrictions. A column designated as DECIMAL(5,2), for example, may only take decimal values up to 5 digits long, including 2 decimal places.</a:t>
            </a:r>
          </a:p>
          <a:p>
            <a:pPr lvl="0"/>
            <a:r>
              <a:rPr lang="en-US" sz="2000" b="1" dirty="0"/>
              <a:t>Nullability constraints</a:t>
            </a:r>
            <a:r>
              <a:rPr lang="en-US" sz="2000" dirty="0"/>
              <a:t> − Constraints on a column's capacity to accept NULL values are known as nullability constraints. For instance, a column that has the NOT NULL definition cannot take NULL values</a:t>
            </a:r>
            <a:r>
              <a:rPr lang="en-US" sz="2000" dirty="0" smtClean="0"/>
              <a:t>.</a:t>
            </a:r>
            <a:endParaRPr lang="en-US" sz="2000" dirty="0"/>
          </a:p>
        </p:txBody>
      </p:sp>
    </p:spTree>
    <p:extLst>
      <p:ext uri="{BB962C8B-B14F-4D97-AF65-F5344CB8AC3E}">
        <p14:creationId xmlns:p14="http://schemas.microsoft.com/office/powerpoint/2010/main" val="197638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b="1" dirty="0" smtClean="0"/>
              <a:t>Domain constraints</a:t>
            </a:r>
            <a:endParaRPr lang="en-US" b="1" dirty="0"/>
          </a:p>
        </p:txBody>
      </p:sp>
      <p:sp>
        <p:nvSpPr>
          <p:cNvPr id="3" name="Content Placeholder 2"/>
          <p:cNvSpPr>
            <a:spLocks noGrp="1"/>
          </p:cNvSpPr>
          <p:nvPr>
            <p:ph idx="1"/>
          </p:nvPr>
        </p:nvSpPr>
        <p:spPr>
          <a:xfrm>
            <a:off x="1435608" y="1066800"/>
            <a:ext cx="7498080" cy="5181600"/>
          </a:xfrm>
        </p:spPr>
        <p:txBody>
          <a:bodyPr>
            <a:noAutofit/>
          </a:bodyPr>
          <a:lstStyle/>
          <a:p>
            <a:pPr lvl="0"/>
            <a:r>
              <a:rPr lang="en-US" sz="2200" b="1" dirty="0"/>
              <a:t>Unique constraints</a:t>
            </a:r>
            <a:r>
              <a:rPr lang="en-US" sz="2200" dirty="0"/>
              <a:t> − Constraints that require the presence of unique values in a column or group of columns are known as unique constraints. For instance, duplicate values are not allowed in a column with the UNIQUE definition.</a:t>
            </a:r>
          </a:p>
          <a:p>
            <a:pPr lvl="0"/>
            <a:r>
              <a:rPr lang="en-US" sz="2200" b="1" dirty="0"/>
              <a:t>Check constraints</a:t>
            </a:r>
            <a:r>
              <a:rPr lang="en-US" sz="2200" dirty="0"/>
              <a:t> − Constraints for checking data: These constraints outline a requirement that must hold for any data placed into the column. For instance, a column with the definition CHECK (age &gt; 0) can only accept ages that are greater than zero.</a:t>
            </a:r>
          </a:p>
          <a:p>
            <a:pPr lvl="0"/>
            <a:r>
              <a:rPr lang="en-US" sz="2200" b="1" dirty="0"/>
              <a:t>Default constraints</a:t>
            </a:r>
            <a:r>
              <a:rPr lang="en-US" sz="2200" dirty="0"/>
              <a:t> − Constraints by default: Default constraints automatically assign a value to a column in case no value is provided. For example, a column with a DEFAULT value of 0 will have 0 as its value if no other value is specified</a:t>
            </a:r>
            <a:r>
              <a:rPr lang="en-US" sz="2200" dirty="0" smtClean="0"/>
              <a:t>.</a:t>
            </a:r>
            <a:endParaRPr lang="en-US" sz="2200" dirty="0"/>
          </a:p>
        </p:txBody>
      </p:sp>
    </p:spTree>
    <p:extLst>
      <p:ext uri="{BB962C8B-B14F-4D97-AF65-F5344CB8AC3E}">
        <p14:creationId xmlns:p14="http://schemas.microsoft.com/office/powerpoint/2010/main" val="835557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09600"/>
          </a:xfrm>
        </p:spPr>
        <p:txBody>
          <a:bodyPr>
            <a:normAutofit fontScale="90000"/>
          </a:bodyPr>
          <a:lstStyle/>
          <a:p>
            <a:r>
              <a:rPr lang="en-US" b="1" dirty="0"/>
              <a:t>Key </a:t>
            </a:r>
            <a:r>
              <a:rPr lang="en-US" b="1" dirty="0" smtClean="0"/>
              <a:t>Constraints</a:t>
            </a:r>
            <a:endParaRPr lang="en-US" dirty="0"/>
          </a:p>
        </p:txBody>
      </p:sp>
      <p:sp>
        <p:nvSpPr>
          <p:cNvPr id="3" name="Content Placeholder 2"/>
          <p:cNvSpPr>
            <a:spLocks noGrp="1"/>
          </p:cNvSpPr>
          <p:nvPr>
            <p:ph idx="1"/>
          </p:nvPr>
        </p:nvSpPr>
        <p:spPr>
          <a:xfrm>
            <a:off x="1435608" y="762000"/>
            <a:ext cx="7498080" cy="5867400"/>
          </a:xfrm>
        </p:spPr>
        <p:txBody>
          <a:bodyPr>
            <a:normAutofit fontScale="70000" lnSpcReduction="20000"/>
          </a:bodyPr>
          <a:lstStyle/>
          <a:p>
            <a:r>
              <a:rPr lang="en-US" dirty="0" smtClean="0"/>
              <a:t>Key </a:t>
            </a:r>
            <a:r>
              <a:rPr lang="en-US" dirty="0"/>
              <a:t>constraints are regulations that a DBMS uses to ensure data accuracy and consistency in a database. They define how the values in a table's one or more columns are related to the values in other tables, making sure that the data remains correct.</a:t>
            </a:r>
          </a:p>
          <a:p>
            <a:r>
              <a:rPr lang="en-US" dirty="0"/>
              <a:t>In DBMS, there are several key constraint kinds, including −</a:t>
            </a:r>
          </a:p>
          <a:p>
            <a:pPr lvl="0"/>
            <a:endParaRPr lang="en-US" b="1" dirty="0" smtClean="0"/>
          </a:p>
          <a:p>
            <a:pPr lvl="0"/>
            <a:r>
              <a:rPr lang="en-US" b="1" dirty="0" smtClean="0"/>
              <a:t>Primary </a:t>
            </a:r>
            <a:r>
              <a:rPr lang="en-US" b="1" dirty="0"/>
              <a:t>Key Constraint</a:t>
            </a:r>
            <a:r>
              <a:rPr lang="en-US" dirty="0"/>
              <a:t> − A </a:t>
            </a:r>
            <a:r>
              <a:rPr lang="en-US" b="1" dirty="0">
                <a:hlinkClick r:id="rId2"/>
              </a:rPr>
              <a:t>primary key</a:t>
            </a:r>
            <a:r>
              <a:rPr lang="en-US" dirty="0"/>
              <a:t> constraint is an individual identifier for each record in a database. It guarantees that each database entry contains a single, distinct value—or a pair of values—that cannot be null—as its method of identification.</a:t>
            </a:r>
          </a:p>
          <a:p>
            <a:pPr lvl="0"/>
            <a:r>
              <a:rPr lang="en-US" b="1" dirty="0"/>
              <a:t>Foreign Key Constraint</a:t>
            </a:r>
            <a:r>
              <a:rPr lang="en-US" dirty="0"/>
              <a:t> − Reference to the primary key in another table is a </a:t>
            </a:r>
            <a:r>
              <a:rPr lang="en-US" b="1" dirty="0">
                <a:hlinkClick r:id="rId3"/>
              </a:rPr>
              <a:t>foreign key constraint</a:t>
            </a:r>
            <a:r>
              <a:rPr lang="en-US" dirty="0"/>
              <a:t>. It ensures that the values of a column or set of columns in one table correspond to the primary key column(s) in another table.</a:t>
            </a:r>
          </a:p>
          <a:p>
            <a:pPr lvl="0"/>
            <a:r>
              <a:rPr lang="en-US" b="1" dirty="0"/>
              <a:t>Unique Constraint</a:t>
            </a:r>
            <a:r>
              <a:rPr lang="en-US" dirty="0"/>
              <a:t> − In a database, a </a:t>
            </a:r>
            <a:r>
              <a:rPr lang="en-US" b="1" dirty="0">
                <a:hlinkClick r:id="rId4"/>
              </a:rPr>
              <a:t>unique constraint</a:t>
            </a:r>
            <a:r>
              <a:rPr lang="en-US" dirty="0"/>
              <a:t> ensures that no two values inside a column or collection of columns are the same.</a:t>
            </a:r>
          </a:p>
        </p:txBody>
      </p:sp>
    </p:spTree>
    <p:extLst>
      <p:ext uri="{BB962C8B-B14F-4D97-AF65-F5344CB8AC3E}">
        <p14:creationId xmlns:p14="http://schemas.microsoft.com/office/powerpoint/2010/main" val="55253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152400"/>
            <a:ext cx="7498080" cy="609600"/>
          </a:xfrm>
        </p:spPr>
        <p:txBody>
          <a:bodyPr>
            <a:normAutofit fontScale="90000"/>
          </a:bodyPr>
          <a:lstStyle/>
          <a:p>
            <a:r>
              <a:rPr lang="en-US" b="1" dirty="0"/>
              <a:t>Entity Integrity </a:t>
            </a:r>
            <a:r>
              <a:rPr lang="en-US" b="1" dirty="0" smtClean="0"/>
              <a:t>Constraints</a:t>
            </a:r>
            <a:endParaRPr lang="en-US" dirty="0"/>
          </a:p>
        </p:txBody>
      </p:sp>
      <p:sp>
        <p:nvSpPr>
          <p:cNvPr id="3" name="Content Placeholder 2"/>
          <p:cNvSpPr>
            <a:spLocks noGrp="1"/>
          </p:cNvSpPr>
          <p:nvPr>
            <p:ph idx="1"/>
          </p:nvPr>
        </p:nvSpPr>
        <p:spPr>
          <a:xfrm>
            <a:off x="1435608" y="762000"/>
            <a:ext cx="7498080" cy="5791200"/>
          </a:xfrm>
        </p:spPr>
        <p:txBody>
          <a:bodyPr>
            <a:normAutofit fontScale="77500" lnSpcReduction="20000"/>
          </a:bodyPr>
          <a:lstStyle/>
          <a:p>
            <a:r>
              <a:rPr lang="en-US" dirty="0" smtClean="0"/>
              <a:t>A </a:t>
            </a:r>
            <a:r>
              <a:rPr lang="en-US" dirty="0"/>
              <a:t>database management system uses entity integrity constraints (EICs) to enforce rules that guarantee a table's primary key is unique and not null. The consistency and integrity of the data in a database are maintained by EICs, which are created to stop the formation of duplicate or incomplete entries.</a:t>
            </a:r>
          </a:p>
          <a:p>
            <a:r>
              <a:rPr lang="en-US" dirty="0"/>
              <a:t>Each item in a table in a relational database is uniquely identified by one or more fields known as the primary key. EICs make a guarantee that every row's primary key value is distinct and not null. Take the "Employees" table, for instance, which has the columns "</a:t>
            </a:r>
            <a:r>
              <a:rPr lang="en-US" dirty="0" err="1"/>
              <a:t>EmployeeID</a:t>
            </a:r>
            <a:r>
              <a:rPr lang="en-US" dirty="0"/>
              <a:t>" and "Name." The table's primary key is the </a:t>
            </a:r>
            <a:r>
              <a:rPr lang="en-US" dirty="0" err="1"/>
              <a:t>EmployeeID</a:t>
            </a:r>
            <a:r>
              <a:rPr lang="en-US" dirty="0"/>
              <a:t> column. </a:t>
            </a:r>
            <a:endParaRPr lang="en-US" dirty="0" smtClean="0"/>
          </a:p>
          <a:p>
            <a:r>
              <a:rPr lang="en-US" dirty="0" smtClean="0"/>
              <a:t>EICs </a:t>
            </a:r>
            <a:r>
              <a:rPr lang="en-US" dirty="0"/>
              <a:t>are a crucial component of database architecture and assist guarantee the accuracy and dependability of the data contained in a database</a:t>
            </a:r>
            <a:r>
              <a:rPr lang="en-US" dirty="0" smtClean="0"/>
              <a:t>.</a:t>
            </a:r>
            <a:endParaRPr lang="en-US" dirty="0"/>
          </a:p>
        </p:txBody>
      </p:sp>
    </p:spTree>
    <p:extLst>
      <p:ext uri="{BB962C8B-B14F-4D97-AF65-F5344CB8AC3E}">
        <p14:creationId xmlns:p14="http://schemas.microsoft.com/office/powerpoint/2010/main" val="2636941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39762"/>
          </a:xfrm>
        </p:spPr>
        <p:txBody>
          <a:bodyPr>
            <a:normAutofit/>
          </a:bodyPr>
          <a:lstStyle/>
          <a:p>
            <a:r>
              <a:rPr lang="en-US" sz="2800" b="1" dirty="0"/>
              <a:t>Referential Integrity </a:t>
            </a:r>
            <a:r>
              <a:rPr lang="en-US" sz="2800" b="1" dirty="0" smtClean="0"/>
              <a:t>Constraints</a:t>
            </a:r>
            <a:endParaRPr lang="en-US" sz="2800" dirty="0"/>
          </a:p>
        </p:txBody>
      </p:sp>
      <p:sp>
        <p:nvSpPr>
          <p:cNvPr id="3" name="Content Placeholder 2"/>
          <p:cNvSpPr>
            <a:spLocks noGrp="1"/>
          </p:cNvSpPr>
          <p:nvPr>
            <p:ph idx="1"/>
          </p:nvPr>
        </p:nvSpPr>
        <p:spPr>
          <a:xfrm>
            <a:off x="1435608" y="792162"/>
            <a:ext cx="7498080" cy="5456238"/>
          </a:xfrm>
        </p:spPr>
        <p:txBody>
          <a:bodyPr>
            <a:normAutofit fontScale="77500" lnSpcReduction="20000"/>
          </a:bodyPr>
          <a:lstStyle/>
          <a:p>
            <a:r>
              <a:rPr lang="en-US" dirty="0" smtClean="0"/>
              <a:t>A </a:t>
            </a:r>
            <a:r>
              <a:rPr lang="en-US" dirty="0"/>
              <a:t>database management system will apply referential integrity constraints (RICs) in order to preserve the consistency and integrity of connections between tables. By preventing links between entries that don't exist from being created or by removing records that have related records in other tables, RICs guarantee that the data in a database is always consistent.</a:t>
            </a:r>
          </a:p>
          <a:p>
            <a:endParaRPr lang="en-US" dirty="0" smtClean="0"/>
          </a:p>
          <a:p>
            <a:r>
              <a:rPr lang="en-US" dirty="0" smtClean="0"/>
              <a:t>By </a:t>
            </a:r>
            <a:r>
              <a:rPr lang="en-US" dirty="0"/>
              <a:t>the use of foreign keys, linkages between tables are created in relational databases. A column or collection of columns in one table that is used as a foreign key to access the primary key of another table. RICs make sure there are no referential errors and that these relationships are legitimate</a:t>
            </a:r>
            <a:r>
              <a:rPr lang="en-US" dirty="0" smtClean="0"/>
              <a:t>.</a:t>
            </a:r>
            <a:endParaRPr lang="en-US" dirty="0"/>
          </a:p>
        </p:txBody>
      </p:sp>
    </p:spTree>
    <p:extLst>
      <p:ext uri="{BB962C8B-B14F-4D97-AF65-F5344CB8AC3E}">
        <p14:creationId xmlns:p14="http://schemas.microsoft.com/office/powerpoint/2010/main" val="1215964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928" y="152400"/>
            <a:ext cx="7498080" cy="533400"/>
          </a:xfrm>
        </p:spPr>
        <p:txBody>
          <a:bodyPr>
            <a:normAutofit/>
          </a:bodyPr>
          <a:lstStyle/>
          <a:p>
            <a:r>
              <a:rPr lang="en-US" sz="2800" b="1" dirty="0"/>
              <a:t>Referential Integrity Constraints</a:t>
            </a:r>
            <a:endParaRPr lang="en-US" sz="2800" dirty="0"/>
          </a:p>
        </p:txBody>
      </p:sp>
      <p:sp>
        <p:nvSpPr>
          <p:cNvPr id="3" name="Content Placeholder 2"/>
          <p:cNvSpPr>
            <a:spLocks noGrp="1"/>
          </p:cNvSpPr>
          <p:nvPr>
            <p:ph idx="1"/>
          </p:nvPr>
        </p:nvSpPr>
        <p:spPr>
          <a:xfrm>
            <a:off x="1435608" y="685800"/>
            <a:ext cx="7498080" cy="5943600"/>
          </a:xfrm>
        </p:spPr>
        <p:txBody>
          <a:bodyPr>
            <a:normAutofit fontScale="85000" lnSpcReduction="20000"/>
          </a:bodyPr>
          <a:lstStyle/>
          <a:p>
            <a:r>
              <a:rPr lang="en-US" dirty="0"/>
              <a:t>Consider the "Orders" and "Customers" tables as an illustration. The primary key column in the "Customers" database corresponds to the foreign key field "</a:t>
            </a:r>
            <a:r>
              <a:rPr lang="en-US" dirty="0" err="1"/>
              <a:t>CustomerID</a:t>
            </a:r>
            <a:r>
              <a:rPr lang="en-US" dirty="0"/>
              <a:t>" in the "Orders" dataset. A RIC on this connection requires that each value in the "</a:t>
            </a:r>
            <a:r>
              <a:rPr lang="en-US" dirty="0" err="1"/>
              <a:t>CustomerID</a:t>
            </a:r>
            <a:r>
              <a:rPr lang="en-US" dirty="0"/>
              <a:t>" column of the "Orders" database exist in the "Customers" table's primary key column.</a:t>
            </a:r>
          </a:p>
          <a:p>
            <a:r>
              <a:rPr lang="en-US" dirty="0"/>
              <a:t>If an attempt was made to insert a record into the "Orders" table with a non-existent "</a:t>
            </a:r>
            <a:r>
              <a:rPr lang="en-US" dirty="0" err="1"/>
              <a:t>CustomerID</a:t>
            </a:r>
            <a:r>
              <a:rPr lang="en-US" dirty="0"/>
              <a:t>" value, the database management system would reject the insertion and notify the user of an error.</a:t>
            </a:r>
          </a:p>
          <a:p>
            <a:r>
              <a:rPr lang="en-US" dirty="0" smtClean="0"/>
              <a:t>RICs assist </a:t>
            </a:r>
            <a:r>
              <a:rPr lang="en-US" dirty="0"/>
              <a:t>guarantee that the information contained in a database is correct and consistent throughout time.</a:t>
            </a:r>
          </a:p>
          <a:p>
            <a:endParaRPr lang="en-US" dirty="0"/>
          </a:p>
        </p:txBody>
      </p:sp>
    </p:spTree>
    <p:extLst>
      <p:ext uri="{BB962C8B-B14F-4D97-AF65-F5344CB8AC3E}">
        <p14:creationId xmlns:p14="http://schemas.microsoft.com/office/powerpoint/2010/main" val="1210653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Tuple </a:t>
            </a:r>
            <a:r>
              <a:rPr lang="en-US" b="1" dirty="0" smtClean="0"/>
              <a:t>Uniqueness Constraints</a:t>
            </a:r>
            <a:endParaRPr lang="en-US" dirty="0"/>
          </a:p>
        </p:txBody>
      </p:sp>
      <p:sp>
        <p:nvSpPr>
          <p:cNvPr id="3" name="Content Placeholder 2"/>
          <p:cNvSpPr>
            <a:spLocks noGrp="1"/>
          </p:cNvSpPr>
          <p:nvPr>
            <p:ph idx="1"/>
          </p:nvPr>
        </p:nvSpPr>
        <p:spPr>
          <a:xfrm>
            <a:off x="1435608" y="1447800"/>
            <a:ext cx="7498080" cy="5181600"/>
          </a:xfrm>
        </p:spPr>
        <p:txBody>
          <a:bodyPr>
            <a:normAutofit fontScale="85000" lnSpcReduction="10000"/>
          </a:bodyPr>
          <a:lstStyle/>
          <a:p>
            <a:r>
              <a:rPr lang="en-US" dirty="0" smtClean="0"/>
              <a:t>A </a:t>
            </a:r>
            <a:r>
              <a:rPr lang="en-US" dirty="0"/>
              <a:t>database management system uses constraints called tuple uniqueness constraints (TUCs) to make sure that every entry or tuple in a table is distinct. TUCs impose uniqueness on the whole row or tuple, in contrast to Entity Integrity Constraints (EICs), which only enforce uniqueness on certain columns or groups of columns.</a:t>
            </a:r>
          </a:p>
          <a:p>
            <a:r>
              <a:rPr lang="en-US" dirty="0"/>
              <a:t>TUCs, then, make sure that no two rows in a table have the same values for every column. Even if the individual column values are not unique, this can be helpful in cases when it is vital to avoid the production of duplicate entries</a:t>
            </a:r>
            <a:r>
              <a:rPr lang="en-US" dirty="0" smtClean="0"/>
              <a:t>.</a:t>
            </a:r>
            <a:endParaRPr lang="en-US" dirty="0"/>
          </a:p>
        </p:txBody>
      </p:sp>
    </p:spTree>
    <p:extLst>
      <p:ext uri="{BB962C8B-B14F-4D97-AF65-F5344CB8AC3E}">
        <p14:creationId xmlns:p14="http://schemas.microsoft.com/office/powerpoint/2010/main" val="3625751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09600"/>
          </a:xfrm>
        </p:spPr>
        <p:txBody>
          <a:bodyPr>
            <a:normAutofit fontScale="90000"/>
          </a:bodyPr>
          <a:lstStyle/>
          <a:p>
            <a:r>
              <a:rPr lang="en-US" b="1" dirty="0"/>
              <a:t>Tuple Uniqueness Constraints</a:t>
            </a:r>
            <a:endParaRPr lang="en-US" dirty="0"/>
          </a:p>
        </p:txBody>
      </p:sp>
      <p:sp>
        <p:nvSpPr>
          <p:cNvPr id="3" name="Content Placeholder 2"/>
          <p:cNvSpPr>
            <a:spLocks noGrp="1"/>
          </p:cNvSpPr>
          <p:nvPr>
            <p:ph idx="1"/>
          </p:nvPr>
        </p:nvSpPr>
        <p:spPr>
          <a:xfrm>
            <a:off x="1435608" y="762000"/>
            <a:ext cx="7498080" cy="5943600"/>
          </a:xfrm>
        </p:spPr>
        <p:txBody>
          <a:bodyPr>
            <a:normAutofit fontScale="85000" lnSpcReduction="20000"/>
          </a:bodyPr>
          <a:lstStyle/>
          <a:p>
            <a:r>
              <a:rPr lang="en-US" dirty="0"/>
              <a:t>Consider the "Sales" table, for instance, which has the columns "</a:t>
            </a:r>
            <a:r>
              <a:rPr lang="en-US" dirty="0" err="1"/>
              <a:t>TransactionID</a:t>
            </a:r>
            <a:r>
              <a:rPr lang="en-US" dirty="0"/>
              <a:t>," "Date," "</a:t>
            </a:r>
            <a:r>
              <a:rPr lang="en-US" dirty="0" err="1"/>
              <a:t>CustomerID</a:t>
            </a:r>
            <a:r>
              <a:rPr lang="en-US" dirty="0"/>
              <a:t>," and "Amount." Even if individual column values could be duplicated, a TUC on this table would make sure that no two rows have the same values in all four columns.</a:t>
            </a:r>
          </a:p>
          <a:p>
            <a:r>
              <a:rPr lang="en-US" dirty="0"/>
              <a:t>The database management system would reject the insertion and generate an error if an attempt was made to enter a row with identical values in each of the four columns as an existing entry. This guarantees the uniqueness and accuracy of the data in the table.</a:t>
            </a:r>
          </a:p>
          <a:p>
            <a:r>
              <a:rPr lang="en-US" dirty="0"/>
              <a:t>TUCs may be a helpful tool for ensuring data correctness and consistency overall, especially when it's vital to avoid the generation of duplicate entries</a:t>
            </a:r>
            <a:r>
              <a:rPr lang="en-US" dirty="0" smtClean="0"/>
              <a:t>.</a:t>
            </a:r>
            <a:endParaRPr lang="en-US" dirty="0"/>
          </a:p>
        </p:txBody>
      </p:sp>
    </p:spTree>
    <p:extLst>
      <p:ext uri="{BB962C8B-B14F-4D97-AF65-F5344CB8AC3E}">
        <p14:creationId xmlns:p14="http://schemas.microsoft.com/office/powerpoint/2010/main" val="3086712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52400"/>
            <a:ext cx="7498080" cy="609600"/>
          </a:xfrm>
        </p:spPr>
        <p:txBody>
          <a:bodyPr>
            <a:normAutofit fontScale="90000"/>
          </a:bodyPr>
          <a:lstStyle/>
          <a:p>
            <a:r>
              <a:rPr lang="en-US" b="1" dirty="0" smtClean="0"/>
              <a:t>CASE modeling </a:t>
            </a:r>
            <a:r>
              <a:rPr lang="en-US" b="1" dirty="0"/>
              <a:t>tools</a:t>
            </a:r>
          </a:p>
        </p:txBody>
      </p:sp>
      <p:sp>
        <p:nvSpPr>
          <p:cNvPr id="3" name="Content Placeholder 2"/>
          <p:cNvSpPr>
            <a:spLocks noGrp="1"/>
          </p:cNvSpPr>
          <p:nvPr>
            <p:ph idx="1"/>
          </p:nvPr>
        </p:nvSpPr>
        <p:spPr>
          <a:xfrm>
            <a:off x="1219200" y="762000"/>
            <a:ext cx="7714488" cy="5943600"/>
          </a:xfrm>
        </p:spPr>
        <p:txBody>
          <a:bodyPr>
            <a:normAutofit fontScale="85000" lnSpcReduction="10000"/>
          </a:bodyPr>
          <a:lstStyle/>
          <a:p>
            <a:r>
              <a:rPr lang="en-US" dirty="0"/>
              <a:t>CASE (Computer-Aided Software Engineering) </a:t>
            </a:r>
            <a:r>
              <a:rPr lang="en-US" dirty="0" smtClean="0"/>
              <a:t>modeling tools are </a:t>
            </a:r>
            <a:r>
              <a:rPr lang="en-US" dirty="0"/>
              <a:t>software applications designed to assist and automate various aspects of the software development life cycle, especially in the areas of system analysis, design, and documentation. </a:t>
            </a:r>
            <a:endParaRPr lang="en-US" dirty="0" smtClean="0"/>
          </a:p>
          <a:p>
            <a:r>
              <a:rPr lang="en-US" dirty="0" smtClean="0"/>
              <a:t>These </a:t>
            </a:r>
            <a:r>
              <a:rPr lang="en-US" dirty="0"/>
              <a:t>tools aim to enhance the efficiency and effectiveness of the development process by providing graphical </a:t>
            </a:r>
            <a:r>
              <a:rPr lang="en-US" smtClean="0"/>
              <a:t>interfaces, modeling </a:t>
            </a:r>
            <a:r>
              <a:rPr lang="en-US" dirty="0"/>
              <a:t>capabilities, and support for managing and documenting different aspects of software projects. </a:t>
            </a:r>
            <a:endParaRPr lang="en-US" dirty="0" smtClean="0"/>
          </a:p>
          <a:p>
            <a:r>
              <a:rPr lang="en-US" dirty="0" smtClean="0"/>
              <a:t>CASE </a:t>
            </a:r>
            <a:r>
              <a:rPr lang="en-US" dirty="0"/>
              <a:t>modeling tools are often used in conjunction with methodologies such as the Unified Modeling Language (UML) for visualizing and designing systems.</a:t>
            </a:r>
          </a:p>
        </p:txBody>
      </p:sp>
    </p:spTree>
    <p:extLst>
      <p:ext uri="{BB962C8B-B14F-4D97-AF65-F5344CB8AC3E}">
        <p14:creationId xmlns:p14="http://schemas.microsoft.com/office/powerpoint/2010/main" val="10789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Components of ER Diagram</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dirty="0"/>
              <a:t>    </a:t>
            </a:r>
            <a:r>
              <a:rPr lang="en-US" sz="2000" b="1" dirty="0"/>
              <a:t>1. Entity:</a:t>
            </a:r>
          </a:p>
          <a:p>
            <a:pPr>
              <a:buNone/>
            </a:pPr>
            <a:r>
              <a:rPr lang="en-US" sz="2000" dirty="0"/>
              <a:t>     An entity may be any object, class, person or place. In the ER diagram, an entity can be represented as rectangles.</a:t>
            </a:r>
          </a:p>
          <a:p>
            <a:pPr>
              <a:buNone/>
            </a:pPr>
            <a:r>
              <a:rPr lang="en-US" sz="2000" dirty="0"/>
              <a:t>    Consider an organization as an example- manager, product, employee, department etc. can be taken as an entity.</a:t>
            </a:r>
          </a:p>
          <a:p>
            <a:pPr>
              <a:buNone/>
            </a:pPr>
            <a:r>
              <a:rPr lang="en-US" sz="2000" dirty="0"/>
              <a:t>    </a:t>
            </a:r>
            <a:r>
              <a:rPr lang="en-US" sz="2000" b="1" dirty="0"/>
              <a:t>2. Attribute</a:t>
            </a:r>
          </a:p>
          <a:p>
            <a:pPr>
              <a:buNone/>
            </a:pPr>
            <a:r>
              <a:rPr lang="en-US" sz="2000" dirty="0"/>
              <a:t>     The attribute is used to describe the property of an entity. Eclipse is used to represent an attribute.</a:t>
            </a:r>
          </a:p>
          <a:p>
            <a:pPr>
              <a:buNone/>
            </a:pPr>
            <a:r>
              <a:rPr lang="en-US" sz="2000" dirty="0"/>
              <a:t>    For example, id, age, contact number, name, etc. can be attributes of a student.</a:t>
            </a:r>
          </a:p>
          <a:p>
            <a:pPr>
              <a:buNone/>
            </a:pPr>
            <a:r>
              <a:rPr lang="en-US" sz="2000" b="1" dirty="0"/>
              <a:t>    3. Relationship</a:t>
            </a:r>
          </a:p>
          <a:p>
            <a:pPr>
              <a:buNone/>
            </a:pPr>
            <a:r>
              <a:rPr lang="en-US" sz="2000" dirty="0"/>
              <a:t>    A relationship is used to describe the </a:t>
            </a:r>
            <a:r>
              <a:rPr lang="en-US" sz="2000" dirty="0" smtClean="0"/>
              <a:t>association </a:t>
            </a:r>
            <a:r>
              <a:rPr lang="en-US" sz="2000" dirty="0"/>
              <a:t>between entities. Diamond or rhombus is used to represent the relationship.</a:t>
            </a:r>
          </a:p>
          <a:p>
            <a:pPr>
              <a:buNone/>
            </a:pPr>
            <a:endParaRPr lang="en-US" sz="2000" dirty="0"/>
          </a:p>
          <a:p>
            <a:pPr>
              <a:buNone/>
            </a:pPr>
            <a:endParaRPr lang="en-US" sz="2000" dirty="0">
              <a:latin typeface="Vani" pitchFamily="34" charset="0"/>
              <a:cs typeface="Vani"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5560"/>
            <a:ext cx="7498080" cy="497840"/>
          </a:xfrm>
        </p:spPr>
        <p:txBody>
          <a:bodyPr>
            <a:normAutofit fontScale="90000"/>
          </a:bodyPr>
          <a:lstStyle/>
          <a:p>
            <a:r>
              <a:rPr lang="en-US" sz="2800" b="1" dirty="0" smtClean="0"/>
              <a:t>Keys</a:t>
            </a:r>
            <a:endParaRPr lang="en-US" sz="2800" dirty="0"/>
          </a:p>
        </p:txBody>
      </p:sp>
      <p:sp>
        <p:nvSpPr>
          <p:cNvPr id="3" name="Content Placeholder 2"/>
          <p:cNvSpPr>
            <a:spLocks noGrp="1"/>
          </p:cNvSpPr>
          <p:nvPr>
            <p:ph idx="1"/>
          </p:nvPr>
        </p:nvSpPr>
        <p:spPr>
          <a:xfrm>
            <a:off x="1435608" y="533400"/>
            <a:ext cx="7498080" cy="6096000"/>
          </a:xfrm>
        </p:spPr>
        <p:txBody>
          <a:bodyPr>
            <a:normAutofit fontScale="92500" lnSpcReduction="10000"/>
          </a:bodyPr>
          <a:lstStyle/>
          <a:p>
            <a:r>
              <a:rPr lang="en-US" dirty="0" smtClean="0"/>
              <a:t>Keys </a:t>
            </a:r>
            <a:r>
              <a:rPr lang="en-US" dirty="0"/>
              <a:t>are used to uniquely identify instances of an entity. In an ERM, there are primary keys and foreign keys.</a:t>
            </a:r>
          </a:p>
          <a:p>
            <a:pPr lvl="1"/>
            <a:r>
              <a:rPr lang="en-US" b="1" dirty="0"/>
              <a:t>Primary Key:</a:t>
            </a:r>
            <a:r>
              <a:rPr lang="en-US" dirty="0"/>
              <a:t> A unique identifier for a specific entity within a table.</a:t>
            </a:r>
          </a:p>
          <a:p>
            <a:pPr lvl="1"/>
            <a:r>
              <a:rPr lang="en-US" b="1" dirty="0"/>
              <a:t>Foreign Key:</a:t>
            </a:r>
            <a:r>
              <a:rPr lang="en-US" dirty="0"/>
              <a:t> A key in one table that refers to the primary key in another table, establishing a connection between the two tables.</a:t>
            </a:r>
          </a:p>
          <a:p>
            <a:pPr marL="82296" indent="0">
              <a:buNone/>
            </a:pPr>
            <a:r>
              <a:rPr lang="en-US" b="1" dirty="0"/>
              <a:t>Cardinality and Multiplicity:</a:t>
            </a:r>
            <a:endParaRPr lang="en-US" dirty="0"/>
          </a:p>
          <a:p>
            <a:pPr lvl="1"/>
            <a:r>
              <a:rPr lang="en-US" b="1" dirty="0"/>
              <a:t>Cardinality:</a:t>
            </a:r>
            <a:r>
              <a:rPr lang="en-US" dirty="0"/>
              <a:t> Describes the number of instances of one entity that can be related to another entity.</a:t>
            </a:r>
          </a:p>
          <a:p>
            <a:pPr lvl="1"/>
            <a:r>
              <a:rPr lang="en-US" b="1" dirty="0"/>
              <a:t>Multiplicity:</a:t>
            </a:r>
            <a:r>
              <a:rPr lang="en-US" dirty="0"/>
              <a:t> Represents the range of occurrences for a relationship (e.g., 1:1, 1:N, M:N).</a:t>
            </a:r>
          </a:p>
          <a:p>
            <a:endParaRPr lang="en-US" dirty="0"/>
          </a:p>
        </p:txBody>
      </p:sp>
    </p:spTree>
    <p:extLst>
      <p:ext uri="{BB962C8B-B14F-4D97-AF65-F5344CB8AC3E}">
        <p14:creationId xmlns:p14="http://schemas.microsoft.com/office/powerpoint/2010/main" val="176829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Generalization and </a:t>
            </a:r>
            <a:r>
              <a:rPr lang="en-US" sz="2800" b="1" dirty="0" smtClean="0"/>
              <a:t>Specialization</a:t>
            </a:r>
            <a:endParaRPr lang="en-US" sz="2800" dirty="0"/>
          </a:p>
        </p:txBody>
      </p:sp>
      <p:sp>
        <p:nvSpPr>
          <p:cNvPr id="3" name="Content Placeholder 2"/>
          <p:cNvSpPr>
            <a:spLocks noGrp="1"/>
          </p:cNvSpPr>
          <p:nvPr>
            <p:ph idx="1"/>
          </p:nvPr>
        </p:nvSpPr>
        <p:spPr/>
        <p:txBody>
          <a:bodyPr/>
          <a:lstStyle/>
          <a:p>
            <a:r>
              <a:rPr lang="en-US" b="1" dirty="0"/>
              <a:t>G</a:t>
            </a:r>
            <a:r>
              <a:rPr lang="en-US" b="1" dirty="0" smtClean="0"/>
              <a:t>eneralization</a:t>
            </a:r>
            <a:r>
              <a:rPr lang="en-US" dirty="0" smtClean="0"/>
              <a:t> is the grouping of entities hierarchically into general categories.</a:t>
            </a:r>
          </a:p>
          <a:p>
            <a:r>
              <a:rPr lang="en-US" b="1" dirty="0" smtClean="0"/>
              <a:t>Specialization</a:t>
            </a:r>
            <a:r>
              <a:rPr lang="en-US" dirty="0" smtClean="0"/>
              <a:t> is the grouping of entities into more specific subcategories.</a:t>
            </a:r>
            <a:endParaRPr lang="en-US" dirty="0"/>
          </a:p>
        </p:txBody>
      </p:sp>
    </p:spTree>
    <p:extLst>
      <p:ext uri="{BB962C8B-B14F-4D97-AF65-F5344CB8AC3E}">
        <p14:creationId xmlns:p14="http://schemas.microsoft.com/office/powerpoint/2010/main" val="424952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relational data model</a:t>
            </a:r>
            <a:endParaRPr lang="en-US" b="1" dirty="0"/>
          </a:p>
        </p:txBody>
      </p:sp>
      <p:sp>
        <p:nvSpPr>
          <p:cNvPr id="3" name="Content Placeholder 2"/>
          <p:cNvSpPr>
            <a:spLocks noGrp="1"/>
          </p:cNvSpPr>
          <p:nvPr>
            <p:ph idx="1"/>
          </p:nvPr>
        </p:nvSpPr>
        <p:spPr/>
        <p:txBody>
          <a:bodyPr/>
          <a:lstStyle/>
          <a:p>
            <a:r>
              <a:rPr lang="en-US" dirty="0"/>
              <a:t>The Relational Data Model is a database model that represents data in the form of tables or relations.</a:t>
            </a:r>
          </a:p>
        </p:txBody>
      </p:sp>
    </p:spTree>
    <p:extLst>
      <p:ext uri="{BB962C8B-B14F-4D97-AF65-F5344CB8AC3E}">
        <p14:creationId xmlns:p14="http://schemas.microsoft.com/office/powerpoint/2010/main" val="218162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rPr>
              <a:t>K</a:t>
            </a:r>
            <a:r>
              <a:rPr lang="en-US" sz="2800" b="1" dirty="0" smtClean="0">
                <a:effectLst/>
              </a:rPr>
              <a:t>ey concepts and components of the relational data model</a:t>
            </a:r>
            <a:endParaRPr lang="en-US" sz="2800" b="1" dirty="0"/>
          </a:p>
        </p:txBody>
      </p:sp>
      <p:sp>
        <p:nvSpPr>
          <p:cNvPr id="3" name="Content Placeholder 2"/>
          <p:cNvSpPr>
            <a:spLocks noGrp="1"/>
          </p:cNvSpPr>
          <p:nvPr>
            <p:ph idx="1"/>
          </p:nvPr>
        </p:nvSpPr>
        <p:spPr>
          <a:xfrm>
            <a:off x="1435608" y="1447800"/>
            <a:ext cx="7498080" cy="5181600"/>
          </a:xfrm>
        </p:spPr>
        <p:txBody>
          <a:bodyPr>
            <a:normAutofit fontScale="70000" lnSpcReduction="20000"/>
          </a:bodyPr>
          <a:lstStyle/>
          <a:p>
            <a:r>
              <a:rPr lang="en-US" b="1" dirty="0"/>
              <a:t>Table (Relation</a:t>
            </a:r>
            <a:r>
              <a:rPr lang="en-US" b="1" dirty="0" smtClean="0"/>
              <a:t>):</a:t>
            </a:r>
            <a:r>
              <a:rPr lang="en-US" dirty="0" smtClean="0"/>
              <a:t> A table is a consistent </a:t>
            </a:r>
            <a:r>
              <a:rPr lang="en-US" dirty="0"/>
              <a:t>of rows and </a:t>
            </a:r>
            <a:r>
              <a:rPr lang="en-US" dirty="0" smtClean="0"/>
              <a:t>columns. A </a:t>
            </a:r>
            <a:r>
              <a:rPr lang="en-US" dirty="0"/>
              <a:t>table is often referred to as a relation.</a:t>
            </a:r>
          </a:p>
          <a:p>
            <a:r>
              <a:rPr lang="en-US" b="1" dirty="0"/>
              <a:t>Row (Tuple</a:t>
            </a:r>
            <a:r>
              <a:rPr lang="en-US" b="1" dirty="0" smtClean="0"/>
              <a:t>):</a:t>
            </a:r>
            <a:r>
              <a:rPr lang="en-US" dirty="0" smtClean="0"/>
              <a:t> A row is </a:t>
            </a:r>
            <a:r>
              <a:rPr lang="en-US" dirty="0"/>
              <a:t>a single record or data </a:t>
            </a:r>
            <a:r>
              <a:rPr lang="en-US" dirty="0" smtClean="0"/>
              <a:t>point in a relation. </a:t>
            </a:r>
            <a:r>
              <a:rPr lang="en-US" dirty="0"/>
              <a:t>It contains specific values corresponding to each column in the </a:t>
            </a:r>
            <a:r>
              <a:rPr lang="en-US" dirty="0" smtClean="0"/>
              <a:t>table. A </a:t>
            </a:r>
            <a:r>
              <a:rPr lang="en-US" dirty="0"/>
              <a:t>row is also known as a tuple.</a:t>
            </a:r>
          </a:p>
          <a:p>
            <a:r>
              <a:rPr lang="en-US" b="1" dirty="0"/>
              <a:t>Column (Attribute</a:t>
            </a:r>
            <a:r>
              <a:rPr lang="en-US" b="1" dirty="0" smtClean="0"/>
              <a:t>):</a:t>
            </a:r>
            <a:r>
              <a:rPr lang="en-US" dirty="0" smtClean="0"/>
              <a:t> Columns </a:t>
            </a:r>
            <a:r>
              <a:rPr lang="en-US" dirty="0"/>
              <a:t>represent the attributes or properties of the entities being modeled. Each column has a name and a data </a:t>
            </a:r>
            <a:r>
              <a:rPr lang="en-US" dirty="0" smtClean="0"/>
              <a:t>type. A </a:t>
            </a:r>
            <a:r>
              <a:rPr lang="en-US" dirty="0"/>
              <a:t>column is also known as an attribute.</a:t>
            </a:r>
          </a:p>
          <a:p>
            <a:r>
              <a:rPr lang="en-US" b="1" dirty="0"/>
              <a:t>Primary </a:t>
            </a:r>
            <a:r>
              <a:rPr lang="en-US" b="1" dirty="0" smtClean="0"/>
              <a:t>Key:</a:t>
            </a:r>
            <a:r>
              <a:rPr lang="en-US" dirty="0" smtClean="0"/>
              <a:t> The </a:t>
            </a:r>
            <a:r>
              <a:rPr lang="en-US" dirty="0"/>
              <a:t>primary key uniquely identifies each row in a table. </a:t>
            </a:r>
          </a:p>
          <a:p>
            <a:r>
              <a:rPr lang="en-US" b="1" dirty="0"/>
              <a:t>Foreign </a:t>
            </a:r>
            <a:r>
              <a:rPr lang="en-US" b="1" dirty="0" smtClean="0"/>
              <a:t>Key:</a:t>
            </a:r>
            <a:r>
              <a:rPr lang="en-US" dirty="0" smtClean="0"/>
              <a:t> A </a:t>
            </a:r>
            <a:r>
              <a:rPr lang="en-US" dirty="0"/>
              <a:t>foreign key is a column or a set of columns in one table that refers to the primary key in another table. It establishes a relationship between the two tables.</a:t>
            </a:r>
          </a:p>
        </p:txBody>
      </p:sp>
    </p:spTree>
    <p:extLst>
      <p:ext uri="{BB962C8B-B14F-4D97-AF65-F5344CB8AC3E}">
        <p14:creationId xmlns:p14="http://schemas.microsoft.com/office/powerpoint/2010/main" val="22370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715962"/>
          </a:xfrm>
        </p:spPr>
        <p:txBody>
          <a:bodyPr>
            <a:normAutofit fontScale="90000"/>
          </a:bodyPr>
          <a:lstStyle/>
          <a:p>
            <a:r>
              <a:rPr lang="en-US" sz="2800" b="1" dirty="0" smtClean="0">
                <a:effectLst/>
              </a:rPr>
              <a:t>Key </a:t>
            </a:r>
            <a:r>
              <a:rPr lang="en-US" sz="2800" b="1" dirty="0">
                <a:effectLst/>
              </a:rPr>
              <a:t>concepts and components of the relational data model</a:t>
            </a:r>
            <a:endParaRPr lang="en-US" sz="2800" dirty="0"/>
          </a:p>
        </p:txBody>
      </p:sp>
      <p:sp>
        <p:nvSpPr>
          <p:cNvPr id="3" name="Content Placeholder 2"/>
          <p:cNvSpPr>
            <a:spLocks noGrp="1"/>
          </p:cNvSpPr>
          <p:nvPr>
            <p:ph idx="1"/>
          </p:nvPr>
        </p:nvSpPr>
        <p:spPr>
          <a:xfrm>
            <a:off x="1435608" y="868362"/>
            <a:ext cx="7498080" cy="5837238"/>
          </a:xfrm>
        </p:spPr>
        <p:txBody>
          <a:bodyPr>
            <a:normAutofit fontScale="85000" lnSpcReduction="10000"/>
          </a:bodyPr>
          <a:lstStyle/>
          <a:p>
            <a:r>
              <a:rPr lang="en-US" b="1" dirty="0" smtClean="0"/>
              <a:t>Normalization:</a:t>
            </a:r>
            <a:r>
              <a:rPr lang="en-US" dirty="0" smtClean="0"/>
              <a:t> Normalization </a:t>
            </a:r>
            <a:r>
              <a:rPr lang="en-US" dirty="0"/>
              <a:t>is the process of organizing data in a database to reduce redundancy and improve data integrity. It involves breaking down large tables into smaller, related tables.</a:t>
            </a:r>
          </a:p>
          <a:p>
            <a:r>
              <a:rPr lang="en-US" b="1" dirty="0" smtClean="0"/>
              <a:t>Relationships:</a:t>
            </a:r>
            <a:r>
              <a:rPr lang="en-US" dirty="0" smtClean="0"/>
              <a:t> Relationships </a:t>
            </a:r>
            <a:r>
              <a:rPr lang="en-US" dirty="0"/>
              <a:t>between tables are established through keys. The primary key of one table is used as a foreign key in another table to create connections between them.</a:t>
            </a:r>
          </a:p>
          <a:p>
            <a:pPr lvl="1"/>
            <a:r>
              <a:rPr lang="en-US" dirty="0"/>
              <a:t>Common relationship types include one-to-one (1:1), one-to-many (1:N), and many-to-many (M:N).</a:t>
            </a:r>
          </a:p>
          <a:p>
            <a:r>
              <a:rPr lang="en-US" b="1" dirty="0"/>
              <a:t>Integrity Constraints:</a:t>
            </a:r>
            <a:endParaRPr lang="en-US" dirty="0"/>
          </a:p>
          <a:p>
            <a:pPr lvl="1"/>
            <a:r>
              <a:rPr lang="en-US" dirty="0"/>
              <a:t>Integrity constraints are rules that ensure the accuracy and consistency of data in the database. </a:t>
            </a:r>
            <a:endParaRPr lang="en-US" dirty="0" smtClean="0"/>
          </a:p>
        </p:txBody>
      </p:sp>
    </p:spTree>
    <p:extLst>
      <p:ext uri="{BB962C8B-B14F-4D97-AF65-F5344CB8AC3E}">
        <p14:creationId xmlns:p14="http://schemas.microsoft.com/office/powerpoint/2010/main" val="469965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3669</TotalTime>
  <Words>2248</Words>
  <Application>Microsoft Office PowerPoint</Application>
  <PresentationFormat>On-screen Show (4:3)</PresentationFormat>
  <Paragraphs>218</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Gill Sans MT</vt:lpstr>
      <vt:lpstr>Vani</vt:lpstr>
      <vt:lpstr>Verdana</vt:lpstr>
      <vt:lpstr>Wingdings 2</vt:lpstr>
      <vt:lpstr>Solstice</vt:lpstr>
      <vt:lpstr>MODULE III</vt:lpstr>
      <vt:lpstr>Module Summary</vt:lpstr>
      <vt:lpstr>Entity relationship model</vt:lpstr>
      <vt:lpstr>Components of ER Diagram</vt:lpstr>
      <vt:lpstr>Keys</vt:lpstr>
      <vt:lpstr>Generalization and Specialization</vt:lpstr>
      <vt:lpstr>The relational data model</vt:lpstr>
      <vt:lpstr>Key concepts and components of the relational data model</vt:lpstr>
      <vt:lpstr>Key concepts and components of the relational data model</vt:lpstr>
      <vt:lpstr>Key concepts and components of the relational data model</vt:lpstr>
      <vt:lpstr>Types of relationship </vt:lpstr>
      <vt:lpstr>Types of relationship </vt:lpstr>
      <vt:lpstr>Relationship examples </vt:lpstr>
      <vt:lpstr>Attributes and constraints</vt:lpstr>
      <vt:lpstr>Attributes and constraints</vt:lpstr>
      <vt:lpstr>Attributes and constraints</vt:lpstr>
      <vt:lpstr>Model structure relation</vt:lpstr>
      <vt:lpstr>Relational model constraints</vt:lpstr>
      <vt:lpstr>Types of attributes</vt:lpstr>
      <vt:lpstr>Types of attributes</vt:lpstr>
      <vt:lpstr>Types of attributes</vt:lpstr>
      <vt:lpstr>Types of attributes</vt:lpstr>
      <vt:lpstr>Types of attributes</vt:lpstr>
      <vt:lpstr>Types of DBMS Entities</vt:lpstr>
      <vt:lpstr>Types of DBMS Entities</vt:lpstr>
      <vt:lpstr>Constraints </vt:lpstr>
      <vt:lpstr>Advantages of constraints</vt:lpstr>
      <vt:lpstr>Types of Constraints in DBMS</vt:lpstr>
      <vt:lpstr>Domain Constraints</vt:lpstr>
      <vt:lpstr>Domain constraints</vt:lpstr>
      <vt:lpstr>Domain constraints</vt:lpstr>
      <vt:lpstr>Key Constraints</vt:lpstr>
      <vt:lpstr>Entity Integrity Constraints</vt:lpstr>
      <vt:lpstr>Referential Integrity Constraints</vt:lpstr>
      <vt:lpstr>Referential Integrity Constraints</vt:lpstr>
      <vt:lpstr>Tuple Uniqueness Constraints</vt:lpstr>
      <vt:lpstr>Tuple Uniqueness Constraints</vt:lpstr>
      <vt:lpstr>CASE modeling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MISD LAB 2</cp:lastModifiedBy>
  <cp:revision>379</cp:revision>
  <dcterms:created xsi:type="dcterms:W3CDTF">2019-03-01T09:14:33Z</dcterms:created>
  <dcterms:modified xsi:type="dcterms:W3CDTF">2024-03-18T20:10:04Z</dcterms:modified>
</cp:coreProperties>
</file>