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6" r:id="rId3"/>
    <p:sldId id="271" r:id="rId4"/>
    <p:sldId id="277" r:id="rId5"/>
    <p:sldId id="279" r:id="rId6"/>
    <p:sldId id="280" r:id="rId7"/>
    <p:sldId id="278" r:id="rId8"/>
    <p:sldId id="272" r:id="rId9"/>
    <p:sldId id="281" r:id="rId10"/>
    <p:sldId id="283" r:id="rId11"/>
    <p:sldId id="282" r:id="rId12"/>
    <p:sldId id="284" r:id="rId13"/>
    <p:sldId id="257" r:id="rId14"/>
    <p:sldId id="266" r:id="rId15"/>
    <p:sldId id="265" r:id="rId16"/>
    <p:sldId id="258" r:id="rId17"/>
    <p:sldId id="259" r:id="rId18"/>
    <p:sldId id="267" r:id="rId19"/>
    <p:sldId id="260" r:id="rId20"/>
    <p:sldId id="261" r:id="rId21"/>
    <p:sldId id="273" r:id="rId22"/>
    <p:sldId id="268" r:id="rId23"/>
    <p:sldId id="262" r:id="rId24"/>
    <p:sldId id="263" r:id="rId25"/>
    <p:sldId id="264" r:id="rId26"/>
    <p:sldId id="269" r:id="rId27"/>
    <p:sldId id="270" r:id="rId28"/>
    <p:sldId id="274" r:id="rId29"/>
    <p:sldId id="286" r:id="rId30"/>
    <p:sldId id="287" r:id="rId31"/>
    <p:sldId id="288" r:id="rId32"/>
    <p:sldId id="275"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478F6-C06D-43F8-BC62-29136BEE5795}"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619BE-B9F6-4C08-9545-AF4995029D7C}" type="slidenum">
              <a:rPr lang="en-US" smtClean="0"/>
              <a:t>‹#›</a:t>
            </a:fld>
            <a:endParaRPr lang="en-US"/>
          </a:p>
        </p:txBody>
      </p:sp>
    </p:spTree>
    <p:extLst>
      <p:ext uri="{BB962C8B-B14F-4D97-AF65-F5344CB8AC3E}">
        <p14:creationId xmlns:p14="http://schemas.microsoft.com/office/powerpoint/2010/main" val="143094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always a device controller and a device driver for each device to communicate with the Operating Systems. A device controller may be able to handle multiple devices. As an interface its main task is to convert serial bit stream to block of bytes, perform error correction as necessary.</a:t>
            </a:r>
          </a:p>
          <a:p>
            <a:r>
              <a:rPr lang="en-US" dirty="0" smtClean="0"/>
              <a:t>Any device connected to the computer is connected by a plug and socket, and the socket is connected to a device controller. Following is a model for connecting the CPU, memory, controllers, and I/O devices where CPU and device controllers all use a common bus for communication.</a:t>
            </a:r>
          </a:p>
        </p:txBody>
      </p:sp>
      <p:sp>
        <p:nvSpPr>
          <p:cNvPr id="4" name="Slide Number Placeholder 3"/>
          <p:cNvSpPr>
            <a:spLocks noGrp="1"/>
          </p:cNvSpPr>
          <p:nvPr>
            <p:ph type="sldNum" sz="quarter" idx="10"/>
          </p:nvPr>
        </p:nvSpPr>
        <p:spPr/>
        <p:txBody>
          <a:bodyPr/>
          <a:lstStyle/>
          <a:p>
            <a:fld id="{657619BE-B9F6-4C08-9545-AF4995029D7C}" type="slidenum">
              <a:rPr lang="en-US" smtClean="0"/>
              <a:t>15</a:t>
            </a:fld>
            <a:endParaRPr lang="en-US"/>
          </a:p>
        </p:txBody>
      </p:sp>
    </p:spTree>
    <p:extLst>
      <p:ext uri="{BB962C8B-B14F-4D97-AF65-F5344CB8AC3E}">
        <p14:creationId xmlns:p14="http://schemas.microsoft.com/office/powerpoint/2010/main" val="4253592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1223E-5A1F-4965-AB55-29C475C14E9A}"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96238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1223E-5A1F-4965-AB55-29C475C14E9A}"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18708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1223E-5A1F-4965-AB55-29C475C14E9A}"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251749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1223E-5A1F-4965-AB55-29C475C14E9A}"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3508193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01223E-5A1F-4965-AB55-29C475C14E9A}"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378186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01223E-5A1F-4965-AB55-29C475C14E9A}"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2051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1223E-5A1F-4965-AB55-29C475C14E9A}"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90087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1223E-5A1F-4965-AB55-29C475C14E9A}"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109090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1223E-5A1F-4965-AB55-29C475C14E9A}"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339118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01223E-5A1F-4965-AB55-29C475C14E9A}"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285483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01223E-5A1F-4965-AB55-29C475C14E9A}"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34E51-34A2-483B-97A7-A6E974587331}" type="slidenum">
              <a:rPr lang="en-US" smtClean="0"/>
              <a:t>‹#›</a:t>
            </a:fld>
            <a:endParaRPr lang="en-US"/>
          </a:p>
        </p:txBody>
      </p:sp>
    </p:spTree>
    <p:extLst>
      <p:ext uri="{BB962C8B-B14F-4D97-AF65-F5344CB8AC3E}">
        <p14:creationId xmlns:p14="http://schemas.microsoft.com/office/powerpoint/2010/main" val="160715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1223E-5A1F-4965-AB55-29C475C14E9A}" type="datetimeFigureOut">
              <a:rPr lang="en-US" smtClean="0"/>
              <a:t>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34E51-34A2-483B-97A7-A6E974587331}" type="slidenum">
              <a:rPr lang="en-US" smtClean="0"/>
              <a:t>‹#›</a:t>
            </a:fld>
            <a:endParaRPr lang="en-US"/>
          </a:p>
        </p:txBody>
      </p:sp>
    </p:spTree>
    <p:extLst>
      <p:ext uri="{BB962C8B-B14F-4D97-AF65-F5344CB8AC3E}">
        <p14:creationId xmlns:p14="http://schemas.microsoft.com/office/powerpoint/2010/main" val="1163719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Four</a:t>
            </a:r>
            <a:endParaRPr lang="en-US" b="1" dirty="0"/>
          </a:p>
        </p:txBody>
      </p:sp>
      <p:sp>
        <p:nvSpPr>
          <p:cNvPr id="3" name="Subtitle 2"/>
          <p:cNvSpPr>
            <a:spLocks noGrp="1"/>
          </p:cNvSpPr>
          <p:nvPr>
            <p:ph type="subTitle" idx="1"/>
          </p:nvPr>
        </p:nvSpPr>
        <p:spPr/>
        <p:txBody>
          <a:bodyPr>
            <a:normAutofit/>
          </a:bodyPr>
          <a:lstStyle/>
          <a:p>
            <a:r>
              <a:rPr lang="en-US" sz="4000" b="1" dirty="0"/>
              <a:t>Input/Output Device Management</a:t>
            </a:r>
            <a:endParaRPr lang="en-US" sz="4000" dirty="0"/>
          </a:p>
        </p:txBody>
      </p:sp>
    </p:spTree>
    <p:extLst>
      <p:ext uri="{BB962C8B-B14F-4D97-AF65-F5344CB8AC3E}">
        <p14:creationId xmlns:p14="http://schemas.microsoft.com/office/powerpoint/2010/main" val="3831045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738461"/>
          </a:xfrm>
        </p:spPr>
        <p:txBody>
          <a:bodyPr/>
          <a:lstStyle/>
          <a:p>
            <a:r>
              <a:rPr lang="en-US" b="1" dirty="0"/>
              <a:t>Types of Device </a:t>
            </a:r>
            <a:r>
              <a:rPr lang="en-US" b="1" dirty="0" smtClean="0"/>
              <a:t>Drivers</a:t>
            </a:r>
            <a:endParaRPr lang="en-US" dirty="0"/>
          </a:p>
        </p:txBody>
      </p:sp>
      <p:sp>
        <p:nvSpPr>
          <p:cNvPr id="3" name="Content Placeholder 2"/>
          <p:cNvSpPr>
            <a:spLocks noGrp="1"/>
          </p:cNvSpPr>
          <p:nvPr>
            <p:ph idx="1"/>
          </p:nvPr>
        </p:nvSpPr>
        <p:spPr>
          <a:xfrm>
            <a:off x="838200" y="914400"/>
            <a:ext cx="10515600" cy="5644055"/>
          </a:xfrm>
        </p:spPr>
        <p:txBody>
          <a:bodyPr>
            <a:normAutofit/>
          </a:bodyPr>
          <a:lstStyle/>
          <a:p>
            <a:r>
              <a:rPr lang="en-US" b="1" dirty="0" smtClean="0"/>
              <a:t>Character </a:t>
            </a:r>
            <a:r>
              <a:rPr lang="en-US" b="1" dirty="0"/>
              <a:t>Drivers:</a:t>
            </a:r>
            <a:r>
              <a:rPr lang="en-US" dirty="0"/>
              <a:t> Manage devices that transfer data as a stream of characters, such as keyboards or mice.</a:t>
            </a:r>
          </a:p>
          <a:p>
            <a:r>
              <a:rPr lang="en-US" b="1" dirty="0"/>
              <a:t>Block Drivers:</a:t>
            </a:r>
            <a:r>
              <a:rPr lang="en-US" dirty="0"/>
              <a:t> Handle devices that store and retrieve data in fixed-size blocks, like hard drives and solid-state drives.</a:t>
            </a:r>
          </a:p>
          <a:p>
            <a:r>
              <a:rPr lang="en-US" b="1" dirty="0"/>
              <a:t>Network Drivers:</a:t>
            </a:r>
            <a:r>
              <a:rPr lang="en-US" dirty="0"/>
              <a:t> Control network interfaces for communication over a network.</a:t>
            </a:r>
          </a:p>
          <a:p>
            <a:r>
              <a:rPr lang="en-US" b="1" dirty="0"/>
              <a:t>Graphics Drivers:</a:t>
            </a:r>
            <a:r>
              <a:rPr lang="en-US" dirty="0"/>
              <a:t> Manage graphical display devices, such as graphics cards and monitors.</a:t>
            </a:r>
          </a:p>
          <a:p>
            <a:r>
              <a:rPr lang="en-US" b="1" dirty="0"/>
              <a:t>USB Drivers:</a:t>
            </a:r>
            <a:r>
              <a:rPr lang="en-US" dirty="0"/>
              <a:t> Handle devices connected through the Universal Serial Bus (USB).</a:t>
            </a:r>
          </a:p>
          <a:p>
            <a:r>
              <a:rPr lang="en-US" b="1" dirty="0"/>
              <a:t>Printer Drivers:</a:t>
            </a:r>
            <a:r>
              <a:rPr lang="en-US" dirty="0"/>
              <a:t> Facilitate communication between the OS and printers.</a:t>
            </a:r>
          </a:p>
          <a:p>
            <a:endParaRPr lang="en-US" dirty="0"/>
          </a:p>
        </p:txBody>
      </p:sp>
    </p:spTree>
    <p:extLst>
      <p:ext uri="{BB962C8B-B14F-4D97-AF65-F5344CB8AC3E}">
        <p14:creationId xmlns:p14="http://schemas.microsoft.com/office/powerpoint/2010/main" val="196555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917" y="239001"/>
            <a:ext cx="10515600" cy="801523"/>
          </a:xfrm>
        </p:spPr>
        <p:txBody>
          <a:bodyPr/>
          <a:lstStyle/>
          <a:p>
            <a:r>
              <a:rPr lang="en-US" b="1" dirty="0"/>
              <a:t>Device Driver </a:t>
            </a:r>
            <a:r>
              <a:rPr lang="en-US" b="1" dirty="0" smtClean="0"/>
              <a:t>Architecture</a:t>
            </a:r>
            <a:endParaRPr lang="en-US" dirty="0"/>
          </a:p>
        </p:txBody>
      </p:sp>
      <p:sp>
        <p:nvSpPr>
          <p:cNvPr id="3" name="Content Placeholder 2"/>
          <p:cNvSpPr>
            <a:spLocks noGrp="1"/>
          </p:cNvSpPr>
          <p:nvPr>
            <p:ph idx="1"/>
          </p:nvPr>
        </p:nvSpPr>
        <p:spPr>
          <a:xfrm>
            <a:off x="838200" y="1040524"/>
            <a:ext cx="10515600" cy="5549462"/>
          </a:xfrm>
        </p:spPr>
        <p:txBody>
          <a:bodyPr>
            <a:normAutofit/>
          </a:bodyPr>
          <a:lstStyle/>
          <a:p>
            <a:r>
              <a:rPr lang="en-US" b="1" dirty="0" smtClean="0"/>
              <a:t>Kernel-Mode </a:t>
            </a:r>
            <a:r>
              <a:rPr lang="en-US" b="1" dirty="0"/>
              <a:t>Drivers:</a:t>
            </a:r>
            <a:r>
              <a:rPr lang="en-US" dirty="0"/>
              <a:t> These drivers run in privileged mode within the kernel of the operating system, with direct access to hardware resources. They are critical for managing low-level hardware interactions.</a:t>
            </a:r>
          </a:p>
          <a:p>
            <a:r>
              <a:rPr lang="en-US" b="1" dirty="0"/>
              <a:t>User-Mode Drivers:</a:t>
            </a:r>
            <a:r>
              <a:rPr lang="en-US" dirty="0"/>
              <a:t> Some drivers run in user mode and communicate with the kernel-mode drivers. This architecture enhances system stability, as issues in user-mode drivers are less likely to crash the entire system</a:t>
            </a:r>
            <a:r>
              <a:rPr lang="en-US" dirty="0" smtClean="0"/>
              <a:t>.</a:t>
            </a:r>
            <a:endParaRPr lang="en-US" dirty="0"/>
          </a:p>
        </p:txBody>
      </p:sp>
    </p:spTree>
    <p:extLst>
      <p:ext uri="{BB962C8B-B14F-4D97-AF65-F5344CB8AC3E}">
        <p14:creationId xmlns:p14="http://schemas.microsoft.com/office/powerpoint/2010/main" val="350592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9"/>
            <a:ext cx="10515600" cy="706930"/>
          </a:xfrm>
        </p:spPr>
        <p:txBody>
          <a:bodyPr/>
          <a:lstStyle/>
          <a:p>
            <a:r>
              <a:rPr lang="en-US" b="1" dirty="0"/>
              <a:t>Development and </a:t>
            </a:r>
            <a:r>
              <a:rPr lang="en-US" b="1" dirty="0" smtClean="0"/>
              <a:t>Installation</a:t>
            </a:r>
            <a:endParaRPr lang="en-US" dirty="0"/>
          </a:p>
        </p:txBody>
      </p:sp>
      <p:sp>
        <p:nvSpPr>
          <p:cNvPr id="3" name="Content Placeholder 2"/>
          <p:cNvSpPr>
            <a:spLocks noGrp="1"/>
          </p:cNvSpPr>
          <p:nvPr>
            <p:ph idx="1"/>
          </p:nvPr>
        </p:nvSpPr>
        <p:spPr>
          <a:xfrm>
            <a:off x="838199" y="851339"/>
            <a:ext cx="10954407" cy="5325624"/>
          </a:xfrm>
        </p:spPr>
        <p:txBody>
          <a:bodyPr>
            <a:normAutofit/>
          </a:bodyPr>
          <a:lstStyle/>
          <a:p>
            <a:r>
              <a:rPr lang="en-US" dirty="0" smtClean="0"/>
              <a:t>Device </a:t>
            </a:r>
            <a:r>
              <a:rPr lang="en-US" dirty="0"/>
              <a:t>drivers are typically written in low-level languages like C or C++.</a:t>
            </a:r>
          </a:p>
          <a:p>
            <a:r>
              <a:rPr lang="en-US" dirty="0" smtClean="0"/>
              <a:t>During </a:t>
            </a:r>
            <a:r>
              <a:rPr lang="en-US" dirty="0"/>
              <a:t>the installation of a new hardware device, the appropriate device driver must be installed to ensure proper communication between the device and the OS.</a:t>
            </a:r>
          </a:p>
          <a:p>
            <a:r>
              <a:rPr lang="en-US" b="1" dirty="0"/>
              <a:t>Dynamic Loading and Unloading:</a:t>
            </a:r>
            <a:endParaRPr lang="en-US" dirty="0"/>
          </a:p>
          <a:p>
            <a:pPr lvl="1"/>
            <a:r>
              <a:rPr lang="en-US" b="1" dirty="0"/>
              <a:t>Dynamic Loading:</a:t>
            </a:r>
            <a:r>
              <a:rPr lang="en-US" dirty="0"/>
              <a:t> Many modern operating systems allow for the dynamic loading and unloading of device drivers, enabling efficient use of system resources</a:t>
            </a:r>
            <a:r>
              <a:rPr lang="en-US" dirty="0" smtClean="0"/>
              <a:t>.</a:t>
            </a:r>
          </a:p>
          <a:p>
            <a:pPr marL="457200" lvl="1" indent="0">
              <a:buNone/>
            </a:pPr>
            <a:endParaRPr lang="en-US" dirty="0"/>
          </a:p>
          <a:p>
            <a:pPr lvl="1"/>
            <a:r>
              <a:rPr lang="en-US" b="1" dirty="0"/>
              <a:t>Plug and Play:</a:t>
            </a:r>
            <a:r>
              <a:rPr lang="en-US" dirty="0"/>
              <a:t> The concept of plug and play relies on the ability to dynamically load and unload device drivers when new hardware devices are connected or disconnected.</a:t>
            </a:r>
          </a:p>
          <a:p>
            <a:endParaRPr lang="en-US" dirty="0"/>
          </a:p>
        </p:txBody>
      </p:sp>
    </p:spTree>
    <p:extLst>
      <p:ext uri="{BB962C8B-B14F-4D97-AF65-F5344CB8AC3E}">
        <p14:creationId xmlns:p14="http://schemas.microsoft.com/office/powerpoint/2010/main" val="42521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Device management</a:t>
            </a:r>
            <a:endParaRPr lang="en-US" b="1" dirty="0"/>
          </a:p>
        </p:txBody>
      </p:sp>
      <p:sp>
        <p:nvSpPr>
          <p:cNvPr id="3" name="Content Placeholder 2"/>
          <p:cNvSpPr>
            <a:spLocks noGrp="1"/>
          </p:cNvSpPr>
          <p:nvPr>
            <p:ph idx="1"/>
          </p:nvPr>
        </p:nvSpPr>
        <p:spPr/>
        <p:txBody>
          <a:bodyPr>
            <a:normAutofit/>
          </a:bodyPr>
          <a:lstStyle/>
          <a:p>
            <a:r>
              <a:rPr lang="en-US" dirty="0"/>
              <a:t>One of the important jobs of an Operating System is to manage various I/O devices including mouse, keyboards, touch pad, disk drives, display adapters, USB devices, Bit-mapped screen, LED, Analog-to-digital converter, On/off switch, network connections, audio I/O, printers etc.</a:t>
            </a:r>
          </a:p>
          <a:p>
            <a:r>
              <a:rPr lang="en-US" dirty="0"/>
              <a:t>An I/O system is required to take an application I/O request and send it to the physical device, then take whatever response comes back from the device and send it to the application. </a:t>
            </a:r>
          </a:p>
        </p:txBody>
      </p:sp>
    </p:spTree>
    <p:extLst>
      <p:ext uri="{BB962C8B-B14F-4D97-AF65-F5344CB8AC3E}">
        <p14:creationId xmlns:p14="http://schemas.microsoft.com/office/powerpoint/2010/main" val="777847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Categories of I/O devices</a:t>
            </a:r>
            <a:endParaRPr lang="en-US" b="1" dirty="0"/>
          </a:p>
        </p:txBody>
      </p:sp>
      <p:sp>
        <p:nvSpPr>
          <p:cNvPr id="3" name="Content Placeholder 2"/>
          <p:cNvSpPr>
            <a:spLocks noGrp="1"/>
          </p:cNvSpPr>
          <p:nvPr>
            <p:ph idx="1"/>
          </p:nvPr>
        </p:nvSpPr>
        <p:spPr/>
        <p:txBody>
          <a:bodyPr/>
          <a:lstStyle/>
          <a:p>
            <a:r>
              <a:rPr lang="en-US" dirty="0"/>
              <a:t>I/O devices can be divided into two categories −</a:t>
            </a:r>
          </a:p>
          <a:p>
            <a:pPr lvl="1"/>
            <a:r>
              <a:rPr lang="en-US" b="1" dirty="0"/>
              <a:t>Block devices</a:t>
            </a:r>
            <a:r>
              <a:rPr lang="en-US" dirty="0"/>
              <a:t> − A block device is one with which the driver communicates by sending entire blocks of data. For example, Hard disks, USB cameras, Disk-On-Key etc.</a:t>
            </a:r>
          </a:p>
          <a:p>
            <a:pPr lvl="1"/>
            <a:r>
              <a:rPr lang="en-US" b="1" dirty="0"/>
              <a:t>Character devices</a:t>
            </a:r>
            <a:r>
              <a:rPr lang="en-US" dirty="0"/>
              <a:t> − A character device is one with which the driver communicates by sending and receiving single characters (bytes, octets). For example, serial ports, parallel ports, sounds cards </a:t>
            </a:r>
            <a:r>
              <a:rPr lang="en-US" dirty="0" smtClean="0"/>
              <a:t>etc.</a:t>
            </a:r>
            <a:endParaRPr lang="en-US" dirty="0"/>
          </a:p>
          <a:p>
            <a:endParaRPr lang="en-US" dirty="0"/>
          </a:p>
        </p:txBody>
      </p:sp>
    </p:spTree>
    <p:extLst>
      <p:ext uri="{BB962C8B-B14F-4D97-AF65-F5344CB8AC3E}">
        <p14:creationId xmlns:p14="http://schemas.microsoft.com/office/powerpoint/2010/main" val="2658730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Device </a:t>
            </a:r>
            <a:r>
              <a:rPr lang="en-US" b="1" dirty="0" smtClean="0"/>
              <a:t>Controllers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a:t>Device Controller</a:t>
            </a:r>
            <a:r>
              <a:rPr lang="en-US" dirty="0"/>
              <a:t> works like an </a:t>
            </a:r>
            <a:r>
              <a:rPr lang="en-US" b="1" dirty="0"/>
              <a:t>interface</a:t>
            </a:r>
            <a:r>
              <a:rPr lang="en-US" dirty="0"/>
              <a:t> between a device and a device driver. I/O units (Keyboard, mouse, printer, etc.) typically consist of a mechanical component and an electronic component where electronic component is called the device controller</a:t>
            </a:r>
            <a:r>
              <a:rPr lang="en-US" dirty="0" smtClean="0"/>
              <a:t>.</a:t>
            </a:r>
          </a:p>
          <a:p>
            <a:r>
              <a:rPr lang="en-US" dirty="0"/>
              <a:t>They manage the actual data transfer and often include specialized hardware to handle specific types of devices.</a:t>
            </a:r>
          </a:p>
          <a:p>
            <a:pPr marL="0" indent="0">
              <a:buNone/>
            </a:pPr>
            <a:r>
              <a:rPr lang="en-US" b="1" dirty="0" smtClean="0"/>
              <a:t>Examples</a:t>
            </a:r>
          </a:p>
          <a:p>
            <a:r>
              <a:rPr lang="en-US" dirty="0" smtClean="0"/>
              <a:t>Disk </a:t>
            </a:r>
            <a:r>
              <a:rPr lang="en-US" dirty="0"/>
              <a:t>controllers, network interface controllers, USB controllers, etc.</a:t>
            </a:r>
          </a:p>
          <a:p>
            <a:endParaRPr lang="en-US" dirty="0"/>
          </a:p>
        </p:txBody>
      </p:sp>
    </p:spTree>
    <p:extLst>
      <p:ext uri="{BB962C8B-B14F-4D97-AF65-F5344CB8AC3E}">
        <p14:creationId xmlns:p14="http://schemas.microsoft.com/office/powerpoint/2010/main" val="169260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Device controllers</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987" y="1918741"/>
            <a:ext cx="8199620" cy="3567659"/>
          </a:xfrm>
        </p:spPr>
      </p:pic>
    </p:spTree>
    <p:extLst>
      <p:ext uri="{BB962C8B-B14F-4D97-AF65-F5344CB8AC3E}">
        <p14:creationId xmlns:p14="http://schemas.microsoft.com/office/powerpoint/2010/main" val="208944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Synchronous vs asynchronous </a:t>
            </a:r>
            <a:r>
              <a:rPr lang="en-US" b="1" dirty="0" smtClean="0"/>
              <a:t>I/O</a:t>
            </a:r>
            <a:endParaRPr lang="en-US" dirty="0"/>
          </a:p>
        </p:txBody>
      </p:sp>
      <p:sp>
        <p:nvSpPr>
          <p:cNvPr id="3" name="Content Placeholder 2"/>
          <p:cNvSpPr>
            <a:spLocks noGrp="1"/>
          </p:cNvSpPr>
          <p:nvPr>
            <p:ph idx="1"/>
          </p:nvPr>
        </p:nvSpPr>
        <p:spPr/>
        <p:txBody>
          <a:bodyPr>
            <a:normAutofit fontScale="92500"/>
          </a:bodyPr>
          <a:lstStyle/>
          <a:p>
            <a:r>
              <a:rPr lang="en-US" b="1" dirty="0" smtClean="0"/>
              <a:t>Synchronous </a:t>
            </a:r>
            <a:r>
              <a:rPr lang="en-US" b="1" dirty="0"/>
              <a:t>I/O</a:t>
            </a:r>
            <a:r>
              <a:rPr lang="en-US" dirty="0"/>
              <a:t> − In this scheme CPU execution waits while I/O proceeds</a:t>
            </a:r>
          </a:p>
          <a:p>
            <a:r>
              <a:rPr lang="en-US" b="1" dirty="0"/>
              <a:t>Asynchronous I/O</a:t>
            </a:r>
            <a:r>
              <a:rPr lang="en-US" dirty="0"/>
              <a:t> − I/O proceeds concurrently with CPU </a:t>
            </a:r>
            <a:r>
              <a:rPr lang="en-US" dirty="0" smtClean="0"/>
              <a:t>execution</a:t>
            </a:r>
          </a:p>
          <a:p>
            <a:pPr marL="0" indent="0">
              <a:buNone/>
            </a:pPr>
            <a:endParaRPr lang="en-US" dirty="0"/>
          </a:p>
          <a:p>
            <a:pPr marL="0" indent="0">
              <a:buNone/>
            </a:pPr>
            <a:r>
              <a:rPr lang="en-US" b="1" dirty="0"/>
              <a:t>Communication to I/O Devices</a:t>
            </a:r>
          </a:p>
          <a:p>
            <a:r>
              <a:rPr lang="en-US" dirty="0"/>
              <a:t>The CPU must have a way to pass information to and from an I/O device. There are three approaches available to communicate with the CPU and Device.</a:t>
            </a:r>
          </a:p>
          <a:p>
            <a:pPr lvl="1"/>
            <a:r>
              <a:rPr lang="en-US" dirty="0"/>
              <a:t>Special Instruction I/O</a:t>
            </a:r>
          </a:p>
          <a:p>
            <a:pPr lvl="1"/>
            <a:r>
              <a:rPr lang="en-US" dirty="0"/>
              <a:t>Memory-mapped I/O</a:t>
            </a:r>
          </a:p>
          <a:p>
            <a:pPr lvl="1"/>
            <a:r>
              <a:rPr lang="en-US" dirty="0"/>
              <a:t>Direct memory access (DMA)</a:t>
            </a:r>
          </a:p>
          <a:p>
            <a:endParaRPr lang="en-US" dirty="0"/>
          </a:p>
        </p:txBody>
      </p:sp>
    </p:spTree>
    <p:extLst>
      <p:ext uri="{BB962C8B-B14F-4D97-AF65-F5344CB8AC3E}">
        <p14:creationId xmlns:p14="http://schemas.microsoft.com/office/powerpoint/2010/main" val="458689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800" b="1" dirty="0" smtClean="0"/>
              <a:t>Special </a:t>
            </a:r>
            <a:r>
              <a:rPr lang="en-US" sz="4800" b="1" dirty="0"/>
              <a:t>Instruction </a:t>
            </a:r>
            <a:r>
              <a:rPr lang="en-US" sz="4800" b="1" dirty="0" smtClean="0"/>
              <a:t>I/O</a:t>
            </a:r>
            <a:endParaRPr lang="en-US" sz="4800" dirty="0"/>
          </a:p>
        </p:txBody>
      </p:sp>
      <p:sp>
        <p:nvSpPr>
          <p:cNvPr id="3" name="Content Placeholder 2"/>
          <p:cNvSpPr>
            <a:spLocks noGrp="1"/>
          </p:cNvSpPr>
          <p:nvPr>
            <p:ph idx="1"/>
          </p:nvPr>
        </p:nvSpPr>
        <p:spPr/>
        <p:txBody>
          <a:bodyPr/>
          <a:lstStyle/>
          <a:p>
            <a:r>
              <a:rPr lang="en-US" dirty="0" smtClean="0"/>
              <a:t>This </a:t>
            </a:r>
            <a:r>
              <a:rPr lang="en-US" dirty="0"/>
              <a:t>uses CPU instructions that are specifically made for controlling I/O devices. These instructions typically allow data to be sent to an I/O device or read from an I/O device.</a:t>
            </a:r>
          </a:p>
          <a:p>
            <a:pPr marL="0" indent="0">
              <a:buNone/>
            </a:pPr>
            <a:r>
              <a:rPr lang="en-US" b="1" dirty="0"/>
              <a:t>Memory-mapped I/O</a:t>
            </a:r>
          </a:p>
          <a:p>
            <a:r>
              <a:rPr lang="en-US" dirty="0"/>
              <a:t>When using memory-mapped I/O, the same address space is shared by memory and I/O devices. The device is connected directly to certain main memory locations so that I/O device can transfer block of data to/from memory without going through CPU.</a:t>
            </a:r>
          </a:p>
          <a:p>
            <a:endParaRPr lang="en-US" dirty="0"/>
          </a:p>
        </p:txBody>
      </p:sp>
    </p:spTree>
    <p:extLst>
      <p:ext uri="{BB962C8B-B14F-4D97-AF65-F5344CB8AC3E}">
        <p14:creationId xmlns:p14="http://schemas.microsoft.com/office/powerpoint/2010/main" val="36044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829" y="1813810"/>
            <a:ext cx="7435121" cy="4601980"/>
          </a:xfrm>
        </p:spPr>
      </p:pic>
    </p:spTree>
    <p:extLst>
      <p:ext uri="{BB962C8B-B14F-4D97-AF65-F5344CB8AC3E}">
        <p14:creationId xmlns:p14="http://schemas.microsoft.com/office/powerpoint/2010/main" val="3301289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Input/Output (I/O) Device Management</a:t>
            </a:r>
          </a:p>
        </p:txBody>
      </p:sp>
      <p:sp>
        <p:nvSpPr>
          <p:cNvPr id="3" name="Content Placeholder 2"/>
          <p:cNvSpPr>
            <a:spLocks noGrp="1"/>
          </p:cNvSpPr>
          <p:nvPr>
            <p:ph idx="1"/>
          </p:nvPr>
        </p:nvSpPr>
        <p:spPr/>
        <p:txBody>
          <a:bodyPr/>
          <a:lstStyle/>
          <a:p>
            <a:r>
              <a:rPr lang="en-US" dirty="0"/>
              <a:t>Input/Output (I/O) Device Management is a critical aspect of operating systems that deals with the communication and control of input and output devices in a computer system</a:t>
            </a:r>
            <a:r>
              <a:rPr lang="en-US" dirty="0" smtClean="0"/>
              <a:t>.</a:t>
            </a:r>
          </a:p>
          <a:p>
            <a:r>
              <a:rPr lang="en-US" dirty="0"/>
              <a:t>It consists of device drivers, I/O controllers, interrupt handlers, and the kernel, working together to manage data transfer between the computer and external devices.</a:t>
            </a:r>
          </a:p>
        </p:txBody>
      </p:sp>
    </p:spTree>
    <p:extLst>
      <p:ext uri="{BB962C8B-B14F-4D97-AF65-F5344CB8AC3E}">
        <p14:creationId xmlns:p14="http://schemas.microsoft.com/office/powerpoint/2010/main" val="3578149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sp>
        <p:nvSpPr>
          <p:cNvPr id="3" name="Content Placeholder 2"/>
          <p:cNvSpPr>
            <a:spLocks noGrp="1"/>
          </p:cNvSpPr>
          <p:nvPr>
            <p:ph idx="1"/>
          </p:nvPr>
        </p:nvSpPr>
        <p:spPr/>
        <p:txBody>
          <a:bodyPr>
            <a:normAutofit/>
          </a:bodyPr>
          <a:lstStyle/>
          <a:p>
            <a:r>
              <a:rPr lang="en-US" dirty="0"/>
              <a:t>While using memory mapped IO, OS allocates buffer in memory and informs I/O device to use that buffer to send data to the CPU. I/O device operates asynchronously with CPU, interrupts CPU when finished.</a:t>
            </a:r>
          </a:p>
          <a:p>
            <a:r>
              <a:rPr lang="en-US" dirty="0"/>
              <a:t>The advantage to this method is that every instruction which can access memory can be used to manipulate an I/O device. Memory mapped IO is used for most high-speed I/O devices like disks, communication interfaces</a:t>
            </a:r>
            <a:r>
              <a:rPr lang="en-US" dirty="0" smtClean="0"/>
              <a:t>.</a:t>
            </a:r>
            <a:endParaRPr lang="en-US" dirty="0"/>
          </a:p>
        </p:txBody>
      </p:sp>
    </p:spTree>
    <p:extLst>
      <p:ext uri="{BB962C8B-B14F-4D97-AF65-F5344CB8AC3E}">
        <p14:creationId xmlns:p14="http://schemas.microsoft.com/office/powerpoint/2010/main" val="4182517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Memory Access (DMA)</a:t>
            </a:r>
            <a:endParaRPr lang="en-US" b="1" dirty="0"/>
          </a:p>
        </p:txBody>
      </p:sp>
      <p:sp>
        <p:nvSpPr>
          <p:cNvPr id="3" name="Content Placeholder 2"/>
          <p:cNvSpPr>
            <a:spLocks noGrp="1"/>
          </p:cNvSpPr>
          <p:nvPr>
            <p:ph idx="1"/>
          </p:nvPr>
        </p:nvSpPr>
        <p:spPr/>
        <p:txBody>
          <a:bodyPr/>
          <a:lstStyle/>
          <a:p>
            <a:r>
              <a:rPr lang="en-US" dirty="0"/>
              <a:t>DMA is a technique that allows peripherals to transfer data directly to and from memory without involving the CPU. </a:t>
            </a:r>
            <a:endParaRPr lang="en-US" dirty="0" smtClean="0"/>
          </a:p>
          <a:p>
            <a:r>
              <a:rPr lang="en-US" dirty="0" smtClean="0"/>
              <a:t>This </a:t>
            </a:r>
            <a:r>
              <a:rPr lang="en-US" dirty="0"/>
              <a:t>improves overall system performance by reducing CPU involvement in data transfer operations.</a:t>
            </a:r>
          </a:p>
        </p:txBody>
      </p:sp>
    </p:spTree>
    <p:extLst>
      <p:ext uri="{BB962C8B-B14F-4D97-AF65-F5344CB8AC3E}">
        <p14:creationId xmlns:p14="http://schemas.microsoft.com/office/powerpoint/2010/main" val="2698668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Memory Access (DMA)</a:t>
            </a:r>
          </a:p>
        </p:txBody>
      </p:sp>
      <p:sp>
        <p:nvSpPr>
          <p:cNvPr id="3" name="Content Placeholder 2"/>
          <p:cNvSpPr>
            <a:spLocks noGrp="1"/>
          </p:cNvSpPr>
          <p:nvPr>
            <p:ph idx="1"/>
          </p:nvPr>
        </p:nvSpPr>
        <p:spPr/>
        <p:txBody>
          <a:bodyPr>
            <a:normAutofit fontScale="77500" lnSpcReduction="20000"/>
          </a:bodyPr>
          <a:lstStyle/>
          <a:p>
            <a:r>
              <a:rPr lang="en-US" dirty="0" smtClean="0"/>
              <a:t>Slow </a:t>
            </a:r>
            <a:r>
              <a:rPr lang="en-US" dirty="0"/>
              <a:t>devices like keyboards will generate an interrupt to the main CPU after each byte is transferred. If a fast device such as a disk generated an interrupt for each byte, the operating system would spend most of its time handling these interrupts. So a typical computer uses direct memory access (DMA) hardware to reduce this overhead.</a:t>
            </a:r>
          </a:p>
          <a:p>
            <a:r>
              <a:rPr lang="en-US" dirty="0"/>
              <a:t>Direct Memory Access (DMA) means CPU grants I/O module authority to read from or write to memory without involvement. DMA module itself controls exchange of data between main memory and the I/O device. CPU is only involved at the beginning and end of the transfer and interrupted only after entire block has been transferred.</a:t>
            </a:r>
          </a:p>
          <a:p>
            <a:r>
              <a:rPr lang="en-US" dirty="0"/>
              <a:t>Direct Memory Access needs a special hardware called </a:t>
            </a:r>
            <a:r>
              <a:rPr lang="en-US" b="1" dirty="0"/>
              <a:t>DMA controller (DMAC) </a:t>
            </a:r>
            <a:r>
              <a:rPr lang="en-US" dirty="0"/>
              <a:t>that manages the data transfers and arbitrates access to the system bus. The controllers are programmed with source and destination pointers (where to read/write the data), counters to track the number of transferred bytes, and settings, which includes I/O and memory types, interrupts and states for the CPU cycles.</a:t>
            </a:r>
          </a:p>
          <a:p>
            <a:endParaRPr lang="en-US" dirty="0"/>
          </a:p>
        </p:txBody>
      </p:sp>
    </p:spTree>
    <p:extLst>
      <p:ext uri="{BB962C8B-B14F-4D97-AF65-F5344CB8AC3E}">
        <p14:creationId xmlns:p14="http://schemas.microsoft.com/office/powerpoint/2010/main" val="3767444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DMA</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643" y="1834053"/>
            <a:ext cx="6835514" cy="4866549"/>
          </a:xfrm>
        </p:spPr>
      </p:pic>
    </p:spTree>
    <p:extLst>
      <p:ext uri="{BB962C8B-B14F-4D97-AF65-F5344CB8AC3E}">
        <p14:creationId xmlns:p14="http://schemas.microsoft.com/office/powerpoint/2010/main" val="2396132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446" y="230214"/>
            <a:ext cx="10515600" cy="789118"/>
          </a:xfrm>
        </p:spPr>
        <p:txBody>
          <a:bodyPr/>
          <a:lstStyle/>
          <a:p>
            <a:pPr algn="ctr"/>
            <a:r>
              <a:rPr lang="en-US" b="1" dirty="0" smtClean="0"/>
              <a:t>DMA</a:t>
            </a:r>
            <a:endParaRPr lang="en-US" b="1"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145" y="1019333"/>
            <a:ext cx="8754256" cy="5576340"/>
          </a:xfrm>
        </p:spPr>
      </p:pic>
    </p:spTree>
    <p:extLst>
      <p:ext uri="{BB962C8B-B14F-4D97-AF65-F5344CB8AC3E}">
        <p14:creationId xmlns:p14="http://schemas.microsoft.com/office/powerpoint/2010/main" val="2089409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Polling vs Interrupts </a:t>
            </a:r>
            <a:r>
              <a:rPr lang="en-US" b="1" dirty="0" smtClean="0"/>
              <a:t>I/O</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computer must have a way of detecting the arrival of any type of input. There are two ways that this can happen, known as </a:t>
            </a:r>
            <a:r>
              <a:rPr lang="en-US" b="1" dirty="0"/>
              <a:t>polling</a:t>
            </a:r>
            <a:r>
              <a:rPr lang="en-US" dirty="0"/>
              <a:t> and </a:t>
            </a:r>
            <a:r>
              <a:rPr lang="en-US" b="1" dirty="0"/>
              <a:t>interrupts</a:t>
            </a:r>
            <a:r>
              <a:rPr lang="en-US" dirty="0"/>
              <a:t>. </a:t>
            </a:r>
            <a:endParaRPr lang="en-US" dirty="0" smtClean="0"/>
          </a:p>
          <a:p>
            <a:r>
              <a:rPr lang="en-US" dirty="0" smtClean="0"/>
              <a:t>Both </a:t>
            </a:r>
            <a:r>
              <a:rPr lang="en-US" dirty="0"/>
              <a:t>of these techniques allow the processor to deal with events that can happen at any time and that are not related to the process it is currently running.</a:t>
            </a:r>
          </a:p>
          <a:p>
            <a:endParaRPr lang="en-US" dirty="0"/>
          </a:p>
        </p:txBody>
      </p:sp>
    </p:spTree>
    <p:extLst>
      <p:ext uri="{BB962C8B-B14F-4D97-AF65-F5344CB8AC3E}">
        <p14:creationId xmlns:p14="http://schemas.microsoft.com/office/powerpoint/2010/main" val="325995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Polling </a:t>
            </a:r>
            <a:r>
              <a:rPr lang="en-US" b="1" dirty="0" smtClean="0"/>
              <a:t>I/O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Polling is the </a:t>
            </a:r>
            <a:r>
              <a:rPr lang="en-US" dirty="0"/>
              <a:t>process of periodically checking status of the device to see if it is time for the next I/O </a:t>
            </a:r>
            <a:r>
              <a:rPr lang="en-US" dirty="0" smtClean="0"/>
              <a:t>operation. </a:t>
            </a:r>
            <a:r>
              <a:rPr lang="en-US" dirty="0"/>
              <a:t>The I/O device simply puts the information in a Status register, and the processor must come and get the information.</a:t>
            </a:r>
          </a:p>
          <a:p>
            <a:r>
              <a:rPr lang="en-US" dirty="0"/>
              <a:t>Most of the time, devices will not require attention and when one does it will have to wait until it is next interrogated by the polling program. This is an inefficient method and much of the processors time is wasted on unnecessary polls.</a:t>
            </a:r>
          </a:p>
          <a:p>
            <a:r>
              <a:rPr lang="en-US" dirty="0"/>
              <a:t>Compare this method to a teacher continually asking every student in a class, one after another, if they need help. Obviously the more efficient method would be for a student to inform the teacher whenever they require assistance.</a:t>
            </a:r>
          </a:p>
          <a:p>
            <a:endParaRPr lang="en-US" dirty="0"/>
          </a:p>
        </p:txBody>
      </p:sp>
    </p:spTree>
    <p:extLst>
      <p:ext uri="{BB962C8B-B14F-4D97-AF65-F5344CB8AC3E}">
        <p14:creationId xmlns:p14="http://schemas.microsoft.com/office/powerpoint/2010/main" val="1288367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Interrupts </a:t>
            </a:r>
            <a:r>
              <a:rPr lang="en-US" b="1" dirty="0" smtClean="0"/>
              <a:t>I/O</a:t>
            </a:r>
            <a:endParaRPr lang="en-US" dirty="0"/>
          </a:p>
        </p:txBody>
      </p:sp>
      <p:sp>
        <p:nvSpPr>
          <p:cNvPr id="3" name="Content Placeholder 2"/>
          <p:cNvSpPr>
            <a:spLocks noGrp="1"/>
          </p:cNvSpPr>
          <p:nvPr>
            <p:ph idx="1"/>
          </p:nvPr>
        </p:nvSpPr>
        <p:spPr/>
        <p:txBody>
          <a:bodyPr/>
          <a:lstStyle/>
          <a:p>
            <a:r>
              <a:rPr lang="en-US" dirty="0" smtClean="0"/>
              <a:t>An </a:t>
            </a:r>
            <a:r>
              <a:rPr lang="en-US" dirty="0"/>
              <a:t>alternative scheme for dealing with I/O is the interrupt-driven method. An interrupt is a signal to the microprocessor from a device that requires attention.</a:t>
            </a:r>
          </a:p>
          <a:p>
            <a:r>
              <a:rPr lang="en-US" dirty="0"/>
              <a:t>A device controller puts an interrupt signal on the bus when it needs CPU’s attention when CPU receives an interrupt, It saves its current state and invokes the appropriate interrupt handler using the interrupt vector (addresses of OS routines to handle various events). When the interrupting device has been dealt with, the CPU continues with its original task as if it had never been interrupted.</a:t>
            </a:r>
          </a:p>
          <a:p>
            <a:endParaRPr lang="en-US" dirty="0"/>
          </a:p>
        </p:txBody>
      </p:sp>
    </p:spTree>
    <p:extLst>
      <p:ext uri="{BB962C8B-B14F-4D97-AF65-F5344CB8AC3E}">
        <p14:creationId xmlns:p14="http://schemas.microsoft.com/office/powerpoint/2010/main" val="1947972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Buffering</a:t>
            </a:r>
            <a:endParaRPr lang="en-US" dirty="0"/>
          </a:p>
        </p:txBody>
      </p:sp>
      <p:sp>
        <p:nvSpPr>
          <p:cNvPr id="3" name="Content Placeholder 2"/>
          <p:cNvSpPr>
            <a:spLocks noGrp="1"/>
          </p:cNvSpPr>
          <p:nvPr>
            <p:ph idx="1"/>
          </p:nvPr>
        </p:nvSpPr>
        <p:spPr/>
        <p:txBody>
          <a:bodyPr/>
          <a:lstStyle/>
          <a:p>
            <a:r>
              <a:rPr lang="en-US" dirty="0" smtClean="0"/>
              <a:t>Buffering </a:t>
            </a:r>
            <a:r>
              <a:rPr lang="en-US" dirty="0"/>
              <a:t>involves temporarily storing data in a buffer before it is transferred between devices. </a:t>
            </a:r>
            <a:endParaRPr lang="en-US" dirty="0" smtClean="0"/>
          </a:p>
          <a:p>
            <a:r>
              <a:rPr lang="en-US" dirty="0" smtClean="0"/>
              <a:t>This </a:t>
            </a:r>
            <a:r>
              <a:rPr lang="en-US" dirty="0"/>
              <a:t>helps in managing speed mismatches between devices and provides a more efficient data transfer mechanism.</a:t>
            </a:r>
          </a:p>
          <a:p>
            <a:r>
              <a:rPr lang="en-US" dirty="0"/>
              <a:t>A </a:t>
            </a:r>
            <a:r>
              <a:rPr lang="en-US" b="1" dirty="0" smtClean="0"/>
              <a:t>buffer</a:t>
            </a:r>
            <a:r>
              <a:rPr lang="en-US" dirty="0" smtClean="0"/>
              <a:t> is </a:t>
            </a:r>
            <a:r>
              <a:rPr lang="en-US" dirty="0"/>
              <a:t>a temporary storage area that holds data during the transfer of information between two locations, such as between devices with different speeds or capabilities. </a:t>
            </a:r>
          </a:p>
        </p:txBody>
      </p:sp>
    </p:spTree>
    <p:extLst>
      <p:ext uri="{BB962C8B-B14F-4D97-AF65-F5344CB8AC3E}">
        <p14:creationId xmlns:p14="http://schemas.microsoft.com/office/powerpoint/2010/main" val="2736731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 of </a:t>
            </a:r>
            <a:r>
              <a:rPr lang="en-US" b="1" dirty="0" smtClean="0"/>
              <a:t>Buffers</a:t>
            </a:r>
            <a:endParaRPr lang="en-US" dirty="0"/>
          </a:p>
        </p:txBody>
      </p:sp>
      <p:sp>
        <p:nvSpPr>
          <p:cNvPr id="3" name="Content Placeholder 2"/>
          <p:cNvSpPr>
            <a:spLocks noGrp="1"/>
          </p:cNvSpPr>
          <p:nvPr>
            <p:ph idx="1"/>
          </p:nvPr>
        </p:nvSpPr>
        <p:spPr/>
        <p:txBody>
          <a:bodyPr/>
          <a:lstStyle/>
          <a:p>
            <a:r>
              <a:rPr lang="en-US" dirty="0" smtClean="0"/>
              <a:t>Buffers </a:t>
            </a:r>
            <a:r>
              <a:rPr lang="en-US" dirty="0"/>
              <a:t>are used to mitigate differences in data processing speeds between different components of a system. </a:t>
            </a:r>
            <a:endParaRPr lang="en-US" dirty="0" smtClean="0"/>
          </a:p>
          <a:p>
            <a:r>
              <a:rPr lang="en-US" dirty="0" smtClean="0"/>
              <a:t>They </a:t>
            </a:r>
            <a:r>
              <a:rPr lang="en-US" dirty="0"/>
              <a:t>help ensure smooth and continuous data flow</a:t>
            </a:r>
            <a:r>
              <a:rPr lang="en-US" dirty="0" smtClean="0"/>
              <a:t>.</a:t>
            </a:r>
          </a:p>
          <a:p>
            <a:endParaRPr lang="en-US" dirty="0"/>
          </a:p>
          <a:p>
            <a:pPr marL="0" indent="0">
              <a:buNone/>
            </a:pPr>
            <a:r>
              <a:rPr lang="en-US" b="1" u="sng" dirty="0" smtClean="0"/>
              <a:t>NOTE</a:t>
            </a:r>
          </a:p>
          <a:p>
            <a:r>
              <a:rPr lang="en-US" dirty="0"/>
              <a:t>Understanding and implementing effective buffer management is crucial for optimizing data transfer, minimizing latency, and ensuring the efficient operation of various components within a computer system</a:t>
            </a:r>
            <a:r>
              <a:rPr lang="en-US" dirty="0" smtClean="0"/>
              <a:t>.</a:t>
            </a:r>
            <a:endParaRPr lang="en-US" dirty="0"/>
          </a:p>
          <a:p>
            <a:endParaRPr lang="en-US" dirty="0"/>
          </a:p>
        </p:txBody>
      </p:sp>
    </p:spTree>
    <p:extLst>
      <p:ext uri="{BB962C8B-B14F-4D97-AF65-F5344CB8AC3E}">
        <p14:creationId xmlns:p14="http://schemas.microsoft.com/office/powerpoint/2010/main" val="395710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and Structure of I/O System</a:t>
            </a:r>
            <a:endParaRPr lang="en-US" dirty="0"/>
          </a:p>
        </p:txBody>
      </p:sp>
      <p:sp>
        <p:nvSpPr>
          <p:cNvPr id="3" name="Content Placeholder 2"/>
          <p:cNvSpPr>
            <a:spLocks noGrp="1"/>
          </p:cNvSpPr>
          <p:nvPr>
            <p:ph idx="1"/>
          </p:nvPr>
        </p:nvSpPr>
        <p:spPr/>
        <p:txBody>
          <a:bodyPr/>
          <a:lstStyle/>
          <a:p>
            <a:pPr marL="0" indent="0">
              <a:buNone/>
            </a:pPr>
            <a:r>
              <a:rPr lang="en-US" b="1" dirty="0" smtClean="0"/>
              <a:t>Function</a:t>
            </a:r>
          </a:p>
          <a:p>
            <a:r>
              <a:rPr lang="en-US" dirty="0" smtClean="0"/>
              <a:t>The </a:t>
            </a:r>
            <a:r>
              <a:rPr lang="en-US" dirty="0"/>
              <a:t>I/O system is responsible for managing the flow of data between the computer and its external devices, such as keyboards, monitors, disk drives, and </a:t>
            </a:r>
            <a:r>
              <a:rPr lang="en-US" dirty="0" smtClean="0"/>
              <a:t>network </a:t>
            </a:r>
            <a:r>
              <a:rPr lang="en-US" dirty="0"/>
              <a:t>interfaces</a:t>
            </a:r>
            <a:r>
              <a:rPr lang="en-US" dirty="0" smtClean="0"/>
              <a:t>.</a:t>
            </a:r>
          </a:p>
          <a:p>
            <a:pPr marL="0" indent="0">
              <a:buNone/>
            </a:pPr>
            <a:r>
              <a:rPr lang="en-US" b="1" dirty="0" smtClean="0"/>
              <a:t>Structure</a:t>
            </a:r>
          </a:p>
          <a:p>
            <a:r>
              <a:rPr lang="en-US" dirty="0" smtClean="0"/>
              <a:t>The </a:t>
            </a:r>
            <a:r>
              <a:rPr lang="en-US" dirty="0"/>
              <a:t>I/O system typically consists of a set of components, including device drivers, interrupt handlers, I/O controllers, and the kernel. These components work together to facilitate efficient and reliable communication between the CPU and I/O devices.</a:t>
            </a:r>
          </a:p>
        </p:txBody>
      </p:sp>
    </p:spTree>
    <p:extLst>
      <p:ext uri="{BB962C8B-B14F-4D97-AF65-F5344CB8AC3E}">
        <p14:creationId xmlns:p14="http://schemas.microsoft.com/office/powerpoint/2010/main" val="3037735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Buffers</a:t>
            </a:r>
            <a:endParaRPr lang="en-US" dirty="0"/>
          </a:p>
        </p:txBody>
      </p:sp>
      <p:sp>
        <p:nvSpPr>
          <p:cNvPr id="3" name="Content Placeholder 2"/>
          <p:cNvSpPr>
            <a:spLocks noGrp="1"/>
          </p:cNvSpPr>
          <p:nvPr>
            <p:ph idx="1"/>
          </p:nvPr>
        </p:nvSpPr>
        <p:spPr/>
        <p:txBody>
          <a:bodyPr/>
          <a:lstStyle/>
          <a:p>
            <a:r>
              <a:rPr lang="en-US" b="1" dirty="0" smtClean="0"/>
              <a:t>Input </a:t>
            </a:r>
            <a:r>
              <a:rPr lang="en-US" b="1" dirty="0"/>
              <a:t>Buffer:</a:t>
            </a:r>
            <a:r>
              <a:rPr lang="en-US" dirty="0"/>
              <a:t> Temporarily stores incoming data before it is processed by the receiving device or system.</a:t>
            </a:r>
          </a:p>
          <a:p>
            <a:r>
              <a:rPr lang="en-US" b="1" dirty="0"/>
              <a:t>Output Buffer:</a:t>
            </a:r>
            <a:r>
              <a:rPr lang="en-US" dirty="0"/>
              <a:t> Temporarily stores data before it is transmitted to an external destination. This allows the output device to operate independently of the input speed.</a:t>
            </a:r>
          </a:p>
        </p:txBody>
      </p:sp>
    </p:spTree>
    <p:extLst>
      <p:ext uri="{BB962C8B-B14F-4D97-AF65-F5344CB8AC3E}">
        <p14:creationId xmlns:p14="http://schemas.microsoft.com/office/powerpoint/2010/main" val="1428297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 of </a:t>
            </a:r>
            <a:r>
              <a:rPr lang="en-US" b="1" dirty="0" smtClean="0"/>
              <a:t>Buffers</a:t>
            </a:r>
            <a:endParaRPr lang="en-US" dirty="0"/>
          </a:p>
        </p:txBody>
      </p:sp>
      <p:sp>
        <p:nvSpPr>
          <p:cNvPr id="3" name="Content Placeholder 2"/>
          <p:cNvSpPr>
            <a:spLocks noGrp="1"/>
          </p:cNvSpPr>
          <p:nvPr>
            <p:ph idx="1"/>
          </p:nvPr>
        </p:nvSpPr>
        <p:spPr/>
        <p:txBody>
          <a:bodyPr/>
          <a:lstStyle/>
          <a:p>
            <a:r>
              <a:rPr lang="en-US" b="1" dirty="0" smtClean="0"/>
              <a:t>Flow </a:t>
            </a:r>
            <a:r>
              <a:rPr lang="en-US" b="1" dirty="0"/>
              <a:t>Control:</a:t>
            </a:r>
            <a:r>
              <a:rPr lang="en-US" dirty="0"/>
              <a:t> Buffers help manage the flow of data between devices that may operate at different speeds or have varying processing capabilities.</a:t>
            </a:r>
          </a:p>
          <a:p>
            <a:r>
              <a:rPr lang="en-US" b="1" dirty="0"/>
              <a:t>Data Synchronization:</a:t>
            </a:r>
            <a:r>
              <a:rPr lang="en-US" dirty="0"/>
              <a:t> Buffers synchronize the data flow between components with different clock rates or processing speeds.</a:t>
            </a:r>
          </a:p>
          <a:p>
            <a:r>
              <a:rPr lang="en-US" b="1" dirty="0"/>
              <a:t>Performance Optimization:</a:t>
            </a:r>
            <a:r>
              <a:rPr lang="en-US" dirty="0"/>
              <a:t> Buffers contribute to overall system performance by allowing devices to operate asynchronously, reducing the impact of delays.</a:t>
            </a:r>
          </a:p>
          <a:p>
            <a:endParaRPr lang="en-US" dirty="0"/>
          </a:p>
        </p:txBody>
      </p:sp>
    </p:spTree>
    <p:extLst>
      <p:ext uri="{BB962C8B-B14F-4D97-AF65-F5344CB8AC3E}">
        <p14:creationId xmlns:p14="http://schemas.microsoft.com/office/powerpoint/2010/main" val="1658368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a:t>
            </a:r>
            <a:r>
              <a:rPr lang="en-US" b="1" dirty="0" smtClean="0"/>
              <a:t>Devices</a:t>
            </a:r>
            <a:endParaRPr lang="en-US" dirty="0"/>
          </a:p>
        </p:txBody>
      </p:sp>
      <p:sp>
        <p:nvSpPr>
          <p:cNvPr id="3" name="Content Placeholder 2"/>
          <p:cNvSpPr>
            <a:spLocks noGrp="1"/>
          </p:cNvSpPr>
          <p:nvPr>
            <p:ph idx="1"/>
          </p:nvPr>
        </p:nvSpPr>
        <p:spPr/>
        <p:txBody>
          <a:bodyPr/>
          <a:lstStyle/>
          <a:p>
            <a:r>
              <a:rPr lang="en-US" dirty="0" smtClean="0"/>
              <a:t>Virtual </a:t>
            </a:r>
            <a:r>
              <a:rPr lang="en-US" dirty="0"/>
              <a:t>devices are software-based representations of physical devices. They allow for greater flexibility in managing and controlling I/O operations. Examples include virtual disks and virtual network interfaces.</a:t>
            </a:r>
          </a:p>
          <a:p>
            <a:endParaRPr lang="en-US" dirty="0"/>
          </a:p>
        </p:txBody>
      </p:sp>
    </p:spTree>
    <p:extLst>
      <p:ext uri="{BB962C8B-B14F-4D97-AF65-F5344CB8AC3E}">
        <p14:creationId xmlns:p14="http://schemas.microsoft.com/office/powerpoint/2010/main" val="1944547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253"/>
            <a:ext cx="10515600" cy="699177"/>
          </a:xfrm>
        </p:spPr>
        <p:txBody>
          <a:bodyPr/>
          <a:lstStyle/>
          <a:p>
            <a:r>
              <a:rPr lang="en-US" b="1" dirty="0" smtClean="0"/>
              <a:t>Cache</a:t>
            </a:r>
            <a:endParaRPr lang="en-US" b="1" dirty="0"/>
          </a:p>
        </p:txBody>
      </p:sp>
      <p:sp>
        <p:nvSpPr>
          <p:cNvPr id="3" name="Content Placeholder 2"/>
          <p:cNvSpPr>
            <a:spLocks noGrp="1"/>
          </p:cNvSpPr>
          <p:nvPr>
            <p:ph idx="1"/>
          </p:nvPr>
        </p:nvSpPr>
        <p:spPr>
          <a:xfrm>
            <a:off x="838200" y="869430"/>
            <a:ext cx="10515600" cy="5711252"/>
          </a:xfrm>
        </p:spPr>
        <p:txBody>
          <a:bodyPr>
            <a:normAutofit/>
          </a:bodyPr>
          <a:lstStyle/>
          <a:p>
            <a:r>
              <a:rPr lang="en-US" dirty="0"/>
              <a:t>A cache is a small-sized type of volatile computer memory that provides high-speed data access to a processor and stores frequently used computer programs, applications, and data</a:t>
            </a:r>
            <a:r>
              <a:rPr lang="en-US" dirty="0" smtClean="0"/>
              <a:t>.</a:t>
            </a:r>
          </a:p>
          <a:p>
            <a:pPr marL="0" indent="0">
              <a:buNone/>
            </a:pPr>
            <a:r>
              <a:rPr lang="en-US" b="1" dirty="0"/>
              <a:t>Key </a:t>
            </a:r>
            <a:r>
              <a:rPr lang="en-US" b="1" dirty="0" smtClean="0"/>
              <a:t>Characteristics of Cache</a:t>
            </a:r>
            <a:endParaRPr lang="en-US" dirty="0"/>
          </a:p>
          <a:p>
            <a:r>
              <a:rPr lang="en-US" b="1" dirty="0"/>
              <a:t>Speed:</a:t>
            </a:r>
            <a:r>
              <a:rPr lang="en-US" dirty="0"/>
              <a:t> Caches are designed for high-speed access, providing faster data retrieval compared to main memory (RAM).</a:t>
            </a:r>
          </a:p>
          <a:p>
            <a:r>
              <a:rPr lang="en-US" b="1" dirty="0"/>
              <a:t>Proximity:</a:t>
            </a:r>
            <a:r>
              <a:rPr lang="en-US" dirty="0"/>
              <a:t> Caches are typically located closer to the processor, either on the same chip (Level 1 or L1 cache) or in close proximity to it (Level 2 or L2 cache).</a:t>
            </a:r>
          </a:p>
          <a:p>
            <a:r>
              <a:rPr lang="en-US" b="1" dirty="0"/>
              <a:t>Hierarchy:</a:t>
            </a:r>
            <a:r>
              <a:rPr lang="en-US" dirty="0"/>
              <a:t> Modern systems often have multiple levels of cache (L1, L2, L3), with each level progressively larger but slower than the previous.</a:t>
            </a:r>
          </a:p>
          <a:p>
            <a:endParaRPr lang="en-US" dirty="0"/>
          </a:p>
          <a:p>
            <a:endParaRPr lang="en-US" dirty="0"/>
          </a:p>
        </p:txBody>
      </p:sp>
    </p:spTree>
    <p:extLst>
      <p:ext uri="{BB962C8B-B14F-4D97-AF65-F5344CB8AC3E}">
        <p14:creationId xmlns:p14="http://schemas.microsoft.com/office/powerpoint/2010/main" val="1820776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Functionality</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primary purpose of a cache is to store copies of frequently accessed data or instructions to reduce latency and speed up CPU operations.</a:t>
            </a:r>
          </a:p>
          <a:p>
            <a:r>
              <a:rPr lang="en-US" dirty="0"/>
              <a:t>When the CPU needs to access data, it first checks the cache. If the required data is found in the cache (cache hit), it can be retrieved quickly. If not (cache miss), the data is fetched from slower main memory</a:t>
            </a:r>
            <a:r>
              <a:rPr lang="en-US" dirty="0" smtClean="0"/>
              <a:t>.</a:t>
            </a:r>
            <a:endParaRPr lang="en-US" dirty="0"/>
          </a:p>
        </p:txBody>
      </p:sp>
    </p:spTree>
    <p:extLst>
      <p:ext uri="{BB962C8B-B14F-4D97-AF65-F5344CB8AC3E}">
        <p14:creationId xmlns:p14="http://schemas.microsoft.com/office/powerpoint/2010/main" val="3921886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Caches</a:t>
            </a:r>
            <a:endParaRPr lang="en-US" dirty="0"/>
          </a:p>
        </p:txBody>
      </p:sp>
      <p:sp>
        <p:nvSpPr>
          <p:cNvPr id="3" name="Content Placeholder 2"/>
          <p:cNvSpPr>
            <a:spLocks noGrp="1"/>
          </p:cNvSpPr>
          <p:nvPr>
            <p:ph idx="1"/>
          </p:nvPr>
        </p:nvSpPr>
        <p:spPr/>
        <p:txBody>
          <a:bodyPr/>
          <a:lstStyle/>
          <a:p>
            <a:r>
              <a:rPr lang="en-US" b="1" dirty="0" smtClean="0"/>
              <a:t>Instruction </a:t>
            </a:r>
            <a:r>
              <a:rPr lang="en-US" b="1" dirty="0"/>
              <a:t>Cache (I-cache):</a:t>
            </a:r>
            <a:r>
              <a:rPr lang="en-US" dirty="0"/>
              <a:t> Stores frequently used machine instructions.</a:t>
            </a:r>
          </a:p>
          <a:p>
            <a:r>
              <a:rPr lang="en-US" b="1" dirty="0"/>
              <a:t>Data Cache (D-cache):</a:t>
            </a:r>
            <a:r>
              <a:rPr lang="en-US" dirty="0"/>
              <a:t> Stores frequently used data.</a:t>
            </a:r>
          </a:p>
          <a:p>
            <a:endParaRPr lang="en-US" b="1" dirty="0" smtClean="0"/>
          </a:p>
          <a:p>
            <a:pPr marL="0" indent="0">
              <a:buNone/>
            </a:pPr>
            <a:r>
              <a:rPr lang="en-US" b="1" dirty="0" smtClean="0"/>
              <a:t>Cache </a:t>
            </a:r>
            <a:r>
              <a:rPr lang="en-US" b="1" dirty="0"/>
              <a:t>Replacement Policies:</a:t>
            </a:r>
            <a:endParaRPr lang="en-US" dirty="0"/>
          </a:p>
          <a:p>
            <a:r>
              <a:rPr lang="en-US" dirty="0"/>
              <a:t>When a cache is full and a new item needs to be stored, a cache replacement policy determines which existing item should be evicted. Common policies include Least Recently Used (LRU) and First-In-First-Out (FIFO</a:t>
            </a:r>
          </a:p>
          <a:p>
            <a:endParaRPr lang="en-US" dirty="0"/>
          </a:p>
        </p:txBody>
      </p:sp>
    </p:spTree>
    <p:extLst>
      <p:ext uri="{BB962C8B-B14F-4D97-AF65-F5344CB8AC3E}">
        <p14:creationId xmlns:p14="http://schemas.microsoft.com/office/powerpoint/2010/main" val="1631815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122" y="110292"/>
            <a:ext cx="10515600" cy="504305"/>
          </a:xfrm>
        </p:spPr>
        <p:txBody>
          <a:bodyPr>
            <a:normAutofit fontScale="90000"/>
          </a:bodyPr>
          <a:lstStyle/>
          <a:p>
            <a:r>
              <a:rPr lang="en-US" b="1" dirty="0" smtClean="0"/>
              <a:t>Spooling</a:t>
            </a:r>
            <a:endParaRPr lang="en-US" dirty="0"/>
          </a:p>
        </p:txBody>
      </p:sp>
      <p:sp>
        <p:nvSpPr>
          <p:cNvPr id="3" name="Content Placeholder 2"/>
          <p:cNvSpPr>
            <a:spLocks noGrp="1"/>
          </p:cNvSpPr>
          <p:nvPr>
            <p:ph idx="1"/>
          </p:nvPr>
        </p:nvSpPr>
        <p:spPr>
          <a:xfrm>
            <a:off x="838200" y="614596"/>
            <a:ext cx="10515600" cy="5981075"/>
          </a:xfrm>
        </p:spPr>
        <p:txBody>
          <a:bodyPr/>
          <a:lstStyle/>
          <a:p>
            <a:r>
              <a:rPr lang="en-US" dirty="0" smtClean="0"/>
              <a:t>Spooling</a:t>
            </a:r>
            <a:r>
              <a:rPr lang="en-US" dirty="0"/>
              <a:t>, which stands for "Simultaneous Peripheral Operations On-Line," is a system function that uses a buffer (or spool) to temporarily store data for a device, such as a printer, that cannot accept or process the data as fast as it is sent</a:t>
            </a:r>
            <a:r>
              <a:rPr lang="en-US" dirty="0" smtClean="0"/>
              <a:t>.</a:t>
            </a:r>
          </a:p>
          <a:p>
            <a:endParaRPr lang="en-US" dirty="0"/>
          </a:p>
          <a:p>
            <a:pPr marL="0" indent="0">
              <a:buNone/>
            </a:pPr>
            <a:r>
              <a:rPr lang="en-US" b="1" dirty="0"/>
              <a:t>Key Characteristics:</a:t>
            </a:r>
            <a:endParaRPr lang="en-US" dirty="0"/>
          </a:p>
          <a:p>
            <a:r>
              <a:rPr lang="en-US" b="1" dirty="0"/>
              <a:t>Purpose:</a:t>
            </a:r>
            <a:r>
              <a:rPr lang="en-US" dirty="0"/>
              <a:t> Spooling is used to manage and control the flow of data between different devices with varying speeds or capabilities.</a:t>
            </a:r>
          </a:p>
          <a:p>
            <a:r>
              <a:rPr lang="en-US" b="1" dirty="0"/>
              <a:t>Buffering:</a:t>
            </a:r>
            <a:r>
              <a:rPr lang="en-US" dirty="0"/>
              <a:t> Data is temporarily stored in a spool (buffer) before being sent to a slower device.</a:t>
            </a:r>
          </a:p>
          <a:p>
            <a:r>
              <a:rPr lang="en-US" b="1" dirty="0"/>
              <a:t>Simultaneity:</a:t>
            </a:r>
            <a:r>
              <a:rPr lang="en-US" dirty="0"/>
              <a:t> Spooling allows multiple tasks to be performed simultaneously, enhancing system efficiency.</a:t>
            </a:r>
          </a:p>
          <a:p>
            <a:endParaRPr lang="en-US" dirty="0" smtClean="0"/>
          </a:p>
        </p:txBody>
      </p:sp>
    </p:spTree>
    <p:extLst>
      <p:ext uri="{BB962C8B-B14F-4D97-AF65-F5344CB8AC3E}">
        <p14:creationId xmlns:p14="http://schemas.microsoft.com/office/powerpoint/2010/main" val="185578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a:t>
            </a:r>
            <a:r>
              <a:rPr lang="en-US" dirty="0"/>
              <a:t>a process or user sends data to a device (e.g., a print job to a printer), the data is spooled to a disk or other storage medium. The device then retrieves the data from the spool at its own pace.</a:t>
            </a:r>
          </a:p>
          <a:p>
            <a:r>
              <a:rPr lang="en-US" dirty="0"/>
              <a:t>This allows the sending process to continue its work without waiting for the slower device to process the data.</a:t>
            </a:r>
          </a:p>
          <a:p>
            <a:pPr marL="0" indent="0">
              <a:buNone/>
            </a:pPr>
            <a:endParaRPr lang="en-US" b="1" dirty="0" smtClean="0"/>
          </a:p>
          <a:p>
            <a:pPr marL="0" indent="0">
              <a:buNone/>
            </a:pPr>
            <a:endParaRPr lang="en-US" b="1" dirty="0"/>
          </a:p>
          <a:p>
            <a:pPr marL="0" indent="0">
              <a:buNone/>
            </a:pPr>
            <a:r>
              <a:rPr lang="en-US" b="1" dirty="0" smtClean="0"/>
              <a:t>Applications</a:t>
            </a:r>
            <a:endParaRPr lang="en-US" dirty="0"/>
          </a:p>
          <a:p>
            <a:r>
              <a:rPr lang="en-US" b="1" dirty="0"/>
              <a:t>Print Spooling:</a:t>
            </a:r>
            <a:r>
              <a:rPr lang="en-US" dirty="0"/>
              <a:t> Queueing print jobs so that multiple print jobs can be processed concurrently without waiting for each to complete.</a:t>
            </a:r>
          </a:p>
          <a:p>
            <a:r>
              <a:rPr lang="en-US" b="1" dirty="0"/>
              <a:t>Disk Spooling:</a:t>
            </a:r>
            <a:r>
              <a:rPr lang="en-US" dirty="0"/>
              <a:t> Storing data on disk temporarily to free up memory for other processes</a:t>
            </a:r>
            <a:r>
              <a:rPr lang="en-US" dirty="0" smtClean="0"/>
              <a:t>.</a:t>
            </a:r>
            <a:endParaRPr lang="en-US" dirty="0"/>
          </a:p>
        </p:txBody>
      </p:sp>
    </p:spTree>
    <p:extLst>
      <p:ext uri="{BB962C8B-B14F-4D97-AF65-F5344CB8AC3E}">
        <p14:creationId xmlns:p14="http://schemas.microsoft.com/office/powerpoint/2010/main" val="1796832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b="1" dirty="0" smtClean="0"/>
              <a:t>Improved </a:t>
            </a:r>
            <a:r>
              <a:rPr lang="en-US" b="1" dirty="0"/>
              <a:t>Efficiency:</a:t>
            </a:r>
            <a:r>
              <a:rPr lang="en-US" dirty="0"/>
              <a:t> Allows devices to operate asynchronously, reducing waiting times for both users and devices.</a:t>
            </a:r>
          </a:p>
          <a:p>
            <a:r>
              <a:rPr lang="en-US" b="1" dirty="0"/>
              <a:t>Simultaneous Operations:</a:t>
            </a:r>
            <a:r>
              <a:rPr lang="en-US" dirty="0"/>
              <a:t> Permits multiple processes to use a device simultaneously without conflicts.</a:t>
            </a:r>
          </a:p>
          <a:p>
            <a:pPr marL="0" indent="0">
              <a:buNone/>
            </a:pPr>
            <a:endParaRPr lang="en-US" b="1" dirty="0" smtClean="0"/>
          </a:p>
          <a:p>
            <a:pPr marL="0" indent="0">
              <a:buNone/>
            </a:pPr>
            <a:r>
              <a:rPr lang="en-US" b="1" dirty="0" smtClean="0"/>
              <a:t>Disadvantages</a:t>
            </a:r>
            <a:endParaRPr lang="en-US" dirty="0"/>
          </a:p>
          <a:p>
            <a:r>
              <a:rPr lang="en-US" b="1" dirty="0"/>
              <a:t>Storage Overhead:</a:t>
            </a:r>
            <a:r>
              <a:rPr lang="en-US" dirty="0"/>
              <a:t> Requires disk space or other storage resources to hold spooled data.</a:t>
            </a:r>
          </a:p>
          <a:p>
            <a:r>
              <a:rPr lang="en-US" b="1" dirty="0"/>
              <a:t>Complexity:</a:t>
            </a:r>
            <a:r>
              <a:rPr lang="en-US" dirty="0"/>
              <a:t> Implementing and managing spooling systems can add complexity to the overall system.</a:t>
            </a:r>
          </a:p>
          <a:p>
            <a:endParaRPr lang="en-US" dirty="0"/>
          </a:p>
          <a:p>
            <a:endParaRPr lang="en-US" dirty="0"/>
          </a:p>
        </p:txBody>
      </p:sp>
    </p:spTree>
    <p:extLst>
      <p:ext uri="{BB962C8B-B14F-4D97-AF65-F5344CB8AC3E}">
        <p14:creationId xmlns:p14="http://schemas.microsoft.com/office/powerpoint/2010/main" val="76167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690"/>
            <a:ext cx="10515600" cy="761179"/>
          </a:xfrm>
        </p:spPr>
        <p:txBody>
          <a:bodyPr/>
          <a:lstStyle/>
          <a:p>
            <a:r>
              <a:rPr lang="en-US" b="1" dirty="0" smtClean="0"/>
              <a:t>Structure </a:t>
            </a:r>
            <a:endParaRPr lang="en-US" b="1" dirty="0"/>
          </a:p>
        </p:txBody>
      </p:sp>
      <p:sp>
        <p:nvSpPr>
          <p:cNvPr id="3" name="Content Placeholder 2"/>
          <p:cNvSpPr>
            <a:spLocks noGrp="1"/>
          </p:cNvSpPr>
          <p:nvPr>
            <p:ph idx="1"/>
          </p:nvPr>
        </p:nvSpPr>
        <p:spPr>
          <a:xfrm>
            <a:off x="567559" y="882868"/>
            <a:ext cx="11351171" cy="5644055"/>
          </a:xfrm>
        </p:spPr>
        <p:txBody>
          <a:bodyPr/>
          <a:lstStyle/>
          <a:p>
            <a:r>
              <a:rPr lang="en-US" dirty="0"/>
              <a:t>The structure of an Input/Output (I/O) system in a computer involves various components working together to manage communication between the central processing unit (CPU) and peripheral </a:t>
            </a:r>
            <a:r>
              <a:rPr lang="en-US" dirty="0" smtClean="0"/>
              <a:t>devices. The </a:t>
            </a:r>
            <a:r>
              <a:rPr lang="en-US" dirty="0"/>
              <a:t>key elements within the structure of an I/O </a:t>
            </a:r>
            <a:r>
              <a:rPr lang="en-US" dirty="0" smtClean="0"/>
              <a:t>system are:</a:t>
            </a:r>
            <a:endParaRPr lang="en-US" dirty="0"/>
          </a:p>
          <a:p>
            <a:r>
              <a:rPr lang="en-US" b="1" dirty="0"/>
              <a:t>User-Level I/O Software:</a:t>
            </a:r>
            <a:endParaRPr lang="en-US" dirty="0"/>
          </a:p>
          <a:p>
            <a:pPr lvl="1"/>
            <a:r>
              <a:rPr lang="en-US" dirty="0" smtClean="0"/>
              <a:t>This </a:t>
            </a:r>
            <a:r>
              <a:rPr lang="en-US" dirty="0"/>
              <a:t>layer includes libraries and APIs (Application Programming Interfaces) that application programs use to interact with I/O devices.</a:t>
            </a:r>
          </a:p>
          <a:p>
            <a:pPr lvl="1"/>
            <a:r>
              <a:rPr lang="en-US" dirty="0" smtClean="0"/>
              <a:t>It </a:t>
            </a:r>
            <a:r>
              <a:rPr lang="en-US" dirty="0"/>
              <a:t>provides a high-level, device-independent interface for application developers, allowing them to perform I/O operations without dealing with low-level hardware details.</a:t>
            </a:r>
          </a:p>
          <a:p>
            <a:endParaRPr lang="en-US" dirty="0"/>
          </a:p>
        </p:txBody>
      </p:sp>
    </p:spTree>
    <p:extLst>
      <p:ext uri="{BB962C8B-B14F-4D97-AF65-F5344CB8AC3E}">
        <p14:creationId xmlns:p14="http://schemas.microsoft.com/office/powerpoint/2010/main" val="170911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8"/>
            <a:ext cx="10515600" cy="675399"/>
          </a:xfrm>
        </p:spPr>
        <p:txBody>
          <a:bodyPr>
            <a:normAutofit fontScale="90000"/>
          </a:bodyPr>
          <a:lstStyle/>
          <a:p>
            <a:r>
              <a:rPr lang="en-US" b="1" dirty="0"/>
              <a:t>Device-Independent Operating System </a:t>
            </a:r>
            <a:r>
              <a:rPr lang="en-US" b="1" dirty="0" smtClean="0"/>
              <a:t>Kernel</a:t>
            </a:r>
            <a:endParaRPr lang="en-US" dirty="0"/>
          </a:p>
        </p:txBody>
      </p:sp>
      <p:sp>
        <p:nvSpPr>
          <p:cNvPr id="3" name="Content Placeholder 2"/>
          <p:cNvSpPr>
            <a:spLocks noGrp="1"/>
          </p:cNvSpPr>
          <p:nvPr>
            <p:ph idx="1"/>
          </p:nvPr>
        </p:nvSpPr>
        <p:spPr>
          <a:xfrm>
            <a:off x="838200" y="819807"/>
            <a:ext cx="10515600" cy="5486400"/>
          </a:xfrm>
        </p:spPr>
        <p:txBody>
          <a:bodyPr>
            <a:normAutofit/>
          </a:bodyPr>
          <a:lstStyle/>
          <a:p>
            <a:pPr lvl="1"/>
            <a:r>
              <a:rPr lang="en-US" dirty="0" smtClean="0"/>
              <a:t>This </a:t>
            </a:r>
            <a:r>
              <a:rPr lang="en-US" dirty="0"/>
              <a:t>layer acts as an intermediary between user-level software and device drivers, providing a standardized interface for different devices.</a:t>
            </a:r>
          </a:p>
          <a:p>
            <a:pPr lvl="1"/>
            <a:r>
              <a:rPr lang="en-US" dirty="0" smtClean="0"/>
              <a:t>It </a:t>
            </a:r>
            <a:r>
              <a:rPr lang="en-US" dirty="0"/>
              <a:t>abstracts the hardware details, ensuring that applications can issue I/O requests in a device-independent manner. It manages I/O requests and forwards them to appropriate device drivers.</a:t>
            </a:r>
          </a:p>
          <a:p>
            <a:pPr marL="0" indent="0">
              <a:buNone/>
            </a:pPr>
            <a:r>
              <a:rPr lang="en-US" b="1" dirty="0"/>
              <a:t>Device </a:t>
            </a:r>
            <a:r>
              <a:rPr lang="en-US" b="1" dirty="0" smtClean="0"/>
              <a:t>Drivers</a:t>
            </a:r>
            <a:endParaRPr lang="en-US" dirty="0"/>
          </a:p>
          <a:p>
            <a:pPr lvl="1"/>
            <a:r>
              <a:rPr lang="en-US" dirty="0" smtClean="0"/>
              <a:t>Device </a:t>
            </a:r>
            <a:r>
              <a:rPr lang="en-US" dirty="0"/>
              <a:t>drivers are specialized software components that facilitate communication between the operating system kernel and specific hardware devices.</a:t>
            </a:r>
          </a:p>
          <a:p>
            <a:pPr lvl="1"/>
            <a:r>
              <a:rPr lang="en-US" dirty="0" smtClean="0"/>
              <a:t>Each </a:t>
            </a:r>
            <a:r>
              <a:rPr lang="en-US" dirty="0"/>
              <a:t>device driver is tailored to a particular device type and handles the translation of generic commands from the operating system into instructions that the device can understand.</a:t>
            </a:r>
          </a:p>
          <a:p>
            <a:endParaRPr lang="en-US" dirty="0"/>
          </a:p>
        </p:txBody>
      </p:sp>
    </p:spTree>
    <p:extLst>
      <p:ext uri="{BB962C8B-B14F-4D97-AF65-F5344CB8AC3E}">
        <p14:creationId xmlns:p14="http://schemas.microsoft.com/office/powerpoint/2010/main" val="290845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9"/>
            <a:ext cx="10515600" cy="643868"/>
          </a:xfrm>
        </p:spPr>
        <p:txBody>
          <a:bodyPr>
            <a:normAutofit fontScale="90000"/>
          </a:bodyPr>
          <a:lstStyle/>
          <a:p>
            <a:r>
              <a:rPr lang="en-US" b="1" dirty="0"/>
              <a:t>I/O </a:t>
            </a:r>
            <a:r>
              <a:rPr lang="en-US" b="1" dirty="0" smtClean="0"/>
              <a:t>Controllers</a:t>
            </a:r>
            <a:endParaRPr lang="en-US" dirty="0"/>
          </a:p>
        </p:txBody>
      </p:sp>
      <p:sp>
        <p:nvSpPr>
          <p:cNvPr id="3" name="Content Placeholder 2"/>
          <p:cNvSpPr>
            <a:spLocks noGrp="1"/>
          </p:cNvSpPr>
          <p:nvPr>
            <p:ph idx="1"/>
          </p:nvPr>
        </p:nvSpPr>
        <p:spPr>
          <a:xfrm>
            <a:off x="838200" y="788277"/>
            <a:ext cx="11353800" cy="5833240"/>
          </a:xfrm>
        </p:spPr>
        <p:txBody>
          <a:bodyPr>
            <a:normAutofit/>
          </a:bodyPr>
          <a:lstStyle/>
          <a:p>
            <a:r>
              <a:rPr lang="en-US" dirty="0" smtClean="0"/>
              <a:t>I/O </a:t>
            </a:r>
            <a:r>
              <a:rPr lang="en-US" dirty="0"/>
              <a:t>controllers are hardware components responsible for managing the physical communication between the CPU and peripheral </a:t>
            </a:r>
            <a:r>
              <a:rPr lang="en-US" dirty="0" smtClean="0"/>
              <a:t>devices. Examples</a:t>
            </a:r>
            <a:r>
              <a:rPr lang="en-US" b="1" dirty="0"/>
              <a:t>:</a:t>
            </a:r>
            <a:r>
              <a:rPr lang="en-US" dirty="0"/>
              <a:t> Disk controllers, network interface controllers, USB controllers, etc.</a:t>
            </a:r>
          </a:p>
          <a:p>
            <a:r>
              <a:rPr lang="en-US" dirty="0" smtClean="0"/>
              <a:t>They </a:t>
            </a:r>
            <a:r>
              <a:rPr lang="en-US" dirty="0"/>
              <a:t>handle low-level details of data transfer, protocol conversion, and signal processing specific to the attached devices</a:t>
            </a:r>
            <a:r>
              <a:rPr lang="en-US" dirty="0" smtClean="0"/>
              <a:t>.</a:t>
            </a:r>
          </a:p>
          <a:p>
            <a:r>
              <a:rPr lang="en-US" b="1" dirty="0"/>
              <a:t>Interrupt </a:t>
            </a:r>
            <a:r>
              <a:rPr lang="en-US" b="1" dirty="0" smtClean="0"/>
              <a:t>Handlers</a:t>
            </a:r>
            <a:endParaRPr lang="en-US" dirty="0"/>
          </a:p>
          <a:p>
            <a:pPr lvl="1"/>
            <a:r>
              <a:rPr lang="en-US" dirty="0" smtClean="0"/>
              <a:t>Interrupt </a:t>
            </a:r>
            <a:r>
              <a:rPr lang="en-US" dirty="0"/>
              <a:t>handlers are software routines that manage interrupts generated by devices to signal events.</a:t>
            </a:r>
          </a:p>
          <a:p>
            <a:pPr lvl="1"/>
            <a:r>
              <a:rPr lang="en-US" dirty="0" smtClean="0"/>
              <a:t>When </a:t>
            </a:r>
            <a:r>
              <a:rPr lang="en-US" dirty="0"/>
              <a:t>an interrupt occurs, the interrupt handler takes control, processes the interrupt, and initiates the necessary actions, such as notifying the operating system about completed I/O </a:t>
            </a:r>
            <a:r>
              <a:rPr lang="en-US" dirty="0" smtClean="0"/>
              <a:t>operations.</a:t>
            </a:r>
            <a:endParaRPr lang="en-US" dirty="0"/>
          </a:p>
        </p:txBody>
      </p:sp>
    </p:spTree>
    <p:extLst>
      <p:ext uri="{BB962C8B-B14F-4D97-AF65-F5344CB8AC3E}">
        <p14:creationId xmlns:p14="http://schemas.microsoft.com/office/powerpoint/2010/main" val="302439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877"/>
            <a:ext cx="10515600" cy="612337"/>
          </a:xfrm>
        </p:spPr>
        <p:txBody>
          <a:bodyPr>
            <a:normAutofit fontScale="90000"/>
          </a:bodyPr>
          <a:lstStyle/>
          <a:p>
            <a:r>
              <a:rPr lang="en-US" b="1" dirty="0"/>
              <a:t>I/O </a:t>
            </a:r>
            <a:r>
              <a:rPr lang="en-US" b="1" dirty="0" smtClean="0"/>
              <a:t>Bus</a:t>
            </a:r>
            <a:endParaRPr lang="en-US" dirty="0"/>
          </a:p>
        </p:txBody>
      </p:sp>
      <p:sp>
        <p:nvSpPr>
          <p:cNvPr id="3" name="Content Placeholder 2"/>
          <p:cNvSpPr>
            <a:spLocks noGrp="1"/>
          </p:cNvSpPr>
          <p:nvPr>
            <p:ph idx="1"/>
          </p:nvPr>
        </p:nvSpPr>
        <p:spPr>
          <a:xfrm>
            <a:off x="838199" y="725214"/>
            <a:ext cx="11017469" cy="5896303"/>
          </a:xfrm>
        </p:spPr>
        <p:txBody>
          <a:bodyPr>
            <a:normAutofit/>
          </a:bodyPr>
          <a:lstStyle/>
          <a:p>
            <a:pPr lvl="1"/>
            <a:r>
              <a:rPr lang="en-US" dirty="0" smtClean="0"/>
              <a:t>The </a:t>
            </a:r>
            <a:r>
              <a:rPr lang="en-US" dirty="0"/>
              <a:t>I/O bus is a communication pathway that connects the CPU, memory, I/O controllers, and other system </a:t>
            </a:r>
            <a:r>
              <a:rPr lang="en-US" dirty="0" smtClean="0"/>
              <a:t>components. Examples are</a:t>
            </a:r>
            <a:r>
              <a:rPr lang="en-US" b="1" dirty="0" smtClean="0"/>
              <a:t>:</a:t>
            </a:r>
            <a:r>
              <a:rPr lang="en-US" dirty="0" smtClean="0"/>
              <a:t> </a:t>
            </a:r>
            <a:r>
              <a:rPr lang="en-US" dirty="0"/>
              <a:t>PCI (Peripheral Component Interconnect), USB (Universal Serial Bus), SATA (Serial ATA), etc.</a:t>
            </a:r>
          </a:p>
          <a:p>
            <a:pPr lvl="1"/>
            <a:r>
              <a:rPr lang="en-US" dirty="0" smtClean="0"/>
              <a:t>It </a:t>
            </a:r>
            <a:r>
              <a:rPr lang="en-US" dirty="0"/>
              <a:t>provides a physical connection for data transfer between the CPU, memory, and I/O devices.</a:t>
            </a:r>
          </a:p>
          <a:p>
            <a:r>
              <a:rPr lang="en-US" b="1" dirty="0"/>
              <a:t>Direct Memory Access (DMA) </a:t>
            </a:r>
            <a:r>
              <a:rPr lang="en-US" b="1" dirty="0" smtClean="0"/>
              <a:t>Controller</a:t>
            </a:r>
            <a:endParaRPr lang="en-US" dirty="0"/>
          </a:p>
          <a:p>
            <a:pPr lvl="1"/>
            <a:r>
              <a:rPr lang="en-US" dirty="0" smtClean="0"/>
              <a:t>The </a:t>
            </a:r>
            <a:r>
              <a:rPr lang="en-US" dirty="0"/>
              <a:t>DMA controller allows certain devices to transfer data directly to and from system memory without involving the CPU.</a:t>
            </a:r>
          </a:p>
          <a:p>
            <a:pPr lvl="1"/>
            <a:r>
              <a:rPr lang="en-US" dirty="0" smtClean="0"/>
              <a:t>DMA </a:t>
            </a:r>
            <a:r>
              <a:rPr lang="en-US" dirty="0"/>
              <a:t>enhances overall system performance by reducing CPU overhead in data transfer operations.</a:t>
            </a:r>
          </a:p>
          <a:p>
            <a:r>
              <a:rPr lang="en-US" b="1" dirty="0"/>
              <a:t>Memory-Mapped </a:t>
            </a:r>
            <a:r>
              <a:rPr lang="en-US" b="1" dirty="0" smtClean="0"/>
              <a:t>I/O</a:t>
            </a:r>
            <a:endParaRPr lang="en-US" dirty="0"/>
          </a:p>
          <a:p>
            <a:pPr lvl="1"/>
            <a:r>
              <a:rPr lang="en-US" dirty="0" smtClean="0"/>
              <a:t>Memory-mapped </a:t>
            </a:r>
            <a:r>
              <a:rPr lang="en-US" dirty="0"/>
              <a:t>I/O is a technique where I/O devices are treated as if they were memory locations.</a:t>
            </a:r>
          </a:p>
          <a:p>
            <a:pPr lvl="1"/>
            <a:r>
              <a:rPr lang="en-US" dirty="0" smtClean="0"/>
              <a:t>It </a:t>
            </a:r>
            <a:r>
              <a:rPr lang="en-US" dirty="0"/>
              <a:t>simplifies the interface between the CPU and devices, making it easier to read and write data by treating devices as if they were part of the memory space.</a:t>
            </a:r>
          </a:p>
          <a:p>
            <a:endParaRPr lang="en-US" dirty="0"/>
          </a:p>
        </p:txBody>
      </p:sp>
    </p:spTree>
    <p:extLst>
      <p:ext uri="{BB962C8B-B14F-4D97-AF65-F5344CB8AC3E}">
        <p14:creationId xmlns:p14="http://schemas.microsoft.com/office/powerpoint/2010/main" val="309876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999"/>
            <a:ext cx="10515600" cy="590277"/>
          </a:xfrm>
        </p:spPr>
        <p:txBody>
          <a:bodyPr>
            <a:normAutofit fontScale="90000"/>
          </a:bodyPr>
          <a:lstStyle/>
          <a:p>
            <a:r>
              <a:rPr lang="en-US" b="1" dirty="0"/>
              <a:t>Device drivers</a:t>
            </a:r>
            <a:endParaRPr lang="en-US" dirty="0"/>
          </a:p>
        </p:txBody>
      </p:sp>
      <p:sp>
        <p:nvSpPr>
          <p:cNvPr id="3" name="Content Placeholder 2"/>
          <p:cNvSpPr>
            <a:spLocks noGrp="1"/>
          </p:cNvSpPr>
          <p:nvPr>
            <p:ph idx="1"/>
          </p:nvPr>
        </p:nvSpPr>
        <p:spPr>
          <a:xfrm>
            <a:off x="838200" y="1040524"/>
            <a:ext cx="11353800" cy="5580993"/>
          </a:xfrm>
        </p:spPr>
        <p:txBody>
          <a:bodyPr>
            <a:normAutofit/>
          </a:bodyPr>
          <a:lstStyle/>
          <a:p>
            <a:r>
              <a:rPr lang="en-US" b="1" dirty="0"/>
              <a:t>Device drivers </a:t>
            </a:r>
            <a:r>
              <a:rPr lang="en-US" dirty="0"/>
              <a:t>are software modules that can be plugged into an OS to handle a particular device. Operating System takes help from device drivers to handle all I/O devices</a:t>
            </a:r>
            <a:r>
              <a:rPr lang="en-US" dirty="0" smtClean="0"/>
              <a:t>.</a:t>
            </a:r>
          </a:p>
          <a:p>
            <a:r>
              <a:rPr lang="en-US" dirty="0"/>
              <a:t>Device drivers are specialized software components that allow the operating system to communicate with and control specific hardware devices.</a:t>
            </a:r>
          </a:p>
          <a:p>
            <a:r>
              <a:rPr lang="en-US" b="1" dirty="0"/>
              <a:t>Windows:</a:t>
            </a:r>
            <a:r>
              <a:rPr lang="en-US" dirty="0"/>
              <a:t> In Windows, device drivers are typically written in C or C++. The Windows Driver Model (WDM) is a framework that facilitates the development of drivers for Windows operating systems.</a:t>
            </a:r>
          </a:p>
          <a:p>
            <a:r>
              <a:rPr lang="en-US" b="1" dirty="0"/>
              <a:t>Linux:</a:t>
            </a:r>
            <a:r>
              <a:rPr lang="en-US" dirty="0"/>
              <a:t> Linux uses a modular approach for device drivers. They can be dynamically loaded and unloaded from the kernel. The Linux kernel provides a framework for driver development, and drivers can be written in C</a:t>
            </a:r>
            <a:r>
              <a:rPr lang="en-US" dirty="0" smtClean="0"/>
              <a:t>.</a:t>
            </a:r>
            <a:endParaRPr lang="en-US" dirty="0"/>
          </a:p>
          <a:p>
            <a:endParaRPr lang="en-US" dirty="0"/>
          </a:p>
        </p:txBody>
      </p:sp>
    </p:spTree>
    <p:extLst>
      <p:ext uri="{BB962C8B-B14F-4D97-AF65-F5344CB8AC3E}">
        <p14:creationId xmlns:p14="http://schemas.microsoft.com/office/powerpoint/2010/main" val="250155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675399"/>
          </a:xfrm>
        </p:spPr>
        <p:txBody>
          <a:bodyPr>
            <a:normAutofit fontScale="90000"/>
          </a:bodyPr>
          <a:lstStyle/>
          <a:p>
            <a:r>
              <a:rPr lang="en-US" b="1" dirty="0"/>
              <a:t>Functions of Device </a:t>
            </a:r>
            <a:r>
              <a:rPr lang="en-US" b="1" dirty="0" smtClean="0"/>
              <a:t>Drivers</a:t>
            </a:r>
            <a:endParaRPr lang="en-US" dirty="0"/>
          </a:p>
        </p:txBody>
      </p:sp>
      <p:sp>
        <p:nvSpPr>
          <p:cNvPr id="3" name="Content Placeholder 2"/>
          <p:cNvSpPr>
            <a:spLocks noGrp="1"/>
          </p:cNvSpPr>
          <p:nvPr>
            <p:ph idx="1"/>
          </p:nvPr>
        </p:nvSpPr>
        <p:spPr>
          <a:xfrm>
            <a:off x="838200" y="1103586"/>
            <a:ext cx="11049000" cy="5454869"/>
          </a:xfrm>
        </p:spPr>
        <p:txBody>
          <a:bodyPr>
            <a:normAutofit/>
          </a:bodyPr>
          <a:lstStyle/>
          <a:p>
            <a:r>
              <a:rPr lang="en-US" b="1" dirty="0" smtClean="0"/>
              <a:t>Initialization </a:t>
            </a:r>
            <a:r>
              <a:rPr lang="en-US" b="1" dirty="0"/>
              <a:t>and Configuration:</a:t>
            </a:r>
            <a:r>
              <a:rPr lang="en-US" dirty="0"/>
              <a:t> Device drivers initialize and configure hardware devices during system startup.</a:t>
            </a:r>
          </a:p>
          <a:p>
            <a:r>
              <a:rPr lang="en-US" b="1" dirty="0"/>
              <a:t>Data Transfer:</a:t>
            </a:r>
            <a:r>
              <a:rPr lang="en-US" dirty="0"/>
              <a:t> They manage the transfer of data between the CPU, memory, and the connected hardware device.</a:t>
            </a:r>
          </a:p>
          <a:p>
            <a:r>
              <a:rPr lang="en-US" b="1" dirty="0"/>
              <a:t>Interrupt Handling:</a:t>
            </a:r>
            <a:r>
              <a:rPr lang="en-US" dirty="0"/>
              <a:t> Device drivers handle interrupts generated by devices to signal events such as completed data transfers or errors.</a:t>
            </a:r>
          </a:p>
          <a:p>
            <a:r>
              <a:rPr lang="en-US" b="1" dirty="0"/>
              <a:t>Error Handling:</a:t>
            </a:r>
            <a:r>
              <a:rPr lang="en-US" dirty="0"/>
              <a:t> Device drivers are responsible for detecting and managing errors that may occur during device operations.</a:t>
            </a:r>
          </a:p>
          <a:p>
            <a:r>
              <a:rPr lang="en-US" b="1" dirty="0"/>
              <a:t>Power Management:</a:t>
            </a:r>
            <a:r>
              <a:rPr lang="en-US" dirty="0"/>
              <a:t> In many cases, device drivers also play a role in power management, helping the OS control the power states of devices to conserve energy.</a:t>
            </a:r>
          </a:p>
          <a:p>
            <a:endParaRPr lang="en-US" dirty="0"/>
          </a:p>
        </p:txBody>
      </p:sp>
    </p:spTree>
    <p:extLst>
      <p:ext uri="{BB962C8B-B14F-4D97-AF65-F5344CB8AC3E}">
        <p14:creationId xmlns:p14="http://schemas.microsoft.com/office/powerpoint/2010/main" val="3848826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2887</Words>
  <Application>Microsoft Office PowerPoint</Application>
  <PresentationFormat>Widescreen</PresentationFormat>
  <Paragraphs>172</Paragraphs>
  <Slides>38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Chapter Four</vt:lpstr>
      <vt:lpstr>Input/Output (I/O) Device Management</vt:lpstr>
      <vt:lpstr>Function and Structure of I/O System</vt:lpstr>
      <vt:lpstr>Structure </vt:lpstr>
      <vt:lpstr>Device-Independent Operating System Kernel</vt:lpstr>
      <vt:lpstr>I/O Controllers</vt:lpstr>
      <vt:lpstr>I/O Bus</vt:lpstr>
      <vt:lpstr>Device drivers</vt:lpstr>
      <vt:lpstr>Functions of Device Drivers</vt:lpstr>
      <vt:lpstr>Types of Device Drivers</vt:lpstr>
      <vt:lpstr>Device Driver Architecture</vt:lpstr>
      <vt:lpstr>Development and Installation</vt:lpstr>
      <vt:lpstr>Device management</vt:lpstr>
      <vt:lpstr>Categories of I/O devices</vt:lpstr>
      <vt:lpstr>Device Controllers</vt:lpstr>
      <vt:lpstr>Device controllers</vt:lpstr>
      <vt:lpstr>Synchronous vs asynchronous I/O</vt:lpstr>
      <vt:lpstr> Special Instruction I/O</vt:lpstr>
      <vt:lpstr>Cont’d</vt:lpstr>
      <vt:lpstr>Cont’d</vt:lpstr>
      <vt:lpstr>Direct Memory Access (DMA)</vt:lpstr>
      <vt:lpstr>Direct Memory Access (DMA)</vt:lpstr>
      <vt:lpstr>DMA</vt:lpstr>
      <vt:lpstr>DMA</vt:lpstr>
      <vt:lpstr>Polling vs Interrupts I/O</vt:lpstr>
      <vt:lpstr>Polling I/O</vt:lpstr>
      <vt:lpstr>Interrupts I/O</vt:lpstr>
      <vt:lpstr>Buffering</vt:lpstr>
      <vt:lpstr>Purpose of Buffers</vt:lpstr>
      <vt:lpstr>Types of Buffers</vt:lpstr>
      <vt:lpstr>Functions of Buffers</vt:lpstr>
      <vt:lpstr>Virtual Devices</vt:lpstr>
      <vt:lpstr>Cache</vt:lpstr>
      <vt:lpstr>Functionality</vt:lpstr>
      <vt:lpstr>Types of Caches</vt:lpstr>
      <vt:lpstr>Spooling</vt:lpstr>
      <vt:lpstr>Functionality</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MISD LAB 2</dc:creator>
  <cp:lastModifiedBy>MISD LAB 2</cp:lastModifiedBy>
  <cp:revision>131</cp:revision>
  <dcterms:created xsi:type="dcterms:W3CDTF">2023-11-09T13:43:09Z</dcterms:created>
  <dcterms:modified xsi:type="dcterms:W3CDTF">2024-01-24T12:51:42Z</dcterms:modified>
</cp:coreProperties>
</file>