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91" r:id="rId3"/>
    <p:sldId id="295" r:id="rId4"/>
    <p:sldId id="292" r:id="rId5"/>
    <p:sldId id="296" r:id="rId6"/>
    <p:sldId id="300" r:id="rId7"/>
    <p:sldId id="302" r:id="rId8"/>
    <p:sldId id="301" r:id="rId9"/>
    <p:sldId id="293" r:id="rId10"/>
    <p:sldId id="294" r:id="rId11"/>
    <p:sldId id="303" r:id="rId12"/>
    <p:sldId id="304" r:id="rId13"/>
    <p:sldId id="306" r:id="rId14"/>
    <p:sldId id="305" r:id="rId15"/>
    <p:sldId id="297" r:id="rId16"/>
    <p:sldId id="273" r:id="rId17"/>
    <p:sldId id="298" r:id="rId18"/>
    <p:sldId id="299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8" r:id="rId27"/>
    <p:sldId id="28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 autoAdjust="0"/>
    <p:restoredTop sz="94660"/>
  </p:normalViewPr>
  <p:slideViewPr>
    <p:cSldViewPr snapToGrid="0">
      <p:cViewPr varScale="1">
        <p:scale>
          <a:sx n="31" d="100"/>
          <a:sy n="31" d="100"/>
        </p:scale>
        <p:origin x="6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9C3F0-6227-4C7C-BBFF-F428B9EFDB4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452C1-9AD1-4EBB-9B8B-B8147749B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06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Disk drives are addressed as large 1-dimensional arrays of </a:t>
            </a:r>
            <a:r>
              <a:rPr lang="en-US" i="1" dirty="0" smtClean="0"/>
              <a:t>logical blocks, </a:t>
            </a:r>
            <a:r>
              <a:rPr lang="en-US" dirty="0" smtClean="0"/>
              <a:t>where the logical block is the smallest unit of transfer.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452C1-9AD1-4EBB-9B8B-B8147749B7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62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Master Boot Record (MBR) vs. GUID Partition Table (GPT):</a:t>
            </a:r>
            <a:r>
              <a:rPr lang="en-US" dirty="0" smtClean="0"/>
              <a:t> Formatting may involve creating either an MBR or a GPT, which are partition table structures used by the disk to manage partitions and boot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452C1-9AD1-4EBB-9B8B-B8147749B7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1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DEA-CB6B-4C6E-869D-96981EEED6B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057-06F4-47F2-8C64-98F5D44A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DEA-CB6B-4C6E-869D-96981EEED6B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057-06F4-47F2-8C64-98F5D44A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DEA-CB6B-4C6E-869D-96981EEED6B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057-06F4-47F2-8C64-98F5D44A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4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DEA-CB6B-4C6E-869D-96981EEED6B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057-06F4-47F2-8C64-98F5D44A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6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DEA-CB6B-4C6E-869D-96981EEED6B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057-06F4-47F2-8C64-98F5D44A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9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DEA-CB6B-4C6E-869D-96981EEED6B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057-06F4-47F2-8C64-98F5D44A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3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DEA-CB6B-4C6E-869D-96981EEED6B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057-06F4-47F2-8C64-98F5D44A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0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DEA-CB6B-4C6E-869D-96981EEED6B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057-06F4-47F2-8C64-98F5D44A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6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DEA-CB6B-4C6E-869D-96981EEED6B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057-06F4-47F2-8C64-98F5D44A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2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DEA-CB6B-4C6E-869D-96981EEED6B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057-06F4-47F2-8C64-98F5D44A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7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DEA-CB6B-4C6E-869D-96981EEED6B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057-06F4-47F2-8C64-98F5D44A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1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F4DEA-CB6B-4C6E-869D-96981EEED6B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FF057-06F4-47F2-8C64-98F5D44A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Chapter Five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Secondary Storage Management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765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409"/>
            <a:ext cx="10515600" cy="5808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Disk Management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5215"/>
            <a:ext cx="10515600" cy="5451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Disk management encompasses various activities related to the administration, organization, and maintenance of storage devices, particularly hard disk drives (HDDs) and solid-state drives (SSDs). This includes tasks such as partitioning, formatting, and maintaining file systems</a:t>
            </a:r>
            <a:r>
              <a:rPr lang="en-US" dirty="0" smtClean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3091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49"/>
            <a:ext cx="10515600" cy="66215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Disk Management Tasks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675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Partitioning</a:t>
            </a:r>
            <a:endParaRPr lang="en-US" dirty="0"/>
          </a:p>
          <a:p>
            <a:r>
              <a:rPr lang="en-US" dirty="0"/>
              <a:t>Disks can be divided into partitions, which are logical sections of the disk. Each partition may contain a file system or serve a specific purpose.</a:t>
            </a:r>
          </a:p>
          <a:p>
            <a:pPr marL="0" indent="0">
              <a:buNone/>
            </a:pPr>
            <a:r>
              <a:rPr lang="en-US" b="1" dirty="0"/>
              <a:t>File Systems</a:t>
            </a:r>
          </a:p>
          <a:p>
            <a:r>
              <a:rPr lang="en-US" dirty="0"/>
              <a:t>Disk management involves the creation and maintenance of file systems on partitions. Common file systems include FAT32, NTFS (Windows), ext4 (Linux), and HFS+ (macOS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b="1" dirty="0" smtClean="0"/>
              <a:t>Formatting</a:t>
            </a:r>
            <a:endParaRPr lang="en-US" dirty="0"/>
          </a:p>
          <a:p>
            <a:r>
              <a:rPr lang="en-US" dirty="0" smtClean="0"/>
              <a:t>Formatting </a:t>
            </a:r>
            <a:r>
              <a:rPr lang="en-US" dirty="0"/>
              <a:t>is the process of preparing a disk or partition for use by creating a file system on 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4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533"/>
            <a:ext cx="10515600" cy="64386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Disk Management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1"/>
            <a:ext cx="11112062" cy="5644054"/>
          </a:xfrm>
        </p:spPr>
        <p:txBody>
          <a:bodyPr/>
          <a:lstStyle/>
          <a:p>
            <a:r>
              <a:rPr lang="en-US" b="1" dirty="0"/>
              <a:t>Logical Volume Management (LVM</a:t>
            </a:r>
            <a:r>
              <a:rPr lang="en-US" b="1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LVM </a:t>
            </a:r>
            <a:r>
              <a:rPr lang="en-US" dirty="0"/>
              <a:t>is a disk management technique that allows dynamic volume resizing, spanning multiple physical disks, and creating snapshots.</a:t>
            </a:r>
          </a:p>
          <a:p>
            <a:pPr lvl="1"/>
            <a:r>
              <a:rPr lang="en-US" dirty="0" smtClean="0"/>
              <a:t>LVM </a:t>
            </a:r>
            <a:r>
              <a:rPr lang="en-US" dirty="0"/>
              <a:t>provides flexibility in managing disk space, making it easier to resize volumes without significant disruption.</a:t>
            </a:r>
          </a:p>
          <a:p>
            <a:r>
              <a:rPr lang="en-US" b="1" dirty="0"/>
              <a:t>Disk </a:t>
            </a:r>
            <a:r>
              <a:rPr lang="en-US" b="1" dirty="0" smtClean="0"/>
              <a:t>Quotas</a:t>
            </a:r>
            <a:endParaRPr lang="en-US" dirty="0"/>
          </a:p>
          <a:p>
            <a:pPr lvl="1"/>
            <a:r>
              <a:rPr lang="en-US" dirty="0" smtClean="0"/>
              <a:t>Disk </a:t>
            </a:r>
            <a:r>
              <a:rPr lang="en-US" dirty="0"/>
              <a:t>quotas allow administrators to limit the amount of disk space a user or group can consume on a file system.</a:t>
            </a:r>
          </a:p>
          <a:p>
            <a:pPr lvl="1"/>
            <a:r>
              <a:rPr lang="en-US" dirty="0" smtClean="0"/>
              <a:t>It prevents </a:t>
            </a:r>
            <a:r>
              <a:rPr lang="en-US" dirty="0"/>
              <a:t>users from exhausting disk space, ensures fair resource allocation, and assists in managing storage capacity.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8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877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Disk Management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8276"/>
            <a:ext cx="11049000" cy="583324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Disk </a:t>
            </a:r>
            <a:r>
              <a:rPr lang="en-US" b="1" dirty="0" smtClean="0"/>
              <a:t>Cleanup</a:t>
            </a:r>
            <a:endParaRPr lang="en-US" dirty="0"/>
          </a:p>
          <a:p>
            <a:pPr lvl="1"/>
            <a:r>
              <a:rPr lang="en-US" dirty="0" smtClean="0"/>
              <a:t>It involves removing </a:t>
            </a:r>
            <a:r>
              <a:rPr lang="en-US" dirty="0"/>
              <a:t>unnecessary files and temporary data to free up disk space.</a:t>
            </a:r>
          </a:p>
          <a:p>
            <a:r>
              <a:rPr lang="en-US" b="1" dirty="0" smtClean="0"/>
              <a:t>Defragmentation</a:t>
            </a:r>
            <a:endParaRPr lang="en-US" dirty="0" smtClean="0"/>
          </a:p>
          <a:p>
            <a:pPr lvl="1"/>
            <a:r>
              <a:rPr lang="en-US" dirty="0" smtClean="0"/>
              <a:t>It involves rearranging </a:t>
            </a:r>
            <a:r>
              <a:rPr lang="en-US" dirty="0"/>
              <a:t>fragmented files on a disk to improve read and write speeds.</a:t>
            </a:r>
          </a:p>
          <a:p>
            <a:r>
              <a:rPr lang="en-US" b="1" dirty="0" smtClean="0"/>
              <a:t>Mounting</a:t>
            </a:r>
            <a:endParaRPr lang="en-US" dirty="0" smtClean="0"/>
          </a:p>
          <a:p>
            <a:pPr lvl="1"/>
            <a:r>
              <a:rPr lang="en-US" dirty="0" smtClean="0"/>
              <a:t>Attaching </a:t>
            </a:r>
            <a:r>
              <a:rPr lang="en-US" dirty="0"/>
              <a:t>a file system to a specified mount point in the directory hierarchy, making it accessible to the operating system.</a:t>
            </a:r>
          </a:p>
          <a:p>
            <a:r>
              <a:rPr lang="en-US" b="1" dirty="0" smtClean="0"/>
              <a:t>Unmounting</a:t>
            </a:r>
            <a:r>
              <a:rPr lang="en-US" b="1" dirty="0"/>
              <a:t>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This is the detaching </a:t>
            </a:r>
            <a:r>
              <a:rPr lang="en-US" dirty="0"/>
              <a:t>a file system from its mount point, making it inaccessible. Necessary before removing or ejecting storage devices.</a:t>
            </a:r>
          </a:p>
          <a:p>
            <a:r>
              <a:rPr lang="en-US" b="1" dirty="0"/>
              <a:t>Disk Cloning </a:t>
            </a:r>
            <a:endParaRPr lang="en-US" dirty="0"/>
          </a:p>
          <a:p>
            <a:pPr lvl="1"/>
            <a:r>
              <a:rPr lang="en-US" dirty="0" smtClean="0"/>
              <a:t>Creating </a:t>
            </a:r>
            <a:r>
              <a:rPr lang="en-US" dirty="0"/>
              <a:t>an exact copy of a disk onto another disk.</a:t>
            </a:r>
          </a:p>
          <a:p>
            <a:r>
              <a:rPr lang="en-US" b="1" dirty="0"/>
              <a:t>Disk Imaging: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Creating </a:t>
            </a:r>
            <a:r>
              <a:rPr lang="en-US" dirty="0"/>
              <a:t>a compressed, single-file representation of an entire disk or partition for backup or migration purposes.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6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877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Disk Management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2152"/>
            <a:ext cx="10985938" cy="5896303"/>
          </a:xfrm>
        </p:spPr>
        <p:txBody>
          <a:bodyPr>
            <a:normAutofit/>
          </a:bodyPr>
          <a:lstStyle/>
          <a:p>
            <a:r>
              <a:rPr lang="en-US" b="1" dirty="0" smtClean="0"/>
              <a:t>RAID Configuration</a:t>
            </a:r>
            <a:endParaRPr lang="en-US" dirty="0"/>
          </a:p>
          <a:p>
            <a:pPr lvl="1"/>
            <a:r>
              <a:rPr lang="en-US" dirty="0" smtClean="0"/>
              <a:t>RAID </a:t>
            </a:r>
            <a:r>
              <a:rPr lang="en-US" dirty="0"/>
              <a:t>(Redundant Array of Independent Disks) configurations involve grouping multiple disks to enhance performance, provide fault tolerance, or both.</a:t>
            </a:r>
          </a:p>
          <a:p>
            <a:r>
              <a:rPr lang="en-US" b="1" dirty="0" smtClean="0"/>
              <a:t>Disk Encryption</a:t>
            </a:r>
            <a:endParaRPr lang="en-US" dirty="0"/>
          </a:p>
          <a:p>
            <a:pPr lvl="1"/>
            <a:r>
              <a:rPr lang="en-US" dirty="0" smtClean="0"/>
              <a:t>Disk </a:t>
            </a:r>
            <a:r>
              <a:rPr lang="en-US" dirty="0"/>
              <a:t>encryption involves securing data on a disk by converting it into unreadable code that can only be decrypted with the appropriate key or password.</a:t>
            </a:r>
          </a:p>
          <a:p>
            <a:pPr lvl="1"/>
            <a:r>
              <a:rPr lang="en-US" b="1" dirty="0"/>
              <a:t>Purpose:</a:t>
            </a:r>
            <a:r>
              <a:rPr lang="en-US" dirty="0"/>
              <a:t> Protects sensitive data from unauthorized access, especially in the event of theft or loss.</a:t>
            </a:r>
          </a:p>
          <a:p>
            <a:endParaRPr lang="en-US" dirty="0" smtClean="0"/>
          </a:p>
          <a:p>
            <a:r>
              <a:rPr lang="en-US" b="1" u="sng" dirty="0" smtClean="0"/>
              <a:t>NOTE</a:t>
            </a:r>
            <a:endParaRPr lang="en-US" b="1" u="sng" dirty="0"/>
          </a:p>
          <a:p>
            <a:pPr marL="0" indent="0">
              <a:buNone/>
            </a:pPr>
            <a:r>
              <a:rPr lang="en-US" dirty="0" smtClean="0"/>
              <a:t>Effective </a:t>
            </a:r>
            <a:r>
              <a:rPr lang="en-US" dirty="0"/>
              <a:t>disk management is essential for maintaining system performance, ensuring data integrity, and optimizing storage resources.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40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187"/>
            <a:ext cx="10515600" cy="725214"/>
          </a:xfrm>
        </p:spPr>
        <p:txBody>
          <a:bodyPr/>
          <a:lstStyle/>
          <a:p>
            <a:r>
              <a:rPr lang="en-US" b="1" dirty="0" smtClean="0"/>
              <a:t>Swap space management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2"/>
            <a:ext cx="10515600" cy="5612522"/>
          </a:xfrm>
        </p:spPr>
        <p:txBody>
          <a:bodyPr>
            <a:normAutofit/>
          </a:bodyPr>
          <a:lstStyle/>
          <a:p>
            <a:r>
              <a:rPr lang="en-US" b="1" dirty="0"/>
              <a:t>Swap space management </a:t>
            </a:r>
            <a:r>
              <a:rPr lang="en-US" dirty="0"/>
              <a:t>is a critical aspect of operating systems, particularly in scenarios where physical random-access memory (RAM) may be insufficient to accommodate all the active processes. </a:t>
            </a:r>
            <a:endParaRPr lang="en-US" dirty="0" smtClean="0"/>
          </a:p>
          <a:p>
            <a:r>
              <a:rPr lang="en-US" b="1" dirty="0" smtClean="0"/>
              <a:t>Swap </a:t>
            </a:r>
            <a:r>
              <a:rPr lang="en-US" b="1" dirty="0"/>
              <a:t>space </a:t>
            </a:r>
            <a:r>
              <a:rPr lang="en-US" dirty="0"/>
              <a:t>is a reserved area on the disk used as virtual memory when physical RAM is insufficient. It helps prevent system slowdowns due to memory shortages.</a:t>
            </a:r>
          </a:p>
          <a:p>
            <a:r>
              <a:rPr lang="en-US" b="1" dirty="0"/>
              <a:t>Page </a:t>
            </a:r>
            <a:r>
              <a:rPr lang="en-US" b="1" dirty="0" smtClean="0"/>
              <a:t>Swapping:</a:t>
            </a:r>
            <a:r>
              <a:rPr lang="en-US" dirty="0" smtClean="0"/>
              <a:t> Operating </a:t>
            </a:r>
            <a:r>
              <a:rPr lang="en-US" dirty="0"/>
              <a:t>systems move pages of memory between RAM and swap space based on demand.</a:t>
            </a:r>
          </a:p>
          <a:p>
            <a:r>
              <a:rPr lang="en-US" b="1" dirty="0"/>
              <a:t>Swap File:</a:t>
            </a:r>
            <a:r>
              <a:rPr lang="en-US" dirty="0"/>
              <a:t> A dedicated file on an existing file system used as swap space.</a:t>
            </a:r>
          </a:p>
          <a:p>
            <a:r>
              <a:rPr lang="en-US" b="1" dirty="0"/>
              <a:t>Swap Partition:</a:t>
            </a:r>
            <a:r>
              <a:rPr lang="en-US" dirty="0"/>
              <a:t> A separate partition on a disk dedicated to swap space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76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2" y="176464"/>
            <a:ext cx="11036968" cy="6416841"/>
          </a:xfrm>
        </p:spPr>
      </p:pic>
    </p:spTree>
    <p:extLst>
      <p:ext uri="{BB962C8B-B14F-4D97-AF65-F5344CB8AC3E}">
        <p14:creationId xmlns:p14="http://schemas.microsoft.com/office/powerpoint/2010/main" val="1612016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5939"/>
            <a:ext cx="10515600" cy="738461"/>
          </a:xfrm>
        </p:spPr>
        <p:txBody>
          <a:bodyPr/>
          <a:lstStyle/>
          <a:p>
            <a:r>
              <a:rPr lang="en-US" b="1" dirty="0"/>
              <a:t>Disk </a:t>
            </a:r>
            <a:r>
              <a:rPr lang="en-US" b="1" dirty="0" smtClean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580993"/>
          </a:xfrm>
        </p:spPr>
        <p:txBody>
          <a:bodyPr/>
          <a:lstStyle/>
          <a:p>
            <a:r>
              <a:rPr lang="en-US" b="1" dirty="0" smtClean="0"/>
              <a:t>Redundancy</a:t>
            </a:r>
            <a:r>
              <a:rPr lang="en-US" b="1" dirty="0"/>
              <a:t>:</a:t>
            </a:r>
            <a:r>
              <a:rPr lang="en-US" dirty="0"/>
              <a:t> Redundant arrays of independent disks (RAID) are used to enhance disk reliability. Different RAID levels provide varying degrees of redundancy and performance.</a:t>
            </a:r>
          </a:p>
          <a:p>
            <a:r>
              <a:rPr lang="en-US" b="1" dirty="0"/>
              <a:t>Error Detection and Correction:</a:t>
            </a:r>
            <a:r>
              <a:rPr lang="en-US" dirty="0"/>
              <a:t> Disk controllers and file systems often employ error-detection and error-correction mechanisms to ensure data integrity.</a:t>
            </a:r>
          </a:p>
          <a:p>
            <a:r>
              <a:rPr lang="en-US" b="1" dirty="0"/>
              <a:t>SMART (Self-Monitoring, Analysis and Reporting Technology):</a:t>
            </a:r>
            <a:r>
              <a:rPr lang="en-US" dirty="0"/>
              <a:t> SMART is a technology that monitors the health of a hard disk, predicting potential failures based on various parameters.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4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408"/>
            <a:ext cx="10515600" cy="6123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Backup and </a:t>
            </a:r>
            <a:r>
              <a:rPr lang="en-US" b="1" dirty="0" smtClean="0"/>
              <a:t>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6744"/>
            <a:ext cx="10515600" cy="5770179"/>
          </a:xfrm>
        </p:spPr>
        <p:txBody>
          <a:bodyPr>
            <a:normAutofit/>
          </a:bodyPr>
          <a:lstStyle/>
          <a:p>
            <a:r>
              <a:rPr lang="en-US" b="1" dirty="0" smtClean="0"/>
              <a:t>Backup </a:t>
            </a:r>
            <a:r>
              <a:rPr lang="en-US" b="1" dirty="0"/>
              <a:t>Strategies:</a:t>
            </a:r>
            <a:r>
              <a:rPr lang="en-US" dirty="0"/>
              <a:t> Secondary storage management involves implementing backup strategies to protect against data loss. Regular backups ensure that data can be restored in case of accidental deletion, hardware failure, or other issues.</a:t>
            </a:r>
          </a:p>
          <a:p>
            <a:r>
              <a:rPr lang="en-US" b="1" dirty="0"/>
              <a:t>Recovery Procedures:</a:t>
            </a:r>
            <a:r>
              <a:rPr lang="en-US" dirty="0"/>
              <a:t> Having recovery procedures in place is essential to restore the system to a functional state after a failure or data loss event.</a:t>
            </a:r>
          </a:p>
          <a:p>
            <a:r>
              <a:rPr lang="en-US" b="1" dirty="0"/>
              <a:t>Storage Virtualization:</a:t>
            </a:r>
            <a:endParaRPr lang="en-US" dirty="0"/>
          </a:p>
          <a:p>
            <a:pPr lvl="1"/>
            <a:r>
              <a:rPr lang="en-US" dirty="0" smtClean="0"/>
              <a:t>Storage </a:t>
            </a:r>
            <a:r>
              <a:rPr lang="en-US" dirty="0"/>
              <a:t>virtualization abstracts physical storage resources, allowing them to be managed as a single, virtualized pool.</a:t>
            </a:r>
          </a:p>
          <a:p>
            <a:pPr lvl="1"/>
            <a:r>
              <a:rPr lang="en-US" dirty="0" smtClean="0"/>
              <a:t>Simplifies </a:t>
            </a:r>
            <a:r>
              <a:rPr lang="en-US" dirty="0"/>
              <a:t>storage management, improves flexibility, and enables features such as dynamic allocation and migration of storage resources.</a:t>
            </a:r>
          </a:p>
          <a:p>
            <a:r>
              <a:rPr lang="en-US" dirty="0"/>
              <a:t>Effective secondary storage management is critical for ensuring data availability, performance, and reliability in computer systems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76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17" y="814136"/>
            <a:ext cx="9885872" cy="4810287"/>
          </a:xfrm>
        </p:spPr>
      </p:pic>
    </p:spTree>
    <p:extLst>
      <p:ext uri="{BB962C8B-B14F-4D97-AF65-F5344CB8AC3E}">
        <p14:creationId xmlns:p14="http://schemas.microsoft.com/office/powerpoint/2010/main" val="31200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171" y="170254"/>
            <a:ext cx="10515600" cy="1013970"/>
          </a:xfrm>
        </p:spPr>
        <p:txBody>
          <a:bodyPr/>
          <a:lstStyle/>
          <a:p>
            <a:r>
              <a:rPr lang="en-US" b="1" dirty="0"/>
              <a:t>Secondary Storage Management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4246" r="49063" b="5765"/>
          <a:stretch/>
        </p:blipFill>
        <p:spPr>
          <a:xfrm>
            <a:off x="719527" y="1034321"/>
            <a:ext cx="5606321" cy="5066675"/>
          </a:xfrm>
        </p:spPr>
      </p:pic>
    </p:spTree>
    <p:extLst>
      <p:ext uri="{BB962C8B-B14F-4D97-AF65-F5344CB8AC3E}">
        <p14:creationId xmlns:p14="http://schemas.microsoft.com/office/powerpoint/2010/main" val="2159007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374235"/>
            <a:ext cx="9730596" cy="5854037"/>
          </a:xfrm>
        </p:spPr>
      </p:pic>
    </p:spTree>
    <p:extLst>
      <p:ext uri="{BB962C8B-B14F-4D97-AF65-F5344CB8AC3E}">
        <p14:creationId xmlns:p14="http://schemas.microsoft.com/office/powerpoint/2010/main" val="2038644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57" y="479904"/>
            <a:ext cx="9368285" cy="5886390"/>
          </a:xfrm>
        </p:spPr>
      </p:pic>
    </p:spTree>
    <p:extLst>
      <p:ext uri="{BB962C8B-B14F-4D97-AF65-F5344CB8AC3E}">
        <p14:creationId xmlns:p14="http://schemas.microsoft.com/office/powerpoint/2010/main" val="2635177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2" y="603848"/>
            <a:ext cx="9782354" cy="5848709"/>
          </a:xfrm>
        </p:spPr>
      </p:pic>
    </p:spTree>
    <p:extLst>
      <p:ext uri="{BB962C8B-B14F-4D97-AF65-F5344CB8AC3E}">
        <p14:creationId xmlns:p14="http://schemas.microsoft.com/office/powerpoint/2010/main" val="1788103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74" y="626412"/>
            <a:ext cx="9308892" cy="5984250"/>
          </a:xfrm>
        </p:spPr>
      </p:pic>
    </p:spTree>
    <p:extLst>
      <p:ext uri="{BB962C8B-B14F-4D97-AF65-F5344CB8AC3E}">
        <p14:creationId xmlns:p14="http://schemas.microsoft.com/office/powerpoint/2010/main" val="3662800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47" y="423152"/>
            <a:ext cx="9383842" cy="4178827"/>
          </a:xfrm>
        </p:spPr>
      </p:pic>
    </p:spTree>
    <p:extLst>
      <p:ext uri="{BB962C8B-B14F-4D97-AF65-F5344CB8AC3E}">
        <p14:creationId xmlns:p14="http://schemas.microsoft.com/office/powerpoint/2010/main" val="2028191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89" y="536471"/>
            <a:ext cx="8664314" cy="5414623"/>
          </a:xfrm>
        </p:spPr>
      </p:pic>
    </p:spTree>
    <p:extLst>
      <p:ext uri="{BB962C8B-B14F-4D97-AF65-F5344CB8AC3E}">
        <p14:creationId xmlns:p14="http://schemas.microsoft.com/office/powerpoint/2010/main" val="1954318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30" y="464695"/>
            <a:ext cx="10223291" cy="5981074"/>
          </a:xfrm>
        </p:spPr>
      </p:pic>
    </p:spTree>
    <p:extLst>
      <p:ext uri="{BB962C8B-B14F-4D97-AF65-F5344CB8AC3E}">
        <p14:creationId xmlns:p14="http://schemas.microsoft.com/office/powerpoint/2010/main" val="2932280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03" y="457478"/>
            <a:ext cx="10088381" cy="5208804"/>
          </a:xfrm>
        </p:spPr>
      </p:pic>
    </p:spTree>
    <p:extLst>
      <p:ext uri="{BB962C8B-B14F-4D97-AF65-F5344CB8AC3E}">
        <p14:creationId xmlns:p14="http://schemas.microsoft.com/office/powerpoint/2010/main" val="56167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Secondary Storage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Secondary Storage Management covers various aspects related to the management of secondary storage devices, such as disks, in a computer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8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753"/>
            <a:ext cx="10515600" cy="66658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Disk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1338"/>
            <a:ext cx="10922876" cy="5738647"/>
          </a:xfrm>
        </p:spPr>
        <p:txBody>
          <a:bodyPr>
            <a:normAutofit/>
          </a:bodyPr>
          <a:lstStyle/>
          <a:p>
            <a:r>
              <a:rPr lang="en-US" dirty="0"/>
              <a:t>The disk structure refers to the physical organization and layout of data on a storage device, such as a hard disk drive (HDD) or solid-state drive (SSD). Understanding the disk structure is essential for efficient data storage, retrieval, and management. </a:t>
            </a:r>
            <a:endParaRPr lang="en-US" b="1" dirty="0" smtClean="0"/>
          </a:p>
          <a:p>
            <a:r>
              <a:rPr lang="en-US" b="1" dirty="0" smtClean="0"/>
              <a:t>Platters </a:t>
            </a:r>
            <a:r>
              <a:rPr lang="en-US" b="1" dirty="0"/>
              <a:t>and Heads:</a:t>
            </a:r>
            <a:r>
              <a:rPr lang="en-US" dirty="0"/>
              <a:t> Disks consist of multiple platters (circular disks) coated with a magnetic material. Each platter has two surfaces, and data is recorded on these surfaces using read/write heads.</a:t>
            </a:r>
          </a:p>
          <a:p>
            <a:r>
              <a:rPr lang="en-US" b="1" dirty="0"/>
              <a:t>Tracks and Sectors:</a:t>
            </a:r>
            <a:r>
              <a:rPr lang="en-US" dirty="0"/>
              <a:t> The surfaces are divided into concentric tracks, and each track is further divided into sectors. Sectors are the smallest addressable units and are typically 512 bytes.</a:t>
            </a:r>
          </a:p>
          <a:p>
            <a:r>
              <a:rPr lang="en-US" b="1" dirty="0"/>
              <a:t>Cylinders:</a:t>
            </a:r>
            <a:r>
              <a:rPr lang="en-US" dirty="0"/>
              <a:t> A cylinder is the set of all tracks at the same arm position across all platters. Accessing all tracks in a cylinder requires minimal head movement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5940"/>
            <a:ext cx="10515600" cy="769992"/>
          </a:xfrm>
        </p:spPr>
        <p:txBody>
          <a:bodyPr/>
          <a:lstStyle/>
          <a:p>
            <a:r>
              <a:rPr lang="en-US" b="1" dirty="0"/>
              <a:t>Disk </a:t>
            </a:r>
            <a:r>
              <a:rPr lang="en-US" b="1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5932"/>
            <a:ext cx="10515600" cy="5675585"/>
          </a:xfrm>
        </p:spPr>
        <p:txBody>
          <a:bodyPr/>
          <a:lstStyle/>
          <a:p>
            <a:r>
              <a:rPr lang="en-US" dirty="0"/>
              <a:t>Disk scheduling is a crucial aspect of operating systems and storage management, particularly in the context of hard disk drives (HDDs).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involves determining the order in which I/O requests from various processes are serviced to minimize the overall seek time and optimize the performance of the disk. </a:t>
            </a:r>
            <a:endParaRPr lang="en-US" dirty="0" smtClean="0"/>
          </a:p>
          <a:p>
            <a:r>
              <a:rPr lang="en-US" b="1" dirty="0" smtClean="0"/>
              <a:t>Seek </a:t>
            </a:r>
            <a:r>
              <a:rPr lang="en-US" b="1" dirty="0"/>
              <a:t>time </a:t>
            </a:r>
            <a:r>
              <a:rPr lang="en-US" dirty="0"/>
              <a:t>refers to the time it takes for the disk arm to position the read/write heads over the desired track.</a:t>
            </a:r>
            <a:endParaRPr lang="en-US" dirty="0" smtClean="0"/>
          </a:p>
          <a:p>
            <a:r>
              <a:rPr lang="en-US" dirty="0" smtClean="0"/>
              <a:t>Disk </a:t>
            </a:r>
            <a:r>
              <a:rPr lang="en-US" dirty="0"/>
              <a:t>scheduling algorithms manage the order in which I/O requests are serviced to optimize disk performance.</a:t>
            </a:r>
          </a:p>
          <a:p>
            <a:r>
              <a:rPr lang="en-US" dirty="0" smtClean="0"/>
              <a:t>Common </a:t>
            </a:r>
            <a:r>
              <a:rPr lang="en-US" dirty="0"/>
              <a:t>disk scheduling algorithms include First-Come-First-Serve (FCFS), Shortest Seek Time First (SSTF), </a:t>
            </a:r>
            <a:r>
              <a:rPr lang="en-US" dirty="0" smtClean="0"/>
              <a:t>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9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408"/>
            <a:ext cx="10515600" cy="61233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Disk </a:t>
            </a:r>
            <a:r>
              <a:rPr lang="en-US" b="1" dirty="0"/>
              <a:t>scheduling </a:t>
            </a:r>
            <a:r>
              <a:rPr lang="en-US" b="1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6744"/>
            <a:ext cx="10985938" cy="5833241"/>
          </a:xfrm>
        </p:spPr>
        <p:txBody>
          <a:bodyPr>
            <a:normAutofit/>
          </a:bodyPr>
          <a:lstStyle/>
          <a:p>
            <a:r>
              <a:rPr lang="en-US" b="1" dirty="0" smtClean="0"/>
              <a:t>First-Come-First-Serve </a:t>
            </a:r>
            <a:r>
              <a:rPr lang="en-US" b="1" dirty="0"/>
              <a:t>(FCFS</a:t>
            </a:r>
            <a:r>
              <a:rPr lang="en-US" b="1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Requests </a:t>
            </a:r>
            <a:r>
              <a:rPr lang="en-US" dirty="0"/>
              <a:t>are serviced in the order they arrive. The disk arm moves to the location of the first request in the queue and processes subsequent requests sequentially.</a:t>
            </a:r>
          </a:p>
          <a:p>
            <a:pPr lvl="1"/>
            <a:r>
              <a:rPr lang="en-US" b="1" dirty="0" smtClean="0"/>
              <a:t>Advantage:</a:t>
            </a:r>
            <a:r>
              <a:rPr lang="en-US" dirty="0" smtClean="0"/>
              <a:t> </a:t>
            </a:r>
            <a:r>
              <a:rPr lang="en-US" dirty="0"/>
              <a:t>Simple and easy to implement.</a:t>
            </a:r>
          </a:p>
          <a:p>
            <a:pPr lvl="1"/>
            <a:r>
              <a:rPr lang="en-US" b="1" dirty="0" smtClean="0"/>
              <a:t>Disadvantage:</a:t>
            </a:r>
            <a:r>
              <a:rPr lang="en-US" dirty="0" smtClean="0"/>
              <a:t> </a:t>
            </a:r>
            <a:r>
              <a:rPr lang="en-US" dirty="0"/>
              <a:t>May lead to poor performance, especially if there are requests located far from each other, resulting in high seek times.</a:t>
            </a:r>
          </a:p>
          <a:p>
            <a:r>
              <a:rPr lang="en-US" b="1" dirty="0"/>
              <a:t>Shortest Seek Time First (SSTF</a:t>
            </a:r>
            <a:r>
              <a:rPr lang="en-US" b="1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request with the shortest seek time is serviced first. The disk arm moves to the location that minimizes the distance it needs to travel.</a:t>
            </a:r>
          </a:p>
          <a:p>
            <a:pPr lvl="1"/>
            <a:r>
              <a:rPr lang="en-US" b="1" dirty="0" smtClean="0"/>
              <a:t>Advantage:</a:t>
            </a:r>
            <a:r>
              <a:rPr lang="en-US" dirty="0" smtClean="0"/>
              <a:t> </a:t>
            </a:r>
            <a:r>
              <a:rPr lang="en-US" dirty="0"/>
              <a:t>Reduces seek time compared to FCFS.</a:t>
            </a:r>
          </a:p>
          <a:p>
            <a:pPr lvl="1"/>
            <a:r>
              <a:rPr lang="en-US" b="1" dirty="0" smtClean="0"/>
              <a:t>Disadvantage:</a:t>
            </a:r>
            <a:r>
              <a:rPr lang="en-US" dirty="0" smtClean="0"/>
              <a:t> </a:t>
            </a:r>
            <a:r>
              <a:rPr lang="en-US" dirty="0"/>
              <a:t>May result in starvation for some requests if there are frequently arriving requests near the disk arm's current position.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4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187"/>
            <a:ext cx="10515600" cy="819806"/>
          </a:xfrm>
        </p:spPr>
        <p:txBody>
          <a:bodyPr/>
          <a:lstStyle/>
          <a:p>
            <a:r>
              <a:rPr lang="en-US" b="1" dirty="0"/>
              <a:t>Disk scheduling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922876" cy="5612524"/>
          </a:xfrm>
        </p:spPr>
        <p:txBody>
          <a:bodyPr>
            <a:normAutofit/>
          </a:bodyPr>
          <a:lstStyle/>
          <a:p>
            <a:r>
              <a:rPr lang="en-US" b="1" dirty="0"/>
              <a:t>SCAN (Elevator) </a:t>
            </a:r>
            <a:r>
              <a:rPr lang="en-US" b="1" dirty="0" smtClean="0"/>
              <a:t>Algorithm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disk arm moves back and forth across the disk, servicing requests in its path. When it reaches the end, it reverses direction.</a:t>
            </a:r>
          </a:p>
          <a:p>
            <a:pPr lvl="1"/>
            <a:r>
              <a:rPr lang="en-US" b="1" dirty="0" smtClean="0"/>
              <a:t>Advantage:</a:t>
            </a:r>
            <a:r>
              <a:rPr lang="en-US" dirty="0" smtClean="0"/>
              <a:t> </a:t>
            </a:r>
            <a:r>
              <a:rPr lang="en-US" dirty="0"/>
              <a:t>Prevents starvation and provides a more balanced approach to servicing requests.</a:t>
            </a:r>
          </a:p>
          <a:p>
            <a:pPr lvl="1"/>
            <a:r>
              <a:rPr lang="en-US" b="1" dirty="0" smtClean="0"/>
              <a:t>Disadvantage:</a:t>
            </a:r>
            <a:r>
              <a:rPr lang="en-US" dirty="0" smtClean="0"/>
              <a:t> </a:t>
            </a:r>
            <a:r>
              <a:rPr lang="en-US" dirty="0"/>
              <a:t>Requests at the extremes may experience longer wait times.</a:t>
            </a:r>
          </a:p>
          <a:p>
            <a:r>
              <a:rPr lang="en-US" b="1" dirty="0"/>
              <a:t>C-SCAN (Circular SCAN</a:t>
            </a:r>
            <a:r>
              <a:rPr lang="en-US" b="1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SCAN, but the disk arm only moves in one direction (circular fashion). It services requests in its path and jumps to the other end when it reaches the end.</a:t>
            </a:r>
          </a:p>
          <a:p>
            <a:pPr lvl="1"/>
            <a:r>
              <a:rPr lang="en-US" b="1" dirty="0" smtClean="0"/>
              <a:t>Advantage:</a:t>
            </a:r>
            <a:r>
              <a:rPr lang="en-US" dirty="0" smtClean="0"/>
              <a:t> </a:t>
            </a:r>
            <a:r>
              <a:rPr lang="en-US" dirty="0"/>
              <a:t>Provides a more predictable and fair approach to servicing requests.</a:t>
            </a:r>
          </a:p>
          <a:p>
            <a:pPr lvl="1"/>
            <a:r>
              <a:rPr lang="en-US" b="1" dirty="0" smtClean="0"/>
              <a:t>Disadvantage:</a:t>
            </a:r>
            <a:r>
              <a:rPr lang="en-US" dirty="0" smtClean="0"/>
              <a:t> </a:t>
            </a:r>
            <a:r>
              <a:rPr lang="en-US" dirty="0"/>
              <a:t>Requests near the jumping point may experience longer wait times.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41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409"/>
            <a:ext cx="10515600" cy="64386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Disk scheduling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8277"/>
            <a:ext cx="10515600" cy="5770178"/>
          </a:xfrm>
        </p:spPr>
        <p:txBody>
          <a:bodyPr>
            <a:normAutofit/>
          </a:bodyPr>
          <a:lstStyle/>
          <a:p>
            <a:r>
              <a:rPr lang="en-US" b="1" dirty="0" smtClean="0"/>
              <a:t>LOOK Algorithm</a:t>
            </a:r>
            <a:endParaRPr lang="en-US" dirty="0"/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SCAN, but the disk arm only moves as far as the last request in its path. It reverses direction without going all the way to the end.</a:t>
            </a:r>
          </a:p>
          <a:p>
            <a:pPr lvl="1"/>
            <a:r>
              <a:rPr lang="en-US" b="1" dirty="0" smtClean="0"/>
              <a:t>Advantage:</a:t>
            </a:r>
            <a:r>
              <a:rPr lang="en-US" dirty="0" smtClean="0"/>
              <a:t> </a:t>
            </a:r>
            <a:r>
              <a:rPr lang="en-US" dirty="0"/>
              <a:t>Reduces seek time compared to SCAN.</a:t>
            </a:r>
          </a:p>
          <a:p>
            <a:pPr lvl="1"/>
            <a:r>
              <a:rPr lang="en-US" b="1" dirty="0" smtClean="0"/>
              <a:t>Disadvantage:</a:t>
            </a:r>
            <a:r>
              <a:rPr lang="en-US" dirty="0" smtClean="0"/>
              <a:t> </a:t>
            </a:r>
            <a:r>
              <a:rPr lang="en-US" dirty="0"/>
              <a:t>May lead to increased head movement if requests are frequently arriving at the extremes.</a:t>
            </a:r>
          </a:p>
          <a:p>
            <a:r>
              <a:rPr lang="en-US" b="1" dirty="0"/>
              <a:t>C-LOOK (Circular LOOK</a:t>
            </a:r>
            <a:r>
              <a:rPr lang="en-US" b="1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LOOK, but the disk arm only moves in one direction (circular fashion). It reverses direction without going all the way to the end.</a:t>
            </a:r>
          </a:p>
          <a:p>
            <a:pPr lvl="1"/>
            <a:r>
              <a:rPr lang="en-US" b="1" dirty="0" smtClean="0"/>
              <a:t>Advantage:</a:t>
            </a:r>
            <a:r>
              <a:rPr lang="en-US" dirty="0" smtClean="0"/>
              <a:t> </a:t>
            </a:r>
            <a:r>
              <a:rPr lang="en-US" dirty="0"/>
              <a:t>Reduces seek time and provides a more balanced approach to servicing requests.</a:t>
            </a:r>
          </a:p>
          <a:p>
            <a:pPr lvl="1"/>
            <a:r>
              <a:rPr lang="en-US" b="1" dirty="0" smtClean="0"/>
              <a:t>Disadvantage:</a:t>
            </a:r>
            <a:r>
              <a:rPr lang="en-US" dirty="0" smtClean="0"/>
              <a:t> </a:t>
            </a:r>
            <a:r>
              <a:rPr lang="en-US" dirty="0"/>
              <a:t>Requests near the jumping point may experience longer wait times.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2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877"/>
            <a:ext cx="10515600" cy="61233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Disk scheduling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725214"/>
            <a:ext cx="10954407" cy="5896303"/>
          </a:xfrm>
        </p:spPr>
        <p:txBody>
          <a:bodyPr>
            <a:normAutofit/>
          </a:bodyPr>
          <a:lstStyle/>
          <a:p>
            <a:r>
              <a:rPr lang="en-US" dirty="0" smtClean="0"/>
              <a:t>The operating system is responsible for using hardware efficiently. For disk drives, this means having a fast access time and disk bandwidth.</a:t>
            </a:r>
          </a:p>
          <a:p>
            <a:r>
              <a:rPr lang="en-US" dirty="0" smtClean="0"/>
              <a:t>Access time has two major components</a:t>
            </a:r>
          </a:p>
          <a:p>
            <a:pPr lvl="1"/>
            <a:r>
              <a:rPr lang="en-US" b="1" i="1" dirty="0" smtClean="0"/>
              <a:t>Seek time </a:t>
            </a:r>
            <a:r>
              <a:rPr lang="en-US" dirty="0" smtClean="0"/>
              <a:t>is the time for the disk to move the heads to the cylinder containing desired sector.</a:t>
            </a:r>
          </a:p>
          <a:p>
            <a:pPr lvl="1"/>
            <a:r>
              <a:rPr lang="en-US" b="1" i="1" dirty="0" smtClean="0"/>
              <a:t>Rotational latency </a:t>
            </a:r>
            <a:r>
              <a:rPr lang="en-US" dirty="0" smtClean="0"/>
              <a:t>is the additional time waiting for the disk to rotate the desired sector to the disk head.</a:t>
            </a:r>
            <a:endParaRPr lang="en-US" b="1" i="1" dirty="0"/>
          </a:p>
          <a:p>
            <a:r>
              <a:rPr lang="en-US" dirty="0" smtClean="0"/>
              <a:t>Minimize seek time</a:t>
            </a:r>
          </a:p>
          <a:p>
            <a:r>
              <a:rPr lang="en-US" dirty="0" smtClean="0"/>
              <a:t>Seek time is approximated to seek distance</a:t>
            </a:r>
          </a:p>
          <a:p>
            <a:r>
              <a:rPr lang="en-US" dirty="0" smtClean="0"/>
              <a:t>Disk bandwidth is the total number of bytes transferred divided by the total time between the first request for service and the completion of the last transfer.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1616</Words>
  <Application>Microsoft Office PowerPoint</Application>
  <PresentationFormat>Widescreen</PresentationFormat>
  <Paragraphs>110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Chapter Five</vt:lpstr>
      <vt:lpstr>Secondary Storage Management</vt:lpstr>
      <vt:lpstr>Secondary Storage Management</vt:lpstr>
      <vt:lpstr>Disk Structure</vt:lpstr>
      <vt:lpstr>Disk Scheduling</vt:lpstr>
      <vt:lpstr>Disk scheduling algorithms</vt:lpstr>
      <vt:lpstr>Disk scheduling algorithms</vt:lpstr>
      <vt:lpstr>Disk scheduling algorithms</vt:lpstr>
      <vt:lpstr>Disk scheduling</vt:lpstr>
      <vt:lpstr>Disk Management</vt:lpstr>
      <vt:lpstr>Disk Management Tasks</vt:lpstr>
      <vt:lpstr>Disk Management Tasks</vt:lpstr>
      <vt:lpstr>Disk Management Tasks</vt:lpstr>
      <vt:lpstr>Disk Management Tasks</vt:lpstr>
      <vt:lpstr>Swap space management</vt:lpstr>
      <vt:lpstr>PowerPoint Presentation</vt:lpstr>
      <vt:lpstr>Disk Reliability</vt:lpstr>
      <vt:lpstr>Backup and Recovery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MISD LAB 2</dc:creator>
  <cp:lastModifiedBy>MISD LAB 2</cp:lastModifiedBy>
  <cp:revision>110</cp:revision>
  <dcterms:created xsi:type="dcterms:W3CDTF">2023-11-09T14:08:24Z</dcterms:created>
  <dcterms:modified xsi:type="dcterms:W3CDTF">2024-01-23T22:04:36Z</dcterms:modified>
</cp:coreProperties>
</file>