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5" r:id="rId4"/>
    <p:sldId id="264" r:id="rId5"/>
    <p:sldId id="259" r:id="rId6"/>
    <p:sldId id="266" r:id="rId7"/>
    <p:sldId id="260" r:id="rId8"/>
    <p:sldId id="267" r:id="rId9"/>
    <p:sldId id="268" r:id="rId10"/>
    <p:sldId id="269" r:id="rId11"/>
    <p:sldId id="261" r:id="rId12"/>
    <p:sldId id="270" r:id="rId13"/>
    <p:sldId id="262" r:id="rId14"/>
    <p:sldId id="263" r:id="rId15"/>
    <p:sldId id="258"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D7409-5CA4-4EA9-A01B-619B5C46FAB1}"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597E-F6ED-4EDC-99CC-50EEB16C2859}" type="slidenum">
              <a:rPr lang="en-US" smtClean="0"/>
              <a:t>‹#›</a:t>
            </a:fld>
            <a:endParaRPr lang="en-US"/>
          </a:p>
        </p:txBody>
      </p:sp>
    </p:spTree>
    <p:extLst>
      <p:ext uri="{BB962C8B-B14F-4D97-AF65-F5344CB8AC3E}">
        <p14:creationId xmlns:p14="http://schemas.microsoft.com/office/powerpoint/2010/main" val="411096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Rename: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Changes the name of a file.</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Allows users to update the identifier of a file.</a:t>
            </a:r>
          </a:p>
          <a:p>
            <a:r>
              <a:rPr lang="en-US" sz="1200" b="1" i="0" kern="1200" dirty="0" smtClean="0">
                <a:solidFill>
                  <a:schemeClr val="tx1"/>
                </a:solidFill>
                <a:effectLst/>
                <a:latin typeface="+mn-lt"/>
                <a:ea typeface="+mn-ea"/>
                <a:cs typeface="+mn-cs"/>
              </a:rPr>
              <a:t>Copy:</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Duplicates a file, creating an identical copy.</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Replicates a file for backup, distribution, or modification without affecting the original.</a:t>
            </a:r>
          </a:p>
          <a:p>
            <a:r>
              <a:rPr lang="en-US" sz="1200" b="1" i="0" kern="1200" dirty="0" smtClean="0">
                <a:solidFill>
                  <a:schemeClr val="tx1"/>
                </a:solidFill>
                <a:effectLst/>
                <a:latin typeface="+mn-lt"/>
                <a:ea typeface="+mn-ea"/>
                <a:cs typeface="+mn-cs"/>
              </a:rPr>
              <a:t>Move (Rename within the Same Directory):</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Relocates a file within the same file system.</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Changes the file's directory or name while keeping the same content.</a:t>
            </a:r>
          </a:p>
          <a:p>
            <a:r>
              <a:rPr lang="en-US" sz="1200" b="1" i="0" kern="1200" dirty="0" smtClean="0">
                <a:solidFill>
                  <a:schemeClr val="tx1"/>
                </a:solidFill>
                <a:effectLst/>
                <a:latin typeface="+mn-lt"/>
                <a:ea typeface="+mn-ea"/>
                <a:cs typeface="+mn-cs"/>
              </a:rPr>
              <a:t>Truncate: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Reduces the size of a file by removing data from the end.</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Shortens the length of a file, possibly freeing up storage space.</a:t>
            </a:r>
          </a:p>
          <a:p>
            <a:r>
              <a:rPr lang="en-US" sz="1200" b="1" i="0" kern="1200" dirty="0" smtClean="0">
                <a:solidFill>
                  <a:schemeClr val="tx1"/>
                </a:solidFill>
                <a:effectLst/>
                <a:latin typeface="+mn-lt"/>
                <a:ea typeface="+mn-ea"/>
                <a:cs typeface="+mn-cs"/>
              </a:rPr>
              <a:t>Lock/Unlock:</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Restricts or allows access to a file by other processes.</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Prevents conflicts when multiple processes attempt to access the same file simultaneously.</a:t>
            </a:r>
          </a:p>
          <a:p>
            <a:r>
              <a:rPr lang="en-US" sz="1200" b="1" i="0" kern="1200" dirty="0" smtClean="0">
                <a:solidFill>
                  <a:schemeClr val="tx1"/>
                </a:solidFill>
                <a:effectLst/>
                <a:latin typeface="+mn-lt"/>
                <a:ea typeface="+mn-ea"/>
                <a:cs typeface="+mn-cs"/>
              </a:rPr>
              <a:t>Seek (Positioning):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Moves the file pointer to a specified location within the file.</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Facilitates random access to different parts of a file.</a:t>
            </a:r>
          </a:p>
          <a:p>
            <a:r>
              <a:rPr lang="en-US" sz="1200" b="1" i="0" kern="1200" dirty="0" smtClean="0">
                <a:solidFill>
                  <a:schemeClr val="tx1"/>
                </a:solidFill>
                <a:effectLst/>
                <a:latin typeface="+mn-lt"/>
                <a:ea typeface="+mn-ea"/>
                <a:cs typeface="+mn-cs"/>
              </a:rPr>
              <a:t>Change Permissions: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Modifies the access permissions (read, write, execute) for a file.</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Adjusts the security settings to control who can access or modify the file.</a:t>
            </a:r>
          </a:p>
          <a:p>
            <a:r>
              <a:rPr lang="en-US" sz="1200" b="1" i="0" kern="1200" dirty="0" smtClean="0">
                <a:solidFill>
                  <a:schemeClr val="tx1"/>
                </a:solidFill>
                <a:effectLst/>
                <a:latin typeface="+mn-lt"/>
                <a:ea typeface="+mn-ea"/>
                <a:cs typeface="+mn-cs"/>
              </a:rPr>
              <a:t>Change Ownership:</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Transfers ownership of a file to a different user or group.</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Updates the file's owner, influencing access control.</a:t>
            </a:r>
          </a:p>
          <a:p>
            <a:r>
              <a:rPr lang="en-US" sz="1200" b="1" i="0" kern="1200" dirty="0" smtClean="0">
                <a:solidFill>
                  <a:schemeClr val="tx1"/>
                </a:solidFill>
                <a:effectLst/>
                <a:latin typeface="+mn-lt"/>
                <a:ea typeface="+mn-ea"/>
                <a:cs typeface="+mn-cs"/>
              </a:rPr>
              <a:t>Change Timestamps: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Modifies the creation, modification, or access timestamps of a file.</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Updates the metadata associated with the file.</a:t>
            </a:r>
          </a:p>
          <a:p>
            <a:r>
              <a:rPr lang="en-US" sz="1200" b="1" i="0" kern="1200" dirty="0" smtClean="0">
                <a:solidFill>
                  <a:schemeClr val="tx1"/>
                </a:solidFill>
                <a:effectLst/>
                <a:latin typeface="+mn-lt"/>
                <a:ea typeface="+mn-ea"/>
                <a:cs typeface="+mn-cs"/>
              </a:rPr>
              <a:t>Checksum or Hash Calculation: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Computes a checksum or hash value from the file's content.</a:t>
            </a:r>
          </a:p>
          <a:p>
            <a:pPr lvl="1"/>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Supports integrity verification and detection of file modifications.</a:t>
            </a:r>
          </a:p>
        </p:txBody>
      </p:sp>
      <p:sp>
        <p:nvSpPr>
          <p:cNvPr id="4" name="Slide Number Placeholder 3"/>
          <p:cNvSpPr>
            <a:spLocks noGrp="1"/>
          </p:cNvSpPr>
          <p:nvPr>
            <p:ph type="sldNum" sz="quarter" idx="10"/>
          </p:nvPr>
        </p:nvSpPr>
        <p:spPr/>
        <p:txBody>
          <a:bodyPr/>
          <a:lstStyle/>
          <a:p>
            <a:fld id="{2BF0597E-F6ED-4EDC-99CC-50EEB16C2859}" type="slidenum">
              <a:rPr lang="en-US" smtClean="0"/>
              <a:t>4</a:t>
            </a:fld>
            <a:endParaRPr lang="en-US"/>
          </a:p>
        </p:txBody>
      </p:sp>
    </p:spTree>
    <p:extLst>
      <p:ext uri="{BB962C8B-B14F-4D97-AF65-F5344CB8AC3E}">
        <p14:creationId xmlns:p14="http://schemas.microsoft.com/office/powerpoint/2010/main" val="423513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278378-8ED9-485E-B0D9-8FAC763FEFA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43004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78378-8ED9-485E-B0D9-8FAC763FEFA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34760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78378-8ED9-485E-B0D9-8FAC763FEFA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72968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78378-8ED9-485E-B0D9-8FAC763FEFA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88693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278378-8ED9-485E-B0D9-8FAC763FEFA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376578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278378-8ED9-485E-B0D9-8FAC763FEFA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2022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278378-8ED9-485E-B0D9-8FAC763FEFAD}"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176923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78378-8ED9-485E-B0D9-8FAC763FEFAD}"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239616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78378-8ED9-485E-B0D9-8FAC763FEFAD}"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84494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278378-8ED9-485E-B0D9-8FAC763FEFA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411693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278378-8ED9-485E-B0D9-8FAC763FEFA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C327E-988B-4D83-8339-C3D14A1D40E0}" type="slidenum">
              <a:rPr lang="en-US" smtClean="0"/>
              <a:t>‹#›</a:t>
            </a:fld>
            <a:endParaRPr lang="en-US"/>
          </a:p>
        </p:txBody>
      </p:sp>
    </p:spTree>
    <p:extLst>
      <p:ext uri="{BB962C8B-B14F-4D97-AF65-F5344CB8AC3E}">
        <p14:creationId xmlns:p14="http://schemas.microsoft.com/office/powerpoint/2010/main" val="106633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78378-8ED9-485E-B0D9-8FAC763FEFAD}"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C327E-988B-4D83-8339-C3D14A1D40E0}" type="slidenum">
              <a:rPr lang="en-US" smtClean="0"/>
              <a:t>‹#›</a:t>
            </a:fld>
            <a:endParaRPr lang="en-US"/>
          </a:p>
        </p:txBody>
      </p:sp>
    </p:spTree>
    <p:extLst>
      <p:ext uri="{BB962C8B-B14F-4D97-AF65-F5344CB8AC3E}">
        <p14:creationId xmlns:p14="http://schemas.microsoft.com/office/powerpoint/2010/main" val="50906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Six</a:t>
            </a:r>
            <a:endParaRPr lang="en-US" b="1" dirty="0"/>
          </a:p>
        </p:txBody>
      </p:sp>
      <p:sp>
        <p:nvSpPr>
          <p:cNvPr id="3" name="Subtitle 2"/>
          <p:cNvSpPr>
            <a:spLocks noGrp="1"/>
          </p:cNvSpPr>
          <p:nvPr>
            <p:ph type="subTitle" idx="1"/>
          </p:nvPr>
        </p:nvSpPr>
        <p:spPr/>
        <p:txBody>
          <a:bodyPr>
            <a:normAutofit/>
          </a:bodyPr>
          <a:lstStyle/>
          <a:p>
            <a:r>
              <a:rPr lang="en-US" sz="4800" b="1" dirty="0" smtClean="0"/>
              <a:t>File System Management</a:t>
            </a:r>
            <a:endParaRPr lang="en-US" sz="4800" b="1" dirty="0"/>
          </a:p>
        </p:txBody>
      </p:sp>
    </p:spTree>
    <p:extLst>
      <p:ext uri="{BB962C8B-B14F-4D97-AF65-F5344CB8AC3E}">
        <p14:creationId xmlns:p14="http://schemas.microsoft.com/office/powerpoint/2010/main" val="53260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612337"/>
          </a:xfrm>
        </p:spPr>
        <p:txBody>
          <a:bodyPr>
            <a:normAutofit fontScale="90000"/>
          </a:bodyPr>
          <a:lstStyle/>
          <a:p>
            <a:r>
              <a:rPr lang="en-US" b="1" dirty="0"/>
              <a:t>Parent </a:t>
            </a:r>
            <a:r>
              <a:rPr lang="en-US" b="1" dirty="0" smtClean="0"/>
              <a:t>Directory</a:t>
            </a:r>
            <a:endParaRPr lang="en-US" dirty="0"/>
          </a:p>
        </p:txBody>
      </p:sp>
      <p:sp>
        <p:nvSpPr>
          <p:cNvPr id="3" name="Content Placeholder 2"/>
          <p:cNvSpPr>
            <a:spLocks noGrp="1"/>
          </p:cNvSpPr>
          <p:nvPr>
            <p:ph idx="1"/>
          </p:nvPr>
        </p:nvSpPr>
        <p:spPr>
          <a:xfrm>
            <a:off x="838200" y="788276"/>
            <a:ext cx="10515600" cy="5833241"/>
          </a:xfrm>
        </p:spPr>
        <p:txBody>
          <a:bodyPr/>
          <a:lstStyle/>
          <a:p>
            <a:pPr marL="0" indent="0">
              <a:buNone/>
            </a:pPr>
            <a:r>
              <a:rPr lang="en-US" dirty="0" smtClean="0"/>
              <a:t>The </a:t>
            </a:r>
            <a:r>
              <a:rPr lang="en-US" dirty="0"/>
              <a:t>directory containing another directory</a:t>
            </a:r>
            <a:r>
              <a:rPr lang="en-US" dirty="0" smtClean="0"/>
              <a:t>. </a:t>
            </a:r>
            <a:r>
              <a:rPr lang="en-US" dirty="0"/>
              <a:t>Denoted </a:t>
            </a:r>
            <a:r>
              <a:rPr lang="en-US" dirty="0" smtClean="0"/>
              <a:t>by ‘</a:t>
            </a:r>
            <a:r>
              <a:rPr lang="en-US" b="1" dirty="0" smtClean="0"/>
              <a:t>. .</a:t>
            </a:r>
            <a:r>
              <a:rPr lang="en-US" dirty="0" smtClean="0"/>
              <a:t>’ in file paths.</a:t>
            </a:r>
            <a:endParaRPr lang="en-US" dirty="0"/>
          </a:p>
          <a:p>
            <a:r>
              <a:rPr lang="en-US" b="1" dirty="0"/>
              <a:t>Current </a:t>
            </a:r>
            <a:r>
              <a:rPr lang="en-US" b="1" dirty="0" smtClean="0"/>
              <a:t>Directory: </a:t>
            </a:r>
            <a:r>
              <a:rPr lang="en-US" dirty="0" smtClean="0"/>
              <a:t>The </a:t>
            </a:r>
            <a:r>
              <a:rPr lang="en-US" dirty="0"/>
              <a:t>directory currently being accessed or worked </a:t>
            </a:r>
            <a:r>
              <a:rPr lang="en-US" dirty="0" smtClean="0"/>
              <a:t>in. Denoted by </a:t>
            </a:r>
            <a:r>
              <a:rPr lang="en-US" b="1" dirty="0" smtClean="0"/>
              <a:t>‘ . ‘ </a:t>
            </a:r>
            <a:r>
              <a:rPr lang="en-US" dirty="0" smtClean="0"/>
              <a:t>in file paths.</a:t>
            </a:r>
          </a:p>
          <a:p>
            <a:r>
              <a:rPr lang="en-US" b="1" dirty="0"/>
              <a:t>Working </a:t>
            </a:r>
            <a:r>
              <a:rPr lang="en-US" b="1" dirty="0" smtClean="0"/>
              <a:t>Directory </a:t>
            </a:r>
            <a:r>
              <a:rPr lang="en-US" dirty="0" smtClean="0"/>
              <a:t>The </a:t>
            </a:r>
            <a:r>
              <a:rPr lang="en-US" dirty="0"/>
              <a:t>default directory where an application or user starts</a:t>
            </a:r>
            <a:r>
              <a:rPr lang="en-US" dirty="0" smtClean="0"/>
              <a:t>. </a:t>
            </a:r>
            <a:r>
              <a:rPr lang="en-US" dirty="0"/>
              <a:t>Specified by the file system when a user logs in.</a:t>
            </a:r>
          </a:p>
          <a:p>
            <a:r>
              <a:rPr lang="en-US" b="1" dirty="0" smtClean="0"/>
              <a:t>Absolute </a:t>
            </a:r>
            <a:r>
              <a:rPr lang="en-US" b="1" dirty="0"/>
              <a:t>Path</a:t>
            </a:r>
            <a:r>
              <a:rPr lang="en-US" b="1" dirty="0" smtClean="0"/>
              <a:t>:</a:t>
            </a:r>
            <a:r>
              <a:rPr lang="en-US" dirty="0" smtClean="0"/>
              <a:t> </a:t>
            </a:r>
            <a:r>
              <a:rPr lang="en-US" dirty="0"/>
              <a:t>A complete path that starts from the root directory</a:t>
            </a:r>
            <a:r>
              <a:rPr lang="en-US" dirty="0" smtClean="0"/>
              <a:t>. </a:t>
            </a:r>
            <a:r>
              <a:rPr lang="en-US" dirty="0"/>
              <a:t>Example</a:t>
            </a:r>
            <a:r>
              <a:rPr lang="en-US" dirty="0" smtClean="0"/>
              <a:t>: ‘</a:t>
            </a:r>
            <a:r>
              <a:rPr lang="en-US" b="1" dirty="0"/>
              <a:t>/</a:t>
            </a:r>
            <a:r>
              <a:rPr lang="en-US" b="1" dirty="0" smtClean="0"/>
              <a:t>home/user/documents/file.txt’ </a:t>
            </a:r>
            <a:r>
              <a:rPr lang="en-US" dirty="0" smtClean="0"/>
              <a:t>(Unix-like) or ‘</a:t>
            </a:r>
            <a:r>
              <a:rPr lang="en-US" b="1" dirty="0"/>
              <a:t>C:\</a:t>
            </a:r>
            <a:r>
              <a:rPr lang="en-US" b="1" dirty="0" smtClean="0"/>
              <a:t>Users\User\Documents\File.txt’ (</a:t>
            </a:r>
            <a:r>
              <a:rPr lang="en-US" dirty="0" smtClean="0"/>
              <a:t>Windows</a:t>
            </a:r>
            <a:r>
              <a:rPr lang="en-US" b="1" dirty="0" smtClean="0"/>
              <a:t>)</a:t>
            </a:r>
            <a:endParaRPr lang="en-US" dirty="0"/>
          </a:p>
          <a:p>
            <a:endParaRPr lang="en-US" dirty="0"/>
          </a:p>
        </p:txBody>
      </p:sp>
    </p:spTree>
    <p:extLst>
      <p:ext uri="{BB962C8B-B14F-4D97-AF65-F5344CB8AC3E}">
        <p14:creationId xmlns:p14="http://schemas.microsoft.com/office/powerpoint/2010/main" val="79715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17"/>
            <a:ext cx="10515600" cy="693683"/>
          </a:xfrm>
        </p:spPr>
        <p:txBody>
          <a:bodyPr>
            <a:normAutofit fontScale="90000"/>
          </a:bodyPr>
          <a:lstStyle/>
          <a:p>
            <a:r>
              <a:rPr lang="en-US" b="1" dirty="0" smtClean="0"/>
              <a:t>File Structures and I-nodes</a:t>
            </a:r>
            <a:endParaRPr lang="en-US" dirty="0"/>
          </a:p>
        </p:txBody>
      </p:sp>
      <p:sp>
        <p:nvSpPr>
          <p:cNvPr id="3" name="Content Placeholder 2"/>
          <p:cNvSpPr>
            <a:spLocks noGrp="1"/>
          </p:cNvSpPr>
          <p:nvPr>
            <p:ph idx="1"/>
          </p:nvPr>
        </p:nvSpPr>
        <p:spPr>
          <a:xfrm>
            <a:off x="838200" y="914400"/>
            <a:ext cx="10515600" cy="5675586"/>
          </a:xfrm>
        </p:spPr>
        <p:txBody>
          <a:bodyPr>
            <a:normAutofit lnSpcReduction="10000"/>
          </a:bodyPr>
          <a:lstStyle/>
          <a:p>
            <a:pPr marL="0" indent="0">
              <a:buNone/>
            </a:pPr>
            <a:r>
              <a:rPr lang="en-US" b="1" dirty="0" smtClean="0"/>
              <a:t>File Structures</a:t>
            </a:r>
          </a:p>
          <a:p>
            <a:pPr marL="0" indent="0">
              <a:buNone/>
            </a:pPr>
            <a:r>
              <a:rPr lang="en-US" dirty="0"/>
              <a:t>File structures refer to the organization and layout of data within files.</a:t>
            </a:r>
            <a:endParaRPr lang="en-US" b="1" dirty="0" smtClean="0"/>
          </a:p>
          <a:p>
            <a:r>
              <a:rPr lang="en-US" b="1" dirty="0" smtClean="0"/>
              <a:t>Contiguous </a:t>
            </a:r>
            <a:r>
              <a:rPr lang="en-US" b="1" dirty="0" smtClean="0"/>
              <a:t>Allocation:</a:t>
            </a:r>
            <a:r>
              <a:rPr lang="en-US" dirty="0" smtClean="0"/>
              <a:t> Allocates a continuous block of disk space for a </a:t>
            </a:r>
            <a:r>
              <a:rPr lang="en-US" dirty="0" smtClean="0"/>
              <a:t>file. </a:t>
            </a:r>
            <a:r>
              <a:rPr lang="en-US" dirty="0" smtClean="0"/>
              <a:t>Simple </a:t>
            </a:r>
            <a:r>
              <a:rPr lang="en-US" dirty="0"/>
              <a:t>and easy to </a:t>
            </a:r>
            <a:r>
              <a:rPr lang="en-US" dirty="0" smtClean="0"/>
              <a:t>implement. Sequential </a:t>
            </a:r>
            <a:r>
              <a:rPr lang="en-US" dirty="0"/>
              <a:t>access is efficient</a:t>
            </a:r>
            <a:r>
              <a:rPr lang="en-US" dirty="0" smtClean="0"/>
              <a:t>. However, Fragmentation </a:t>
            </a:r>
            <a:r>
              <a:rPr lang="en-US" dirty="0"/>
              <a:t>issues can arise over </a:t>
            </a:r>
            <a:r>
              <a:rPr lang="en-US" dirty="0" smtClean="0"/>
              <a:t>time and it becomes difficult </a:t>
            </a:r>
            <a:r>
              <a:rPr lang="en-US" dirty="0"/>
              <a:t>to resize files dynamically</a:t>
            </a:r>
            <a:r>
              <a:rPr lang="en-US" dirty="0" smtClean="0"/>
              <a:t>.</a:t>
            </a:r>
            <a:endParaRPr lang="en-US" dirty="0" smtClean="0"/>
          </a:p>
          <a:p>
            <a:r>
              <a:rPr lang="en-US" b="1" dirty="0" smtClean="0"/>
              <a:t>Linked Allocation:</a:t>
            </a:r>
            <a:r>
              <a:rPr lang="en-US" dirty="0" smtClean="0"/>
              <a:t> Allocates space dynamically, using </a:t>
            </a:r>
            <a:r>
              <a:rPr lang="en-US" dirty="0" smtClean="0"/>
              <a:t>pointers </a:t>
            </a:r>
            <a:r>
              <a:rPr lang="en-US" dirty="0"/>
              <a:t>to link consecutive </a:t>
            </a:r>
            <a:r>
              <a:rPr lang="en-US" dirty="0" smtClean="0"/>
              <a:t>blocks. It supports </a:t>
            </a:r>
            <a:r>
              <a:rPr lang="en-US" dirty="0"/>
              <a:t>dynamic file sizes.</a:t>
            </a:r>
          </a:p>
          <a:p>
            <a:pPr lvl="1"/>
            <a:r>
              <a:rPr lang="en-US" dirty="0"/>
              <a:t>Avoids fragmentation issues.</a:t>
            </a:r>
          </a:p>
          <a:p>
            <a:r>
              <a:rPr lang="en-US" b="1" dirty="0"/>
              <a:t>Disadvantages:</a:t>
            </a:r>
            <a:endParaRPr lang="en-US" dirty="0"/>
          </a:p>
          <a:p>
            <a:pPr lvl="1"/>
            <a:r>
              <a:rPr lang="en-US" dirty="0"/>
              <a:t>Random access is less efficient.</a:t>
            </a:r>
          </a:p>
          <a:p>
            <a:pPr lvl="1"/>
            <a:r>
              <a:rPr lang="en-US" dirty="0"/>
              <a:t>Requires additional storage for </a:t>
            </a:r>
            <a:r>
              <a:rPr lang="en-US" dirty="0" smtClean="0"/>
              <a:t>pointers</a:t>
            </a:r>
            <a:r>
              <a:rPr lang="en-US" dirty="0"/>
              <a:t>.</a:t>
            </a:r>
            <a:endParaRPr lang="en-US" dirty="0" smtClean="0"/>
          </a:p>
          <a:p>
            <a:r>
              <a:rPr lang="en-US" b="1" dirty="0" smtClean="0"/>
              <a:t>Indexed Allocation:</a:t>
            </a:r>
            <a:r>
              <a:rPr lang="en-US" dirty="0" smtClean="0"/>
              <a:t> Employs an index block that contains pointers to file blocks</a:t>
            </a:r>
            <a:r>
              <a:rPr lang="en-US" dirty="0" smtClean="0"/>
              <a:t>.</a:t>
            </a:r>
            <a:endParaRPr lang="en-US" dirty="0"/>
          </a:p>
        </p:txBody>
      </p:sp>
    </p:spTree>
    <p:extLst>
      <p:ext uri="{BB962C8B-B14F-4D97-AF65-F5344CB8AC3E}">
        <p14:creationId xmlns:p14="http://schemas.microsoft.com/office/powerpoint/2010/main" val="72515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I-nodes (Index Nodes)</a:t>
            </a:r>
          </a:p>
          <a:p>
            <a:r>
              <a:rPr lang="en-US" dirty="0"/>
              <a:t>Used in Unix-like file systems to store metadata about a file, including attributes and pointers to data blocks.</a:t>
            </a:r>
          </a:p>
          <a:p>
            <a:r>
              <a:rPr lang="en-US" b="1" dirty="0"/>
              <a:t>Information:</a:t>
            </a:r>
            <a:r>
              <a:rPr lang="en-US" dirty="0"/>
              <a:t> Contains file attributes, pointers to data blocks, and other details.</a:t>
            </a:r>
          </a:p>
          <a:p>
            <a:endParaRPr lang="en-US" dirty="0"/>
          </a:p>
          <a:p>
            <a:endParaRPr lang="en-US" dirty="0"/>
          </a:p>
        </p:txBody>
      </p:sp>
    </p:spTree>
    <p:extLst>
      <p:ext uri="{BB962C8B-B14F-4D97-AF65-F5344CB8AC3E}">
        <p14:creationId xmlns:p14="http://schemas.microsoft.com/office/powerpoint/2010/main" val="415013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1"/>
            <a:ext cx="10515600" cy="612337"/>
          </a:xfrm>
        </p:spPr>
        <p:txBody>
          <a:bodyPr>
            <a:normAutofit fontScale="90000"/>
          </a:bodyPr>
          <a:lstStyle/>
          <a:p>
            <a:r>
              <a:rPr lang="en-US" b="1" dirty="0" smtClean="0"/>
              <a:t>Hard and Symbolic Links</a:t>
            </a:r>
            <a:endParaRPr lang="en-US" dirty="0"/>
          </a:p>
        </p:txBody>
      </p:sp>
      <p:sp>
        <p:nvSpPr>
          <p:cNvPr id="3" name="Content Placeholder 2"/>
          <p:cNvSpPr>
            <a:spLocks noGrp="1"/>
          </p:cNvSpPr>
          <p:nvPr>
            <p:ph idx="1"/>
          </p:nvPr>
        </p:nvSpPr>
        <p:spPr>
          <a:xfrm>
            <a:off x="838200" y="851338"/>
            <a:ext cx="10515600" cy="5770179"/>
          </a:xfrm>
        </p:spPr>
        <p:txBody>
          <a:bodyPr>
            <a:normAutofit/>
          </a:bodyPr>
          <a:lstStyle/>
          <a:p>
            <a:r>
              <a:rPr lang="en-US" b="1" dirty="0" smtClean="0"/>
              <a:t>Hard Links</a:t>
            </a:r>
          </a:p>
          <a:p>
            <a:r>
              <a:rPr lang="en-US" dirty="0" smtClean="0"/>
              <a:t>Additional directory entries pointing to the same i-node.</a:t>
            </a:r>
          </a:p>
          <a:p>
            <a:r>
              <a:rPr lang="en-US" dirty="0" smtClean="0"/>
              <a:t>They share the same i-node number and data blocks. The last hard link deletion frees up the associated disk space.</a:t>
            </a:r>
          </a:p>
          <a:p>
            <a:pPr marL="0" indent="0">
              <a:buNone/>
            </a:pPr>
            <a:endParaRPr lang="en-US" b="1" dirty="0" smtClean="0"/>
          </a:p>
          <a:p>
            <a:pPr marL="0" indent="0">
              <a:buNone/>
            </a:pPr>
            <a:endParaRPr lang="en-US" b="1" dirty="0"/>
          </a:p>
          <a:p>
            <a:pPr marL="0" indent="0">
              <a:buNone/>
            </a:pPr>
            <a:r>
              <a:rPr lang="en-US" b="1" dirty="0" smtClean="0"/>
              <a:t>Symbolic Links (Sym-links)</a:t>
            </a:r>
          </a:p>
          <a:p>
            <a:pPr marL="0" indent="0">
              <a:buNone/>
            </a:pPr>
            <a:r>
              <a:rPr lang="en-US" dirty="0" smtClean="0"/>
              <a:t>Pointers to the target file's pathname.</a:t>
            </a:r>
          </a:p>
          <a:p>
            <a:r>
              <a:rPr lang="en-US" dirty="0" smtClean="0"/>
              <a:t>They have a separate i-node and file content. The sym-link deletion does not affect the target file.</a:t>
            </a:r>
          </a:p>
          <a:p>
            <a:endParaRPr lang="en-US" dirty="0"/>
          </a:p>
        </p:txBody>
      </p:sp>
    </p:spTree>
    <p:extLst>
      <p:ext uri="{BB962C8B-B14F-4D97-AF65-F5344CB8AC3E}">
        <p14:creationId xmlns:p14="http://schemas.microsoft.com/office/powerpoint/2010/main" val="98334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1"/>
            <a:ext cx="10515600" cy="675399"/>
          </a:xfrm>
        </p:spPr>
        <p:txBody>
          <a:bodyPr>
            <a:normAutofit fontScale="90000"/>
          </a:bodyPr>
          <a:lstStyle/>
          <a:p>
            <a:r>
              <a:rPr lang="en-US" b="1" dirty="0" smtClean="0"/>
              <a:t>File Naming in UNIX, DOS, and Windows</a:t>
            </a:r>
            <a:endParaRPr lang="en-US" dirty="0"/>
          </a:p>
        </p:txBody>
      </p:sp>
      <p:sp>
        <p:nvSpPr>
          <p:cNvPr id="3" name="Content Placeholder 2"/>
          <p:cNvSpPr>
            <a:spLocks noGrp="1"/>
          </p:cNvSpPr>
          <p:nvPr>
            <p:ph idx="1"/>
          </p:nvPr>
        </p:nvSpPr>
        <p:spPr>
          <a:xfrm>
            <a:off x="838200" y="914400"/>
            <a:ext cx="10515600" cy="5707117"/>
          </a:xfrm>
        </p:spPr>
        <p:txBody>
          <a:bodyPr>
            <a:normAutofit lnSpcReduction="10000"/>
          </a:bodyPr>
          <a:lstStyle/>
          <a:p>
            <a:pPr marL="0" indent="0">
              <a:buNone/>
            </a:pPr>
            <a:r>
              <a:rPr lang="en-US" dirty="0" smtClean="0"/>
              <a:t>File Naming Conventions</a:t>
            </a:r>
          </a:p>
          <a:p>
            <a:pPr marL="0" indent="0">
              <a:buNone/>
            </a:pPr>
            <a:r>
              <a:rPr lang="en-US" b="1" dirty="0" smtClean="0"/>
              <a:t>UNIX</a:t>
            </a:r>
          </a:p>
          <a:p>
            <a:r>
              <a:rPr lang="en-US" b="1" dirty="0" smtClean="0"/>
              <a:t>Case-Sensitive:</a:t>
            </a:r>
            <a:r>
              <a:rPr lang="en-US" dirty="0" smtClean="0"/>
              <a:t> Treats "file.txt" and "File.txt" as different files.</a:t>
            </a:r>
          </a:p>
          <a:p>
            <a:r>
              <a:rPr lang="en-US" b="1" dirty="0" smtClean="0"/>
              <a:t>Allowed Characters:</a:t>
            </a:r>
            <a:r>
              <a:rPr lang="en-US" dirty="0" smtClean="0"/>
              <a:t> Alphanumeric characters, dot (.), underscore (_), and hyphen (-).</a:t>
            </a:r>
          </a:p>
          <a:p>
            <a:pPr marL="0" indent="0">
              <a:buNone/>
            </a:pPr>
            <a:endParaRPr lang="en-US" b="1" dirty="0" smtClean="0"/>
          </a:p>
          <a:p>
            <a:pPr marL="0" indent="0">
              <a:buNone/>
            </a:pPr>
            <a:endParaRPr lang="en-US" b="1" dirty="0"/>
          </a:p>
          <a:p>
            <a:pPr marL="0" indent="0">
              <a:buNone/>
            </a:pPr>
            <a:r>
              <a:rPr lang="en-US" b="1" dirty="0" smtClean="0"/>
              <a:t>DOS (8.3 Format):</a:t>
            </a:r>
          </a:p>
          <a:p>
            <a:r>
              <a:rPr lang="en-US" b="1" dirty="0" smtClean="0"/>
              <a:t>8.3 Format:</a:t>
            </a:r>
            <a:r>
              <a:rPr lang="en-US" dirty="0" smtClean="0"/>
              <a:t> Maximum 8 characters for the filename and 3 characters for the extension.</a:t>
            </a:r>
          </a:p>
          <a:p>
            <a:r>
              <a:rPr lang="en-US" b="1" dirty="0" smtClean="0"/>
              <a:t>Case-Insensitive:</a:t>
            </a:r>
            <a:r>
              <a:rPr lang="en-US" dirty="0" smtClean="0"/>
              <a:t> Treats "file.txt" and "FILE.TXT" as the same file.</a:t>
            </a:r>
          </a:p>
          <a:p>
            <a:r>
              <a:rPr lang="en-US" b="1" dirty="0" smtClean="0"/>
              <a:t>Allowed Characters:</a:t>
            </a:r>
            <a:r>
              <a:rPr lang="en-US" dirty="0" smtClean="0"/>
              <a:t> Limited to alphanumeric characters and some special characters.</a:t>
            </a:r>
          </a:p>
          <a:p>
            <a:endParaRPr lang="en-US" dirty="0"/>
          </a:p>
        </p:txBody>
      </p:sp>
    </p:spTree>
    <p:extLst>
      <p:ext uri="{BB962C8B-B14F-4D97-AF65-F5344CB8AC3E}">
        <p14:creationId xmlns:p14="http://schemas.microsoft.com/office/powerpoint/2010/main" val="85971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125"/>
            <a:ext cx="10515600" cy="693682"/>
          </a:xfrm>
        </p:spPr>
        <p:txBody>
          <a:bodyPr>
            <a:normAutofit fontScale="90000"/>
          </a:bodyPr>
          <a:lstStyle/>
          <a:p>
            <a:r>
              <a:rPr lang="en-US" b="1" dirty="0" smtClean="0"/>
              <a:t>File Naming in UNIX, DOS, and Windows</a:t>
            </a:r>
            <a:endParaRPr lang="en-US" dirty="0"/>
          </a:p>
        </p:txBody>
      </p:sp>
      <p:sp>
        <p:nvSpPr>
          <p:cNvPr id="3" name="Content Placeholder 2"/>
          <p:cNvSpPr>
            <a:spLocks noGrp="1"/>
          </p:cNvSpPr>
          <p:nvPr>
            <p:ph idx="1"/>
          </p:nvPr>
        </p:nvSpPr>
        <p:spPr>
          <a:xfrm>
            <a:off x="838200" y="819807"/>
            <a:ext cx="10515600" cy="5357156"/>
          </a:xfrm>
        </p:spPr>
        <p:txBody>
          <a:bodyPr>
            <a:normAutofit lnSpcReduction="10000"/>
          </a:bodyPr>
          <a:lstStyle/>
          <a:p>
            <a:pPr marL="0" indent="0">
              <a:buNone/>
            </a:pPr>
            <a:r>
              <a:rPr lang="en-US" b="1" dirty="0" smtClean="0"/>
              <a:t>Windows </a:t>
            </a:r>
            <a:r>
              <a:rPr lang="en-US" b="1" dirty="0"/>
              <a:t>(Long File Names</a:t>
            </a:r>
            <a:r>
              <a:rPr lang="en-US" b="1" dirty="0" smtClean="0"/>
              <a:t>)</a:t>
            </a:r>
            <a:endParaRPr lang="en-US" b="1" dirty="0"/>
          </a:p>
          <a:p>
            <a:r>
              <a:rPr lang="en-US" b="1" dirty="0"/>
              <a:t>Long File Names:</a:t>
            </a:r>
            <a:r>
              <a:rPr lang="en-US" dirty="0"/>
              <a:t> Supports longer filenames (up to 255 characters).</a:t>
            </a:r>
          </a:p>
          <a:p>
            <a:r>
              <a:rPr lang="en-US" b="1" dirty="0"/>
              <a:t>Case-Insensitive:</a:t>
            </a:r>
            <a:r>
              <a:rPr lang="en-US" dirty="0"/>
              <a:t> Similar to DOS in handling case.</a:t>
            </a:r>
          </a:p>
          <a:p>
            <a:r>
              <a:rPr lang="en-US" b="1" dirty="0"/>
              <a:t>Allowed Characters:</a:t>
            </a:r>
            <a:r>
              <a:rPr lang="en-US" dirty="0"/>
              <a:t> Extensive character set, including spaces and special characters.</a:t>
            </a:r>
          </a:p>
          <a:p>
            <a:endParaRPr lang="en-US" dirty="0" smtClean="0"/>
          </a:p>
          <a:p>
            <a:endParaRPr lang="en-US" dirty="0"/>
          </a:p>
          <a:p>
            <a:pPr marL="0" indent="0">
              <a:buNone/>
            </a:pPr>
            <a:r>
              <a:rPr lang="en-US" b="1" u="sng" dirty="0" smtClean="0"/>
              <a:t>NOTE</a:t>
            </a:r>
          </a:p>
          <a:p>
            <a:r>
              <a:rPr lang="en-US" dirty="0" smtClean="0"/>
              <a:t>Understanding </a:t>
            </a:r>
            <a:r>
              <a:rPr lang="en-US" dirty="0"/>
              <a:t>these aspects of File System Management provides a foundation for effectively organizing, accessing, and managing files within an operating system. Each concept contributes to the overall structure and functionality of a file system.</a:t>
            </a:r>
          </a:p>
          <a:p>
            <a:endParaRPr lang="en-US" dirty="0"/>
          </a:p>
        </p:txBody>
      </p:sp>
    </p:spTree>
    <p:extLst>
      <p:ext uri="{BB962C8B-B14F-4D97-AF65-F5344CB8AC3E}">
        <p14:creationId xmlns:p14="http://schemas.microsoft.com/office/powerpoint/2010/main" val="110967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Defragmentation </a:t>
            </a:r>
            <a:endParaRPr lang="en-US" b="1" dirty="0"/>
          </a:p>
        </p:txBody>
      </p:sp>
      <p:sp>
        <p:nvSpPr>
          <p:cNvPr id="3" name="Content Placeholder 2"/>
          <p:cNvSpPr>
            <a:spLocks noGrp="1"/>
          </p:cNvSpPr>
          <p:nvPr>
            <p:ph idx="1"/>
          </p:nvPr>
        </p:nvSpPr>
        <p:spPr/>
        <p:txBody>
          <a:bodyPr>
            <a:normAutofit lnSpcReduction="10000"/>
          </a:bodyPr>
          <a:lstStyle/>
          <a:p>
            <a:r>
              <a:rPr lang="en-US" b="1" dirty="0"/>
              <a:t>Defragmentation</a:t>
            </a:r>
            <a:r>
              <a:rPr lang="en-US" dirty="0"/>
              <a:t> is the process of rearranging the data on a storage device to reduce file fragmentation. It consolidates scattered data on the disk, making file access more efficient.</a:t>
            </a:r>
            <a:endParaRPr lang="en-US" b="1" dirty="0" smtClean="0"/>
          </a:p>
          <a:p>
            <a:r>
              <a:rPr lang="en-US" b="1" dirty="0" smtClean="0"/>
              <a:t>Defragmentation</a:t>
            </a:r>
            <a:r>
              <a:rPr lang="en-US" dirty="0" smtClean="0"/>
              <a:t> </a:t>
            </a:r>
            <a:r>
              <a:rPr lang="en-US" dirty="0"/>
              <a:t>is a process used to improve the performance of a computer's file system. It involves reorganizing the data on a storage device, such as a hard disk drive (HDD) or solid-state drive (SSD), to reduce file fragmentation. </a:t>
            </a:r>
            <a:endParaRPr lang="en-US" dirty="0" smtClean="0"/>
          </a:p>
          <a:p>
            <a:r>
              <a:rPr lang="en-US" dirty="0" smtClean="0"/>
              <a:t>Fragmentation </a:t>
            </a:r>
            <a:r>
              <a:rPr lang="en-US" dirty="0"/>
              <a:t>occurs when a file is stored in non-contiguous clusters on a disk. </a:t>
            </a:r>
            <a:endParaRPr lang="en-US" dirty="0" smtClean="0"/>
          </a:p>
          <a:p>
            <a:r>
              <a:rPr lang="en-US" dirty="0" smtClean="0"/>
              <a:t>This </a:t>
            </a:r>
            <a:r>
              <a:rPr lang="en-US" dirty="0"/>
              <a:t>can happen over time as files are created, modified, and deleted, leading to inefficient storage and slower access times.</a:t>
            </a:r>
            <a:endParaRPr lang="en-US" dirty="0"/>
          </a:p>
        </p:txBody>
      </p:sp>
    </p:spTree>
    <p:extLst>
      <p:ext uri="{BB962C8B-B14F-4D97-AF65-F5344CB8AC3E}">
        <p14:creationId xmlns:p14="http://schemas.microsoft.com/office/powerpoint/2010/main" val="251833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769992"/>
          </a:xfrm>
        </p:spPr>
        <p:txBody>
          <a:bodyPr/>
          <a:lstStyle/>
          <a:p>
            <a:r>
              <a:rPr lang="en-US" b="1" dirty="0"/>
              <a:t>Significance of </a:t>
            </a:r>
            <a:r>
              <a:rPr lang="en-US" b="1" dirty="0" smtClean="0"/>
              <a:t>Defragmentation</a:t>
            </a:r>
            <a:endParaRPr lang="en-US" dirty="0"/>
          </a:p>
        </p:txBody>
      </p:sp>
      <p:sp>
        <p:nvSpPr>
          <p:cNvPr id="3" name="Content Placeholder 2"/>
          <p:cNvSpPr>
            <a:spLocks noGrp="1"/>
          </p:cNvSpPr>
          <p:nvPr>
            <p:ph idx="1"/>
          </p:nvPr>
        </p:nvSpPr>
        <p:spPr>
          <a:xfrm>
            <a:off x="838200" y="945932"/>
            <a:ext cx="10515600" cy="5784652"/>
          </a:xfrm>
        </p:spPr>
        <p:txBody>
          <a:bodyPr>
            <a:normAutofit fontScale="92500" lnSpcReduction="20000"/>
          </a:bodyPr>
          <a:lstStyle/>
          <a:p>
            <a:r>
              <a:rPr lang="en-US" b="1" dirty="0" smtClean="0"/>
              <a:t>Enhanced </a:t>
            </a:r>
            <a:r>
              <a:rPr lang="en-US" b="1" dirty="0"/>
              <a:t>File Access </a:t>
            </a:r>
            <a:r>
              <a:rPr lang="en-US" b="1" dirty="0" smtClean="0"/>
              <a:t>Speed</a:t>
            </a:r>
            <a:endParaRPr lang="en-US" dirty="0"/>
          </a:p>
          <a:p>
            <a:pPr lvl="1"/>
            <a:r>
              <a:rPr lang="en-US" dirty="0"/>
              <a:t>By reducing file fragmentation, defragmentation improves the speed at which files are accessed and read from the storage device.</a:t>
            </a:r>
          </a:p>
          <a:p>
            <a:r>
              <a:rPr lang="en-US" b="1" dirty="0"/>
              <a:t>Optimized Storage </a:t>
            </a:r>
            <a:r>
              <a:rPr lang="en-US" b="1" dirty="0" smtClean="0"/>
              <a:t>Utilization</a:t>
            </a:r>
            <a:endParaRPr lang="en-US" dirty="0"/>
          </a:p>
          <a:p>
            <a:pPr lvl="1"/>
            <a:r>
              <a:rPr lang="en-US" dirty="0"/>
              <a:t>Defragmentation helps optimize the use of available storage space by consolidating free space and reducing wasted clusters.</a:t>
            </a:r>
          </a:p>
          <a:p>
            <a:r>
              <a:rPr lang="en-US" b="1" dirty="0"/>
              <a:t>Extended Lifespan of </a:t>
            </a:r>
            <a:r>
              <a:rPr lang="en-US" b="1" dirty="0" smtClean="0"/>
              <a:t>HDDs</a:t>
            </a:r>
            <a:endParaRPr lang="en-US" dirty="0"/>
          </a:p>
          <a:p>
            <a:pPr lvl="1"/>
            <a:r>
              <a:rPr lang="en-US" dirty="0"/>
              <a:t>On traditional hard disk drives (HDDs), frequent read and write operations can contribute to wear and tear. Defragmentation can help distribute these operations more evenly, potentially extending the lifespan of the HDD.</a:t>
            </a:r>
          </a:p>
          <a:p>
            <a:r>
              <a:rPr lang="en-US" b="1" dirty="0"/>
              <a:t>SSD </a:t>
            </a:r>
            <a:r>
              <a:rPr lang="en-US" b="1" dirty="0" smtClean="0"/>
              <a:t>Considerations</a:t>
            </a:r>
            <a:endParaRPr lang="en-US" dirty="0"/>
          </a:p>
          <a:p>
            <a:pPr lvl="1"/>
            <a:r>
              <a:rPr lang="en-US" dirty="0"/>
              <a:t>For solid-state drives (SSDs), the concept of traditional defragmentation is less relevant, as SSDs have no mechanical parts and can access data randomly. However, optimization tools for SSDs may exist to ensure efficient use of space and maintain performance.</a:t>
            </a:r>
          </a:p>
          <a:p>
            <a:r>
              <a:rPr lang="en-US" b="1" dirty="0"/>
              <a:t>Automatic </a:t>
            </a:r>
            <a:r>
              <a:rPr lang="en-US" b="1" dirty="0" smtClean="0"/>
              <a:t>Defragmentation</a:t>
            </a:r>
            <a:endParaRPr lang="en-US" dirty="0"/>
          </a:p>
          <a:p>
            <a:pPr lvl="1"/>
            <a:r>
              <a:rPr lang="en-US" dirty="0"/>
              <a:t>Many modern operating systems have automatic defragmentation scheduled in the background. Users may not need to initiate defragmentation manually</a:t>
            </a:r>
            <a:r>
              <a:rPr lang="en-US" dirty="0" smtClean="0"/>
              <a:t>.</a:t>
            </a:r>
            <a:endParaRPr lang="en-US" dirty="0"/>
          </a:p>
        </p:txBody>
      </p:sp>
    </p:spTree>
    <p:extLst>
      <p:ext uri="{BB962C8B-B14F-4D97-AF65-F5344CB8AC3E}">
        <p14:creationId xmlns:p14="http://schemas.microsoft.com/office/powerpoint/2010/main" val="278892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Partitioning </a:t>
            </a:r>
            <a:endParaRPr lang="en-US" b="1" dirty="0"/>
          </a:p>
        </p:txBody>
      </p:sp>
      <p:sp>
        <p:nvSpPr>
          <p:cNvPr id="3" name="Content Placeholder 2"/>
          <p:cNvSpPr>
            <a:spLocks noGrp="1"/>
          </p:cNvSpPr>
          <p:nvPr>
            <p:ph idx="1"/>
          </p:nvPr>
        </p:nvSpPr>
        <p:spPr/>
        <p:txBody>
          <a:bodyPr/>
          <a:lstStyle/>
          <a:p>
            <a:r>
              <a:rPr lang="en-US" dirty="0"/>
              <a:t>Partitioning is the process of dividing a storage device, such as a hard disk drive (HDD) or solid-state drive (SSD), into isolated sections called partitions. </a:t>
            </a:r>
            <a:endParaRPr lang="en-US" dirty="0" smtClean="0"/>
          </a:p>
          <a:p>
            <a:r>
              <a:rPr lang="en-US" dirty="0" smtClean="0"/>
              <a:t>Each </a:t>
            </a:r>
            <a:r>
              <a:rPr lang="en-US" dirty="0"/>
              <a:t>partition appears to the operating system as a distinct logical drive with its own file system, directory structure, and storage space. </a:t>
            </a:r>
            <a:endParaRPr lang="en-US" dirty="0" smtClean="0"/>
          </a:p>
          <a:p>
            <a:r>
              <a:rPr lang="en-US" dirty="0" smtClean="0"/>
              <a:t>Partitioning </a:t>
            </a:r>
            <a:r>
              <a:rPr lang="en-US" dirty="0"/>
              <a:t>is commonly performed during the initial setup of a computer or when modifying the storage configuration.</a:t>
            </a:r>
            <a:endParaRPr lang="en-US" dirty="0"/>
          </a:p>
        </p:txBody>
      </p:sp>
    </p:spTree>
    <p:extLst>
      <p:ext uri="{BB962C8B-B14F-4D97-AF65-F5344CB8AC3E}">
        <p14:creationId xmlns:p14="http://schemas.microsoft.com/office/powerpoint/2010/main" val="76105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94"/>
            <a:ext cx="10515600" cy="669196"/>
          </a:xfrm>
        </p:spPr>
        <p:txBody>
          <a:bodyPr>
            <a:normAutofit fontScale="90000"/>
          </a:bodyPr>
          <a:lstStyle/>
          <a:p>
            <a:r>
              <a:rPr lang="en-US" b="1" dirty="0"/>
              <a:t>Primary </a:t>
            </a:r>
            <a:r>
              <a:rPr lang="en-US" b="1" dirty="0" smtClean="0"/>
              <a:t>Partition</a:t>
            </a:r>
            <a:endParaRPr lang="en-US" dirty="0"/>
          </a:p>
        </p:txBody>
      </p:sp>
      <p:sp>
        <p:nvSpPr>
          <p:cNvPr id="3" name="Content Placeholder 2"/>
          <p:cNvSpPr>
            <a:spLocks noGrp="1"/>
          </p:cNvSpPr>
          <p:nvPr>
            <p:ph idx="1"/>
          </p:nvPr>
        </p:nvSpPr>
        <p:spPr>
          <a:xfrm>
            <a:off x="838200" y="779490"/>
            <a:ext cx="11063990" cy="5951094"/>
          </a:xfrm>
        </p:spPr>
        <p:txBody>
          <a:bodyPr>
            <a:normAutofit fontScale="92500" lnSpcReduction="10000"/>
          </a:bodyPr>
          <a:lstStyle/>
          <a:p>
            <a:r>
              <a:rPr lang="en-US" dirty="0" smtClean="0"/>
              <a:t>A </a:t>
            </a:r>
            <a:r>
              <a:rPr lang="en-US" dirty="0"/>
              <a:t>primary partition is a standalone section of a storage device. It can contain an operating system and bootable files.</a:t>
            </a:r>
          </a:p>
          <a:p>
            <a:pPr marL="0" indent="0">
              <a:buNone/>
            </a:pPr>
            <a:r>
              <a:rPr lang="en-US" b="1" dirty="0" smtClean="0"/>
              <a:t>Extended Partition</a:t>
            </a:r>
            <a:endParaRPr lang="en-US" b="1" dirty="0"/>
          </a:p>
          <a:p>
            <a:r>
              <a:rPr lang="en-US" dirty="0"/>
              <a:t>A</a:t>
            </a:r>
            <a:r>
              <a:rPr lang="en-US" dirty="0" smtClean="0"/>
              <a:t>n </a:t>
            </a:r>
            <a:r>
              <a:rPr lang="en-US" dirty="0"/>
              <a:t>extended partition can be created to hold additional logical drives.</a:t>
            </a:r>
          </a:p>
          <a:p>
            <a:r>
              <a:rPr lang="en-US" dirty="0"/>
              <a:t>Inside the extended partition, logical drives (also called logical partitions) can be created. Logical drives share the space within the extended </a:t>
            </a:r>
            <a:r>
              <a:rPr lang="en-US" dirty="0" smtClean="0"/>
              <a:t>partition.</a:t>
            </a:r>
          </a:p>
          <a:p>
            <a:pPr marL="0" indent="0">
              <a:buNone/>
            </a:pPr>
            <a:r>
              <a:rPr lang="en-US" b="1" dirty="0" smtClean="0"/>
              <a:t>Logical Drive</a:t>
            </a:r>
            <a:endParaRPr lang="en-US" b="1" dirty="0"/>
          </a:p>
          <a:p>
            <a:r>
              <a:rPr lang="en-US" dirty="0"/>
              <a:t>Logical drives are partitions created within an extended partition. They are treated as separate drives by the operating system.</a:t>
            </a:r>
          </a:p>
          <a:p>
            <a:r>
              <a:rPr lang="en-US" dirty="0"/>
              <a:t>Unlike primary partitions, logical drives do not have the capability to contain an operating system.</a:t>
            </a:r>
          </a:p>
          <a:p>
            <a:pPr marL="0" indent="0">
              <a:buNone/>
            </a:pPr>
            <a:r>
              <a:rPr lang="en-US" b="1" dirty="0" smtClean="0"/>
              <a:t>File System</a:t>
            </a:r>
            <a:endParaRPr lang="en-US" b="1" dirty="0"/>
          </a:p>
          <a:p>
            <a:r>
              <a:rPr lang="en-US" dirty="0"/>
              <a:t>Each partition is typically formatted with a specific file system, such as NTFS (New Technology File System) for </a:t>
            </a:r>
            <a:r>
              <a:rPr lang="en-US" dirty="0" smtClean="0"/>
              <a:t>Windows.</a:t>
            </a:r>
            <a:endParaRPr lang="en-US" dirty="0"/>
          </a:p>
          <a:p>
            <a:endParaRPr lang="en-US" dirty="0"/>
          </a:p>
        </p:txBody>
      </p:sp>
    </p:spTree>
    <p:extLst>
      <p:ext uri="{BB962C8B-B14F-4D97-AF65-F5344CB8AC3E}">
        <p14:creationId xmlns:p14="http://schemas.microsoft.com/office/powerpoint/2010/main" val="100098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1325563"/>
          </a:xfrm>
        </p:spPr>
        <p:txBody>
          <a:bodyPr>
            <a:normAutofit/>
          </a:bodyPr>
          <a:lstStyle/>
          <a:p>
            <a:r>
              <a:rPr lang="en-US" b="1" dirty="0" smtClean="0"/>
              <a:t>File Concepts, Attributes, Operations, Types, and Access Methods</a:t>
            </a:r>
            <a:endParaRPr lang="en-US" dirty="0"/>
          </a:p>
        </p:txBody>
      </p:sp>
      <p:sp>
        <p:nvSpPr>
          <p:cNvPr id="3" name="Content Placeholder 2"/>
          <p:cNvSpPr>
            <a:spLocks noGrp="1"/>
          </p:cNvSpPr>
          <p:nvPr>
            <p:ph idx="1"/>
          </p:nvPr>
        </p:nvSpPr>
        <p:spPr>
          <a:xfrm>
            <a:off x="838200" y="1469972"/>
            <a:ext cx="11353800" cy="4993890"/>
          </a:xfrm>
        </p:spPr>
        <p:txBody>
          <a:bodyPr>
            <a:normAutofit/>
          </a:bodyPr>
          <a:lstStyle/>
          <a:p>
            <a:r>
              <a:rPr lang="en-US" dirty="0" smtClean="0"/>
              <a:t>A </a:t>
            </a:r>
            <a:r>
              <a:rPr lang="en-US" b="1" dirty="0" smtClean="0"/>
              <a:t>file</a:t>
            </a:r>
            <a:r>
              <a:rPr lang="en-US" dirty="0" smtClean="0"/>
              <a:t> is a named collection of data or information that is stored on a storage medium.</a:t>
            </a:r>
          </a:p>
          <a:p>
            <a:r>
              <a:rPr lang="en-US" b="1" dirty="0" smtClean="0"/>
              <a:t>Attributes:</a:t>
            </a:r>
            <a:r>
              <a:rPr lang="en-US" dirty="0" smtClean="0"/>
              <a:t> </a:t>
            </a:r>
            <a:r>
              <a:rPr lang="en-US" dirty="0"/>
              <a:t>P</a:t>
            </a:r>
            <a:r>
              <a:rPr lang="en-US" dirty="0" smtClean="0"/>
              <a:t>rovide </a:t>
            </a:r>
            <a:r>
              <a:rPr lang="en-US" dirty="0"/>
              <a:t>metadata about the file. </a:t>
            </a:r>
            <a:r>
              <a:rPr lang="en-US" dirty="0" smtClean="0"/>
              <a:t>Files have attributes such as name, type, size, creation date, and permissions.</a:t>
            </a:r>
          </a:p>
        </p:txBody>
      </p:sp>
    </p:spTree>
    <p:extLst>
      <p:ext uri="{BB962C8B-B14F-4D97-AF65-F5344CB8AC3E}">
        <p14:creationId xmlns:p14="http://schemas.microsoft.com/office/powerpoint/2010/main" val="156779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t>
            </a:r>
            <a:r>
              <a:rPr lang="en-US" b="1" dirty="0" smtClean="0"/>
              <a:t>Partitioning</a:t>
            </a:r>
            <a:endParaRPr lang="en-US" dirty="0"/>
          </a:p>
        </p:txBody>
      </p:sp>
      <p:sp>
        <p:nvSpPr>
          <p:cNvPr id="3" name="Content Placeholder 2"/>
          <p:cNvSpPr>
            <a:spLocks noGrp="1"/>
          </p:cNvSpPr>
          <p:nvPr>
            <p:ph idx="1"/>
          </p:nvPr>
        </p:nvSpPr>
        <p:spPr/>
        <p:txBody>
          <a:bodyPr/>
          <a:lstStyle/>
          <a:p>
            <a:r>
              <a:rPr lang="en-US" b="1" dirty="0" smtClean="0"/>
              <a:t>Isolation</a:t>
            </a:r>
            <a:r>
              <a:rPr lang="en-US" b="1" dirty="0"/>
              <a:t>:</a:t>
            </a:r>
            <a:r>
              <a:rPr lang="en-US" dirty="0"/>
              <a:t> Each partition is isolated from others, improving data management and organization.</a:t>
            </a:r>
          </a:p>
          <a:p>
            <a:r>
              <a:rPr lang="en-US" b="1" dirty="0"/>
              <a:t>Multi-Boot Systems:</a:t>
            </a:r>
            <a:r>
              <a:rPr lang="en-US" dirty="0"/>
              <a:t> Different operating systems or versions can be installed on separate partitions, allowing for a multi-boot configuration.</a:t>
            </a:r>
          </a:p>
          <a:p>
            <a:r>
              <a:rPr lang="en-US" b="1" dirty="0"/>
              <a:t>Backup and Recovery:</a:t>
            </a:r>
            <a:r>
              <a:rPr lang="en-US" dirty="0"/>
              <a:t> Critical data can be stored on a separate partition, facilitating easier backups and recovery</a:t>
            </a:r>
            <a:r>
              <a:rPr lang="en-US" dirty="0" smtClean="0"/>
              <a:t>.</a:t>
            </a:r>
            <a:endParaRPr lang="en-US" dirty="0"/>
          </a:p>
        </p:txBody>
      </p:sp>
    </p:spTree>
    <p:extLst>
      <p:ext uri="{BB962C8B-B14F-4D97-AF65-F5344CB8AC3E}">
        <p14:creationId xmlns:p14="http://schemas.microsoft.com/office/powerpoint/2010/main" val="262214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Extensions and Their </a:t>
            </a:r>
            <a:r>
              <a:rPr lang="en-US" b="1" dirty="0" smtClean="0"/>
              <a:t>Purposes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File Extension</a:t>
            </a:r>
            <a:endParaRPr lang="en-US" dirty="0"/>
          </a:p>
          <a:p>
            <a:r>
              <a:rPr lang="en-US" dirty="0"/>
              <a:t>A file extension is a suffix added to the end of a filename to indicate the file type or format.</a:t>
            </a:r>
          </a:p>
          <a:p>
            <a:pPr marL="0" indent="0">
              <a:buNone/>
            </a:pPr>
            <a:r>
              <a:rPr lang="en-US" b="1" dirty="0"/>
              <a:t>Purposes of File </a:t>
            </a:r>
            <a:r>
              <a:rPr lang="en-US" b="1" dirty="0" smtClean="0"/>
              <a:t>Extensions</a:t>
            </a:r>
            <a:endParaRPr lang="en-US" dirty="0"/>
          </a:p>
          <a:p>
            <a:r>
              <a:rPr lang="en-US" b="1" dirty="0"/>
              <a:t>File Type Identification:</a:t>
            </a:r>
            <a:r>
              <a:rPr lang="en-US" dirty="0"/>
              <a:t> File extensions help identify the type of content stored in a file. For example, ".txt" indicates a text file, ".jpg" indicates a JPEG image, and ".mp3" indicates an audio file.</a:t>
            </a:r>
          </a:p>
          <a:p>
            <a:r>
              <a:rPr lang="en-US" b="1" dirty="0"/>
              <a:t>Association with Applications:</a:t>
            </a:r>
            <a:r>
              <a:rPr lang="en-US" dirty="0"/>
              <a:t> Operating systems use file extensions to associate files with specific applications. For example, clicking on a file with a ".docx" extension might open it with a word processing application.</a:t>
            </a:r>
          </a:p>
          <a:p>
            <a:r>
              <a:rPr lang="en-US" b="1" dirty="0"/>
              <a:t>Default Programs:</a:t>
            </a:r>
            <a:r>
              <a:rPr lang="en-US" dirty="0"/>
              <a:t> File extensions are used to determine the default program or application associated with opening a particular file type.</a:t>
            </a:r>
          </a:p>
          <a:p>
            <a:r>
              <a:rPr lang="en-US" b="1" dirty="0"/>
              <a:t>Organizing and Sorting:</a:t>
            </a:r>
            <a:r>
              <a:rPr lang="en-US" dirty="0"/>
              <a:t> File extensions help in organizing and sorting files. Users can quickly identify and categorize files based on their extensions.</a:t>
            </a:r>
          </a:p>
          <a:p>
            <a:r>
              <a:rPr lang="en-US" b="1" dirty="0"/>
              <a:t>Interoperability:</a:t>
            </a:r>
            <a:r>
              <a:rPr lang="en-US" dirty="0"/>
              <a:t> Standardized file extensions promote interoperability among different systems and software applications. It ensures that files created on one system can be recognized and opened on another</a:t>
            </a:r>
            <a:r>
              <a:rPr lang="en-US" dirty="0" smtClean="0"/>
              <a:t>.</a:t>
            </a:r>
            <a:endParaRPr lang="en-US" dirty="0"/>
          </a:p>
        </p:txBody>
      </p:sp>
    </p:spTree>
    <p:extLst>
      <p:ext uri="{BB962C8B-B14F-4D97-AF65-F5344CB8AC3E}">
        <p14:creationId xmlns:p14="http://schemas.microsoft.com/office/powerpoint/2010/main" val="78704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Examples of File Extensions and Their </a:t>
            </a:r>
            <a:r>
              <a:rPr lang="en-US" sz="4000" b="1" dirty="0" smtClean="0"/>
              <a:t>Purposes</a:t>
            </a:r>
            <a:endParaRPr lang="en-US" sz="4000"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253" y="1796911"/>
            <a:ext cx="5906124" cy="4334066"/>
          </a:xfrm>
        </p:spPr>
      </p:pic>
    </p:spTree>
    <p:extLst>
      <p:ext uri="{BB962C8B-B14F-4D97-AF65-F5344CB8AC3E}">
        <p14:creationId xmlns:p14="http://schemas.microsoft.com/office/powerpoint/2010/main" val="182562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612337"/>
          </a:xfrm>
        </p:spPr>
        <p:txBody>
          <a:bodyPr>
            <a:normAutofit fontScale="90000"/>
          </a:bodyPr>
          <a:lstStyle/>
          <a:p>
            <a:r>
              <a:rPr lang="en-US" b="1" dirty="0" smtClean="0"/>
              <a:t>File Attributes</a:t>
            </a:r>
            <a:endParaRPr lang="en-US" b="1" dirty="0"/>
          </a:p>
        </p:txBody>
      </p:sp>
      <p:sp>
        <p:nvSpPr>
          <p:cNvPr id="3" name="Content Placeholder 2"/>
          <p:cNvSpPr>
            <a:spLocks noGrp="1"/>
          </p:cNvSpPr>
          <p:nvPr>
            <p:ph idx="1"/>
          </p:nvPr>
        </p:nvSpPr>
        <p:spPr>
          <a:xfrm>
            <a:off x="838200" y="788276"/>
            <a:ext cx="10515600" cy="5388687"/>
          </a:xfrm>
        </p:spPr>
        <p:txBody>
          <a:bodyPr/>
          <a:lstStyle/>
          <a:p>
            <a:pPr marL="0" indent="0">
              <a:buNone/>
            </a:pPr>
            <a:r>
              <a:rPr lang="en-US" dirty="0"/>
              <a:t>File attributes are metadata associated with a file, providing information about the file's characteristics and properties. </a:t>
            </a:r>
            <a:r>
              <a:rPr lang="en-US" dirty="0" smtClean="0"/>
              <a:t>Common </a:t>
            </a:r>
            <a:r>
              <a:rPr lang="en-US" dirty="0"/>
              <a:t>file attributes include:</a:t>
            </a:r>
            <a:endParaRPr lang="en-US" b="1" dirty="0" smtClean="0"/>
          </a:p>
          <a:p>
            <a:r>
              <a:rPr lang="en-US" b="1" dirty="0" smtClean="0"/>
              <a:t>Name</a:t>
            </a:r>
            <a:r>
              <a:rPr lang="en-US" b="1" dirty="0"/>
              <a:t>:</a:t>
            </a:r>
            <a:r>
              <a:rPr lang="en-US" dirty="0"/>
              <a:t> The unique identifier of the file.</a:t>
            </a:r>
          </a:p>
          <a:p>
            <a:r>
              <a:rPr lang="en-US" b="1" dirty="0"/>
              <a:t>Type/Extension:</a:t>
            </a:r>
            <a:r>
              <a:rPr lang="en-US" dirty="0"/>
              <a:t> Indicates the file format or type.</a:t>
            </a:r>
          </a:p>
          <a:p>
            <a:r>
              <a:rPr lang="en-US" b="1" dirty="0"/>
              <a:t>Size:</a:t>
            </a:r>
            <a:r>
              <a:rPr lang="en-US" dirty="0"/>
              <a:t> The size of the file in bytes.</a:t>
            </a:r>
          </a:p>
          <a:p>
            <a:r>
              <a:rPr lang="en-US" b="1" dirty="0"/>
              <a:t>Creation Date/Time:</a:t>
            </a:r>
            <a:r>
              <a:rPr lang="en-US" dirty="0"/>
              <a:t> When the file was created.</a:t>
            </a:r>
          </a:p>
          <a:p>
            <a:r>
              <a:rPr lang="en-US" b="1" dirty="0"/>
              <a:t>Modification Date/Time:</a:t>
            </a:r>
            <a:r>
              <a:rPr lang="en-US" dirty="0"/>
              <a:t> When the file was last modified.</a:t>
            </a:r>
          </a:p>
          <a:p>
            <a:r>
              <a:rPr lang="en-US" b="1" dirty="0"/>
              <a:t>Permissions:</a:t>
            </a:r>
            <a:r>
              <a:rPr lang="en-US" dirty="0"/>
              <a:t> Access rights (read, write, execute) for users and groups.</a:t>
            </a:r>
          </a:p>
          <a:p>
            <a:endParaRPr lang="en-US" dirty="0"/>
          </a:p>
        </p:txBody>
      </p:sp>
    </p:spTree>
    <p:extLst>
      <p:ext uri="{BB962C8B-B14F-4D97-AF65-F5344CB8AC3E}">
        <p14:creationId xmlns:p14="http://schemas.microsoft.com/office/powerpoint/2010/main" val="29174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2"/>
            <a:ext cx="10515600" cy="833054"/>
          </a:xfrm>
        </p:spPr>
        <p:txBody>
          <a:bodyPr/>
          <a:lstStyle/>
          <a:p>
            <a:r>
              <a:rPr lang="en-US" b="1" dirty="0"/>
              <a:t>Common File </a:t>
            </a:r>
            <a:r>
              <a:rPr lang="en-US" b="1" dirty="0" smtClean="0"/>
              <a:t>Operations</a:t>
            </a:r>
            <a:endParaRPr lang="en-US" dirty="0"/>
          </a:p>
        </p:txBody>
      </p:sp>
      <p:sp>
        <p:nvSpPr>
          <p:cNvPr id="3" name="Content Placeholder 2"/>
          <p:cNvSpPr>
            <a:spLocks noGrp="1"/>
          </p:cNvSpPr>
          <p:nvPr>
            <p:ph idx="1"/>
          </p:nvPr>
        </p:nvSpPr>
        <p:spPr>
          <a:xfrm>
            <a:off x="838200" y="1072056"/>
            <a:ext cx="10515600" cy="5104907"/>
          </a:xfrm>
        </p:spPr>
        <p:txBody>
          <a:bodyPr>
            <a:normAutofit fontScale="92500" lnSpcReduction="10000"/>
          </a:bodyPr>
          <a:lstStyle/>
          <a:p>
            <a:pPr marL="0" indent="0">
              <a:buNone/>
            </a:pPr>
            <a:r>
              <a:rPr lang="en-US" b="1" dirty="0"/>
              <a:t>File operations</a:t>
            </a:r>
            <a:r>
              <a:rPr lang="en-US" dirty="0"/>
              <a:t> are fundamental actions that can be performed on files within a computer system.</a:t>
            </a:r>
            <a:endParaRPr lang="en-US" dirty="0" smtClean="0"/>
          </a:p>
          <a:p>
            <a:r>
              <a:rPr lang="en-US" dirty="0" smtClean="0"/>
              <a:t>Basic </a:t>
            </a:r>
            <a:r>
              <a:rPr lang="en-US" dirty="0"/>
              <a:t>file operations include create, read, write, delete, open, and close</a:t>
            </a:r>
            <a:r>
              <a:rPr lang="en-US" dirty="0" smtClean="0"/>
              <a:t>.</a:t>
            </a:r>
          </a:p>
          <a:p>
            <a:r>
              <a:rPr lang="en-US" b="1" dirty="0"/>
              <a:t>Create:</a:t>
            </a:r>
            <a:r>
              <a:rPr lang="en-US" dirty="0"/>
              <a:t> Generating a new file</a:t>
            </a:r>
            <a:r>
              <a:rPr lang="en-US" dirty="0" smtClean="0"/>
              <a:t>.</a:t>
            </a:r>
          </a:p>
          <a:p>
            <a:r>
              <a:rPr lang="en-US" b="1" dirty="0" smtClean="0"/>
              <a:t>Open:</a:t>
            </a:r>
            <a:r>
              <a:rPr lang="en-US" dirty="0"/>
              <a:t> </a:t>
            </a:r>
            <a:r>
              <a:rPr lang="en-US" dirty="0" smtClean="0"/>
              <a:t>Initiates </a:t>
            </a:r>
            <a:r>
              <a:rPr lang="en-US" dirty="0"/>
              <a:t>access to an existing file</a:t>
            </a:r>
            <a:r>
              <a:rPr lang="en-US" dirty="0" smtClean="0"/>
              <a:t>.</a:t>
            </a:r>
            <a:endParaRPr lang="en-US" dirty="0"/>
          </a:p>
          <a:p>
            <a:r>
              <a:rPr lang="en-US" b="1" dirty="0"/>
              <a:t>Read:</a:t>
            </a:r>
            <a:r>
              <a:rPr lang="en-US" dirty="0"/>
              <a:t> Retrieve data from a file.</a:t>
            </a:r>
          </a:p>
          <a:p>
            <a:r>
              <a:rPr lang="en-US" b="1" dirty="0"/>
              <a:t>Write:</a:t>
            </a:r>
            <a:r>
              <a:rPr lang="en-US" dirty="0"/>
              <a:t> Add or modify data within a file</a:t>
            </a:r>
            <a:r>
              <a:rPr lang="en-US" dirty="0" smtClean="0"/>
              <a:t>.</a:t>
            </a:r>
          </a:p>
          <a:p>
            <a:r>
              <a:rPr lang="en-US" b="1" dirty="0" smtClean="0"/>
              <a:t>Append:</a:t>
            </a:r>
            <a:r>
              <a:rPr lang="en-US" dirty="0"/>
              <a:t> </a:t>
            </a:r>
            <a:r>
              <a:rPr lang="en-US" dirty="0" smtClean="0"/>
              <a:t>Adds </a:t>
            </a:r>
            <a:r>
              <a:rPr lang="en-US" dirty="0"/>
              <a:t>new data to the end of an existing file.</a:t>
            </a:r>
          </a:p>
          <a:p>
            <a:r>
              <a:rPr lang="en-US" b="1" dirty="0" smtClean="0"/>
              <a:t>Update:</a:t>
            </a:r>
            <a:r>
              <a:rPr lang="en-US" dirty="0"/>
              <a:t> </a:t>
            </a:r>
            <a:r>
              <a:rPr lang="en-US" dirty="0" smtClean="0"/>
              <a:t>Modifies </a:t>
            </a:r>
            <a:r>
              <a:rPr lang="en-US" dirty="0"/>
              <a:t>existing data within a file</a:t>
            </a:r>
            <a:r>
              <a:rPr lang="en-US" dirty="0" smtClean="0"/>
              <a:t>.</a:t>
            </a:r>
            <a:endParaRPr lang="en-US" dirty="0"/>
          </a:p>
          <a:p>
            <a:r>
              <a:rPr lang="en-US" b="1" dirty="0"/>
              <a:t>Delete:</a:t>
            </a:r>
            <a:r>
              <a:rPr lang="en-US" dirty="0"/>
              <a:t> Remove a file.</a:t>
            </a:r>
          </a:p>
          <a:p>
            <a:r>
              <a:rPr lang="en-US" b="1" dirty="0"/>
              <a:t>Open/Close:</a:t>
            </a:r>
            <a:r>
              <a:rPr lang="en-US" dirty="0"/>
              <a:t> Initiating or terminating access to a file</a:t>
            </a:r>
            <a:r>
              <a:rPr lang="en-US" dirty="0" smtClean="0"/>
              <a:t>..</a:t>
            </a:r>
          </a:p>
          <a:p>
            <a:endParaRPr lang="en-US" dirty="0"/>
          </a:p>
        </p:txBody>
      </p:sp>
    </p:spTree>
    <p:extLst>
      <p:ext uri="{BB962C8B-B14F-4D97-AF65-F5344CB8AC3E}">
        <p14:creationId xmlns:p14="http://schemas.microsoft.com/office/powerpoint/2010/main" val="64656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896116"/>
          </a:xfrm>
        </p:spPr>
        <p:txBody>
          <a:bodyPr/>
          <a:lstStyle/>
          <a:p>
            <a:r>
              <a:rPr lang="en-US" b="1" dirty="0" smtClean="0"/>
              <a:t>File Types</a:t>
            </a:r>
            <a:endParaRPr lang="en-US" b="1" dirty="0"/>
          </a:p>
        </p:txBody>
      </p:sp>
      <p:sp>
        <p:nvSpPr>
          <p:cNvPr id="3" name="Content Placeholder 2"/>
          <p:cNvSpPr>
            <a:spLocks noGrp="1"/>
          </p:cNvSpPr>
          <p:nvPr>
            <p:ph idx="1"/>
          </p:nvPr>
        </p:nvSpPr>
        <p:spPr>
          <a:xfrm>
            <a:off x="838200" y="1040526"/>
            <a:ext cx="10292255" cy="5580992"/>
          </a:xfrm>
        </p:spPr>
        <p:txBody>
          <a:bodyPr>
            <a:normAutofit/>
          </a:bodyPr>
          <a:lstStyle/>
          <a:p>
            <a:pPr marL="0" indent="0">
              <a:buNone/>
            </a:pPr>
            <a:r>
              <a:rPr lang="en-US" dirty="0"/>
              <a:t>Files come in various types, each serving a specific purpose and containing different types of data.</a:t>
            </a:r>
            <a:endParaRPr lang="en-US" b="1" dirty="0" smtClean="0"/>
          </a:p>
          <a:p>
            <a:r>
              <a:rPr lang="en-US" b="1" dirty="0" smtClean="0"/>
              <a:t>Regular Files:</a:t>
            </a:r>
            <a:r>
              <a:rPr lang="en-US" dirty="0" smtClean="0"/>
              <a:t> Contain user data.</a:t>
            </a:r>
            <a:r>
              <a:rPr lang="en-US" b="1" dirty="0" smtClean="0"/>
              <a:t> </a:t>
            </a:r>
            <a:r>
              <a:rPr lang="en-US" dirty="0"/>
              <a:t>(e.g., text files, images, executables).</a:t>
            </a:r>
            <a:endParaRPr lang="en-US" b="1" dirty="0" smtClean="0"/>
          </a:p>
          <a:p>
            <a:r>
              <a:rPr lang="en-US" b="1" dirty="0" smtClean="0"/>
              <a:t>Directories:</a:t>
            </a:r>
            <a:r>
              <a:rPr lang="en-US" dirty="0" smtClean="0"/>
              <a:t> Contain lists of file names and references to their locations.</a:t>
            </a:r>
          </a:p>
          <a:p>
            <a:r>
              <a:rPr lang="en-US" b="1" dirty="0" smtClean="0"/>
              <a:t>Special Files:</a:t>
            </a:r>
            <a:r>
              <a:rPr lang="en-US" dirty="0" smtClean="0"/>
              <a:t> Represent devices and peripheral hardware.</a:t>
            </a:r>
          </a:p>
          <a:p>
            <a:endParaRPr lang="en-US" dirty="0"/>
          </a:p>
        </p:txBody>
      </p:sp>
    </p:spTree>
    <p:extLst>
      <p:ext uri="{BB962C8B-B14F-4D97-AF65-F5344CB8AC3E}">
        <p14:creationId xmlns:p14="http://schemas.microsoft.com/office/powerpoint/2010/main" val="175155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Access Methods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File access methods refer to the techniques or approaches used to retrieve data from files and write data to files in a computer system. </a:t>
            </a:r>
            <a:endParaRPr lang="en-US" dirty="0" smtClean="0"/>
          </a:p>
          <a:p>
            <a:pPr marL="0" indent="0">
              <a:buNone/>
            </a:pPr>
            <a:r>
              <a:rPr lang="en-US" dirty="0" smtClean="0"/>
              <a:t>Access </a:t>
            </a:r>
            <a:r>
              <a:rPr lang="en-US" dirty="0"/>
              <a:t>Methods</a:t>
            </a:r>
          </a:p>
          <a:p>
            <a:r>
              <a:rPr lang="en-US" b="1" dirty="0"/>
              <a:t>Sequential Access:</a:t>
            </a:r>
            <a:r>
              <a:rPr lang="en-US" dirty="0"/>
              <a:t> Reads or writes data sequentially from the beginning to the end of a file</a:t>
            </a:r>
            <a:r>
              <a:rPr lang="en-US" dirty="0" smtClean="0"/>
              <a:t>. </a:t>
            </a:r>
            <a:r>
              <a:rPr lang="en-US" dirty="0"/>
              <a:t>Suitable for tasks that involve processing data in a linear order, such as reading records in a batch</a:t>
            </a:r>
            <a:r>
              <a:rPr lang="en-US" dirty="0" smtClean="0"/>
              <a:t>.</a:t>
            </a:r>
          </a:p>
          <a:p>
            <a:endParaRPr lang="en-US" dirty="0"/>
          </a:p>
          <a:p>
            <a:r>
              <a:rPr lang="en-US" b="1" dirty="0"/>
              <a:t>Random Access:</a:t>
            </a:r>
            <a:r>
              <a:rPr lang="en-US" dirty="0"/>
              <a:t> Allows direct access to any data location</a:t>
            </a:r>
            <a:r>
              <a:rPr lang="en-US" dirty="0" smtClean="0"/>
              <a:t>. </a:t>
            </a:r>
            <a:r>
              <a:rPr lang="en-US" dirty="0"/>
              <a:t>Ideal for scenarios where quick access to specific data points is required, regardless of their order in the file.</a:t>
            </a:r>
          </a:p>
        </p:txBody>
      </p:sp>
    </p:spTree>
    <p:extLst>
      <p:ext uri="{BB962C8B-B14F-4D97-AF65-F5344CB8AC3E}">
        <p14:creationId xmlns:p14="http://schemas.microsoft.com/office/powerpoint/2010/main" val="327026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706930"/>
          </a:xfrm>
        </p:spPr>
        <p:txBody>
          <a:bodyPr/>
          <a:lstStyle/>
          <a:p>
            <a:r>
              <a:rPr lang="en-US" b="1" dirty="0" smtClean="0"/>
              <a:t>File Parts Names and Directory Structure</a:t>
            </a:r>
            <a:endParaRPr lang="en-US" dirty="0"/>
          </a:p>
        </p:txBody>
      </p:sp>
      <p:sp>
        <p:nvSpPr>
          <p:cNvPr id="3" name="Content Placeholder 2"/>
          <p:cNvSpPr>
            <a:spLocks noGrp="1"/>
          </p:cNvSpPr>
          <p:nvPr>
            <p:ph idx="1"/>
          </p:nvPr>
        </p:nvSpPr>
        <p:spPr>
          <a:xfrm>
            <a:off x="838199" y="882870"/>
            <a:ext cx="10954407" cy="5707116"/>
          </a:xfrm>
        </p:spPr>
        <p:txBody>
          <a:bodyPr/>
          <a:lstStyle/>
          <a:p>
            <a:r>
              <a:rPr lang="en-US" b="1" dirty="0" smtClean="0"/>
              <a:t>File Parts</a:t>
            </a:r>
          </a:p>
          <a:p>
            <a:r>
              <a:rPr lang="en-US" b="1" dirty="0" smtClean="0"/>
              <a:t>Base Name:</a:t>
            </a:r>
            <a:r>
              <a:rPr lang="en-US" dirty="0" smtClean="0"/>
              <a:t> The primary part of the file name.</a:t>
            </a:r>
          </a:p>
          <a:p>
            <a:r>
              <a:rPr lang="en-US" b="1" dirty="0" smtClean="0"/>
              <a:t>Extension:</a:t>
            </a:r>
            <a:r>
              <a:rPr lang="en-US" dirty="0" smtClean="0"/>
              <a:t> Indicates the file type.</a:t>
            </a:r>
          </a:p>
          <a:p>
            <a:r>
              <a:rPr lang="en-US" b="1" dirty="0"/>
              <a:t>Allowed Characters:</a:t>
            </a:r>
            <a:r>
              <a:rPr lang="en-US" dirty="0"/>
              <a:t> The set of characters permitted in file names, varying across operating systems</a:t>
            </a:r>
            <a:r>
              <a:rPr lang="en-US" dirty="0" smtClean="0"/>
              <a:t>. </a:t>
            </a:r>
            <a:endParaRPr lang="en-US" dirty="0"/>
          </a:p>
          <a:p>
            <a:pPr marL="0" indent="0">
              <a:buNone/>
            </a:pPr>
            <a:r>
              <a:rPr lang="en-US" b="1" dirty="0" smtClean="0"/>
              <a:t>Examples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55" y="3783724"/>
            <a:ext cx="3273608" cy="2806262"/>
          </a:xfrm>
          <a:prstGeom prst="rect">
            <a:avLst/>
          </a:prstGeom>
        </p:spPr>
      </p:pic>
    </p:spTree>
    <p:extLst>
      <p:ext uri="{BB962C8B-B14F-4D97-AF65-F5344CB8AC3E}">
        <p14:creationId xmlns:p14="http://schemas.microsoft.com/office/powerpoint/2010/main" val="357183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2"/>
            <a:ext cx="10515600" cy="896116"/>
          </a:xfrm>
        </p:spPr>
        <p:txBody>
          <a:bodyPr/>
          <a:lstStyle/>
          <a:p>
            <a:r>
              <a:rPr lang="en-US" b="1" dirty="0"/>
              <a:t>Directory </a:t>
            </a:r>
            <a:r>
              <a:rPr lang="en-US" b="1" dirty="0" smtClean="0"/>
              <a:t>Structure</a:t>
            </a:r>
            <a:endParaRPr lang="en-US" dirty="0"/>
          </a:p>
        </p:txBody>
      </p:sp>
      <p:sp>
        <p:nvSpPr>
          <p:cNvPr id="3" name="Content Placeholder 2"/>
          <p:cNvSpPr>
            <a:spLocks noGrp="1"/>
          </p:cNvSpPr>
          <p:nvPr>
            <p:ph idx="1"/>
          </p:nvPr>
        </p:nvSpPr>
        <p:spPr>
          <a:xfrm>
            <a:off x="838200" y="1135118"/>
            <a:ext cx="10515600" cy="5041845"/>
          </a:xfrm>
        </p:spPr>
        <p:txBody>
          <a:bodyPr/>
          <a:lstStyle/>
          <a:p>
            <a:pPr marL="0" indent="0">
              <a:buNone/>
            </a:pPr>
            <a:r>
              <a:rPr lang="en-US" dirty="0"/>
              <a:t>A file directory structure, also known as a file system hierarchy, organizes files and directories (folders) on a storage </a:t>
            </a:r>
            <a:r>
              <a:rPr lang="en-US" dirty="0" smtClean="0"/>
              <a:t>medium.</a:t>
            </a:r>
            <a:endParaRPr lang="en-US" b="1" dirty="0" smtClean="0"/>
          </a:p>
          <a:p>
            <a:r>
              <a:rPr lang="en-US" b="1" dirty="0" smtClean="0"/>
              <a:t>Tree </a:t>
            </a:r>
            <a:r>
              <a:rPr lang="en-US" b="1" dirty="0"/>
              <a:t>Structure:</a:t>
            </a:r>
            <a:r>
              <a:rPr lang="en-US" dirty="0"/>
              <a:t> Directories and subdirectories form a hierarchical tree structure.</a:t>
            </a:r>
          </a:p>
          <a:p>
            <a:r>
              <a:rPr lang="en-US" b="1" dirty="0"/>
              <a:t>Path:</a:t>
            </a:r>
            <a:r>
              <a:rPr lang="en-US" dirty="0"/>
              <a:t> Describes the location of a file in the directory structure.</a:t>
            </a:r>
          </a:p>
          <a:p>
            <a:endParaRPr lang="en-US" dirty="0"/>
          </a:p>
          <a:p>
            <a:endParaRPr lang="en-US" dirty="0"/>
          </a:p>
        </p:txBody>
      </p:sp>
    </p:spTree>
    <p:extLst>
      <p:ext uri="{BB962C8B-B14F-4D97-AF65-F5344CB8AC3E}">
        <p14:creationId xmlns:p14="http://schemas.microsoft.com/office/powerpoint/2010/main" val="317981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1"/>
            <a:ext cx="10515600" cy="706930"/>
          </a:xfrm>
        </p:spPr>
        <p:txBody>
          <a:bodyPr/>
          <a:lstStyle/>
          <a:p>
            <a:r>
              <a:rPr lang="en-US" b="1" dirty="0"/>
              <a:t>Root </a:t>
            </a:r>
            <a:r>
              <a:rPr lang="en-US" b="1" dirty="0" smtClean="0"/>
              <a:t>Directory</a:t>
            </a:r>
            <a:endParaRPr lang="en-US" dirty="0"/>
          </a:p>
        </p:txBody>
      </p:sp>
      <p:sp>
        <p:nvSpPr>
          <p:cNvPr id="3" name="Content Placeholder 2"/>
          <p:cNvSpPr>
            <a:spLocks noGrp="1"/>
          </p:cNvSpPr>
          <p:nvPr>
            <p:ph idx="1"/>
          </p:nvPr>
        </p:nvSpPr>
        <p:spPr>
          <a:xfrm>
            <a:off x="838200" y="914400"/>
            <a:ext cx="10515600" cy="5675585"/>
          </a:xfrm>
        </p:spPr>
        <p:txBody>
          <a:bodyPr>
            <a:normAutofit/>
          </a:bodyPr>
          <a:lstStyle/>
          <a:p>
            <a:r>
              <a:rPr lang="en-US" dirty="0" smtClean="0"/>
              <a:t>The </a:t>
            </a:r>
            <a:r>
              <a:rPr lang="en-US" dirty="0"/>
              <a:t>top-level directory in a file system </a:t>
            </a:r>
            <a:r>
              <a:rPr lang="en-US" dirty="0" smtClean="0"/>
              <a:t>hierarchy. Denoted </a:t>
            </a:r>
            <a:r>
              <a:rPr lang="en-US" dirty="0"/>
              <a:t>by a forward </a:t>
            </a:r>
            <a:r>
              <a:rPr lang="en-US" dirty="0" smtClean="0"/>
              <a:t>slash </a:t>
            </a:r>
            <a:r>
              <a:rPr lang="en-US" b="1" dirty="0" smtClean="0"/>
              <a:t>‘/’ </a:t>
            </a:r>
            <a:r>
              <a:rPr lang="en-US" dirty="0" smtClean="0"/>
              <a:t>in Unix-like systems or a backslash </a:t>
            </a:r>
            <a:r>
              <a:rPr lang="en-US" b="1" dirty="0" smtClean="0"/>
              <a:t>‘\’ </a:t>
            </a:r>
            <a:r>
              <a:rPr lang="en-US" dirty="0" smtClean="0"/>
              <a:t>in Windows.</a:t>
            </a:r>
          </a:p>
          <a:p>
            <a:r>
              <a:rPr lang="en-US" b="1" dirty="0"/>
              <a:t>Directories (</a:t>
            </a:r>
            <a:r>
              <a:rPr lang="en-US" b="1" dirty="0" smtClean="0"/>
              <a:t>Folders): </a:t>
            </a:r>
            <a:r>
              <a:rPr lang="en-US" dirty="0" smtClean="0"/>
              <a:t>Containers </a:t>
            </a:r>
            <a:r>
              <a:rPr lang="en-US" dirty="0"/>
              <a:t>for organizing and grouping related files and </a:t>
            </a:r>
            <a:r>
              <a:rPr lang="en-US" dirty="0" smtClean="0"/>
              <a:t>subdirectories. Named </a:t>
            </a:r>
            <a:r>
              <a:rPr lang="en-US" dirty="0"/>
              <a:t>and can be nested within other directories.</a:t>
            </a:r>
          </a:p>
          <a:p>
            <a:r>
              <a:rPr lang="en-US" b="1" dirty="0" smtClean="0"/>
              <a:t>Subdirectories: </a:t>
            </a:r>
            <a:r>
              <a:rPr lang="en-US" dirty="0" smtClean="0"/>
              <a:t>Directories within directories, forming a hierarchy. Indicated </a:t>
            </a:r>
            <a:r>
              <a:rPr lang="en-US" dirty="0"/>
              <a:t>by their path relative to the root directory.</a:t>
            </a:r>
          </a:p>
          <a:p>
            <a:r>
              <a:rPr lang="en-US" b="1" dirty="0" smtClean="0"/>
              <a:t>File Paths: </a:t>
            </a:r>
            <a:r>
              <a:rPr lang="en-US" dirty="0" smtClean="0"/>
              <a:t>The </a:t>
            </a:r>
            <a:r>
              <a:rPr lang="en-US" dirty="0"/>
              <a:t>unique address or location of a file or directory in the file </a:t>
            </a:r>
            <a:r>
              <a:rPr lang="en-US" dirty="0" smtClean="0"/>
              <a:t>system. Specified </a:t>
            </a:r>
            <a:r>
              <a:rPr lang="en-US" dirty="0"/>
              <a:t>by combining directory names with slashes (Unix-like) or backslashes (Windows). Example: </a:t>
            </a:r>
            <a:r>
              <a:rPr lang="en-US" dirty="0" smtClean="0"/>
              <a:t>‘</a:t>
            </a:r>
            <a:r>
              <a:rPr lang="en-US" b="1" dirty="0" smtClean="0"/>
              <a:t>/home/user/documents/file.txt’ or ‘</a:t>
            </a:r>
            <a:r>
              <a:rPr lang="en-US" b="1" dirty="0"/>
              <a:t>C:\</a:t>
            </a:r>
            <a:r>
              <a:rPr lang="en-US" b="1" dirty="0" smtClean="0"/>
              <a:t>Users\User\Documents\File.txt’</a:t>
            </a:r>
            <a:endParaRPr lang="en-US" dirty="0"/>
          </a:p>
          <a:p>
            <a:endParaRPr lang="en-US" dirty="0"/>
          </a:p>
        </p:txBody>
      </p:sp>
    </p:spTree>
    <p:extLst>
      <p:ext uri="{BB962C8B-B14F-4D97-AF65-F5344CB8AC3E}">
        <p14:creationId xmlns:p14="http://schemas.microsoft.com/office/powerpoint/2010/main" val="360533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2151</Words>
  <Application>Microsoft Office PowerPoint</Application>
  <PresentationFormat>Widescreen</PresentationFormat>
  <Paragraphs>172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Six</vt:lpstr>
      <vt:lpstr>File Concepts, Attributes, Operations, Types, and Access Methods</vt:lpstr>
      <vt:lpstr>File Attributes</vt:lpstr>
      <vt:lpstr>Common File Operations</vt:lpstr>
      <vt:lpstr>File Types</vt:lpstr>
      <vt:lpstr>File Access Methods</vt:lpstr>
      <vt:lpstr>File Parts Names and Directory Structure</vt:lpstr>
      <vt:lpstr>Directory Structure</vt:lpstr>
      <vt:lpstr>Root Directory</vt:lpstr>
      <vt:lpstr>Parent Directory</vt:lpstr>
      <vt:lpstr>File Structures and I-nodes</vt:lpstr>
      <vt:lpstr>PowerPoint Presentation</vt:lpstr>
      <vt:lpstr>Hard and Symbolic Links</vt:lpstr>
      <vt:lpstr>File Naming in UNIX, DOS, and Windows</vt:lpstr>
      <vt:lpstr>File Naming in UNIX, DOS, and Windows</vt:lpstr>
      <vt:lpstr>Defragmentation </vt:lpstr>
      <vt:lpstr>Significance of Defragmentation</vt:lpstr>
      <vt:lpstr>Partitioning </vt:lpstr>
      <vt:lpstr>Primary Partition</vt:lpstr>
      <vt:lpstr>Benefits of Partitioning</vt:lpstr>
      <vt:lpstr>File Extensions and Their Purposes</vt:lpstr>
      <vt:lpstr>Examples of File Extensions and Their Purposes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Six</dc:title>
  <dc:creator>MISD LAB 2</dc:creator>
  <cp:lastModifiedBy>MISD LAB 2</cp:lastModifiedBy>
  <cp:revision>130</cp:revision>
  <dcterms:created xsi:type="dcterms:W3CDTF">2024-01-23T21:27:36Z</dcterms:created>
  <dcterms:modified xsi:type="dcterms:W3CDTF">2024-01-24T20:14:20Z</dcterms:modified>
</cp:coreProperties>
</file>