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99" r:id="rId9"/>
    <p:sldId id="300" r:id="rId10"/>
    <p:sldId id="301" r:id="rId11"/>
    <p:sldId id="302" r:id="rId12"/>
    <p:sldId id="263" r:id="rId13"/>
    <p:sldId id="264" r:id="rId14"/>
    <p:sldId id="303" r:id="rId15"/>
    <p:sldId id="265" r:id="rId16"/>
    <p:sldId id="266" r:id="rId17"/>
    <p:sldId id="267" r:id="rId18"/>
    <p:sldId id="268" r:id="rId19"/>
    <p:sldId id="269" r:id="rId20"/>
    <p:sldId id="270" r:id="rId21"/>
    <p:sldId id="271" r:id="rId22"/>
    <p:sldId id="272" r:id="rId23"/>
    <p:sldId id="304" r:id="rId24"/>
    <p:sldId id="306" r:id="rId25"/>
    <p:sldId id="305"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90" r:id="rId43"/>
    <p:sldId id="291" r:id="rId44"/>
    <p:sldId id="292" r:id="rId45"/>
    <p:sldId id="293" r:id="rId46"/>
    <p:sldId id="294" r:id="rId47"/>
    <p:sldId id="295" r:id="rId48"/>
    <p:sldId id="296" r:id="rId49"/>
    <p:sldId id="297" r:id="rId50"/>
    <p:sldId id="29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F24228-AF9F-4797-99EF-4065139A448F}" type="datetimeFigureOut">
              <a:rPr lang="en-US" smtClean="0"/>
              <a:t>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19B3B-9BE8-4B81-A48B-C0074B3CD66B}" type="slidenum">
              <a:rPr lang="en-US" smtClean="0"/>
              <a:t>‹#›</a:t>
            </a:fld>
            <a:endParaRPr lang="en-US"/>
          </a:p>
        </p:txBody>
      </p:sp>
    </p:spTree>
    <p:extLst>
      <p:ext uri="{BB962C8B-B14F-4D97-AF65-F5344CB8AC3E}">
        <p14:creationId xmlns:p14="http://schemas.microsoft.com/office/powerpoint/2010/main" val="80494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19B3B-9BE8-4B81-A48B-C0074B3CD66B}" type="slidenum">
              <a:rPr lang="en-US" smtClean="0"/>
              <a:t>1</a:t>
            </a:fld>
            <a:endParaRPr lang="en-US"/>
          </a:p>
        </p:txBody>
      </p:sp>
    </p:spTree>
    <p:extLst>
      <p:ext uri="{BB962C8B-B14F-4D97-AF65-F5344CB8AC3E}">
        <p14:creationId xmlns:p14="http://schemas.microsoft.com/office/powerpoint/2010/main" val="122833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smtClean="0"/>
              <a:t>IoT Vulnerabilities:</a:t>
            </a:r>
            <a:endParaRPr lang="en-US" dirty="0" smtClean="0"/>
          </a:p>
          <a:p>
            <a:pPr lvl="1"/>
            <a:r>
              <a:rPr lang="en-US" dirty="0" smtClean="0"/>
              <a:t>Exploiting security weaknesses in Internet of Things (IoT) devices.</a:t>
            </a:r>
            <a:endParaRPr lang="en-US" dirty="0"/>
          </a:p>
        </p:txBody>
      </p:sp>
      <p:sp>
        <p:nvSpPr>
          <p:cNvPr id="4" name="Slide Number Placeholder 3"/>
          <p:cNvSpPr>
            <a:spLocks noGrp="1"/>
          </p:cNvSpPr>
          <p:nvPr>
            <p:ph type="sldNum" sz="quarter" idx="10"/>
          </p:nvPr>
        </p:nvSpPr>
        <p:spPr/>
        <p:txBody>
          <a:bodyPr/>
          <a:lstStyle/>
          <a:p>
            <a:fld id="{D1F19B3B-9BE8-4B81-A48B-C0074B3CD66B}" type="slidenum">
              <a:rPr lang="en-US" smtClean="0"/>
              <a:t>25</a:t>
            </a:fld>
            <a:endParaRPr lang="en-US"/>
          </a:p>
        </p:txBody>
      </p:sp>
    </p:spTree>
    <p:extLst>
      <p:ext uri="{BB962C8B-B14F-4D97-AF65-F5344CB8AC3E}">
        <p14:creationId xmlns:p14="http://schemas.microsoft.com/office/powerpoint/2010/main" val="3727896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Types of cryptanalysis</a:t>
            </a:r>
          </a:p>
          <a:p>
            <a:pPr marL="0" indent="0">
              <a:buNone/>
            </a:pPr>
            <a:r>
              <a:rPr lang="en-US" b="1" dirty="0" smtClean="0"/>
              <a:t>Linear</a:t>
            </a:r>
            <a:r>
              <a:rPr lang="en-US" dirty="0" smtClean="0"/>
              <a:t> </a:t>
            </a:r>
            <a:r>
              <a:rPr lang="en-US" b="1" dirty="0" smtClean="0"/>
              <a:t>Cryptanalysis</a:t>
            </a:r>
            <a:r>
              <a:rPr lang="en-US" dirty="0" smtClean="0"/>
              <a:t>: </a:t>
            </a:r>
          </a:p>
          <a:p>
            <a:r>
              <a:rPr lang="en-US" dirty="0" smtClean="0"/>
              <a:t>Linear cryptanalysis is a known plaintext attack, in which the attacker studies probabilistic linear relations known as linear approximations between parity bits of the plaintext, the Cipher text and the secrete key. In this technique, the attacker obtains high probability approximations for the parity bit of the secrete key by analyzing the parity bits of the known plaintexts and cipher texts. By use of several techniques such as the auxiliary technique, the attacker can extend the attack to find more bits of the secret key. </a:t>
            </a:r>
          </a:p>
          <a:p>
            <a:pPr marL="0" indent="0">
              <a:buNone/>
            </a:pPr>
            <a:r>
              <a:rPr lang="en-US" b="1" dirty="0" smtClean="0"/>
              <a:t>Differential</a:t>
            </a:r>
            <a:r>
              <a:rPr lang="en-US" dirty="0" smtClean="0"/>
              <a:t> </a:t>
            </a:r>
            <a:r>
              <a:rPr lang="en-US" b="1" dirty="0" smtClean="0"/>
              <a:t>Cryptanalysis</a:t>
            </a:r>
            <a:r>
              <a:rPr lang="en-US" dirty="0" smtClean="0"/>
              <a:t>: </a:t>
            </a:r>
          </a:p>
          <a:p>
            <a:r>
              <a:rPr lang="en-US" dirty="0" smtClean="0"/>
              <a:t>In block cipher, differential analysis can be described as a set of techniques for tracing differences through the network of transformation, discovering where the cipher exhibits what is known as non-random behavior and exploiting such details to recover the secrete key (cryptography key). In the process, observing the desired output difference between the two chosen or unknown plaintext inputs suggests possible key values.</a:t>
            </a:r>
          </a:p>
        </p:txBody>
      </p:sp>
      <p:sp>
        <p:nvSpPr>
          <p:cNvPr id="4" name="Slide Number Placeholder 3"/>
          <p:cNvSpPr>
            <a:spLocks noGrp="1"/>
          </p:cNvSpPr>
          <p:nvPr>
            <p:ph type="sldNum" sz="quarter" idx="10"/>
          </p:nvPr>
        </p:nvSpPr>
        <p:spPr/>
        <p:txBody>
          <a:bodyPr/>
          <a:lstStyle/>
          <a:p>
            <a:fld id="{D1F19B3B-9BE8-4B81-A48B-C0074B3CD66B}" type="slidenum">
              <a:rPr lang="en-US" smtClean="0"/>
              <a:t>41</a:t>
            </a:fld>
            <a:endParaRPr lang="en-US"/>
          </a:p>
        </p:txBody>
      </p:sp>
    </p:spTree>
    <p:extLst>
      <p:ext uri="{BB962C8B-B14F-4D97-AF65-F5344CB8AC3E}">
        <p14:creationId xmlns:p14="http://schemas.microsoft.com/office/powerpoint/2010/main" val="1829808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Module 6</a:t>
            </a:r>
            <a:endParaRPr lang="en-US" b="1" dirty="0"/>
          </a:p>
        </p:txBody>
      </p:sp>
      <p:sp>
        <p:nvSpPr>
          <p:cNvPr id="3" name="Subtitle 2"/>
          <p:cNvSpPr>
            <a:spLocks noGrp="1"/>
          </p:cNvSpPr>
          <p:nvPr>
            <p:ph type="subTitle" idx="1"/>
          </p:nvPr>
        </p:nvSpPr>
        <p:spPr/>
        <p:txBody>
          <a:bodyPr>
            <a:normAutofit/>
          </a:bodyPr>
          <a:lstStyle/>
          <a:p>
            <a:r>
              <a:rPr lang="en-US" sz="4000" b="1" dirty="0"/>
              <a:t>Network Security</a:t>
            </a:r>
            <a:endParaRPr lang="en-US" sz="4000" dirty="0"/>
          </a:p>
        </p:txBody>
      </p:sp>
    </p:spTree>
    <p:extLst>
      <p:ext uri="{BB962C8B-B14F-4D97-AF65-F5344CB8AC3E}">
        <p14:creationId xmlns:p14="http://schemas.microsoft.com/office/powerpoint/2010/main" val="278989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Possible security Vulnerabilities</a:t>
            </a:r>
            <a:endParaRPr lang="en-US" b="1" dirty="0"/>
          </a:p>
        </p:txBody>
      </p:sp>
      <p:sp>
        <p:nvSpPr>
          <p:cNvPr id="3" name="Content Placeholder 2"/>
          <p:cNvSpPr>
            <a:spLocks noGrp="1"/>
          </p:cNvSpPr>
          <p:nvPr>
            <p:ph idx="1"/>
          </p:nvPr>
        </p:nvSpPr>
        <p:spPr/>
        <p:txBody>
          <a:bodyPr/>
          <a:lstStyle/>
          <a:p>
            <a:r>
              <a:rPr lang="en-US" dirty="0"/>
              <a:t>Weak or default </a:t>
            </a:r>
            <a:r>
              <a:rPr lang="en-US" dirty="0" smtClean="0"/>
              <a:t>passwords.</a:t>
            </a:r>
          </a:p>
          <a:p>
            <a:r>
              <a:rPr lang="en-US" dirty="0"/>
              <a:t>U</a:t>
            </a:r>
            <a:r>
              <a:rPr lang="en-US" dirty="0" smtClean="0"/>
              <a:t>nauthorized access.</a:t>
            </a:r>
          </a:p>
          <a:p>
            <a:r>
              <a:rPr lang="en-US" dirty="0"/>
              <a:t>U</a:t>
            </a:r>
            <a:r>
              <a:rPr lang="en-US" dirty="0" smtClean="0"/>
              <a:t>nsecured </a:t>
            </a:r>
            <a:r>
              <a:rPr lang="en-US" dirty="0"/>
              <a:t>remote access points</a:t>
            </a:r>
            <a:r>
              <a:rPr lang="en-US" dirty="0" smtClean="0"/>
              <a:t>.</a:t>
            </a:r>
          </a:p>
          <a:p>
            <a:r>
              <a:rPr lang="en-US" dirty="0"/>
              <a:t>Inadequate firewall </a:t>
            </a:r>
            <a:r>
              <a:rPr lang="en-US" dirty="0" smtClean="0"/>
              <a:t>rules.</a:t>
            </a:r>
          </a:p>
          <a:p>
            <a:r>
              <a:rPr lang="en-US" dirty="0"/>
              <a:t>Unencrypted data transmission, weak encryption algorithms</a:t>
            </a:r>
            <a:r>
              <a:rPr lang="en-US" dirty="0" smtClean="0"/>
              <a:t>.</a:t>
            </a:r>
          </a:p>
          <a:p>
            <a:r>
              <a:rPr lang="en-US" dirty="0"/>
              <a:t>Outdated or disabled endpoint protection.</a:t>
            </a:r>
          </a:p>
        </p:txBody>
      </p:sp>
    </p:spTree>
    <p:extLst>
      <p:ext uri="{BB962C8B-B14F-4D97-AF65-F5344CB8AC3E}">
        <p14:creationId xmlns:p14="http://schemas.microsoft.com/office/powerpoint/2010/main" val="415915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Autofit/>
          </a:bodyPr>
          <a:lstStyle/>
          <a:p>
            <a:pPr algn="l"/>
            <a:r>
              <a:rPr lang="en-US" sz="3200" b="1" dirty="0"/>
              <a:t>Security Software to Implement Best </a:t>
            </a:r>
            <a:r>
              <a:rPr lang="en-US" sz="3200" b="1" dirty="0" smtClean="0"/>
              <a:t>Practices</a:t>
            </a:r>
            <a:endParaRPr lang="en-US" sz="3200" dirty="0"/>
          </a:p>
        </p:txBody>
      </p:sp>
      <p:sp>
        <p:nvSpPr>
          <p:cNvPr id="3" name="Content Placeholder 2"/>
          <p:cNvSpPr>
            <a:spLocks noGrp="1"/>
          </p:cNvSpPr>
          <p:nvPr>
            <p:ph idx="1"/>
          </p:nvPr>
        </p:nvSpPr>
        <p:spPr>
          <a:xfrm>
            <a:off x="457200" y="533400"/>
            <a:ext cx="8229600" cy="6172200"/>
          </a:xfrm>
        </p:spPr>
        <p:txBody>
          <a:bodyPr>
            <a:normAutofit fontScale="55000" lnSpcReduction="20000"/>
          </a:bodyPr>
          <a:lstStyle/>
          <a:p>
            <a:r>
              <a:rPr lang="en-US" b="1" dirty="0" smtClean="0"/>
              <a:t>Firewall Solutions</a:t>
            </a:r>
            <a:endParaRPr lang="en-US" dirty="0"/>
          </a:p>
          <a:p>
            <a:pPr lvl="1"/>
            <a:r>
              <a:rPr lang="en-US" dirty="0"/>
              <a:t>Examples: Cisco ASA, Palo Alto Networks, pfSense.</a:t>
            </a:r>
          </a:p>
          <a:p>
            <a:r>
              <a:rPr lang="en-US" b="1" dirty="0"/>
              <a:t>Intrusion Detection/Prevention Systems (IDPS</a:t>
            </a:r>
            <a:r>
              <a:rPr lang="en-US" b="1" dirty="0" smtClean="0"/>
              <a:t>)</a:t>
            </a:r>
            <a:endParaRPr lang="en-US" dirty="0"/>
          </a:p>
          <a:p>
            <a:pPr lvl="1"/>
            <a:r>
              <a:rPr lang="en-US" dirty="0"/>
              <a:t>Examples: Snort, Suricata, Cisco Firepower.</a:t>
            </a:r>
          </a:p>
          <a:p>
            <a:r>
              <a:rPr lang="en-US" b="1" dirty="0"/>
              <a:t>Encryption </a:t>
            </a:r>
            <a:r>
              <a:rPr lang="en-US" b="1" dirty="0" smtClean="0"/>
              <a:t>Tools</a:t>
            </a:r>
            <a:endParaRPr lang="en-US" dirty="0"/>
          </a:p>
          <a:p>
            <a:pPr lvl="1"/>
            <a:r>
              <a:rPr lang="en-US" dirty="0"/>
              <a:t>Examples: OpenSSL, BitLocker, VeraCrypt.</a:t>
            </a:r>
          </a:p>
          <a:p>
            <a:r>
              <a:rPr lang="en-US" b="1" dirty="0"/>
              <a:t>Vulnerability Assessment </a:t>
            </a:r>
            <a:r>
              <a:rPr lang="en-US" b="1" dirty="0" smtClean="0"/>
              <a:t>Tools</a:t>
            </a:r>
            <a:endParaRPr lang="en-US" dirty="0"/>
          </a:p>
          <a:p>
            <a:pPr lvl="1"/>
            <a:r>
              <a:rPr lang="en-US" dirty="0"/>
              <a:t>Examples: Nessus, OpenVAS, Nexpose.</a:t>
            </a:r>
          </a:p>
          <a:p>
            <a:r>
              <a:rPr lang="en-US" b="1" dirty="0"/>
              <a:t>Security Information and Event Management (SIEM) </a:t>
            </a:r>
            <a:r>
              <a:rPr lang="en-US" b="1" dirty="0" smtClean="0"/>
              <a:t>Solutions</a:t>
            </a:r>
            <a:endParaRPr lang="en-US" dirty="0"/>
          </a:p>
          <a:p>
            <a:pPr lvl="1"/>
            <a:r>
              <a:rPr lang="en-US" dirty="0"/>
              <a:t>Examples: Splunk, LogRhythm, ELK Stack.</a:t>
            </a:r>
          </a:p>
          <a:p>
            <a:r>
              <a:rPr lang="en-US" b="1" dirty="0"/>
              <a:t>Endpoint Protection </a:t>
            </a:r>
            <a:r>
              <a:rPr lang="en-US" b="1" dirty="0" smtClean="0"/>
              <a:t>Software</a:t>
            </a:r>
            <a:endParaRPr lang="en-US" dirty="0"/>
          </a:p>
          <a:p>
            <a:pPr lvl="1"/>
            <a:r>
              <a:rPr lang="en-US" dirty="0"/>
              <a:t>Examples: Symantec Endpoint Protection, McAfee Endpoint Security, Microsoft Defender.</a:t>
            </a:r>
          </a:p>
          <a:p>
            <a:r>
              <a:rPr lang="en-US" b="1" dirty="0"/>
              <a:t>Access Control </a:t>
            </a:r>
            <a:r>
              <a:rPr lang="en-US" b="1" dirty="0" smtClean="0"/>
              <a:t>Solutions</a:t>
            </a:r>
            <a:endParaRPr lang="en-US" dirty="0"/>
          </a:p>
          <a:p>
            <a:pPr lvl="1"/>
            <a:r>
              <a:rPr lang="en-US" dirty="0"/>
              <a:t>Examples: Active Directory (Microsoft), Cisco Identity Services Engine (ISE), Duo Security.</a:t>
            </a:r>
          </a:p>
          <a:p>
            <a:r>
              <a:rPr lang="en-US" b="1" dirty="0"/>
              <a:t>Security Audit and Monitoring </a:t>
            </a:r>
            <a:r>
              <a:rPr lang="en-US" b="1" dirty="0" smtClean="0"/>
              <a:t>Tools</a:t>
            </a:r>
            <a:endParaRPr lang="en-US" dirty="0"/>
          </a:p>
          <a:p>
            <a:pPr lvl="1"/>
            <a:r>
              <a:rPr lang="en-US" dirty="0"/>
              <a:t>Examples: Wireshark, Security Onion, SolarWinds.</a:t>
            </a:r>
          </a:p>
          <a:p>
            <a:r>
              <a:rPr lang="en-US" b="1" dirty="0"/>
              <a:t>Patch Management </a:t>
            </a:r>
            <a:r>
              <a:rPr lang="en-US" b="1" dirty="0" smtClean="0"/>
              <a:t>Tools</a:t>
            </a:r>
            <a:endParaRPr lang="en-US" dirty="0"/>
          </a:p>
          <a:p>
            <a:pPr lvl="1"/>
            <a:r>
              <a:rPr lang="en-US" dirty="0"/>
              <a:t>Examples: WSUS (Windows Server Update Services), SCCM (System Center Configuration Manager), Ansible.</a:t>
            </a:r>
          </a:p>
          <a:p>
            <a:r>
              <a:rPr lang="en-US" b="1" dirty="0"/>
              <a:t>Network Segmentation </a:t>
            </a:r>
            <a:r>
              <a:rPr lang="en-US" b="1" dirty="0" smtClean="0"/>
              <a:t>Tools</a:t>
            </a:r>
            <a:endParaRPr lang="en-US" dirty="0"/>
          </a:p>
          <a:p>
            <a:pPr lvl="1"/>
            <a:r>
              <a:rPr lang="en-US" dirty="0"/>
              <a:t>Examples: VLAN configuration, software-defined networking (SDN) solutions</a:t>
            </a:r>
            <a:r>
              <a:rPr lang="en-US" dirty="0" smtClean="0"/>
              <a:t>.</a:t>
            </a:r>
            <a:endParaRPr lang="en-US" dirty="0"/>
          </a:p>
        </p:txBody>
      </p:sp>
    </p:spTree>
    <p:extLst>
      <p:ext uri="{BB962C8B-B14F-4D97-AF65-F5344CB8AC3E}">
        <p14:creationId xmlns:p14="http://schemas.microsoft.com/office/powerpoint/2010/main" val="348379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Vulnerability and hacking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Vulnerability</a:t>
            </a:r>
          </a:p>
          <a:p>
            <a:r>
              <a:rPr lang="en-US" dirty="0"/>
              <a:t>A</a:t>
            </a:r>
            <a:r>
              <a:rPr lang="en-US" dirty="0" smtClean="0"/>
              <a:t> </a:t>
            </a:r>
            <a:r>
              <a:rPr lang="en-US" dirty="0"/>
              <a:t>vulnerability is a weakness which can be exploited by a threat actor, such as an attacker, to cross privilege boundaries (i.e. perform unauthorized actions) within a computer system. </a:t>
            </a:r>
            <a:endParaRPr lang="en-US" dirty="0" smtClean="0"/>
          </a:p>
          <a:p>
            <a:r>
              <a:rPr lang="en-US" dirty="0" smtClean="0"/>
              <a:t>To </a:t>
            </a:r>
            <a:r>
              <a:rPr lang="en-US" dirty="0"/>
              <a:t>exploit vulnerability, an attacker must have at least one applicable tool or technique that can connect to a system weakness. In this frame, vulnerabilities are also known as the attack surface. </a:t>
            </a:r>
            <a:endParaRPr lang="en-US" dirty="0" smtClean="0"/>
          </a:p>
          <a:p>
            <a:pPr marL="0" indent="0">
              <a:buNone/>
            </a:pPr>
            <a:r>
              <a:rPr lang="en-US" b="1" dirty="0" smtClean="0"/>
              <a:t>Hacking</a:t>
            </a:r>
            <a:r>
              <a:rPr lang="en-US" dirty="0" smtClean="0"/>
              <a:t> </a:t>
            </a:r>
          </a:p>
          <a:p>
            <a:r>
              <a:rPr lang="en-US" dirty="0" smtClean="0"/>
              <a:t>Hacking </a:t>
            </a:r>
            <a:r>
              <a:rPr lang="en-US" dirty="0"/>
              <a:t>is an attempt to exploit a computer system or a private network inside a computer. Simply put, it is the </a:t>
            </a:r>
            <a:r>
              <a:rPr lang="en-US" dirty="0" smtClean="0"/>
              <a:t>an </a:t>
            </a:r>
            <a:r>
              <a:rPr lang="en-US" dirty="0" smtClean="0"/>
              <a:t>unauthorized </a:t>
            </a:r>
            <a:r>
              <a:rPr lang="en-US" dirty="0"/>
              <a:t>access to or control over computer network security systems for some illicit purpose. One can easily assume them to be intelligent and highly skilled in computers. </a:t>
            </a:r>
          </a:p>
        </p:txBody>
      </p:sp>
    </p:spTree>
    <p:extLst>
      <p:ext uri="{BB962C8B-B14F-4D97-AF65-F5344CB8AC3E}">
        <p14:creationId xmlns:p14="http://schemas.microsoft.com/office/powerpoint/2010/main" val="1326719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attacks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Threat</a:t>
            </a:r>
            <a:r>
              <a:rPr lang="en-US" dirty="0" smtClean="0"/>
              <a:t> </a:t>
            </a:r>
          </a:p>
          <a:p>
            <a:r>
              <a:rPr lang="en-US" dirty="0" smtClean="0"/>
              <a:t>A </a:t>
            </a:r>
            <a:r>
              <a:rPr lang="en-US" dirty="0"/>
              <a:t>potential for violation of security, which exists when there is a circumstance, capability, action, or event that could breach security and cause harm. That is, a threat is a possible danger that might exploit vulnerability. </a:t>
            </a:r>
            <a:endParaRPr lang="en-US" dirty="0" smtClean="0"/>
          </a:p>
          <a:p>
            <a:pPr marL="0" indent="0">
              <a:buNone/>
            </a:pPr>
            <a:r>
              <a:rPr lang="en-US" b="1" dirty="0" smtClean="0"/>
              <a:t>Attack</a:t>
            </a:r>
            <a:r>
              <a:rPr lang="en-US" dirty="0" smtClean="0"/>
              <a:t> </a:t>
            </a:r>
          </a:p>
          <a:p>
            <a:r>
              <a:rPr lang="en-US" dirty="0" smtClean="0"/>
              <a:t>An </a:t>
            </a:r>
            <a:r>
              <a:rPr lang="en-US" dirty="0"/>
              <a:t>assault on system security that derives from an intelligent </a:t>
            </a:r>
            <a:r>
              <a:rPr lang="en-US" dirty="0" smtClean="0"/>
              <a:t>threat. That </a:t>
            </a:r>
            <a:r>
              <a:rPr lang="en-US" dirty="0"/>
              <a:t>is, an intelligent act that is a deliberate attempt (especially in the sense of a method or technique) to evade security services and violate the security policy of a system. </a:t>
            </a:r>
            <a:endParaRPr lang="en-US" dirty="0" smtClean="0"/>
          </a:p>
        </p:txBody>
      </p:sp>
    </p:spTree>
    <p:extLst>
      <p:ext uri="{BB962C8B-B14F-4D97-AF65-F5344CB8AC3E}">
        <p14:creationId xmlns:p14="http://schemas.microsoft.com/office/powerpoint/2010/main" val="1564582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a:t>
            </a:r>
            <a:r>
              <a:rPr lang="en-US" dirty="0"/>
              <a:t> </a:t>
            </a:r>
            <a:r>
              <a:rPr lang="en-US" b="1" dirty="0"/>
              <a:t>attack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b="1" dirty="0" smtClean="0"/>
              <a:t>Security</a:t>
            </a:r>
            <a:r>
              <a:rPr lang="en-US" dirty="0" smtClean="0"/>
              <a:t> </a:t>
            </a:r>
            <a:r>
              <a:rPr lang="en-US" b="1" dirty="0" smtClean="0"/>
              <a:t>attack</a:t>
            </a:r>
            <a:r>
              <a:rPr lang="en-US" dirty="0"/>
              <a:t> </a:t>
            </a:r>
            <a:r>
              <a:rPr lang="en-US" dirty="0" smtClean="0"/>
              <a:t>is any </a:t>
            </a:r>
            <a:r>
              <a:rPr lang="en-US" dirty="0"/>
              <a:t>action that compromises the security of information owned by an organization. A useful means of classifying security attacks is in terms of passive attacks and active attacks. </a:t>
            </a:r>
          </a:p>
          <a:p>
            <a:r>
              <a:rPr lang="en-US" dirty="0"/>
              <a:t>A </a:t>
            </a:r>
            <a:r>
              <a:rPr lang="en-US" b="1" dirty="0"/>
              <a:t>passive</a:t>
            </a:r>
            <a:r>
              <a:rPr lang="en-US" dirty="0"/>
              <a:t> </a:t>
            </a:r>
            <a:r>
              <a:rPr lang="en-US" b="1" dirty="0"/>
              <a:t>attack</a:t>
            </a:r>
            <a:r>
              <a:rPr lang="en-US" dirty="0"/>
              <a:t> attempts to learn or make use of information from the system but does not affect system resources.</a:t>
            </a:r>
          </a:p>
          <a:p>
            <a:r>
              <a:rPr lang="en-US" dirty="0"/>
              <a:t>An </a:t>
            </a:r>
            <a:r>
              <a:rPr lang="en-US" b="1" dirty="0"/>
              <a:t>active</a:t>
            </a:r>
            <a:r>
              <a:rPr lang="en-US" dirty="0"/>
              <a:t> </a:t>
            </a:r>
            <a:r>
              <a:rPr lang="en-US" b="1" dirty="0"/>
              <a:t>attack</a:t>
            </a:r>
            <a:r>
              <a:rPr lang="en-US" dirty="0"/>
              <a:t> attempts to alter system resources or affect their operation. Passive attacks are in the nature of eavesdropping on, or monitoring of, the goal of the opponent is to obtain information that is being transmitted. Two types of passive attacks are the release of message contents and traffic analysis.</a:t>
            </a:r>
          </a:p>
          <a:p>
            <a:endParaRPr lang="en-US" dirty="0"/>
          </a:p>
          <a:p>
            <a:endParaRPr lang="en-US" dirty="0"/>
          </a:p>
        </p:txBody>
      </p:sp>
    </p:spTree>
    <p:extLst>
      <p:ext uri="{BB962C8B-B14F-4D97-AF65-F5344CB8AC3E}">
        <p14:creationId xmlns:p14="http://schemas.microsoft.com/office/powerpoint/2010/main" val="2376273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Eavesdropping</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24000"/>
            <a:ext cx="7162800" cy="4419600"/>
          </a:xfrm>
        </p:spPr>
      </p:pic>
    </p:spTree>
    <p:extLst>
      <p:ext uri="{BB962C8B-B14F-4D97-AF65-F5344CB8AC3E}">
        <p14:creationId xmlns:p14="http://schemas.microsoft.com/office/powerpoint/2010/main" val="1694778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Active Attacks</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dirty="0" smtClean="0"/>
              <a:t>Active </a:t>
            </a:r>
            <a:r>
              <a:rPr lang="en-US" dirty="0"/>
              <a:t>attacks involve some modification of the data stream or the creation of a false stream and can be subdivided into four categories: </a:t>
            </a:r>
            <a:r>
              <a:rPr lang="en-US" dirty="0" smtClean="0"/>
              <a:t>namely:</a:t>
            </a:r>
          </a:p>
          <a:p>
            <a:pPr lvl="1">
              <a:buFont typeface="Wingdings" pitchFamily="2" charset="2"/>
              <a:buChar char="§"/>
            </a:pPr>
            <a:r>
              <a:rPr lang="en-US" dirty="0" smtClean="0"/>
              <a:t>Masquerade</a:t>
            </a:r>
          </a:p>
          <a:p>
            <a:pPr lvl="1">
              <a:buFont typeface="Wingdings" pitchFamily="2" charset="2"/>
              <a:buChar char="§"/>
            </a:pPr>
            <a:r>
              <a:rPr lang="en-US" dirty="0" smtClean="0"/>
              <a:t>Replay</a:t>
            </a:r>
          </a:p>
          <a:p>
            <a:pPr lvl="1">
              <a:buFont typeface="Wingdings" pitchFamily="2" charset="2"/>
              <a:buChar char="§"/>
            </a:pPr>
            <a:r>
              <a:rPr lang="en-US" dirty="0" smtClean="0"/>
              <a:t>modification </a:t>
            </a:r>
            <a:r>
              <a:rPr lang="en-US" dirty="0"/>
              <a:t>of messages, and </a:t>
            </a:r>
            <a:endParaRPr lang="en-US" dirty="0" smtClean="0"/>
          </a:p>
          <a:p>
            <a:pPr lvl="1">
              <a:buFont typeface="Wingdings" pitchFamily="2" charset="2"/>
              <a:buChar char="§"/>
            </a:pPr>
            <a:r>
              <a:rPr lang="en-US" dirty="0" smtClean="0"/>
              <a:t>denial </a:t>
            </a:r>
            <a:r>
              <a:rPr lang="en-US" dirty="0"/>
              <a:t>of service. </a:t>
            </a:r>
            <a:endParaRPr lang="en-US" dirty="0" smtClean="0"/>
          </a:p>
        </p:txBody>
      </p:sp>
    </p:spTree>
    <p:extLst>
      <p:ext uri="{BB962C8B-B14F-4D97-AF65-F5344CB8AC3E}">
        <p14:creationId xmlns:p14="http://schemas.microsoft.com/office/powerpoint/2010/main" val="2492041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Active Attacks</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A </a:t>
            </a:r>
            <a:r>
              <a:rPr lang="en-US" b="1" dirty="0"/>
              <a:t>masquerade</a:t>
            </a:r>
            <a:r>
              <a:rPr lang="en-US" dirty="0"/>
              <a:t> takes place when one entity pretends to be a different </a:t>
            </a:r>
            <a:r>
              <a:rPr lang="en-US" dirty="0" smtClean="0"/>
              <a:t>entity. For </a:t>
            </a:r>
            <a:r>
              <a:rPr lang="en-US" dirty="0"/>
              <a:t>example, authentication sequences can be captured and replayed after a valid authentication sequence has taken place, thus enabling an authorized entity with few privileges to obtain extra privileges by impersonating an entity that has those privileges. </a:t>
            </a:r>
            <a:endParaRPr lang="en-US" dirty="0" smtClean="0"/>
          </a:p>
          <a:p>
            <a:r>
              <a:rPr lang="en-US" b="1" dirty="0" smtClean="0"/>
              <a:t>Replay</a:t>
            </a:r>
            <a:r>
              <a:rPr lang="en-US" dirty="0" smtClean="0"/>
              <a:t> </a:t>
            </a:r>
            <a:r>
              <a:rPr lang="en-US" dirty="0"/>
              <a:t>involves the passive capture of a data unit and its subsequent retransmission to produce an unauthorized </a:t>
            </a:r>
            <a:r>
              <a:rPr lang="en-US" dirty="0" smtClean="0"/>
              <a:t>effect.</a:t>
            </a:r>
          </a:p>
          <a:p>
            <a:r>
              <a:rPr lang="en-US" b="1" dirty="0" smtClean="0"/>
              <a:t>Modification</a:t>
            </a:r>
            <a:r>
              <a:rPr lang="en-US" dirty="0" smtClean="0"/>
              <a:t> </a:t>
            </a:r>
            <a:r>
              <a:rPr lang="en-US" b="1" dirty="0"/>
              <a:t>of</a:t>
            </a:r>
            <a:r>
              <a:rPr lang="en-US" dirty="0"/>
              <a:t> </a:t>
            </a:r>
            <a:r>
              <a:rPr lang="en-US" b="1" dirty="0"/>
              <a:t>messages</a:t>
            </a:r>
            <a:r>
              <a:rPr lang="en-US" dirty="0"/>
              <a:t> simply means that some portion of a legitimate message is altered, or that messages are delayed or reordered, to produce an unauthorized </a:t>
            </a:r>
            <a:r>
              <a:rPr lang="en-US" dirty="0" smtClean="0"/>
              <a:t>effect. </a:t>
            </a:r>
            <a:r>
              <a:rPr lang="en-US" dirty="0"/>
              <a:t>For example, a message meaning “Allow John Smith to read confidential file accounts” is modified to mean “Allow Fred Brown to read confidential file accounts.” </a:t>
            </a:r>
            <a:endParaRPr lang="en-US" dirty="0" smtClean="0"/>
          </a:p>
          <a:p>
            <a:endParaRPr lang="en-US" dirty="0"/>
          </a:p>
        </p:txBody>
      </p:sp>
    </p:spTree>
    <p:extLst>
      <p:ext uri="{BB962C8B-B14F-4D97-AF65-F5344CB8AC3E}">
        <p14:creationId xmlns:p14="http://schemas.microsoft.com/office/powerpoint/2010/main" val="4216449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Active Attacks</a:t>
            </a:r>
            <a:endParaRPr lang="en-US" dirty="0"/>
          </a:p>
        </p:txBody>
      </p:sp>
      <p:sp>
        <p:nvSpPr>
          <p:cNvPr id="3" name="Content Placeholder 2"/>
          <p:cNvSpPr>
            <a:spLocks noGrp="1"/>
          </p:cNvSpPr>
          <p:nvPr>
            <p:ph idx="1"/>
          </p:nvPr>
        </p:nvSpPr>
        <p:spPr>
          <a:xfrm>
            <a:off x="457200" y="1447800"/>
            <a:ext cx="8382000" cy="5257800"/>
          </a:xfrm>
        </p:spPr>
        <p:txBody>
          <a:bodyPr>
            <a:normAutofit fontScale="70000" lnSpcReduction="20000"/>
          </a:bodyPr>
          <a:lstStyle/>
          <a:p>
            <a:r>
              <a:rPr lang="en-US" b="1" dirty="0"/>
              <a:t>The denial of service </a:t>
            </a:r>
            <a:r>
              <a:rPr lang="en-US" dirty="0"/>
              <a:t>prevents or inhibits the normal  use or management of communications facilities. This attack may have a specific target; for example, an entity may suppress all messages directed to a particular destination (e.g., the security audit service). </a:t>
            </a:r>
            <a:endParaRPr lang="en-US" dirty="0" smtClean="0"/>
          </a:p>
          <a:p>
            <a:r>
              <a:rPr lang="en-US" dirty="0" smtClean="0"/>
              <a:t>Another </a:t>
            </a:r>
            <a:r>
              <a:rPr lang="en-US" dirty="0"/>
              <a:t>form of service denial is the disruption of an entire network—either by disabling the network or by overloading it with messages so as to degrade performance. A security-related transformation on the information to be sent. Examples include the encryption of the message, which scrambles the message so that it is unreadable by the opponent, and the addition of a code based on the contents of the message, which can be used to verify the identity of the sender. Some secret information shared by the two principals and, it is hoped, unknown to the opponent. An example is an encryption key used in conjunction with the transformation to scramble the message before transmission and unscramble it on reception</a:t>
            </a:r>
            <a:r>
              <a:rPr lang="en-US" dirty="0" smtClean="0"/>
              <a:t>.</a:t>
            </a:r>
            <a:endParaRPr lang="en-US" dirty="0"/>
          </a:p>
        </p:txBody>
      </p:sp>
    </p:spTree>
    <p:extLst>
      <p:ext uri="{BB962C8B-B14F-4D97-AF65-F5344CB8AC3E}">
        <p14:creationId xmlns:p14="http://schemas.microsoft.com/office/powerpoint/2010/main" val="2934784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Masquerading </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600200"/>
            <a:ext cx="6477000" cy="4419599"/>
          </a:xfrm>
        </p:spPr>
      </p:pic>
    </p:spTree>
    <p:extLst>
      <p:ext uri="{BB962C8B-B14F-4D97-AF65-F5344CB8AC3E}">
        <p14:creationId xmlns:p14="http://schemas.microsoft.com/office/powerpoint/2010/main" val="2492330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Security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protection afforded to an automated information system in order to attain the applicable objectives of preserving the integrity, availability, and confidentiality of information system resources (includes hardware, software, firmware, information/ data, and telecommunications). </a:t>
            </a:r>
            <a:endParaRPr lang="en-US" dirty="0" smtClean="0"/>
          </a:p>
          <a:p>
            <a:r>
              <a:rPr lang="en-US" dirty="0" smtClean="0"/>
              <a:t>This </a:t>
            </a:r>
            <a:r>
              <a:rPr lang="en-US" dirty="0"/>
              <a:t>definition introduces three key objectives that are at the heart of computer security. </a:t>
            </a:r>
            <a:endParaRPr lang="en-US" dirty="0" smtClean="0"/>
          </a:p>
          <a:p>
            <a:pPr lvl="1"/>
            <a:r>
              <a:rPr lang="en-US" dirty="0" smtClean="0"/>
              <a:t>Confidentiality</a:t>
            </a:r>
          </a:p>
          <a:p>
            <a:pPr lvl="1"/>
            <a:r>
              <a:rPr lang="en-US" dirty="0" smtClean="0"/>
              <a:t>Integrity</a:t>
            </a:r>
          </a:p>
          <a:p>
            <a:pPr lvl="1"/>
            <a:r>
              <a:rPr lang="en-US" dirty="0" smtClean="0"/>
              <a:t>Availability</a:t>
            </a:r>
          </a:p>
        </p:txBody>
      </p:sp>
    </p:spTree>
    <p:extLst>
      <p:ext uri="{BB962C8B-B14F-4D97-AF65-F5344CB8AC3E}">
        <p14:creationId xmlns:p14="http://schemas.microsoft.com/office/powerpoint/2010/main" val="401772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Replay</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133600"/>
            <a:ext cx="6248400" cy="4114800"/>
          </a:xfrm>
        </p:spPr>
      </p:pic>
    </p:spTree>
    <p:extLst>
      <p:ext uri="{BB962C8B-B14F-4D97-AF65-F5344CB8AC3E}">
        <p14:creationId xmlns:p14="http://schemas.microsoft.com/office/powerpoint/2010/main" val="1481140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Modification of messages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6476999" cy="4419599"/>
          </a:xfrm>
        </p:spPr>
      </p:pic>
    </p:spTree>
    <p:extLst>
      <p:ext uri="{BB962C8B-B14F-4D97-AF65-F5344CB8AC3E}">
        <p14:creationId xmlns:p14="http://schemas.microsoft.com/office/powerpoint/2010/main" val="3353636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Denial of Service Attacks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With </a:t>
            </a:r>
            <a:r>
              <a:rPr lang="en-US" dirty="0"/>
              <a:t>a DoS attack, a hacker attempts to render a network or an Internet resource, such as a web server, worthless to users. </a:t>
            </a:r>
            <a:endParaRPr lang="en-US" dirty="0" smtClean="0"/>
          </a:p>
          <a:p>
            <a:r>
              <a:rPr lang="en-US" dirty="0" smtClean="0"/>
              <a:t>A </a:t>
            </a:r>
            <a:r>
              <a:rPr lang="en-US" dirty="0"/>
              <a:t>DoS attack typically achieves its goal by sending large amounts of repeated requests that paralyze the network or a server. A common form of a DoS attack is a </a:t>
            </a:r>
            <a:r>
              <a:rPr lang="en-US" b="1" dirty="0"/>
              <a:t>SYN flood</a:t>
            </a:r>
            <a:r>
              <a:rPr lang="en-US" dirty="0"/>
              <a:t>, where the server is overwhelmed by embryonic connections. </a:t>
            </a:r>
            <a:endParaRPr lang="en-US" dirty="0" smtClean="0"/>
          </a:p>
          <a:p>
            <a:r>
              <a:rPr lang="en-US" dirty="0" smtClean="0"/>
              <a:t>A </a:t>
            </a:r>
            <a:r>
              <a:rPr lang="en-US" dirty="0"/>
              <a:t>hacker sends to a server countless Transmission Control Protocol (TCP) synchronization attempts known as SYN requests. The server answers each of those requests with a SYN ACK reply and allocates some of its computing resources to servicing this connection when it becomes a "full connection."</a:t>
            </a:r>
          </a:p>
        </p:txBody>
      </p:sp>
    </p:spTree>
    <p:extLst>
      <p:ext uri="{BB962C8B-B14F-4D97-AF65-F5344CB8AC3E}">
        <p14:creationId xmlns:p14="http://schemas.microsoft.com/office/powerpoint/2010/main" val="842212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ormAutofit fontScale="90000"/>
          </a:bodyPr>
          <a:lstStyle/>
          <a:p>
            <a:r>
              <a:rPr lang="en-US" b="1" dirty="0" smtClean="0"/>
              <a:t>Examples of security threats</a:t>
            </a:r>
            <a:endParaRPr lang="en-US" b="1" dirty="0"/>
          </a:p>
        </p:txBody>
      </p:sp>
      <p:sp>
        <p:nvSpPr>
          <p:cNvPr id="3" name="Content Placeholder 2"/>
          <p:cNvSpPr>
            <a:spLocks noGrp="1"/>
          </p:cNvSpPr>
          <p:nvPr>
            <p:ph idx="1"/>
          </p:nvPr>
        </p:nvSpPr>
        <p:spPr>
          <a:xfrm>
            <a:off x="457200" y="685800"/>
            <a:ext cx="8458200" cy="6019800"/>
          </a:xfrm>
        </p:spPr>
        <p:txBody>
          <a:bodyPr>
            <a:normAutofit fontScale="70000" lnSpcReduction="20000"/>
          </a:bodyPr>
          <a:lstStyle/>
          <a:p>
            <a:r>
              <a:rPr lang="en-US" b="1" dirty="0" smtClean="0"/>
              <a:t>Malware</a:t>
            </a:r>
            <a:endParaRPr lang="en-US" dirty="0"/>
          </a:p>
          <a:p>
            <a:pPr lvl="1"/>
            <a:r>
              <a:rPr lang="en-US" i="1" dirty="0"/>
              <a:t>Viruses:</a:t>
            </a:r>
            <a:r>
              <a:rPr lang="en-US" dirty="0"/>
              <a:t> Programs that attach themselves to other software and replicate when that software is executed.</a:t>
            </a:r>
          </a:p>
          <a:p>
            <a:pPr lvl="1"/>
            <a:r>
              <a:rPr lang="en-US" i="1" dirty="0"/>
              <a:t>Worms:</a:t>
            </a:r>
            <a:r>
              <a:rPr lang="en-US" dirty="0"/>
              <a:t> Self-replicating programs that spread across networks without human intervention.</a:t>
            </a:r>
          </a:p>
          <a:p>
            <a:pPr lvl="1"/>
            <a:r>
              <a:rPr lang="en-US" i="1" dirty="0"/>
              <a:t>Trojan Horses:</a:t>
            </a:r>
            <a:r>
              <a:rPr lang="en-US" dirty="0"/>
              <a:t> Malicious programs disguised as legitimate software.</a:t>
            </a:r>
          </a:p>
          <a:p>
            <a:r>
              <a:rPr lang="en-US" b="1" dirty="0" smtClean="0"/>
              <a:t>Phishing:</a:t>
            </a:r>
            <a:r>
              <a:rPr lang="en-US" dirty="0" smtClean="0"/>
              <a:t> Deceptive </a:t>
            </a:r>
            <a:r>
              <a:rPr lang="en-US" dirty="0"/>
              <a:t>attempts to obtain sensitive information, such as usernames, passwords, and financial details, by posing as a trustworthy entity.</a:t>
            </a:r>
          </a:p>
          <a:p>
            <a:r>
              <a:rPr lang="en-US" b="1" dirty="0"/>
              <a:t>Denial of Service (DoS) and Distributed Denial of Service (DDoS) Attacks:</a:t>
            </a:r>
            <a:endParaRPr lang="en-US" dirty="0"/>
          </a:p>
          <a:p>
            <a:pPr lvl="1"/>
            <a:r>
              <a:rPr lang="en-US" i="1" dirty="0"/>
              <a:t>DoS:</a:t>
            </a:r>
            <a:r>
              <a:rPr lang="en-US" dirty="0"/>
              <a:t> Overloading a system or network to make it unavailable to users.</a:t>
            </a:r>
          </a:p>
          <a:p>
            <a:pPr lvl="1"/>
            <a:r>
              <a:rPr lang="en-US" i="1" dirty="0"/>
              <a:t>DDoS:</a:t>
            </a:r>
            <a:r>
              <a:rPr lang="en-US" dirty="0"/>
              <a:t> Using multiple compromised systems to flood a target with traffic.</a:t>
            </a:r>
          </a:p>
          <a:p>
            <a:r>
              <a:rPr lang="en-US" b="1" dirty="0"/>
              <a:t>Man-in-the-Middle (MitM) Attacks:</a:t>
            </a:r>
            <a:endParaRPr lang="en-US" dirty="0"/>
          </a:p>
          <a:p>
            <a:pPr lvl="1"/>
            <a:r>
              <a:rPr lang="en-US" dirty="0"/>
              <a:t>Intercepting and potentially altering communications between two parties without their knowledge.</a:t>
            </a:r>
          </a:p>
          <a:p>
            <a:r>
              <a:rPr lang="en-US" b="1" dirty="0"/>
              <a:t>SQL Injection:</a:t>
            </a:r>
            <a:endParaRPr lang="en-US" dirty="0"/>
          </a:p>
          <a:p>
            <a:pPr lvl="1"/>
            <a:r>
              <a:rPr lang="en-US" dirty="0"/>
              <a:t>Exploiting vulnerabilities in a web application's database by injecting malicious SQL code</a:t>
            </a:r>
            <a:r>
              <a:rPr lang="en-US" dirty="0" smtClean="0"/>
              <a:t>.</a:t>
            </a:r>
            <a:endParaRPr lang="en-US" dirty="0"/>
          </a:p>
        </p:txBody>
      </p:sp>
    </p:spTree>
    <p:extLst>
      <p:ext uri="{BB962C8B-B14F-4D97-AF65-F5344CB8AC3E}">
        <p14:creationId xmlns:p14="http://schemas.microsoft.com/office/powerpoint/2010/main" val="157214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533400"/>
          </a:xfrm>
        </p:spPr>
        <p:txBody>
          <a:bodyPr>
            <a:normAutofit fontScale="90000"/>
          </a:bodyPr>
          <a:lstStyle/>
          <a:p>
            <a:r>
              <a:rPr lang="en-US" b="1" dirty="0"/>
              <a:t>Examples of security threats</a:t>
            </a:r>
            <a:endParaRPr lang="en-US" dirty="0"/>
          </a:p>
        </p:txBody>
      </p:sp>
      <p:sp>
        <p:nvSpPr>
          <p:cNvPr id="3" name="Content Placeholder 2"/>
          <p:cNvSpPr>
            <a:spLocks noGrp="1"/>
          </p:cNvSpPr>
          <p:nvPr>
            <p:ph idx="1"/>
          </p:nvPr>
        </p:nvSpPr>
        <p:spPr>
          <a:xfrm>
            <a:off x="457200" y="685800"/>
            <a:ext cx="8229600" cy="5715000"/>
          </a:xfrm>
        </p:spPr>
        <p:txBody>
          <a:bodyPr>
            <a:normAutofit fontScale="77500" lnSpcReduction="20000"/>
          </a:bodyPr>
          <a:lstStyle/>
          <a:p>
            <a:r>
              <a:rPr lang="en-US" b="1" dirty="0" smtClean="0"/>
              <a:t>Ransomware</a:t>
            </a:r>
            <a:endParaRPr lang="en-US" dirty="0"/>
          </a:p>
          <a:p>
            <a:pPr lvl="1"/>
            <a:r>
              <a:rPr lang="en-US" dirty="0"/>
              <a:t>Malware that encrypts files on a user's device, demanding payment for their release.</a:t>
            </a:r>
          </a:p>
          <a:p>
            <a:r>
              <a:rPr lang="en-US" b="1" dirty="0"/>
              <a:t>Social </a:t>
            </a:r>
            <a:r>
              <a:rPr lang="en-US" b="1" dirty="0" smtClean="0"/>
              <a:t>Engineering</a:t>
            </a:r>
            <a:endParaRPr lang="en-US" dirty="0"/>
          </a:p>
          <a:p>
            <a:pPr lvl="1"/>
            <a:r>
              <a:rPr lang="en-US" dirty="0"/>
              <a:t>Manipulating individuals to disclose confidential information through psychological manipulation.</a:t>
            </a:r>
          </a:p>
          <a:p>
            <a:r>
              <a:rPr lang="en-US" b="1" dirty="0"/>
              <a:t>Zero-Day </a:t>
            </a:r>
            <a:r>
              <a:rPr lang="en-US" b="1" dirty="0" smtClean="0"/>
              <a:t>Exploits</a:t>
            </a:r>
            <a:endParaRPr lang="en-US" dirty="0"/>
          </a:p>
          <a:p>
            <a:pPr lvl="1"/>
            <a:r>
              <a:rPr lang="en-US" dirty="0"/>
              <a:t>Exploiting software vulnerabilities before the vendor releases a fix or patch.</a:t>
            </a:r>
          </a:p>
          <a:p>
            <a:r>
              <a:rPr lang="en-US" b="1" dirty="0"/>
              <a:t>Insider </a:t>
            </a:r>
            <a:r>
              <a:rPr lang="en-US" b="1" dirty="0" smtClean="0"/>
              <a:t>Threats</a:t>
            </a:r>
            <a:endParaRPr lang="en-US" dirty="0"/>
          </a:p>
          <a:p>
            <a:pPr lvl="1"/>
            <a:r>
              <a:rPr lang="en-US" dirty="0"/>
              <a:t>Malicious actions or data breaches initiated by individuals within an organization, such as employees or contractors.</a:t>
            </a:r>
          </a:p>
          <a:p>
            <a:r>
              <a:rPr lang="en-US" b="1" dirty="0"/>
              <a:t>Password </a:t>
            </a:r>
            <a:r>
              <a:rPr lang="en-US" b="1" dirty="0" smtClean="0"/>
              <a:t>Attacks</a:t>
            </a:r>
            <a:endParaRPr lang="en-US" dirty="0"/>
          </a:p>
          <a:p>
            <a:pPr lvl="1"/>
            <a:r>
              <a:rPr lang="en-US" i="1" dirty="0"/>
              <a:t>Brute Force Attacks:</a:t>
            </a:r>
            <a:r>
              <a:rPr lang="en-US" dirty="0"/>
              <a:t> Repeatedly trying different passwords until the correct one is found.</a:t>
            </a:r>
          </a:p>
          <a:p>
            <a:pPr lvl="1"/>
            <a:r>
              <a:rPr lang="en-US" i="1" dirty="0"/>
              <a:t>Dictionary Attacks:</a:t>
            </a:r>
            <a:r>
              <a:rPr lang="en-US" dirty="0"/>
              <a:t> Trying commonly used passwords or words from a dictionary.</a:t>
            </a:r>
          </a:p>
        </p:txBody>
      </p:sp>
    </p:spTree>
    <p:extLst>
      <p:ext uri="{BB962C8B-B14F-4D97-AF65-F5344CB8AC3E}">
        <p14:creationId xmlns:p14="http://schemas.microsoft.com/office/powerpoint/2010/main" val="75647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a:t>Examples of security threats</a:t>
            </a:r>
            <a:endParaRPr lang="en-US" dirty="0"/>
          </a:p>
        </p:txBody>
      </p:sp>
      <p:sp>
        <p:nvSpPr>
          <p:cNvPr id="3" name="Content Placeholder 2"/>
          <p:cNvSpPr>
            <a:spLocks noGrp="1"/>
          </p:cNvSpPr>
          <p:nvPr>
            <p:ph idx="1"/>
          </p:nvPr>
        </p:nvSpPr>
        <p:spPr>
          <a:xfrm>
            <a:off x="457200" y="762000"/>
            <a:ext cx="8229600" cy="5715000"/>
          </a:xfrm>
        </p:spPr>
        <p:txBody>
          <a:bodyPr>
            <a:normAutofit fontScale="70000" lnSpcReduction="20000"/>
          </a:bodyPr>
          <a:lstStyle/>
          <a:p>
            <a:r>
              <a:rPr lang="en-US" b="1" dirty="0" smtClean="0"/>
              <a:t>Eavesdropping</a:t>
            </a:r>
            <a:endParaRPr lang="en-US" dirty="0"/>
          </a:p>
          <a:p>
            <a:pPr lvl="1"/>
            <a:r>
              <a:rPr lang="en-US" dirty="0"/>
              <a:t>Unauthorized interception of communication, often in the form of wiretapping or network sniffing.</a:t>
            </a:r>
          </a:p>
          <a:p>
            <a:r>
              <a:rPr lang="en-US" b="1" dirty="0" smtClean="0"/>
              <a:t>File less Malware</a:t>
            </a:r>
            <a:endParaRPr lang="en-US" dirty="0"/>
          </a:p>
          <a:p>
            <a:pPr lvl="1"/>
            <a:r>
              <a:rPr lang="en-US" dirty="0"/>
              <a:t>Malicious code that operates in memory, leaving little </a:t>
            </a:r>
            <a:r>
              <a:rPr lang="en-US" dirty="0" smtClean="0"/>
              <a:t>to </a:t>
            </a:r>
            <a:r>
              <a:rPr lang="en-US" dirty="0"/>
              <a:t>trace on the file system.</a:t>
            </a:r>
          </a:p>
          <a:p>
            <a:r>
              <a:rPr lang="en-US" b="1" dirty="0"/>
              <a:t>DNS </a:t>
            </a:r>
            <a:r>
              <a:rPr lang="en-US" b="1" dirty="0" smtClean="0"/>
              <a:t>Spoofing</a:t>
            </a:r>
            <a:endParaRPr lang="en-US" dirty="0"/>
          </a:p>
          <a:p>
            <a:pPr lvl="1"/>
            <a:r>
              <a:rPr lang="en-US" dirty="0"/>
              <a:t>Redirecting domain name resolution to a malicious site by providing false DNS responses.</a:t>
            </a:r>
          </a:p>
          <a:p>
            <a:r>
              <a:rPr lang="en-US" b="1" dirty="0"/>
              <a:t>Browser-based </a:t>
            </a:r>
            <a:r>
              <a:rPr lang="en-US" b="1" dirty="0" smtClean="0"/>
              <a:t>Attacks</a:t>
            </a:r>
            <a:endParaRPr lang="en-US" dirty="0"/>
          </a:p>
          <a:p>
            <a:pPr lvl="1"/>
            <a:r>
              <a:rPr lang="en-US" dirty="0"/>
              <a:t>Exploiting vulnerabilities in web browsers to compromise user data or deliver malware.</a:t>
            </a:r>
          </a:p>
          <a:p>
            <a:r>
              <a:rPr lang="en-US" b="1" dirty="0"/>
              <a:t>Supply Chain </a:t>
            </a:r>
            <a:r>
              <a:rPr lang="en-US" b="1" dirty="0" smtClean="0"/>
              <a:t>Attacks</a:t>
            </a:r>
            <a:endParaRPr lang="en-US" dirty="0"/>
          </a:p>
          <a:p>
            <a:pPr lvl="1"/>
            <a:r>
              <a:rPr lang="en-US" dirty="0"/>
              <a:t>Compromising a target by targeting vulnerabilities in its supply chain, such as through third-party software or hardware components.</a:t>
            </a:r>
          </a:p>
          <a:p>
            <a:r>
              <a:rPr lang="en-US" b="1" dirty="0"/>
              <a:t>Physical </a:t>
            </a:r>
            <a:r>
              <a:rPr lang="en-US" b="1" dirty="0" smtClean="0"/>
              <a:t>Attacks</a:t>
            </a:r>
            <a:endParaRPr lang="en-US" dirty="0"/>
          </a:p>
          <a:p>
            <a:pPr lvl="1"/>
            <a:r>
              <a:rPr lang="en-US" dirty="0"/>
              <a:t>Physical tampering with hardware or stealing physical devices to gain unauthorized access.</a:t>
            </a:r>
          </a:p>
          <a:p>
            <a:endParaRPr lang="en-US" dirty="0"/>
          </a:p>
        </p:txBody>
      </p:sp>
    </p:spTree>
    <p:extLst>
      <p:ext uri="{BB962C8B-B14F-4D97-AF65-F5344CB8AC3E}">
        <p14:creationId xmlns:p14="http://schemas.microsoft.com/office/powerpoint/2010/main" val="1611789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model for network security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Network Security Model exhibits how the security service has been designed over the network to </a:t>
            </a:r>
            <a:r>
              <a:rPr lang="en-US" dirty="0"/>
              <a:t>prevent the opponent from causing a threat to the </a:t>
            </a:r>
            <a:r>
              <a:rPr lang="en-US" dirty="0" smtClean="0"/>
              <a:t>confidentiality </a:t>
            </a:r>
            <a:r>
              <a:rPr lang="en-US" dirty="0"/>
              <a:t>or authenticity of the information that is being transmitted through the network. </a:t>
            </a:r>
            <a:endParaRPr lang="en-US" dirty="0" smtClean="0"/>
          </a:p>
          <a:p>
            <a:r>
              <a:rPr lang="en-US" dirty="0" smtClean="0"/>
              <a:t>For </a:t>
            </a:r>
            <a:r>
              <a:rPr lang="en-US" dirty="0"/>
              <a:t>a message to be sent or receive there must be a sender and a receiver. Both the sender and receiver must also be mutually agreeing to the sharing of the message. Now, the transmission of a message from sender to receiver needs a medium i.e. Information channel which is an Internet service. A logical route is defined through the network (Internet), from sender to the receiver and using the communication protocols both the sender and the receiver established communication. </a:t>
            </a:r>
          </a:p>
        </p:txBody>
      </p:sp>
    </p:spTree>
    <p:extLst>
      <p:ext uri="{BB962C8B-B14F-4D97-AF65-F5344CB8AC3E}">
        <p14:creationId xmlns:p14="http://schemas.microsoft.com/office/powerpoint/2010/main" val="2710492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model for network security</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marL="0" indent="0">
              <a:buNone/>
            </a:pPr>
            <a:r>
              <a:rPr lang="en-US" dirty="0"/>
              <a:t>Any security service would have the three components discussed below: </a:t>
            </a:r>
          </a:p>
          <a:p>
            <a:pPr marL="514350" indent="-514350">
              <a:buFont typeface="+mj-lt"/>
              <a:buAutoNum type="arabicPeriod"/>
            </a:pPr>
            <a:r>
              <a:rPr lang="en-US" dirty="0" smtClean="0"/>
              <a:t>Transformation </a:t>
            </a:r>
            <a:r>
              <a:rPr lang="en-US" dirty="0"/>
              <a:t>of the information which has to be sent to the receiver. So, that any opponent present at the information channel is unable to read the message. This indicates the encryption of the message. It also includes the addition of code during the transformation of the information which will be used in verifying the identity of the authentic </a:t>
            </a:r>
            <a:r>
              <a:rPr lang="en-US" dirty="0" smtClean="0"/>
              <a:t>receiver.</a:t>
            </a:r>
          </a:p>
          <a:p>
            <a:pPr marL="514350" indent="-514350">
              <a:buFont typeface="+mj-lt"/>
              <a:buAutoNum type="arabicPeriod"/>
            </a:pPr>
            <a:r>
              <a:rPr lang="en-US" dirty="0" smtClean="0"/>
              <a:t>Sharing </a:t>
            </a:r>
            <a:r>
              <a:rPr lang="en-US" dirty="0"/>
              <a:t>of the secret information between sender and receiver of which the opponent must not any clue. Yes, we are talking of the encryption key which is used during the encryption of the message at the sender’s end and also during the decryption of message at receiver’s </a:t>
            </a:r>
            <a:r>
              <a:rPr lang="en-US" dirty="0" smtClean="0"/>
              <a:t>end.</a:t>
            </a:r>
          </a:p>
          <a:p>
            <a:pPr marL="514350" indent="-514350">
              <a:buFont typeface="+mj-lt"/>
              <a:buAutoNum type="arabicPeriod"/>
            </a:pPr>
            <a:r>
              <a:rPr lang="en-US" dirty="0" smtClean="0"/>
              <a:t>There </a:t>
            </a:r>
            <a:r>
              <a:rPr lang="en-US" dirty="0"/>
              <a:t>must be a trusted third party which should take the responsibility of distributing the secret information (key) to both the communicating parties and also prevent it from any opponent.</a:t>
            </a:r>
          </a:p>
          <a:p>
            <a:endParaRPr lang="en-US" dirty="0"/>
          </a:p>
        </p:txBody>
      </p:sp>
    </p:spTree>
    <p:extLst>
      <p:ext uri="{BB962C8B-B14F-4D97-AF65-F5344CB8AC3E}">
        <p14:creationId xmlns:p14="http://schemas.microsoft.com/office/powerpoint/2010/main" val="3973286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model for network security</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7010400" cy="4343400"/>
          </a:xfrm>
        </p:spPr>
      </p:pic>
    </p:spTree>
    <p:extLst>
      <p:ext uri="{BB962C8B-B14F-4D97-AF65-F5344CB8AC3E}">
        <p14:creationId xmlns:p14="http://schemas.microsoft.com/office/powerpoint/2010/main" val="42542624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Cryptography</a:t>
            </a:r>
            <a:endParaRPr lang="en-US" b="1"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Terminologies of Cryptography: </a:t>
            </a:r>
            <a:endParaRPr lang="en-US" b="1" dirty="0" smtClean="0"/>
          </a:p>
          <a:p>
            <a:r>
              <a:rPr lang="en-US" b="1" dirty="0" smtClean="0"/>
              <a:t>Cryptography</a:t>
            </a:r>
            <a:r>
              <a:rPr lang="en-US" dirty="0" smtClean="0"/>
              <a:t> </a:t>
            </a:r>
          </a:p>
          <a:p>
            <a:pPr lvl="1"/>
            <a:r>
              <a:rPr lang="en-US" dirty="0" smtClean="0"/>
              <a:t>The </a:t>
            </a:r>
            <a:r>
              <a:rPr lang="en-US" dirty="0"/>
              <a:t>many schemes used for encryption constitute the area of study known as cryptography </a:t>
            </a:r>
            <a:endParaRPr lang="en-US" dirty="0" smtClean="0"/>
          </a:p>
          <a:p>
            <a:r>
              <a:rPr lang="en-US" b="1" dirty="0" smtClean="0"/>
              <a:t>Crypt</a:t>
            </a:r>
            <a:r>
              <a:rPr lang="en-US" dirty="0" smtClean="0"/>
              <a:t> </a:t>
            </a:r>
            <a:r>
              <a:rPr lang="en-US" b="1" dirty="0" smtClean="0"/>
              <a:t>analysis</a:t>
            </a:r>
            <a:r>
              <a:rPr lang="en-US" dirty="0" smtClean="0"/>
              <a:t> </a:t>
            </a:r>
          </a:p>
          <a:p>
            <a:pPr lvl="1"/>
            <a:r>
              <a:rPr lang="en-US" dirty="0" smtClean="0"/>
              <a:t>Techniques </a:t>
            </a:r>
            <a:r>
              <a:rPr lang="en-US" dirty="0"/>
              <a:t>used for deciphering a message without any knowledge of the enciphering details fall into the area of cryptanalysis. Cryptanalysis is what the layperson calls “breaking the code.” </a:t>
            </a:r>
            <a:endParaRPr lang="en-US" dirty="0" smtClean="0"/>
          </a:p>
          <a:p>
            <a:r>
              <a:rPr lang="en-US" b="1" dirty="0" smtClean="0"/>
              <a:t>Cryptology</a:t>
            </a:r>
            <a:r>
              <a:rPr lang="en-US" dirty="0" smtClean="0"/>
              <a:t> </a:t>
            </a:r>
            <a:r>
              <a:rPr lang="en-US" dirty="0"/>
              <a:t>The areas of cryptography and cryptanalysis together are called cryptology </a:t>
            </a:r>
            <a:endParaRPr lang="en-US" dirty="0" smtClean="0"/>
          </a:p>
          <a:p>
            <a:r>
              <a:rPr lang="en-US" b="1" dirty="0" smtClean="0"/>
              <a:t>Cipher</a:t>
            </a:r>
            <a:r>
              <a:rPr lang="en-US" dirty="0" smtClean="0"/>
              <a:t> </a:t>
            </a:r>
          </a:p>
          <a:p>
            <a:pPr lvl="1"/>
            <a:r>
              <a:rPr lang="en-US" dirty="0" smtClean="0"/>
              <a:t>Encryption </a:t>
            </a:r>
            <a:r>
              <a:rPr lang="en-US" dirty="0"/>
              <a:t>scheme is known as a cryptographic system or a cipher </a:t>
            </a:r>
            <a:endParaRPr lang="en-US" dirty="0" smtClean="0"/>
          </a:p>
          <a:p>
            <a:r>
              <a:rPr lang="en-US" b="1" dirty="0" smtClean="0"/>
              <a:t>Plain</a:t>
            </a:r>
            <a:r>
              <a:rPr lang="en-US" dirty="0" smtClean="0"/>
              <a:t> </a:t>
            </a:r>
            <a:r>
              <a:rPr lang="en-US" b="1" dirty="0"/>
              <a:t>Text</a:t>
            </a:r>
            <a:r>
              <a:rPr lang="en-US" dirty="0"/>
              <a:t> </a:t>
            </a:r>
            <a:endParaRPr lang="en-US" dirty="0" smtClean="0"/>
          </a:p>
          <a:p>
            <a:pPr lvl="1"/>
            <a:r>
              <a:rPr lang="en-US" dirty="0" smtClean="0"/>
              <a:t>This </a:t>
            </a:r>
            <a:r>
              <a:rPr lang="en-US" dirty="0"/>
              <a:t>is the original intelligible message or data that is fed into the algorithm as input. </a:t>
            </a:r>
            <a:endParaRPr lang="en-US" dirty="0" smtClean="0"/>
          </a:p>
          <a:p>
            <a:r>
              <a:rPr lang="en-US" b="1" dirty="0" smtClean="0"/>
              <a:t>Cipher</a:t>
            </a:r>
            <a:r>
              <a:rPr lang="en-US" dirty="0" smtClean="0"/>
              <a:t> </a:t>
            </a:r>
            <a:r>
              <a:rPr lang="en-US" b="1" dirty="0"/>
              <a:t>Text</a:t>
            </a:r>
            <a:r>
              <a:rPr lang="en-US" dirty="0"/>
              <a:t> </a:t>
            </a:r>
            <a:endParaRPr lang="en-US" dirty="0" smtClean="0"/>
          </a:p>
          <a:p>
            <a:pPr lvl="1"/>
            <a:r>
              <a:rPr lang="en-US" dirty="0" smtClean="0"/>
              <a:t>This </a:t>
            </a:r>
            <a:r>
              <a:rPr lang="en-US" dirty="0"/>
              <a:t>is the scrambled message produced as output. It depends on the plaintext and the secret key. For a given message, two different keys will produce two different cipher </a:t>
            </a:r>
            <a:r>
              <a:rPr lang="en-US" dirty="0" smtClean="0"/>
              <a:t>texts</a:t>
            </a:r>
            <a:endParaRPr lang="en-US" dirty="0"/>
          </a:p>
        </p:txBody>
      </p:sp>
    </p:spTree>
    <p:extLst>
      <p:ext uri="{BB962C8B-B14F-4D97-AF65-F5344CB8AC3E}">
        <p14:creationId xmlns:p14="http://schemas.microsoft.com/office/powerpoint/2010/main" val="3695666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Security Concepts</a:t>
            </a:r>
            <a:endParaRPr lang="en-US" dirty="0"/>
          </a:p>
        </p:txBody>
      </p:sp>
      <p:sp>
        <p:nvSpPr>
          <p:cNvPr id="3" name="Content Placeholder 2"/>
          <p:cNvSpPr>
            <a:spLocks noGrp="1"/>
          </p:cNvSpPr>
          <p:nvPr>
            <p:ph idx="1"/>
          </p:nvPr>
        </p:nvSpPr>
        <p:spPr/>
        <p:txBody>
          <a:bodyPr>
            <a:normAutofit fontScale="62500" lnSpcReduction="20000"/>
          </a:bodyPr>
          <a:lstStyle/>
          <a:p>
            <a:pPr marL="457200" lvl="1" indent="0">
              <a:buNone/>
            </a:pPr>
            <a:endParaRPr lang="en-US" dirty="0"/>
          </a:p>
          <a:p>
            <a:pPr marL="971550" lvl="1" indent="-514350">
              <a:buFont typeface="+mj-lt"/>
              <a:buAutoNum type="arabicPeriod"/>
            </a:pPr>
            <a:r>
              <a:rPr lang="en-US" b="1" dirty="0"/>
              <a:t>Confidentiality</a:t>
            </a:r>
            <a:r>
              <a:rPr lang="en-US" dirty="0"/>
              <a:t>: This term covers two related concepts: </a:t>
            </a:r>
          </a:p>
          <a:p>
            <a:pPr marL="1371600" lvl="2" indent="-514350">
              <a:buFont typeface="+mj-lt"/>
              <a:buAutoNum type="alphaLcParenR"/>
            </a:pPr>
            <a:r>
              <a:rPr lang="en-US" b="1" dirty="0"/>
              <a:t>Data</a:t>
            </a:r>
            <a:r>
              <a:rPr lang="en-US" dirty="0"/>
              <a:t> </a:t>
            </a:r>
            <a:r>
              <a:rPr lang="en-US" b="1" dirty="0"/>
              <a:t>confidentiality</a:t>
            </a:r>
            <a:r>
              <a:rPr lang="en-US" dirty="0"/>
              <a:t>: Assures that private or confidential information is not made available or disclosed to unauthorized individuals. </a:t>
            </a:r>
          </a:p>
          <a:p>
            <a:pPr marL="1371600" lvl="2" indent="-514350">
              <a:buFont typeface="+mj-lt"/>
              <a:buAutoNum type="alphaLcParenR"/>
            </a:pPr>
            <a:r>
              <a:rPr lang="en-US" b="1" dirty="0"/>
              <a:t>Privacy</a:t>
            </a:r>
            <a:r>
              <a:rPr lang="en-US" dirty="0"/>
              <a:t>: Assures that individuals control or influence what information related to them may be collected and stored and by whom and to whom that information may be disclosed.</a:t>
            </a:r>
          </a:p>
          <a:p>
            <a:pPr marL="971550" lvl="1" indent="-514350">
              <a:buFont typeface="+mj-lt"/>
              <a:buAutoNum type="arabicPeriod"/>
            </a:pPr>
            <a:r>
              <a:rPr lang="en-US" b="1" dirty="0"/>
              <a:t>Integrity</a:t>
            </a:r>
            <a:r>
              <a:rPr lang="en-US" dirty="0"/>
              <a:t>: This term covers two related concepts: </a:t>
            </a:r>
          </a:p>
          <a:p>
            <a:pPr marL="1371600" lvl="2" indent="-514350">
              <a:buFont typeface="+mj-lt"/>
              <a:buAutoNum type="alphaLcParenR"/>
            </a:pPr>
            <a:r>
              <a:rPr lang="en-US" b="1" dirty="0"/>
              <a:t>Data</a:t>
            </a:r>
            <a:r>
              <a:rPr lang="en-US" dirty="0"/>
              <a:t> </a:t>
            </a:r>
            <a:r>
              <a:rPr lang="en-US" b="1" dirty="0"/>
              <a:t>integrity</a:t>
            </a:r>
            <a:r>
              <a:rPr lang="en-US" dirty="0"/>
              <a:t>: Assures that information and programs are changed only in a specified and authorized manner. </a:t>
            </a:r>
          </a:p>
          <a:p>
            <a:pPr marL="1371600" lvl="2" indent="-514350">
              <a:buFont typeface="+mj-lt"/>
              <a:buAutoNum type="alphaLcParenR"/>
            </a:pPr>
            <a:r>
              <a:rPr lang="en-US" b="1" dirty="0"/>
              <a:t>System</a:t>
            </a:r>
            <a:r>
              <a:rPr lang="en-US" dirty="0"/>
              <a:t> </a:t>
            </a:r>
            <a:r>
              <a:rPr lang="en-US" b="1" dirty="0"/>
              <a:t>integrity</a:t>
            </a:r>
            <a:r>
              <a:rPr lang="en-US" dirty="0"/>
              <a:t>: Assures that a system performs its intended function in an unimpaired manner, free from deliberate or inadvertent unauthorized manipulation of the system. </a:t>
            </a:r>
          </a:p>
          <a:p>
            <a:pPr marL="971550" lvl="1" indent="-514350">
              <a:buFont typeface="+mj-lt"/>
              <a:buAutoNum type="arabicPeriod"/>
            </a:pPr>
            <a:r>
              <a:rPr lang="en-US" b="1" dirty="0"/>
              <a:t>Availability</a:t>
            </a:r>
            <a:r>
              <a:rPr lang="en-US" dirty="0"/>
              <a:t>: Assures that systems work promptly and service is not denied to authorized users. These three concepts form what is often referred to as the CIA triad .</a:t>
            </a:r>
          </a:p>
          <a:p>
            <a:pPr marL="57150" indent="0">
              <a:buNone/>
            </a:pPr>
            <a:r>
              <a:rPr lang="en-US" b="1" u="sng" dirty="0" smtClean="0"/>
              <a:t>NOTE</a:t>
            </a:r>
          </a:p>
          <a:p>
            <a:pPr marL="571500" indent="-514350"/>
            <a:r>
              <a:rPr lang="en-US" dirty="0" smtClean="0"/>
              <a:t>The </a:t>
            </a:r>
            <a:r>
              <a:rPr lang="en-US" dirty="0"/>
              <a:t>three concepts embody the fundamental security objectives for both data and for information and computing services.</a:t>
            </a:r>
          </a:p>
          <a:p>
            <a:endParaRPr lang="en-US" dirty="0"/>
          </a:p>
        </p:txBody>
      </p:sp>
    </p:spTree>
    <p:extLst>
      <p:ext uri="{BB962C8B-B14F-4D97-AF65-F5344CB8AC3E}">
        <p14:creationId xmlns:p14="http://schemas.microsoft.com/office/powerpoint/2010/main" val="366546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Cryptography</a:t>
            </a:r>
            <a:endParaRPr lang="en-US" b="1"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b="1" dirty="0"/>
              <a:t>cipher</a:t>
            </a:r>
            <a:r>
              <a:rPr lang="en-US" dirty="0"/>
              <a:t> </a:t>
            </a:r>
            <a:r>
              <a:rPr lang="en-US" b="1" dirty="0"/>
              <a:t>text</a:t>
            </a:r>
            <a:r>
              <a:rPr lang="en-US" dirty="0"/>
              <a:t> is an apparently random stream of data and, as it stands, is unintelligible. </a:t>
            </a:r>
            <a:endParaRPr lang="en-US" dirty="0" smtClean="0"/>
          </a:p>
          <a:p>
            <a:r>
              <a:rPr lang="en-US" b="1" dirty="0" smtClean="0"/>
              <a:t>Secret</a:t>
            </a:r>
            <a:r>
              <a:rPr lang="en-US" dirty="0" smtClean="0"/>
              <a:t> </a:t>
            </a:r>
            <a:r>
              <a:rPr lang="en-US" b="1" dirty="0"/>
              <a:t>key</a:t>
            </a:r>
            <a:r>
              <a:rPr lang="en-US" dirty="0"/>
              <a:t> </a:t>
            </a:r>
            <a:endParaRPr lang="en-US" dirty="0" smtClean="0"/>
          </a:p>
          <a:p>
            <a:pPr lvl="1"/>
            <a:r>
              <a:rPr lang="en-US" dirty="0" smtClean="0"/>
              <a:t>The </a:t>
            </a:r>
            <a:r>
              <a:rPr lang="en-US" dirty="0"/>
              <a:t>secret key is also input to the encryption algorithm. The key is a value independent of the plaintext and of the algorithm. The algorithm will produce a different output depending on the specific key being used at the time. The exact substitutions and transformations performed by the algorithm depend on the key. </a:t>
            </a:r>
            <a:endParaRPr lang="en-US" dirty="0" smtClean="0"/>
          </a:p>
          <a:p>
            <a:r>
              <a:rPr lang="en-US" b="1" dirty="0" smtClean="0"/>
              <a:t>Encryption</a:t>
            </a:r>
            <a:r>
              <a:rPr lang="en-US" dirty="0" smtClean="0"/>
              <a:t> </a:t>
            </a:r>
          </a:p>
          <a:p>
            <a:pPr lvl="1"/>
            <a:r>
              <a:rPr lang="en-US" dirty="0" smtClean="0"/>
              <a:t>The </a:t>
            </a:r>
            <a:r>
              <a:rPr lang="en-US" dirty="0"/>
              <a:t>process of converting from plaintext to cipher text </a:t>
            </a:r>
            <a:endParaRPr lang="en-US" dirty="0" smtClean="0"/>
          </a:p>
          <a:p>
            <a:r>
              <a:rPr lang="en-US" b="1" dirty="0" smtClean="0"/>
              <a:t>Decryption</a:t>
            </a:r>
            <a:r>
              <a:rPr lang="en-US" dirty="0" smtClean="0"/>
              <a:t> </a:t>
            </a:r>
          </a:p>
          <a:p>
            <a:pPr lvl="1"/>
            <a:r>
              <a:rPr lang="en-US" dirty="0" smtClean="0"/>
              <a:t>The </a:t>
            </a:r>
            <a:r>
              <a:rPr lang="en-US" dirty="0"/>
              <a:t>process of restoring the plaintext from the cipher text </a:t>
            </a:r>
            <a:endParaRPr lang="en-US" dirty="0" smtClean="0"/>
          </a:p>
          <a:p>
            <a:r>
              <a:rPr lang="en-US" b="1" dirty="0" smtClean="0"/>
              <a:t>Enciphering</a:t>
            </a:r>
            <a:r>
              <a:rPr lang="en-US" dirty="0" smtClean="0"/>
              <a:t> </a:t>
            </a:r>
            <a:r>
              <a:rPr lang="en-US" b="1" dirty="0"/>
              <a:t>Algorithm</a:t>
            </a:r>
            <a:r>
              <a:rPr lang="en-US" dirty="0"/>
              <a:t> </a:t>
            </a:r>
            <a:endParaRPr lang="en-US" dirty="0" smtClean="0"/>
          </a:p>
          <a:p>
            <a:pPr lvl="1"/>
            <a:r>
              <a:rPr lang="en-US" dirty="0" smtClean="0"/>
              <a:t>The </a:t>
            </a:r>
            <a:r>
              <a:rPr lang="en-US" dirty="0"/>
              <a:t>encryption algorithm performs various substitutions and transformations on the plaintext </a:t>
            </a:r>
            <a:endParaRPr lang="en-US" dirty="0" smtClean="0"/>
          </a:p>
          <a:p>
            <a:r>
              <a:rPr lang="en-US" b="1" dirty="0" smtClean="0"/>
              <a:t>Deciphering</a:t>
            </a:r>
            <a:r>
              <a:rPr lang="en-US" dirty="0" smtClean="0"/>
              <a:t> </a:t>
            </a:r>
            <a:r>
              <a:rPr lang="en-US" b="1" dirty="0"/>
              <a:t>Algorithm</a:t>
            </a:r>
            <a:r>
              <a:rPr lang="en-US" dirty="0"/>
              <a:t> </a:t>
            </a:r>
            <a:endParaRPr lang="en-US" dirty="0" smtClean="0"/>
          </a:p>
          <a:p>
            <a:pPr lvl="1"/>
            <a:r>
              <a:rPr lang="en-US" dirty="0" smtClean="0"/>
              <a:t>This </a:t>
            </a:r>
            <a:r>
              <a:rPr lang="en-US" dirty="0"/>
              <a:t>is essentially the encryption algorithm run in reverse. It takes the cipher text and the secret key and produces the original plaintext. </a:t>
            </a:r>
          </a:p>
        </p:txBody>
      </p:sp>
    </p:spTree>
    <p:extLst>
      <p:ext uri="{BB962C8B-B14F-4D97-AF65-F5344CB8AC3E}">
        <p14:creationId xmlns:p14="http://schemas.microsoft.com/office/powerpoint/2010/main" val="230801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Cryptography</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Threat</a:t>
            </a:r>
            <a:r>
              <a:rPr lang="en-US" dirty="0"/>
              <a:t> </a:t>
            </a:r>
            <a:endParaRPr lang="en-US" dirty="0" smtClean="0"/>
          </a:p>
          <a:p>
            <a:pPr lvl="1"/>
            <a:r>
              <a:rPr lang="en-US" dirty="0" smtClean="0"/>
              <a:t>A </a:t>
            </a:r>
            <a:r>
              <a:rPr lang="en-US" dirty="0"/>
              <a:t>potential for violation of security which exists when there is a circumstance, capability, action, or event, that could breach security and cause harm. That is, a threat is a possible danger that might exploit vulnerability. </a:t>
            </a:r>
            <a:endParaRPr lang="en-US" dirty="0" smtClean="0"/>
          </a:p>
          <a:p>
            <a:r>
              <a:rPr lang="en-US" b="1" dirty="0" smtClean="0"/>
              <a:t>Attack</a:t>
            </a:r>
            <a:r>
              <a:rPr lang="en-US" dirty="0" smtClean="0"/>
              <a:t> </a:t>
            </a:r>
          </a:p>
          <a:p>
            <a:pPr lvl="1"/>
            <a:r>
              <a:rPr lang="en-US" dirty="0" smtClean="0"/>
              <a:t>An </a:t>
            </a:r>
            <a:r>
              <a:rPr lang="en-US" dirty="0"/>
              <a:t>assault on system security that derives from an intelligent threat; that is, an intelligent act that is a deliberate attempt (especially in the sense of a method or technique) to evade security services and violate the security policy of a system. </a:t>
            </a:r>
            <a:endParaRPr lang="en-US" dirty="0" smtClean="0"/>
          </a:p>
          <a:p>
            <a:r>
              <a:rPr lang="en-US" b="1" dirty="0" smtClean="0"/>
              <a:t>Security</a:t>
            </a:r>
            <a:r>
              <a:rPr lang="en-US" dirty="0" smtClean="0"/>
              <a:t> </a:t>
            </a:r>
            <a:r>
              <a:rPr lang="en-US" b="1" dirty="0"/>
              <a:t>attack</a:t>
            </a:r>
            <a:r>
              <a:rPr lang="en-US" dirty="0"/>
              <a:t>: </a:t>
            </a:r>
            <a:endParaRPr lang="en-US" dirty="0" smtClean="0"/>
          </a:p>
          <a:p>
            <a:pPr lvl="1"/>
            <a:r>
              <a:rPr lang="en-US" dirty="0" smtClean="0"/>
              <a:t>Any </a:t>
            </a:r>
            <a:r>
              <a:rPr lang="en-US" dirty="0"/>
              <a:t>action that compromises the security of information owned by an organization. </a:t>
            </a:r>
            <a:endParaRPr lang="en-US" dirty="0" smtClean="0"/>
          </a:p>
          <a:p>
            <a:r>
              <a:rPr lang="en-US" b="1" dirty="0" smtClean="0"/>
              <a:t>Security</a:t>
            </a:r>
            <a:r>
              <a:rPr lang="en-US" dirty="0" smtClean="0"/>
              <a:t> </a:t>
            </a:r>
            <a:r>
              <a:rPr lang="en-US" b="1" dirty="0"/>
              <a:t>mechanism</a:t>
            </a:r>
            <a:r>
              <a:rPr lang="en-US" dirty="0"/>
              <a:t>: </a:t>
            </a:r>
            <a:endParaRPr lang="en-US" dirty="0" smtClean="0"/>
          </a:p>
          <a:p>
            <a:pPr lvl="1"/>
            <a:r>
              <a:rPr lang="en-US" dirty="0" smtClean="0"/>
              <a:t>A </a:t>
            </a:r>
            <a:r>
              <a:rPr lang="en-US" dirty="0"/>
              <a:t>process (or a device incorporating such a process) that is designed to detect, prevent, or recover from a security attack. </a:t>
            </a:r>
            <a:endParaRPr lang="en-US" dirty="0" smtClean="0"/>
          </a:p>
          <a:p>
            <a:r>
              <a:rPr lang="en-US" b="1" dirty="0" smtClean="0"/>
              <a:t>Security</a:t>
            </a:r>
            <a:r>
              <a:rPr lang="en-US" dirty="0" smtClean="0"/>
              <a:t> </a:t>
            </a:r>
            <a:r>
              <a:rPr lang="en-US" b="1" dirty="0"/>
              <a:t>service</a:t>
            </a:r>
            <a:r>
              <a:rPr lang="en-US" dirty="0"/>
              <a:t>: </a:t>
            </a:r>
            <a:endParaRPr lang="en-US" dirty="0" smtClean="0"/>
          </a:p>
          <a:p>
            <a:pPr lvl="1"/>
            <a:r>
              <a:rPr lang="en-US" dirty="0" smtClean="0"/>
              <a:t>A </a:t>
            </a:r>
            <a:r>
              <a:rPr lang="en-US" dirty="0"/>
              <a:t>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p>
        </p:txBody>
      </p:sp>
    </p:spTree>
    <p:extLst>
      <p:ext uri="{BB962C8B-B14F-4D97-AF65-F5344CB8AC3E}">
        <p14:creationId xmlns:p14="http://schemas.microsoft.com/office/powerpoint/2010/main" val="2241158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Security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Symmetric </a:t>
            </a:r>
            <a:r>
              <a:rPr lang="en-US" b="1" dirty="0"/>
              <a:t>Cipher Model</a:t>
            </a:r>
            <a:r>
              <a:rPr lang="en-US" dirty="0"/>
              <a:t> </a:t>
            </a:r>
            <a:endParaRPr lang="en-US" dirty="0" smtClean="0"/>
          </a:p>
          <a:p>
            <a:r>
              <a:rPr lang="en-US" dirty="0" smtClean="0"/>
              <a:t>A </a:t>
            </a:r>
            <a:r>
              <a:rPr lang="en-US" dirty="0"/>
              <a:t>symmetric encryption scheme has five ingredients. They are Plain Text, Encryption Algorithm, Secret Key, Decryption Algorithm, Cipher Text There are two requirements for secure use of conventional encryption: </a:t>
            </a:r>
          </a:p>
          <a:p>
            <a:pPr lvl="1"/>
            <a:r>
              <a:rPr lang="en-US" dirty="0" smtClean="0"/>
              <a:t>We </a:t>
            </a:r>
            <a:r>
              <a:rPr lang="en-US" dirty="0"/>
              <a:t>need a strong encryption algorithm. At a minimum, we would like the algorithm to be such that an opponent who knows the algorithm and has access to one or more cipher texts would be unable to decipher the cipher text or figure out the </a:t>
            </a:r>
            <a:r>
              <a:rPr lang="en-US" dirty="0" smtClean="0"/>
              <a:t>key.</a:t>
            </a:r>
          </a:p>
          <a:p>
            <a:pPr lvl="1"/>
            <a:r>
              <a:rPr lang="en-US" dirty="0" smtClean="0"/>
              <a:t>Sender </a:t>
            </a:r>
            <a:r>
              <a:rPr lang="en-US" dirty="0"/>
              <a:t>and receiver must have obtained copies of the secret key in a secure fashion and must keep the key secure. If someone can discover the key and knows the algorithm, all communication using this key is readable.</a:t>
            </a:r>
          </a:p>
          <a:p>
            <a:endParaRPr lang="en-US" dirty="0"/>
          </a:p>
        </p:txBody>
      </p:sp>
    </p:spTree>
    <p:extLst>
      <p:ext uri="{BB962C8B-B14F-4D97-AF65-F5344CB8AC3E}">
        <p14:creationId xmlns:p14="http://schemas.microsoft.com/office/powerpoint/2010/main" val="2334917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Symmetric Cipher Model</a:t>
            </a:r>
            <a:r>
              <a:rPr lang="en-US" dirty="0"/>
              <a:t>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752600"/>
            <a:ext cx="7315200" cy="3810000"/>
          </a:xfrm>
        </p:spPr>
      </p:pic>
    </p:spTree>
    <p:extLst>
      <p:ext uri="{BB962C8B-B14F-4D97-AF65-F5344CB8AC3E}">
        <p14:creationId xmlns:p14="http://schemas.microsoft.com/office/powerpoint/2010/main" val="6898054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Symmetric Cipher </a:t>
            </a:r>
            <a:r>
              <a:rPr lang="en-US" b="1" dirty="0" smtClean="0"/>
              <a:t>Model</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76400"/>
            <a:ext cx="7010400" cy="4572000"/>
          </a:xfrm>
        </p:spPr>
      </p:pic>
    </p:spTree>
    <p:extLst>
      <p:ext uri="{BB962C8B-B14F-4D97-AF65-F5344CB8AC3E}">
        <p14:creationId xmlns:p14="http://schemas.microsoft.com/office/powerpoint/2010/main" val="3858894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Public key crypto system</a:t>
            </a:r>
            <a:br>
              <a:rPr lang="en-US" b="1" dirty="0" smtClean="0"/>
            </a:br>
            <a:r>
              <a:rPr lang="en-US" b="1" dirty="0" smtClean="0"/>
              <a:t>(Asymmetric cypher model)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concept of public-key cryptography evolved from an attempt to attack two of the most difficult problems associated with symmetric encryption. The first problem is that of key distribution, and the second one related to digital signature. </a:t>
            </a:r>
            <a:endParaRPr lang="en-US" dirty="0" smtClean="0"/>
          </a:p>
          <a:p>
            <a:r>
              <a:rPr lang="en-US" dirty="0" smtClean="0"/>
              <a:t>Asymmetric </a:t>
            </a:r>
            <a:r>
              <a:rPr lang="en-US" dirty="0"/>
              <a:t>algorithms rely on one key for encryption and a different but related key for decryption. These algorithms have the following important characteristic. </a:t>
            </a:r>
            <a:endParaRPr lang="en-US" dirty="0" smtClean="0"/>
          </a:p>
          <a:p>
            <a:r>
              <a:rPr lang="en-US" dirty="0" smtClean="0"/>
              <a:t>It </a:t>
            </a:r>
            <a:r>
              <a:rPr lang="en-US" dirty="0"/>
              <a:t>is computationally infeasible to determine the decryption key given only knowledge of the cryptographic algorithm and the encryption key. A public-key encryption scheme has six ingredients </a:t>
            </a:r>
            <a:endParaRPr lang="en-US" dirty="0" smtClean="0"/>
          </a:p>
          <a:p>
            <a:r>
              <a:rPr lang="en-US" b="1" dirty="0" smtClean="0"/>
              <a:t>Plaintext</a:t>
            </a:r>
            <a:r>
              <a:rPr lang="en-US" dirty="0"/>
              <a:t>: This is the readable message or data that is fed into the algorithm as input</a:t>
            </a:r>
            <a:r>
              <a:rPr lang="en-US" dirty="0" smtClean="0"/>
              <a:t>.</a:t>
            </a:r>
            <a:endParaRPr lang="en-US" dirty="0"/>
          </a:p>
        </p:txBody>
      </p:sp>
    </p:spTree>
    <p:extLst>
      <p:ext uri="{BB962C8B-B14F-4D97-AF65-F5344CB8AC3E}">
        <p14:creationId xmlns:p14="http://schemas.microsoft.com/office/powerpoint/2010/main" val="29834847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Asymmetric cypher model</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524000"/>
            <a:ext cx="7086600" cy="4724400"/>
          </a:xfrm>
        </p:spPr>
      </p:pic>
    </p:spTree>
    <p:extLst>
      <p:ext uri="{BB962C8B-B14F-4D97-AF65-F5344CB8AC3E}">
        <p14:creationId xmlns:p14="http://schemas.microsoft.com/office/powerpoint/2010/main" val="878321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and private keys: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This </a:t>
            </a:r>
            <a:r>
              <a:rPr lang="en-US" dirty="0"/>
              <a:t>is a pair of keys that have been selected so that if one is used for encryption, the other is used for decryption. The exact transformations performed by the algorithm depend on the public or private key that is provided as input. </a:t>
            </a:r>
          </a:p>
          <a:p>
            <a:r>
              <a:rPr lang="en-US" b="1" dirty="0" smtClean="0"/>
              <a:t>Cipher</a:t>
            </a:r>
            <a:r>
              <a:rPr lang="en-US" dirty="0" smtClean="0"/>
              <a:t> </a:t>
            </a:r>
            <a:r>
              <a:rPr lang="en-US" b="1" dirty="0"/>
              <a:t>text</a:t>
            </a:r>
            <a:r>
              <a:rPr lang="en-US" dirty="0"/>
              <a:t>: This is the scrambled message produced as output. It depends on the plaintext and the key. For a given message, two different keys will produce two different cipher texts. </a:t>
            </a:r>
          </a:p>
          <a:p>
            <a:pPr marL="0" indent="0">
              <a:buNone/>
            </a:pPr>
            <a:r>
              <a:rPr lang="en-US" dirty="0"/>
              <a:t> </a:t>
            </a:r>
          </a:p>
          <a:p>
            <a:r>
              <a:rPr lang="en-US" b="1" dirty="0" smtClean="0"/>
              <a:t>Decryption</a:t>
            </a:r>
            <a:r>
              <a:rPr lang="en-US" dirty="0" smtClean="0"/>
              <a:t> </a:t>
            </a:r>
            <a:r>
              <a:rPr lang="en-US" b="1" dirty="0"/>
              <a:t>algorithm</a:t>
            </a:r>
            <a:r>
              <a:rPr lang="en-US" dirty="0"/>
              <a:t>: This algorithm accepts the cipher text and the matching key and produces the original plaintext. </a:t>
            </a:r>
          </a:p>
          <a:p>
            <a:pPr lvl="1"/>
            <a:r>
              <a:rPr lang="en-US" dirty="0" smtClean="0"/>
              <a:t>Each </a:t>
            </a:r>
            <a:r>
              <a:rPr lang="en-US" dirty="0"/>
              <a:t>user generates a pair of keys to be used for the encryption and decryption of messages. </a:t>
            </a:r>
          </a:p>
          <a:p>
            <a:pPr lvl="1"/>
            <a:r>
              <a:rPr lang="en-US" dirty="0" smtClean="0"/>
              <a:t>Each </a:t>
            </a:r>
            <a:r>
              <a:rPr lang="en-US" dirty="0"/>
              <a:t>user places one of the two keys in a public register or other accessible file. This is the public key. The companion key is kept private. As Figure 3.1, suggests, each user maintains a collection of public keys obtained from others</a:t>
            </a:r>
            <a:r>
              <a:rPr lang="en-US" dirty="0" smtClean="0"/>
              <a:t>.</a:t>
            </a:r>
            <a:endParaRPr lang="en-US" dirty="0"/>
          </a:p>
        </p:txBody>
      </p:sp>
    </p:spTree>
    <p:extLst>
      <p:ext uri="{BB962C8B-B14F-4D97-AF65-F5344CB8AC3E}">
        <p14:creationId xmlns:p14="http://schemas.microsoft.com/office/powerpoint/2010/main" val="2371186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Asymmetric key encryption</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From the figure above</a:t>
            </a:r>
            <a:endParaRPr lang="en-US" dirty="0" smtClean="0"/>
          </a:p>
          <a:p>
            <a:r>
              <a:rPr lang="en-US" dirty="0" smtClean="0"/>
              <a:t>If </a:t>
            </a:r>
            <a:r>
              <a:rPr lang="en-US" dirty="0"/>
              <a:t>Bob wishes to send a confidential message to Alice, Bob encrypts the message using Alice’s public key. </a:t>
            </a:r>
          </a:p>
          <a:p>
            <a:r>
              <a:rPr lang="en-US" dirty="0" smtClean="0"/>
              <a:t>When </a:t>
            </a:r>
            <a:r>
              <a:rPr lang="en-US" dirty="0"/>
              <a:t>Alice receives the message, she decrypts it using her private key. No other recipient can decrypt the message because only Alice knows Alice’s private key. With this approach, all participants have access to public keys, and private keys are generated locally by each participant and therefore need never be distributed. </a:t>
            </a:r>
          </a:p>
          <a:p>
            <a:r>
              <a:rPr lang="en-US" dirty="0"/>
              <a:t>As long as a user’s private key remains protected and secret, incoming communication is secure. At any time, a system can change its private key and publish the companion public key to replace its old public key.</a:t>
            </a:r>
          </a:p>
          <a:p>
            <a:endParaRPr lang="en-US" dirty="0"/>
          </a:p>
        </p:txBody>
      </p:sp>
    </p:spTree>
    <p:extLst>
      <p:ext uri="{BB962C8B-B14F-4D97-AF65-F5344CB8AC3E}">
        <p14:creationId xmlns:p14="http://schemas.microsoft.com/office/powerpoint/2010/main" val="2493082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Challenges faced in control </a:t>
            </a:r>
            <a:r>
              <a:rPr lang="en-US" sz="3600" b="1" dirty="0"/>
              <a:t>and </a:t>
            </a:r>
            <a:r>
              <a:rPr lang="en-US" sz="3600" b="1" dirty="0" smtClean="0"/>
              <a:t>managing </a:t>
            </a:r>
            <a:r>
              <a:rPr lang="en-US" sz="3600" b="1" dirty="0"/>
              <a:t>encryption </a:t>
            </a:r>
            <a:r>
              <a:rPr lang="en-US" sz="3600" b="1" dirty="0" smtClean="0"/>
              <a:t>keys</a:t>
            </a:r>
            <a:endParaRPr lang="en-US" sz="3600" dirty="0"/>
          </a:p>
        </p:txBody>
      </p:sp>
      <p:sp>
        <p:nvSpPr>
          <p:cNvPr id="3" name="Content Placeholder 2"/>
          <p:cNvSpPr>
            <a:spLocks noGrp="1"/>
          </p:cNvSpPr>
          <p:nvPr>
            <p:ph idx="1"/>
          </p:nvPr>
        </p:nvSpPr>
        <p:spPr/>
        <p:txBody>
          <a:bodyPr>
            <a:normAutofit fontScale="92500" lnSpcReduction="20000"/>
          </a:bodyPr>
          <a:lstStyle/>
          <a:p>
            <a:r>
              <a:rPr lang="en-US" b="1" dirty="0" smtClean="0"/>
              <a:t>Scalability</a:t>
            </a:r>
            <a:r>
              <a:rPr lang="en-US" dirty="0"/>
              <a:t>: Managing a large number of encryption keys. </a:t>
            </a:r>
          </a:p>
          <a:p>
            <a:r>
              <a:rPr lang="en-US" b="1" dirty="0" smtClean="0"/>
              <a:t>Security</a:t>
            </a:r>
            <a:r>
              <a:rPr lang="en-US" dirty="0"/>
              <a:t>: Vulnerability of keys from outside hackers, malicious insiders. </a:t>
            </a:r>
          </a:p>
          <a:p>
            <a:r>
              <a:rPr lang="en-US" b="1" dirty="0" smtClean="0"/>
              <a:t>Availability</a:t>
            </a:r>
            <a:r>
              <a:rPr lang="en-US" dirty="0"/>
              <a:t>: Ensuring data accessibility for authorized users. </a:t>
            </a:r>
          </a:p>
          <a:p>
            <a:r>
              <a:rPr lang="en-US" b="1" dirty="0" smtClean="0"/>
              <a:t>Heterogeneity</a:t>
            </a:r>
            <a:r>
              <a:rPr lang="en-US" dirty="0"/>
              <a:t>: Supporting multiple databases, applications and standards. </a:t>
            </a:r>
          </a:p>
          <a:p>
            <a:r>
              <a:rPr lang="en-US" b="1" dirty="0" smtClean="0"/>
              <a:t>Governance</a:t>
            </a:r>
            <a:r>
              <a:rPr lang="en-US" dirty="0"/>
              <a:t>: Defining policy-driven access control and protection for data </a:t>
            </a:r>
          </a:p>
          <a:p>
            <a:endParaRPr lang="en-US" dirty="0"/>
          </a:p>
        </p:txBody>
      </p:sp>
    </p:spTree>
    <p:extLst>
      <p:ext uri="{BB962C8B-B14F-4D97-AF65-F5344CB8AC3E}">
        <p14:creationId xmlns:p14="http://schemas.microsoft.com/office/powerpoint/2010/main" val="1221208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CIA triad</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447800"/>
            <a:ext cx="5181600" cy="4876800"/>
          </a:xfrm>
        </p:spPr>
      </p:pic>
    </p:spTree>
    <p:extLst>
      <p:ext uri="{BB962C8B-B14F-4D97-AF65-F5344CB8AC3E}">
        <p14:creationId xmlns:p14="http://schemas.microsoft.com/office/powerpoint/2010/main" val="38067652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Distribution of public </a:t>
            </a:r>
            <a:r>
              <a:rPr lang="en-US" b="1" dirty="0" smtClean="0"/>
              <a:t>Keys</a:t>
            </a:r>
            <a:endParaRPr lang="en-US" dirty="0"/>
          </a:p>
        </p:txBody>
      </p:sp>
      <p:sp>
        <p:nvSpPr>
          <p:cNvPr id="3" name="Content Placeholder 2"/>
          <p:cNvSpPr>
            <a:spLocks noGrp="1"/>
          </p:cNvSpPr>
          <p:nvPr>
            <p:ph idx="1"/>
          </p:nvPr>
        </p:nvSpPr>
        <p:spPr/>
        <p:txBody>
          <a:bodyPr/>
          <a:lstStyle/>
          <a:p>
            <a:r>
              <a:rPr lang="en-US" dirty="0" smtClean="0"/>
              <a:t>Several </a:t>
            </a:r>
            <a:r>
              <a:rPr lang="en-US" dirty="0"/>
              <a:t>techniques have been proposed for the distribution of public keys. </a:t>
            </a:r>
          </a:p>
          <a:p>
            <a:r>
              <a:rPr lang="en-US" dirty="0"/>
              <a:t>Virtually all these proposals can be grouped into the following general schemes: </a:t>
            </a:r>
          </a:p>
          <a:p>
            <a:pPr lvl="1"/>
            <a:r>
              <a:rPr lang="en-US" dirty="0" smtClean="0"/>
              <a:t>Public announcement</a:t>
            </a:r>
          </a:p>
          <a:p>
            <a:pPr lvl="1"/>
            <a:r>
              <a:rPr lang="en-US" dirty="0" smtClean="0"/>
              <a:t>publicly </a:t>
            </a:r>
            <a:r>
              <a:rPr lang="en-US" dirty="0"/>
              <a:t>available directory </a:t>
            </a:r>
          </a:p>
          <a:p>
            <a:pPr lvl="1"/>
            <a:r>
              <a:rPr lang="en-US" dirty="0" smtClean="0"/>
              <a:t>Public-key </a:t>
            </a:r>
            <a:r>
              <a:rPr lang="en-US" smtClean="0"/>
              <a:t>authority.</a:t>
            </a:r>
          </a:p>
          <a:p>
            <a:pPr lvl="1"/>
            <a:r>
              <a:rPr lang="en-US" smtClean="0"/>
              <a:t>Public-key </a:t>
            </a:r>
            <a:r>
              <a:rPr lang="en-US" dirty="0"/>
              <a:t>certificates </a:t>
            </a:r>
          </a:p>
          <a:p>
            <a:endParaRPr lang="en-US" dirty="0"/>
          </a:p>
        </p:txBody>
      </p:sp>
    </p:spTree>
    <p:extLst>
      <p:ext uri="{BB962C8B-B14F-4D97-AF65-F5344CB8AC3E}">
        <p14:creationId xmlns:p14="http://schemas.microsoft.com/office/powerpoint/2010/main" val="22553246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cryptanalysis</a:t>
            </a:r>
            <a:endParaRPr lang="en-US" dirty="0"/>
          </a:p>
        </p:txBody>
      </p:sp>
      <p:sp>
        <p:nvSpPr>
          <p:cNvPr id="3" name="Content Placeholder 2"/>
          <p:cNvSpPr>
            <a:spLocks noGrp="1"/>
          </p:cNvSpPr>
          <p:nvPr>
            <p:ph idx="1"/>
          </p:nvPr>
        </p:nvSpPr>
        <p:spPr/>
        <p:txBody>
          <a:bodyPr>
            <a:normAutofit/>
          </a:bodyPr>
          <a:lstStyle/>
          <a:p>
            <a:r>
              <a:rPr lang="en-US" b="1" dirty="0" smtClean="0"/>
              <a:t>Cryptanalysis</a:t>
            </a:r>
            <a:r>
              <a:rPr lang="en-US" dirty="0" smtClean="0"/>
              <a:t> </a:t>
            </a:r>
            <a:r>
              <a:rPr lang="en-US" dirty="0"/>
              <a:t>is the science of recovering the plaintext of a message without access to the key. Successful cryptanalysis may recover the plaintext or the key. The two basic categories of cryptanalysis </a:t>
            </a:r>
            <a:r>
              <a:rPr lang="en-US" dirty="0" smtClean="0"/>
              <a:t>are:</a:t>
            </a:r>
          </a:p>
          <a:p>
            <a:r>
              <a:rPr lang="en-US" b="1" dirty="0" smtClean="0"/>
              <a:t>Linear</a:t>
            </a:r>
            <a:r>
              <a:rPr lang="en-US" dirty="0" smtClean="0"/>
              <a:t> </a:t>
            </a:r>
            <a:r>
              <a:rPr lang="en-US" b="1" dirty="0"/>
              <a:t>Cryptanalysis</a:t>
            </a:r>
            <a:r>
              <a:rPr lang="en-US" dirty="0"/>
              <a:t> and </a:t>
            </a:r>
            <a:r>
              <a:rPr lang="en-US" b="1" dirty="0" smtClean="0"/>
              <a:t>Differential</a:t>
            </a:r>
            <a:r>
              <a:rPr lang="en-US" dirty="0" smtClean="0"/>
              <a:t> </a:t>
            </a:r>
            <a:r>
              <a:rPr lang="en-US" b="1" dirty="0" smtClean="0"/>
              <a:t>cryptanalysis</a:t>
            </a:r>
            <a:endParaRPr lang="en-US" dirty="0"/>
          </a:p>
        </p:txBody>
      </p:sp>
    </p:spTree>
    <p:extLst>
      <p:ext uri="{BB962C8B-B14F-4D97-AF65-F5344CB8AC3E}">
        <p14:creationId xmlns:p14="http://schemas.microsoft.com/office/powerpoint/2010/main" val="635762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Network Security</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Malicious</a:t>
            </a:r>
            <a:r>
              <a:rPr lang="en-US" dirty="0"/>
              <a:t> </a:t>
            </a:r>
            <a:r>
              <a:rPr lang="en-US" b="1" dirty="0"/>
              <a:t>Software</a:t>
            </a:r>
            <a:r>
              <a:rPr lang="en-US" dirty="0"/>
              <a:t>: </a:t>
            </a:r>
            <a:endParaRPr lang="en-US" dirty="0" smtClean="0"/>
          </a:p>
          <a:p>
            <a:r>
              <a:rPr lang="en-US" dirty="0" smtClean="0"/>
              <a:t>The </a:t>
            </a:r>
            <a:r>
              <a:rPr lang="en-US" dirty="0"/>
              <a:t>most sophisticated types of threats to computer systems are presented by programs that exploit vulnerabilities in computing systems. Such threats are referred to as malicious software, or malware. </a:t>
            </a:r>
            <a:r>
              <a:rPr lang="en-US" dirty="0" smtClean="0"/>
              <a:t>Malicious </a:t>
            </a:r>
            <a:r>
              <a:rPr lang="en-US" dirty="0"/>
              <a:t>software can be divided into two categories: those that need a host program, and those that are independent. </a:t>
            </a:r>
          </a:p>
          <a:p>
            <a:r>
              <a:rPr lang="en-US" dirty="0" smtClean="0"/>
              <a:t>The </a:t>
            </a:r>
            <a:r>
              <a:rPr lang="en-US" dirty="0"/>
              <a:t>former, referred to as parasitic, are essentially fragments of programs that cannot exist independently of some actual application program, utility, or system program. Viruses, logic bombs, and backdoors are examples. </a:t>
            </a:r>
            <a:endParaRPr lang="en-US" dirty="0" smtClean="0"/>
          </a:p>
          <a:p>
            <a:r>
              <a:rPr lang="en-US" dirty="0" smtClean="0"/>
              <a:t>Independent </a:t>
            </a:r>
            <a:r>
              <a:rPr lang="en-US" dirty="0"/>
              <a:t>malware is a self-contained program that can be scheduled and run by the operating system. Worms and bot programs are examples</a:t>
            </a:r>
            <a:r>
              <a:rPr lang="en-US" dirty="0" smtClean="0"/>
              <a:t>.</a:t>
            </a:r>
          </a:p>
        </p:txBody>
      </p:sp>
    </p:spTree>
    <p:extLst>
      <p:ext uri="{BB962C8B-B14F-4D97-AF65-F5344CB8AC3E}">
        <p14:creationId xmlns:p14="http://schemas.microsoft.com/office/powerpoint/2010/main" val="20181525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sp>
        <p:nvSpPr>
          <p:cNvPr id="3" name="Content Placeholder 2"/>
          <p:cNvSpPr>
            <a:spLocks noGrp="1"/>
          </p:cNvSpPr>
          <p:nvPr>
            <p:ph idx="1"/>
          </p:nvPr>
        </p:nvSpPr>
        <p:spPr/>
        <p:txBody>
          <a:bodyPr>
            <a:normAutofit fontScale="70000" lnSpcReduction="20000"/>
          </a:bodyPr>
          <a:lstStyle/>
          <a:p>
            <a:r>
              <a:rPr lang="en-US" b="1" dirty="0"/>
              <a:t>Backdoor</a:t>
            </a:r>
            <a:r>
              <a:rPr lang="en-US" dirty="0"/>
              <a:t>: </a:t>
            </a:r>
          </a:p>
          <a:p>
            <a:r>
              <a:rPr lang="en-US" dirty="0"/>
              <a:t>A backdoor, also known as a </a:t>
            </a:r>
            <a:r>
              <a:rPr lang="en-US" b="1" dirty="0"/>
              <a:t>trapdoor</a:t>
            </a:r>
            <a:r>
              <a:rPr lang="en-US" dirty="0"/>
              <a:t>, is a secret entry point into a program that allows someone who is aware of the backdoor to gain access without going through the usual security access procedures. Programmers have used backdoors legitimately for many years to debug and test programs; such a backdoor is called a maintenance hook. </a:t>
            </a:r>
            <a:endParaRPr lang="en-US" dirty="0" smtClean="0"/>
          </a:p>
          <a:p>
            <a:r>
              <a:rPr lang="en-US" b="1" dirty="0" smtClean="0"/>
              <a:t>Logic</a:t>
            </a:r>
            <a:r>
              <a:rPr lang="en-US" dirty="0" smtClean="0"/>
              <a:t> </a:t>
            </a:r>
            <a:r>
              <a:rPr lang="en-US" b="1" dirty="0"/>
              <a:t>Bomb</a:t>
            </a:r>
            <a:r>
              <a:rPr lang="en-US" dirty="0"/>
              <a:t>: One of the oldest types of program threat, predating viruses and worms, is the logic bomb. The logic bomb is code embedded in some legitimate program that is set to “explode” when certain conditions are met. Examples of conditions that can be used as triggers for a logic bomb are the presence or absence of certain files, a particular day of the week or date, or a particular user running the application. Once triggered, a bomb may alter or delete data or entire files, cause a machine halt, or do some other damage. </a:t>
            </a:r>
          </a:p>
          <a:p>
            <a:endParaRPr lang="en-US" dirty="0"/>
          </a:p>
        </p:txBody>
      </p:sp>
    </p:spTree>
    <p:extLst>
      <p:ext uri="{BB962C8B-B14F-4D97-AF65-F5344CB8AC3E}">
        <p14:creationId xmlns:p14="http://schemas.microsoft.com/office/powerpoint/2010/main" val="2625912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t>Malicious Software</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914400"/>
            <a:ext cx="7467600" cy="5562600"/>
          </a:xfrm>
        </p:spPr>
      </p:pic>
    </p:spTree>
    <p:extLst>
      <p:ext uri="{BB962C8B-B14F-4D97-AF65-F5344CB8AC3E}">
        <p14:creationId xmlns:p14="http://schemas.microsoft.com/office/powerpoint/2010/main" val="16735036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Malicious Software</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76400"/>
            <a:ext cx="7315200" cy="4724400"/>
          </a:xfrm>
        </p:spPr>
      </p:pic>
    </p:spTree>
    <p:extLst>
      <p:ext uri="{BB962C8B-B14F-4D97-AF65-F5344CB8AC3E}">
        <p14:creationId xmlns:p14="http://schemas.microsoft.com/office/powerpoint/2010/main" val="7152574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Viruses Classification</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virus classification by target includes the following categories: </a:t>
            </a:r>
          </a:p>
          <a:p>
            <a:pPr lvl="1"/>
            <a:r>
              <a:rPr lang="en-US" dirty="0" smtClean="0"/>
              <a:t>Boot </a:t>
            </a:r>
            <a:r>
              <a:rPr lang="en-US" dirty="0"/>
              <a:t>sector infector: Infects a master boot record or boot record and spreads when a system is booted from the disk containing the virus. </a:t>
            </a:r>
          </a:p>
          <a:p>
            <a:pPr lvl="1"/>
            <a:r>
              <a:rPr lang="en-US" dirty="0" smtClean="0"/>
              <a:t>File </a:t>
            </a:r>
            <a:r>
              <a:rPr lang="en-US" dirty="0"/>
              <a:t>infector: Infects files that the operating system or shell consider to be executable. </a:t>
            </a:r>
          </a:p>
          <a:p>
            <a:pPr lvl="1"/>
            <a:r>
              <a:rPr lang="en-US" dirty="0" smtClean="0"/>
              <a:t>Macro </a:t>
            </a:r>
            <a:r>
              <a:rPr lang="en-US" dirty="0"/>
              <a:t>virus: Infects files with macro code that is interpreted by an application. </a:t>
            </a:r>
            <a:endParaRPr lang="en-US" dirty="0" smtClean="0"/>
          </a:p>
        </p:txBody>
      </p:sp>
    </p:spTree>
    <p:extLst>
      <p:ext uri="{BB962C8B-B14F-4D97-AF65-F5344CB8AC3E}">
        <p14:creationId xmlns:p14="http://schemas.microsoft.com/office/powerpoint/2010/main" val="16101661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Viruses Classification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A virus classification by concealment strategy includes the following categories: </a:t>
            </a:r>
          </a:p>
          <a:p>
            <a:r>
              <a:rPr lang="en-US" b="1" dirty="0"/>
              <a:t>Encrypted</a:t>
            </a:r>
            <a:r>
              <a:rPr lang="en-US" dirty="0"/>
              <a:t> </a:t>
            </a:r>
            <a:r>
              <a:rPr lang="en-US" b="1" dirty="0"/>
              <a:t>virus</a:t>
            </a:r>
            <a:r>
              <a:rPr lang="en-US" dirty="0" smtClean="0"/>
              <a:t>: </a:t>
            </a:r>
            <a:r>
              <a:rPr lang="en-US" dirty="0"/>
              <a:t>A portion of the virus creates a random encryption key and encrypts the remainder of the virus. The key is stored with the virus. When an infected program is invoked, the virus uses the stored random key to decrypt the virus. </a:t>
            </a:r>
            <a:endParaRPr lang="en-US" dirty="0" smtClean="0"/>
          </a:p>
          <a:p>
            <a:r>
              <a:rPr lang="en-US" b="1" dirty="0" smtClean="0"/>
              <a:t>Stealth</a:t>
            </a:r>
            <a:r>
              <a:rPr lang="en-US" dirty="0" smtClean="0"/>
              <a:t> </a:t>
            </a:r>
            <a:r>
              <a:rPr lang="en-US" b="1" dirty="0"/>
              <a:t>virus</a:t>
            </a:r>
            <a:r>
              <a:rPr lang="en-US" dirty="0"/>
              <a:t>: A form of virus explicitly designed to hide itself from detection by antivirus software. Thus, the entire virus, not just a payload is </a:t>
            </a:r>
            <a:r>
              <a:rPr lang="en-US" dirty="0" smtClean="0"/>
              <a:t>hidden.</a:t>
            </a:r>
          </a:p>
          <a:p>
            <a:r>
              <a:rPr lang="en-US" b="1" dirty="0" smtClean="0"/>
              <a:t>Polymorphic</a:t>
            </a:r>
            <a:r>
              <a:rPr lang="en-US" dirty="0" smtClean="0"/>
              <a:t> </a:t>
            </a:r>
            <a:r>
              <a:rPr lang="en-US" b="1" dirty="0"/>
              <a:t>virus</a:t>
            </a:r>
            <a:r>
              <a:rPr lang="en-US" dirty="0"/>
              <a:t>: A virus that mutates with every infection, making detection by the “signature” of the virus </a:t>
            </a:r>
            <a:r>
              <a:rPr lang="en-US" dirty="0" smtClean="0"/>
              <a:t>impossible.</a:t>
            </a:r>
          </a:p>
          <a:p>
            <a:r>
              <a:rPr lang="en-US" b="1" dirty="0" smtClean="0"/>
              <a:t>Metamorphic</a:t>
            </a:r>
            <a:r>
              <a:rPr lang="en-US" dirty="0" smtClean="0"/>
              <a:t> </a:t>
            </a:r>
            <a:r>
              <a:rPr lang="en-US" b="1" dirty="0"/>
              <a:t>virus</a:t>
            </a:r>
            <a:r>
              <a:rPr lang="en-US" dirty="0"/>
              <a:t>: As with a polymorphic virus, a metamorphic virus mutates with every infection. The difference is that a metamorphic virus rewrites itself completely at each iteration, increasing the difficulty of detection. Metamorphic viruses may change their </a:t>
            </a:r>
            <a:r>
              <a:rPr lang="en-US" dirty="0" err="1"/>
              <a:t>behaviour</a:t>
            </a:r>
            <a:r>
              <a:rPr lang="en-US" dirty="0"/>
              <a:t> as well as their appearance. </a:t>
            </a:r>
          </a:p>
        </p:txBody>
      </p:sp>
    </p:spTree>
    <p:extLst>
      <p:ext uri="{BB962C8B-B14F-4D97-AF65-F5344CB8AC3E}">
        <p14:creationId xmlns:p14="http://schemas.microsoft.com/office/powerpoint/2010/main" val="13456073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Virus Kits</a:t>
            </a:r>
            <a:endParaRPr lang="en-US" dirty="0"/>
          </a:p>
        </p:txBody>
      </p:sp>
      <p:sp>
        <p:nvSpPr>
          <p:cNvPr id="3" name="Content Placeholder 2"/>
          <p:cNvSpPr>
            <a:spLocks noGrp="1"/>
          </p:cNvSpPr>
          <p:nvPr>
            <p:ph idx="1"/>
          </p:nvPr>
        </p:nvSpPr>
        <p:spPr/>
        <p:txBody>
          <a:bodyPr>
            <a:normAutofit/>
          </a:bodyPr>
          <a:lstStyle/>
          <a:p>
            <a:r>
              <a:rPr lang="en-US" dirty="0" smtClean="0"/>
              <a:t>Such </a:t>
            </a:r>
            <a:r>
              <a:rPr lang="en-US" dirty="0"/>
              <a:t>a toolkit enables a relative novice to quickly create a number of different viruses. Although viruses created with toolkits tend to be less sophisticated than viruses designed from scratch, the sheer number of new viruses that can be generated using a toolkit creates a problem for antivirus schemes</a:t>
            </a:r>
            <a:r>
              <a:rPr lang="en-US" dirty="0" smtClean="0"/>
              <a:t>.</a:t>
            </a:r>
            <a:endParaRPr lang="en-US" dirty="0"/>
          </a:p>
        </p:txBody>
      </p:sp>
    </p:spTree>
    <p:extLst>
      <p:ext uri="{BB962C8B-B14F-4D97-AF65-F5344CB8AC3E}">
        <p14:creationId xmlns:p14="http://schemas.microsoft.com/office/powerpoint/2010/main" val="1738253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E-Mail Viruses</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dirty="0"/>
              <a:t>more recent development in malicious software is the e-mail virus. The first rapidly spreading e-mail viruses, such as Melissa, made use of a Microsoft Word macro embedded in an attachment. If the recipient opens the e-mail attachment, the Word macro is activated. </a:t>
            </a:r>
            <a:endParaRPr lang="en-US" dirty="0" smtClean="0"/>
          </a:p>
          <a:p>
            <a:r>
              <a:rPr lang="en-US" dirty="0" smtClean="0"/>
              <a:t>Then, The </a:t>
            </a:r>
            <a:r>
              <a:rPr lang="en-US" dirty="0"/>
              <a:t>e-mail virus sends itself to everyone on the mailing list in the user’s e-mail package. </a:t>
            </a:r>
          </a:p>
          <a:p>
            <a:r>
              <a:rPr lang="en-US" dirty="0" smtClean="0"/>
              <a:t>The </a:t>
            </a:r>
            <a:r>
              <a:rPr lang="en-US" dirty="0"/>
              <a:t>virus does local damage on the user’s system. </a:t>
            </a:r>
          </a:p>
          <a:p>
            <a:endParaRPr lang="en-US" dirty="0"/>
          </a:p>
          <a:p>
            <a:endParaRPr lang="en-US" dirty="0"/>
          </a:p>
          <a:p>
            <a:endParaRPr lang="en-US" dirty="0"/>
          </a:p>
        </p:txBody>
      </p:sp>
    </p:spTree>
    <p:extLst>
      <p:ext uri="{BB962C8B-B14F-4D97-AF65-F5344CB8AC3E}">
        <p14:creationId xmlns:p14="http://schemas.microsoft.com/office/powerpoint/2010/main" val="1532488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security requirements</a:t>
            </a:r>
            <a:endParaRPr lang="en-US" b="1" dirty="0"/>
          </a:p>
        </p:txBody>
      </p:sp>
      <p:sp>
        <p:nvSpPr>
          <p:cNvPr id="3" name="Content Placeholder 2"/>
          <p:cNvSpPr>
            <a:spLocks noGrp="1"/>
          </p:cNvSpPr>
          <p:nvPr>
            <p:ph idx="1"/>
          </p:nvPr>
        </p:nvSpPr>
        <p:spPr/>
        <p:txBody>
          <a:bodyPr>
            <a:normAutofit fontScale="70000" lnSpcReduction="20000"/>
          </a:bodyPr>
          <a:lstStyle/>
          <a:p>
            <a:r>
              <a:rPr lang="en-US" b="1" dirty="0" smtClean="0"/>
              <a:t>Authenticity</a:t>
            </a:r>
            <a:r>
              <a:rPr lang="en-US" dirty="0"/>
              <a:t>: The property of being genuine and being able to be verified and trusted; confidence in the validity of a transmission, a message, or message originator. </a:t>
            </a:r>
            <a:endParaRPr lang="en-US" dirty="0" smtClean="0"/>
          </a:p>
          <a:p>
            <a:r>
              <a:rPr lang="en-US" dirty="0" smtClean="0"/>
              <a:t>This </a:t>
            </a:r>
            <a:r>
              <a:rPr lang="en-US" dirty="0"/>
              <a:t>means verifying that users are who they say they are and that each input arriving at the system came from a trusted </a:t>
            </a:r>
            <a:r>
              <a:rPr lang="en-US" dirty="0" smtClean="0"/>
              <a:t>source.</a:t>
            </a:r>
          </a:p>
          <a:p>
            <a:r>
              <a:rPr lang="en-US" b="1" dirty="0" smtClean="0"/>
              <a:t>Accountability</a:t>
            </a:r>
            <a:r>
              <a:rPr lang="en-US" dirty="0"/>
              <a:t>: The security goal that generates the requirement for actions of an entity to be traced uniquely to that entity. </a:t>
            </a:r>
            <a:endParaRPr lang="en-US" dirty="0" smtClean="0"/>
          </a:p>
          <a:p>
            <a:r>
              <a:rPr lang="en-US" dirty="0" smtClean="0"/>
              <a:t>This </a:t>
            </a:r>
            <a:r>
              <a:rPr lang="en-US" dirty="0"/>
              <a:t>supports non-repudiation, deterrence, fault isolation, intrusion detection and prevention, and after-action recovery and legal action. Because truly secure systems are not yet an achievable goal, we must be able to trace a security breach to a responsible party. Systems must keep records of their activities to permit later forensic analysis to trace security breaches or to aid in transaction disputes.</a:t>
            </a:r>
          </a:p>
        </p:txBody>
      </p:sp>
    </p:spTree>
    <p:extLst>
      <p:ext uri="{BB962C8B-B14F-4D97-AF65-F5344CB8AC3E}">
        <p14:creationId xmlns:p14="http://schemas.microsoft.com/office/powerpoint/2010/main" val="39620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Antivirus Approaches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ideal solution to the threat of viruses is </a:t>
            </a:r>
            <a:r>
              <a:rPr lang="en-US" b="1" dirty="0"/>
              <a:t>prevention</a:t>
            </a:r>
            <a:r>
              <a:rPr lang="en-US" dirty="0"/>
              <a:t>: Do not allow a virus to get into the system in the first place, or block the ability of a virus to modify any files containing executable code or </a:t>
            </a:r>
            <a:r>
              <a:rPr lang="en-US" dirty="0" smtClean="0"/>
              <a:t>macros.</a:t>
            </a:r>
          </a:p>
          <a:p>
            <a:r>
              <a:rPr lang="en-US" b="1" dirty="0" smtClean="0"/>
              <a:t>Detection</a:t>
            </a:r>
            <a:r>
              <a:rPr lang="en-US" dirty="0"/>
              <a:t>: Once the infection has occurred, determine that it has occurred and locate the </a:t>
            </a:r>
            <a:r>
              <a:rPr lang="en-US" dirty="0" smtClean="0"/>
              <a:t>virus.</a:t>
            </a:r>
          </a:p>
          <a:p>
            <a:r>
              <a:rPr lang="en-US" b="1" dirty="0" smtClean="0"/>
              <a:t>Identification</a:t>
            </a:r>
            <a:r>
              <a:rPr lang="en-US" dirty="0"/>
              <a:t>: Once detection has been achieved, identify the specific virus that has infected a program</a:t>
            </a:r>
            <a:r>
              <a:rPr lang="en-US" dirty="0" smtClean="0"/>
              <a:t>.</a:t>
            </a:r>
          </a:p>
          <a:p>
            <a:r>
              <a:rPr lang="en-US" b="1" dirty="0" smtClean="0"/>
              <a:t>Removal</a:t>
            </a:r>
            <a:r>
              <a:rPr lang="en-US" dirty="0"/>
              <a:t>: Once the specific virus has been identified, remove all traces of the virus from the infected program and restore it to its original state. Remove the virus from all infected systems so that the virus cannot spread further. </a:t>
            </a:r>
            <a:endParaRPr lang="en-US" dirty="0" smtClean="0"/>
          </a:p>
          <a:p>
            <a:r>
              <a:rPr lang="en-US" dirty="0" smtClean="0"/>
              <a:t>If </a:t>
            </a:r>
            <a:r>
              <a:rPr lang="en-US" dirty="0"/>
              <a:t>detection succeeds but either identification or removal is not possible, then the alternative is to discard the infected file and reload a clean backup version. Advances in virus and antivirus </a:t>
            </a:r>
            <a:r>
              <a:rPr lang="en-US" dirty="0" err="1" smtClean="0"/>
              <a:t>technologssy</a:t>
            </a:r>
            <a:r>
              <a:rPr lang="en-US" dirty="0" smtClean="0"/>
              <a:t> </a:t>
            </a:r>
            <a:r>
              <a:rPr lang="en-US" dirty="0"/>
              <a:t>go hand in hand.</a:t>
            </a:r>
          </a:p>
        </p:txBody>
      </p:sp>
    </p:spTree>
    <p:extLst>
      <p:ext uri="{BB962C8B-B14F-4D97-AF65-F5344CB8AC3E}">
        <p14:creationId xmlns:p14="http://schemas.microsoft.com/office/powerpoint/2010/main" val="3054617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The challenges of computer security</a:t>
            </a:r>
            <a:endParaRPr lang="en-US" dirty="0"/>
          </a:p>
        </p:txBody>
      </p:sp>
      <p:sp>
        <p:nvSpPr>
          <p:cNvPr id="3" name="Content Placeholder 2"/>
          <p:cNvSpPr>
            <a:spLocks noGrp="1"/>
          </p:cNvSpPr>
          <p:nvPr>
            <p:ph idx="1"/>
          </p:nvPr>
        </p:nvSpPr>
        <p:spPr>
          <a:xfrm>
            <a:off x="457200" y="1066800"/>
            <a:ext cx="8534400" cy="5486400"/>
          </a:xfrm>
        </p:spPr>
        <p:txBody>
          <a:bodyPr>
            <a:normAutofit fontScale="62500" lnSpcReduction="20000"/>
          </a:bodyPr>
          <a:lstStyle/>
          <a:p>
            <a:pPr marL="514350" indent="-514350">
              <a:buFont typeface="+mj-lt"/>
              <a:buAutoNum type="arabicPeriod"/>
            </a:pPr>
            <a:r>
              <a:rPr lang="en-US" dirty="0" smtClean="0"/>
              <a:t>Security </a:t>
            </a:r>
            <a:r>
              <a:rPr lang="en-US" dirty="0"/>
              <a:t>is </a:t>
            </a:r>
            <a:r>
              <a:rPr lang="en-US" b="1" dirty="0"/>
              <a:t>not as simple </a:t>
            </a:r>
            <a:r>
              <a:rPr lang="en-US" dirty="0"/>
              <a:t>as it might first appear to the novice. The requirements seem to be straightforward; indeed, most of the major requirements for security services can be given self-explanatory, one-word labels: confidentiality, authentication, nonrepudiation, integrity. But the mechanisms used to meet those requirements can be quite complex, and understanding them may involve rather subtle </a:t>
            </a:r>
            <a:r>
              <a:rPr lang="en-US" dirty="0" smtClean="0"/>
              <a:t>reasoning.</a:t>
            </a:r>
          </a:p>
          <a:p>
            <a:pPr marL="514350" indent="-514350">
              <a:buFont typeface="+mj-lt"/>
              <a:buAutoNum type="arabicPeriod"/>
            </a:pPr>
            <a:r>
              <a:rPr lang="en-US" dirty="0" smtClean="0"/>
              <a:t>In </a:t>
            </a:r>
            <a:r>
              <a:rPr lang="en-US" dirty="0"/>
              <a:t>developing a particular security mechanism or algorithm, one must always consider potential attacks on those security features. In many cases, successful attacks are designed by looking at the problem in a completely different way, therefore exploiting an unexpected weakness in the </a:t>
            </a:r>
            <a:r>
              <a:rPr lang="en-US" dirty="0" smtClean="0"/>
              <a:t>mechanism.</a:t>
            </a:r>
          </a:p>
          <a:p>
            <a:pPr marL="514350" indent="-514350">
              <a:buFont typeface="+mj-lt"/>
              <a:buAutoNum type="arabicPeriod"/>
            </a:pPr>
            <a:r>
              <a:rPr lang="en-US" dirty="0" smtClean="0"/>
              <a:t>Having </a:t>
            </a:r>
            <a:r>
              <a:rPr lang="en-US" dirty="0"/>
              <a:t>designed various security mechanisms, it is necessary to decide where to use them. This is true both in terms of physical placement (e.g., at what points in a network are certain security mechanisms needed) and in a logical sense [e.g., at what layer or layers of an architecture such as TCP/IP (Transmission Control Protocol/Internet Protocol) should mechanisms be placed</a:t>
            </a:r>
            <a:r>
              <a:rPr lang="en-US" dirty="0" smtClean="0"/>
              <a:t>].</a:t>
            </a:r>
          </a:p>
          <a:p>
            <a:pPr marL="514350" indent="-514350">
              <a:buFont typeface="+mj-lt"/>
              <a:buAutoNum type="arabicPeriod"/>
            </a:pPr>
            <a:r>
              <a:rPr lang="en-US" dirty="0" smtClean="0"/>
              <a:t>Security </a:t>
            </a:r>
            <a:r>
              <a:rPr lang="en-US" dirty="0"/>
              <a:t>mechanisms typically involve more than a particular algorithm or protocol. They also require that participants be in possession of some secret information (e.g., an encryption key), which raises questions about the creation, distribution, and protection of that secret information. </a:t>
            </a:r>
          </a:p>
        </p:txBody>
      </p:sp>
    </p:spTree>
    <p:extLst>
      <p:ext uri="{BB962C8B-B14F-4D97-AF65-F5344CB8AC3E}">
        <p14:creationId xmlns:p14="http://schemas.microsoft.com/office/powerpoint/2010/main" val="159385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i="1" dirty="0" smtClean="0"/>
              <a:t>Cont’d</a:t>
            </a:r>
            <a:endParaRPr lang="en-US" i="1" dirty="0"/>
          </a:p>
        </p:txBody>
      </p:sp>
      <p:sp>
        <p:nvSpPr>
          <p:cNvPr id="3" name="Content Placeholder 2"/>
          <p:cNvSpPr>
            <a:spLocks noGrp="1"/>
          </p:cNvSpPr>
          <p:nvPr>
            <p:ph idx="1"/>
          </p:nvPr>
        </p:nvSpPr>
        <p:spPr>
          <a:xfrm>
            <a:off x="457200" y="838200"/>
            <a:ext cx="8229600" cy="5791200"/>
          </a:xfrm>
        </p:spPr>
        <p:txBody>
          <a:bodyPr>
            <a:normAutofit fontScale="77500" lnSpcReduction="20000"/>
          </a:bodyPr>
          <a:lstStyle/>
          <a:p>
            <a:pPr marL="514350" indent="-514350">
              <a:buFont typeface="+mj-lt"/>
              <a:buAutoNum type="arabicPeriod" startAt="5"/>
            </a:pPr>
            <a:r>
              <a:rPr lang="en-US" dirty="0" smtClean="0"/>
              <a:t>Computer </a:t>
            </a:r>
            <a:r>
              <a:rPr lang="en-US" dirty="0"/>
              <a:t>and network security is essentially a battle of wits between a perpetrator who tries to find holes and the designer or administrator who tries to close them. The great advantage that the attacker has is that he or she need only find a single weakness, while the designer must find and eliminate all weaknesses to achieve perfect </a:t>
            </a:r>
            <a:r>
              <a:rPr lang="en-US" dirty="0" smtClean="0"/>
              <a:t>security.</a:t>
            </a:r>
          </a:p>
          <a:p>
            <a:pPr marL="514350" indent="-514350">
              <a:buFont typeface="+mj-lt"/>
              <a:buAutoNum type="arabicPeriod" startAt="5"/>
            </a:pPr>
            <a:r>
              <a:rPr lang="en-US" dirty="0" smtClean="0"/>
              <a:t>Security </a:t>
            </a:r>
            <a:r>
              <a:rPr lang="en-US" dirty="0"/>
              <a:t>requires regular, even constant, monitoring, and this is difficult in </a:t>
            </a:r>
            <a:r>
              <a:rPr lang="en-US" dirty="0" smtClean="0"/>
              <a:t>today’s </a:t>
            </a:r>
            <a:r>
              <a:rPr lang="en-US" dirty="0"/>
              <a:t>short-term, overloaded environment. </a:t>
            </a:r>
          </a:p>
          <a:p>
            <a:pPr marL="514350" indent="-514350">
              <a:buFont typeface="+mj-lt"/>
              <a:buAutoNum type="arabicPeriod" startAt="5"/>
            </a:pPr>
            <a:r>
              <a:rPr lang="en-US" dirty="0" smtClean="0"/>
              <a:t>Security </a:t>
            </a:r>
            <a:r>
              <a:rPr lang="en-US" dirty="0"/>
              <a:t>is still too often an afterthought to be incorporated into a system after the design is complete rather than being an integral part of the design </a:t>
            </a:r>
            <a:r>
              <a:rPr lang="en-US" dirty="0" smtClean="0"/>
              <a:t>process.</a:t>
            </a:r>
          </a:p>
          <a:p>
            <a:pPr marL="514350" indent="-514350">
              <a:buFont typeface="+mj-lt"/>
              <a:buAutoNum type="arabicPeriod" startAt="5"/>
            </a:pPr>
            <a:r>
              <a:rPr lang="en-US" dirty="0" smtClean="0"/>
              <a:t>Many </a:t>
            </a:r>
            <a:r>
              <a:rPr lang="en-US" dirty="0"/>
              <a:t>users (and even security administrators) view strong security as an impediment to efficient and user-friendly operation of an information system or use of information. </a:t>
            </a:r>
          </a:p>
          <a:p>
            <a:endParaRPr lang="en-US" dirty="0"/>
          </a:p>
        </p:txBody>
      </p:sp>
    </p:spTree>
    <p:extLst>
      <p:ext uri="{BB962C8B-B14F-4D97-AF65-F5344CB8AC3E}">
        <p14:creationId xmlns:p14="http://schemas.microsoft.com/office/powerpoint/2010/main" val="4047638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152400"/>
            <a:ext cx="8229600" cy="685800"/>
          </a:xfrm>
        </p:spPr>
        <p:txBody>
          <a:bodyPr>
            <a:normAutofit fontScale="90000"/>
          </a:bodyPr>
          <a:lstStyle/>
          <a:p>
            <a:r>
              <a:rPr lang="en-US" b="1" dirty="0"/>
              <a:t>Best Practices for Securing a </a:t>
            </a:r>
            <a:r>
              <a:rPr lang="en-US" b="1" dirty="0" smtClean="0"/>
              <a:t>Network</a:t>
            </a:r>
            <a:endParaRPr lang="en-US" dirty="0"/>
          </a:p>
        </p:txBody>
      </p:sp>
      <p:sp>
        <p:nvSpPr>
          <p:cNvPr id="3" name="Content Placeholder 2"/>
          <p:cNvSpPr>
            <a:spLocks noGrp="1"/>
          </p:cNvSpPr>
          <p:nvPr>
            <p:ph idx="1"/>
          </p:nvPr>
        </p:nvSpPr>
        <p:spPr>
          <a:xfrm>
            <a:off x="457200" y="838200"/>
            <a:ext cx="8229600" cy="5638800"/>
          </a:xfrm>
        </p:spPr>
        <p:txBody>
          <a:bodyPr>
            <a:normAutofit fontScale="92500" lnSpcReduction="20000"/>
          </a:bodyPr>
          <a:lstStyle/>
          <a:p>
            <a:pPr marL="0" indent="0">
              <a:buNone/>
            </a:pPr>
            <a:r>
              <a:rPr lang="en-US" dirty="0" smtClean="0"/>
              <a:t>1. </a:t>
            </a:r>
            <a:r>
              <a:rPr lang="en-US" b="1" dirty="0" smtClean="0"/>
              <a:t>Access Control</a:t>
            </a:r>
            <a:endParaRPr lang="en-US" dirty="0"/>
          </a:p>
          <a:p>
            <a:pPr lvl="1"/>
            <a:r>
              <a:rPr lang="en-US" dirty="0"/>
              <a:t>Implement strong access controls, ensuring that users have the minimum necessary privileges</a:t>
            </a:r>
            <a:r>
              <a:rPr lang="en-US" dirty="0" smtClean="0"/>
              <a:t>.</a:t>
            </a:r>
          </a:p>
          <a:p>
            <a:pPr marL="0" indent="0">
              <a:buNone/>
            </a:pPr>
            <a:r>
              <a:rPr lang="en-US" dirty="0" smtClean="0"/>
              <a:t>2. </a:t>
            </a:r>
            <a:r>
              <a:rPr lang="en-US" b="1" dirty="0"/>
              <a:t>Firewalls and Intrusion Detection/Prevention Systems (IDPS</a:t>
            </a:r>
            <a:r>
              <a:rPr lang="en-US" b="1" dirty="0" smtClean="0"/>
              <a:t>)</a:t>
            </a:r>
            <a:endParaRPr lang="en-US" dirty="0"/>
          </a:p>
          <a:p>
            <a:pPr lvl="1"/>
            <a:r>
              <a:rPr lang="en-US" dirty="0" smtClean="0"/>
              <a:t>Deploy </a:t>
            </a:r>
            <a:r>
              <a:rPr lang="en-US" dirty="0"/>
              <a:t>firewalls to monitor and control incoming/outgoing network traffic, and use IDPS for real-time threat detection</a:t>
            </a:r>
            <a:r>
              <a:rPr lang="en-US" dirty="0" smtClean="0"/>
              <a:t>.</a:t>
            </a:r>
          </a:p>
          <a:p>
            <a:pPr marL="0" indent="0">
              <a:buNone/>
            </a:pPr>
            <a:r>
              <a:rPr lang="en-US" b="1" dirty="0" smtClean="0"/>
              <a:t>3. Encryption</a:t>
            </a:r>
            <a:endParaRPr lang="en-US" dirty="0"/>
          </a:p>
          <a:p>
            <a:pPr lvl="1"/>
            <a:r>
              <a:rPr lang="en-US" dirty="0" smtClean="0"/>
              <a:t>Encrypt </a:t>
            </a:r>
            <a:r>
              <a:rPr lang="en-US" dirty="0"/>
              <a:t>sensitive data during transmission (using protocols like SSL/TLS) and at rest</a:t>
            </a:r>
            <a:r>
              <a:rPr lang="en-US" dirty="0" smtClean="0"/>
              <a:t>.</a:t>
            </a:r>
          </a:p>
          <a:p>
            <a:pPr marL="0" indent="0">
              <a:buNone/>
            </a:pPr>
            <a:r>
              <a:rPr lang="en-US" b="1" dirty="0" smtClean="0"/>
              <a:t>4. Network </a:t>
            </a:r>
            <a:r>
              <a:rPr lang="en-US" b="1" dirty="0"/>
              <a:t>Segmentation:</a:t>
            </a:r>
            <a:endParaRPr lang="en-US" dirty="0"/>
          </a:p>
          <a:p>
            <a:pPr lvl="1"/>
            <a:r>
              <a:rPr lang="en-US" dirty="0" smtClean="0"/>
              <a:t>Segment </a:t>
            </a:r>
            <a:r>
              <a:rPr lang="en-US" dirty="0"/>
              <a:t>the network to isolate sensitive areas and control traffic flow.</a:t>
            </a:r>
          </a:p>
          <a:p>
            <a:pPr lvl="1"/>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62839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41438"/>
          </a:xfrm>
        </p:spPr>
        <p:txBody>
          <a:bodyPr>
            <a:normAutofit fontScale="90000"/>
          </a:bodyPr>
          <a:lstStyle/>
          <a:p>
            <a:r>
              <a:rPr lang="en-US" b="1" dirty="0"/>
              <a:t>Best Practices for Securing a Network</a:t>
            </a:r>
            <a:endParaRPr lang="en-US" dirty="0"/>
          </a:p>
        </p:txBody>
      </p:sp>
      <p:sp>
        <p:nvSpPr>
          <p:cNvPr id="3" name="Content Placeholder 2"/>
          <p:cNvSpPr>
            <a:spLocks noGrp="1"/>
          </p:cNvSpPr>
          <p:nvPr>
            <p:ph idx="1"/>
          </p:nvPr>
        </p:nvSpPr>
        <p:spPr/>
        <p:txBody>
          <a:bodyPr/>
          <a:lstStyle/>
          <a:p>
            <a:pPr marL="0" indent="0">
              <a:buNone/>
            </a:pPr>
            <a:r>
              <a:rPr lang="en-US" b="1" dirty="0" smtClean="0"/>
              <a:t>5. Regular </a:t>
            </a:r>
            <a:r>
              <a:rPr lang="en-US" b="1" dirty="0"/>
              <a:t>Security Audits and </a:t>
            </a:r>
            <a:r>
              <a:rPr lang="en-US" b="1" dirty="0" smtClean="0"/>
              <a:t>Monitoring</a:t>
            </a:r>
            <a:endParaRPr lang="en-US" dirty="0"/>
          </a:p>
          <a:p>
            <a:pPr lvl="1"/>
            <a:r>
              <a:rPr lang="en-US" dirty="0" smtClean="0"/>
              <a:t>Conduct </a:t>
            </a:r>
            <a:r>
              <a:rPr lang="en-US" dirty="0"/>
              <a:t>regular security audits and monitor network activities for anomalies</a:t>
            </a:r>
            <a:r>
              <a:rPr lang="en-US" dirty="0" smtClean="0"/>
              <a:t>.</a:t>
            </a:r>
          </a:p>
          <a:p>
            <a:pPr marL="0" indent="0">
              <a:buNone/>
            </a:pPr>
            <a:r>
              <a:rPr lang="en-US" b="1" dirty="0" smtClean="0"/>
              <a:t>6. Endpoint Security</a:t>
            </a:r>
            <a:endParaRPr lang="en-US" dirty="0"/>
          </a:p>
          <a:p>
            <a:pPr lvl="1"/>
            <a:r>
              <a:rPr lang="en-US" dirty="0" smtClean="0"/>
              <a:t>Use </a:t>
            </a:r>
            <a:r>
              <a:rPr lang="en-US" dirty="0"/>
              <a:t>endpoint protection tools, such as antivirus and anti-malware software.</a:t>
            </a:r>
          </a:p>
          <a:p>
            <a:endParaRPr lang="en-US" dirty="0"/>
          </a:p>
          <a:p>
            <a:endParaRPr lang="en-US" dirty="0"/>
          </a:p>
        </p:txBody>
      </p:sp>
    </p:spTree>
    <p:extLst>
      <p:ext uri="{BB962C8B-B14F-4D97-AF65-F5344CB8AC3E}">
        <p14:creationId xmlns:p14="http://schemas.microsoft.com/office/powerpoint/2010/main" val="1320417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4720</Words>
  <Application>Microsoft Office PowerPoint</Application>
  <PresentationFormat>On-screen Show (4:3)</PresentationFormat>
  <Paragraphs>285</Paragraphs>
  <Slides>50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Wingdings</vt:lpstr>
      <vt:lpstr>Office Theme</vt:lpstr>
      <vt:lpstr>Module 6</vt:lpstr>
      <vt:lpstr>Network Security</vt:lpstr>
      <vt:lpstr>Network Security Concepts</vt:lpstr>
      <vt:lpstr>The CIA triad</vt:lpstr>
      <vt:lpstr>Other security requirements</vt:lpstr>
      <vt:lpstr>The challenges of computer security</vt:lpstr>
      <vt:lpstr>Cont’d</vt:lpstr>
      <vt:lpstr>Best Practices for Securing a Network</vt:lpstr>
      <vt:lpstr>Best Practices for Securing a Network</vt:lpstr>
      <vt:lpstr>Possible security Vulnerabilities</vt:lpstr>
      <vt:lpstr>Security Software to Implement Best Practices</vt:lpstr>
      <vt:lpstr>Vulnerability and hacking</vt:lpstr>
      <vt:lpstr>Security attacks</vt:lpstr>
      <vt:lpstr>Security attack</vt:lpstr>
      <vt:lpstr>Eavesdropping</vt:lpstr>
      <vt:lpstr>Active Attacks</vt:lpstr>
      <vt:lpstr>Active Attacks</vt:lpstr>
      <vt:lpstr>Active Attacks</vt:lpstr>
      <vt:lpstr>Masquerading </vt:lpstr>
      <vt:lpstr>Replay</vt:lpstr>
      <vt:lpstr>Modification of messages</vt:lpstr>
      <vt:lpstr>Denial of Service Attacks</vt:lpstr>
      <vt:lpstr>Examples of security threats</vt:lpstr>
      <vt:lpstr>Examples of security threats</vt:lpstr>
      <vt:lpstr>Examples of security threats</vt:lpstr>
      <vt:lpstr>A model for network security</vt:lpstr>
      <vt:lpstr>A model for network security</vt:lpstr>
      <vt:lpstr>A model for network security</vt:lpstr>
      <vt:lpstr>Cryptography</vt:lpstr>
      <vt:lpstr>Cryptography</vt:lpstr>
      <vt:lpstr>Cryptography</vt:lpstr>
      <vt:lpstr>Principles of Security</vt:lpstr>
      <vt:lpstr>Symmetric Cipher Model </vt:lpstr>
      <vt:lpstr>Symmetric Cipher Model</vt:lpstr>
      <vt:lpstr>Public key crypto system (Asymmetric cypher model)</vt:lpstr>
      <vt:lpstr>Asymmetric cypher model</vt:lpstr>
      <vt:lpstr>Public and private keys:</vt:lpstr>
      <vt:lpstr>Asymmetric key encryption</vt:lpstr>
      <vt:lpstr>Challenges faced in control and managing encryption keys</vt:lpstr>
      <vt:lpstr>Distribution of public Keys</vt:lpstr>
      <vt:lpstr>Types of cryptanalysis</vt:lpstr>
      <vt:lpstr>Computer Network Security</vt:lpstr>
      <vt:lpstr>Cont’d</vt:lpstr>
      <vt:lpstr>Malicious Software</vt:lpstr>
      <vt:lpstr>Malicious Software</vt:lpstr>
      <vt:lpstr>Viruses Classification</vt:lpstr>
      <vt:lpstr>Viruses Classification</vt:lpstr>
      <vt:lpstr>Virus Kits</vt:lpstr>
      <vt:lpstr>E-Mail Viruses</vt:lpstr>
      <vt:lpstr>Antivirus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Miguel</dc:creator>
  <cp:lastModifiedBy>MISD LAB 2</cp:lastModifiedBy>
  <cp:revision>159</cp:revision>
  <dcterms:created xsi:type="dcterms:W3CDTF">2006-08-16T00:00:00Z</dcterms:created>
  <dcterms:modified xsi:type="dcterms:W3CDTF">2024-01-26T11:59:57Z</dcterms:modified>
</cp:coreProperties>
</file>