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09" r:id="rId6"/>
    <p:sldId id="344"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64" r:id="rId33"/>
    <p:sldId id="265" r:id="rId34"/>
    <p:sldId id="266"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7" r:id="rId83"/>
    <p:sldId id="336" r:id="rId84"/>
    <p:sldId id="338" r:id="rId85"/>
    <p:sldId id="339" r:id="rId86"/>
    <p:sldId id="340" r:id="rId87"/>
    <p:sldId id="341" r:id="rId88"/>
    <p:sldId id="342" r:id="rId89"/>
    <p:sldId id="343"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3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DD9A4B-3B54-465B-865A-EB42452E66D6}"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23314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D9A4B-3B54-465B-865A-EB42452E66D6}"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4293609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D9A4B-3B54-465B-865A-EB42452E66D6}"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777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D9A4B-3B54-465B-865A-EB42452E66D6}"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169936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DD9A4B-3B54-465B-865A-EB42452E66D6}"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261701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DD9A4B-3B54-465B-865A-EB42452E66D6}"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51855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DD9A4B-3B54-465B-865A-EB42452E66D6}"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18801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DD9A4B-3B54-465B-865A-EB42452E66D6}"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84818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D9A4B-3B54-465B-865A-EB42452E66D6}"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394824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D9A4B-3B54-465B-865A-EB42452E66D6}"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86776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D9A4B-3B54-465B-865A-EB42452E66D6}"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9DD2F-0FAC-4E0E-A413-7306E34C2EEC}" type="slidenum">
              <a:rPr lang="en-US" smtClean="0"/>
              <a:t>‹#›</a:t>
            </a:fld>
            <a:endParaRPr lang="en-US"/>
          </a:p>
        </p:txBody>
      </p:sp>
    </p:spTree>
    <p:extLst>
      <p:ext uri="{BB962C8B-B14F-4D97-AF65-F5344CB8AC3E}">
        <p14:creationId xmlns:p14="http://schemas.microsoft.com/office/powerpoint/2010/main" val="139739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D9A4B-3B54-465B-865A-EB42452E66D6}" type="datetimeFigureOut">
              <a:rPr lang="en-US" smtClean="0"/>
              <a:t>8/5/2023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9DD2F-0FAC-4E0E-A413-7306E34C2EEC}" type="slidenum">
              <a:rPr lang="en-US" smtClean="0"/>
              <a:t>‹#›</a:t>
            </a:fld>
            <a:endParaRPr lang="en-US"/>
          </a:p>
        </p:txBody>
      </p:sp>
    </p:spTree>
    <p:extLst>
      <p:ext uri="{BB962C8B-B14F-4D97-AF65-F5344CB8AC3E}">
        <p14:creationId xmlns:p14="http://schemas.microsoft.com/office/powerpoint/2010/main" val="86269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CIRCUITS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78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152400"/>
            <a:ext cx="8575011" cy="6477000"/>
          </a:xfrm>
        </p:spPr>
      </p:pic>
    </p:spTree>
    <p:extLst>
      <p:ext uri="{BB962C8B-B14F-4D97-AF65-F5344CB8AC3E}">
        <p14:creationId xmlns:p14="http://schemas.microsoft.com/office/powerpoint/2010/main" val="37318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499230" cy="6553200"/>
          </a:xfrm>
        </p:spPr>
      </p:pic>
    </p:spTree>
    <p:extLst>
      <p:ext uri="{BB962C8B-B14F-4D97-AF65-F5344CB8AC3E}">
        <p14:creationId xmlns:p14="http://schemas.microsoft.com/office/powerpoint/2010/main" val="25831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382000" cy="6684136"/>
          </a:xfrm>
        </p:spPr>
      </p:pic>
    </p:spTree>
    <p:extLst>
      <p:ext uri="{BB962C8B-B14F-4D97-AF65-F5344CB8AC3E}">
        <p14:creationId xmlns:p14="http://schemas.microsoft.com/office/powerpoint/2010/main" val="97731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293147" cy="6629400"/>
          </a:xfrm>
        </p:spPr>
      </p:pic>
    </p:spTree>
    <p:extLst>
      <p:ext uri="{BB962C8B-B14F-4D97-AF65-F5344CB8AC3E}">
        <p14:creationId xmlns:p14="http://schemas.microsoft.com/office/powerpoint/2010/main" val="328966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82000" cy="6477000"/>
          </a:xfrm>
        </p:spPr>
      </p:pic>
    </p:spTree>
    <p:extLst>
      <p:ext uri="{BB962C8B-B14F-4D97-AF65-F5344CB8AC3E}">
        <p14:creationId xmlns:p14="http://schemas.microsoft.com/office/powerpoint/2010/main" val="651483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28600"/>
            <a:ext cx="8498915" cy="6477000"/>
          </a:xfrm>
        </p:spPr>
      </p:pic>
    </p:spTree>
    <p:extLst>
      <p:ext uri="{BB962C8B-B14F-4D97-AF65-F5344CB8AC3E}">
        <p14:creationId xmlns:p14="http://schemas.microsoft.com/office/powerpoint/2010/main" val="49232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99" y="0"/>
            <a:ext cx="8691479" cy="6553200"/>
          </a:xfrm>
        </p:spPr>
      </p:pic>
    </p:spTree>
    <p:extLst>
      <p:ext uri="{BB962C8B-B14F-4D97-AF65-F5344CB8AC3E}">
        <p14:creationId xmlns:p14="http://schemas.microsoft.com/office/powerpoint/2010/main" val="26157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927"/>
            <a:ext cx="8574548" cy="6165273"/>
          </a:xfrm>
        </p:spPr>
      </p:pic>
    </p:spTree>
    <p:extLst>
      <p:ext uri="{BB962C8B-B14F-4D97-AF65-F5344CB8AC3E}">
        <p14:creationId xmlns:p14="http://schemas.microsoft.com/office/powerpoint/2010/main" val="220070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2400"/>
            <a:ext cx="8749245" cy="6477000"/>
          </a:xfrm>
        </p:spPr>
      </p:pic>
    </p:spTree>
    <p:extLst>
      <p:ext uri="{BB962C8B-B14F-4D97-AF65-F5344CB8AC3E}">
        <p14:creationId xmlns:p14="http://schemas.microsoft.com/office/powerpoint/2010/main" val="120725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346981" cy="6477000"/>
          </a:xfrm>
        </p:spPr>
      </p:pic>
    </p:spTree>
    <p:extLst>
      <p:ext uri="{BB962C8B-B14F-4D97-AF65-F5344CB8AC3E}">
        <p14:creationId xmlns:p14="http://schemas.microsoft.com/office/powerpoint/2010/main" val="78040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76200"/>
            <a:ext cx="8546521" cy="6400800"/>
          </a:xfrm>
        </p:spPr>
      </p:pic>
    </p:spTree>
    <p:extLst>
      <p:ext uri="{BB962C8B-B14F-4D97-AF65-F5344CB8AC3E}">
        <p14:creationId xmlns:p14="http://schemas.microsoft.com/office/powerpoint/2010/main" val="329957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28600"/>
            <a:ext cx="8720236" cy="6477000"/>
          </a:xfrm>
        </p:spPr>
      </p:pic>
    </p:spTree>
    <p:extLst>
      <p:ext uri="{BB962C8B-B14F-4D97-AF65-F5344CB8AC3E}">
        <p14:creationId xmlns:p14="http://schemas.microsoft.com/office/powerpoint/2010/main" val="35535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510757" cy="6400800"/>
          </a:xfrm>
        </p:spPr>
      </p:pic>
    </p:spTree>
    <p:extLst>
      <p:ext uri="{BB962C8B-B14F-4D97-AF65-F5344CB8AC3E}">
        <p14:creationId xmlns:p14="http://schemas.microsoft.com/office/powerpoint/2010/main" val="1969654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25804" cy="6477000"/>
          </a:xfrm>
        </p:spPr>
      </p:pic>
    </p:spTree>
    <p:extLst>
      <p:ext uri="{BB962C8B-B14F-4D97-AF65-F5344CB8AC3E}">
        <p14:creationId xmlns:p14="http://schemas.microsoft.com/office/powerpoint/2010/main" val="307767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305800" cy="6500741"/>
          </a:xfrm>
        </p:spPr>
      </p:pic>
    </p:spTree>
    <p:extLst>
      <p:ext uri="{BB962C8B-B14F-4D97-AF65-F5344CB8AC3E}">
        <p14:creationId xmlns:p14="http://schemas.microsoft.com/office/powerpoint/2010/main" val="1580256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2400"/>
            <a:ext cx="8456949" cy="6629400"/>
          </a:xfrm>
        </p:spPr>
      </p:pic>
    </p:spTree>
    <p:extLst>
      <p:ext uri="{BB962C8B-B14F-4D97-AF65-F5344CB8AC3E}">
        <p14:creationId xmlns:p14="http://schemas.microsoft.com/office/powerpoint/2010/main" val="718027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05800" cy="6477000"/>
          </a:xfrm>
        </p:spPr>
      </p:pic>
    </p:spTree>
    <p:extLst>
      <p:ext uri="{BB962C8B-B14F-4D97-AF65-F5344CB8AC3E}">
        <p14:creationId xmlns:p14="http://schemas.microsoft.com/office/powerpoint/2010/main" val="397862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278680" cy="6553200"/>
          </a:xfrm>
        </p:spPr>
      </p:pic>
    </p:spTree>
    <p:extLst>
      <p:ext uri="{BB962C8B-B14F-4D97-AF65-F5344CB8AC3E}">
        <p14:creationId xmlns:p14="http://schemas.microsoft.com/office/powerpoint/2010/main" val="2535839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534400" cy="6090458"/>
          </a:xfrm>
        </p:spPr>
      </p:pic>
    </p:spTree>
    <p:extLst>
      <p:ext uri="{BB962C8B-B14F-4D97-AF65-F5344CB8AC3E}">
        <p14:creationId xmlns:p14="http://schemas.microsoft.com/office/powerpoint/2010/main" val="2139883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82000" cy="6400800"/>
          </a:xfrm>
        </p:spPr>
      </p:pic>
    </p:spTree>
    <p:extLst>
      <p:ext uri="{BB962C8B-B14F-4D97-AF65-F5344CB8AC3E}">
        <p14:creationId xmlns:p14="http://schemas.microsoft.com/office/powerpoint/2010/main" val="2316243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05800" cy="6172200"/>
          </a:xfrm>
        </p:spPr>
      </p:pic>
    </p:spTree>
    <p:extLst>
      <p:ext uri="{BB962C8B-B14F-4D97-AF65-F5344CB8AC3E}">
        <p14:creationId xmlns:p14="http://schemas.microsoft.com/office/powerpoint/2010/main" val="133427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2400"/>
            <a:ext cx="8529174" cy="6629400"/>
          </a:xfrm>
        </p:spPr>
      </p:pic>
    </p:spTree>
    <p:extLst>
      <p:ext uri="{BB962C8B-B14F-4D97-AF65-F5344CB8AC3E}">
        <p14:creationId xmlns:p14="http://schemas.microsoft.com/office/powerpoint/2010/main" val="2624830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451245" cy="6553200"/>
          </a:xfrm>
        </p:spPr>
      </p:pic>
    </p:spTree>
    <p:extLst>
      <p:ext uri="{BB962C8B-B14F-4D97-AF65-F5344CB8AC3E}">
        <p14:creationId xmlns:p14="http://schemas.microsoft.com/office/powerpoint/2010/main" val="2413770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NOTE:</a:t>
            </a:r>
            <a:endParaRPr lang="en-US" b="1" dirty="0"/>
          </a:p>
        </p:txBody>
      </p:sp>
      <p:sp>
        <p:nvSpPr>
          <p:cNvPr id="3" name="Content Placeholder 2"/>
          <p:cNvSpPr>
            <a:spLocks noGrp="1"/>
          </p:cNvSpPr>
          <p:nvPr>
            <p:ph idx="1"/>
          </p:nvPr>
        </p:nvSpPr>
        <p:spPr/>
        <p:txBody>
          <a:bodyPr/>
          <a:lstStyle/>
          <a:p>
            <a:r>
              <a:rPr lang="en-US" dirty="0" smtClean="0"/>
              <a:t>Read more about The Don’t care cases as used in Karnaugh maps.</a:t>
            </a:r>
            <a:endParaRPr lang="en-US" dirty="0"/>
          </a:p>
        </p:txBody>
      </p:sp>
    </p:spTree>
    <p:extLst>
      <p:ext uri="{BB962C8B-B14F-4D97-AF65-F5344CB8AC3E}">
        <p14:creationId xmlns:p14="http://schemas.microsoft.com/office/powerpoint/2010/main" val="40729697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28600"/>
            <a:ext cx="8608185" cy="6324600"/>
          </a:xfrm>
        </p:spPr>
      </p:pic>
    </p:spTree>
    <p:extLst>
      <p:ext uri="{BB962C8B-B14F-4D97-AF65-F5344CB8AC3E}">
        <p14:creationId xmlns:p14="http://schemas.microsoft.com/office/powerpoint/2010/main" val="1098075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28600"/>
            <a:ext cx="8476521" cy="6248400"/>
          </a:xfrm>
        </p:spPr>
      </p:pic>
    </p:spTree>
    <p:extLst>
      <p:ext uri="{BB962C8B-B14F-4D97-AF65-F5344CB8AC3E}">
        <p14:creationId xmlns:p14="http://schemas.microsoft.com/office/powerpoint/2010/main" val="526798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449078" cy="6324600"/>
          </a:xfrm>
        </p:spPr>
      </p:pic>
    </p:spTree>
    <p:extLst>
      <p:ext uri="{BB962C8B-B14F-4D97-AF65-F5344CB8AC3E}">
        <p14:creationId xmlns:p14="http://schemas.microsoft.com/office/powerpoint/2010/main" val="2557926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2400"/>
            <a:ext cx="8618327" cy="6477000"/>
          </a:xfrm>
        </p:spPr>
      </p:pic>
    </p:spTree>
    <p:extLst>
      <p:ext uri="{BB962C8B-B14F-4D97-AF65-F5344CB8AC3E}">
        <p14:creationId xmlns:p14="http://schemas.microsoft.com/office/powerpoint/2010/main" val="2662384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82000" cy="6283504"/>
          </a:xfrm>
        </p:spPr>
      </p:pic>
    </p:spTree>
    <p:extLst>
      <p:ext uri="{BB962C8B-B14F-4D97-AF65-F5344CB8AC3E}">
        <p14:creationId xmlns:p14="http://schemas.microsoft.com/office/powerpoint/2010/main" val="4209828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534400" cy="6462316"/>
          </a:xfrm>
        </p:spPr>
      </p:pic>
    </p:spTree>
    <p:extLst>
      <p:ext uri="{BB962C8B-B14F-4D97-AF65-F5344CB8AC3E}">
        <p14:creationId xmlns:p14="http://schemas.microsoft.com/office/powerpoint/2010/main" val="3771081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519118" cy="5257800"/>
          </a:xfrm>
        </p:spPr>
      </p:pic>
    </p:spTree>
    <p:extLst>
      <p:ext uri="{BB962C8B-B14F-4D97-AF65-F5344CB8AC3E}">
        <p14:creationId xmlns:p14="http://schemas.microsoft.com/office/powerpoint/2010/main" val="229451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28600"/>
            <a:ext cx="8534400" cy="5943600"/>
          </a:xfrm>
        </p:spPr>
      </p:pic>
    </p:spTree>
    <p:extLst>
      <p:ext uri="{BB962C8B-B14F-4D97-AF65-F5344CB8AC3E}">
        <p14:creationId xmlns:p14="http://schemas.microsoft.com/office/powerpoint/2010/main" val="3222405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1359"/>
          <a:stretch/>
        </p:blipFill>
        <p:spPr>
          <a:xfrm>
            <a:off x="380999" y="1"/>
            <a:ext cx="8534401" cy="4114800"/>
          </a:xfrm>
        </p:spPr>
      </p:pic>
    </p:spTree>
    <p:extLst>
      <p:ext uri="{BB962C8B-B14F-4D97-AF65-F5344CB8AC3E}">
        <p14:creationId xmlns:p14="http://schemas.microsoft.com/office/powerpoint/2010/main" val="1250657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4637"/>
            <a:ext cx="8458200" cy="6316884"/>
          </a:xfrm>
        </p:spPr>
      </p:pic>
    </p:spTree>
    <p:extLst>
      <p:ext uri="{BB962C8B-B14F-4D97-AF65-F5344CB8AC3E}">
        <p14:creationId xmlns:p14="http://schemas.microsoft.com/office/powerpoint/2010/main" val="3175817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4637"/>
            <a:ext cx="8305800" cy="6149373"/>
          </a:xfrm>
        </p:spPr>
      </p:pic>
    </p:spTree>
    <p:extLst>
      <p:ext uri="{BB962C8B-B14F-4D97-AF65-F5344CB8AC3E}">
        <p14:creationId xmlns:p14="http://schemas.microsoft.com/office/powerpoint/2010/main" val="2645188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33920" cy="6400800"/>
          </a:xfrm>
        </p:spPr>
      </p:pic>
    </p:spTree>
    <p:extLst>
      <p:ext uri="{BB962C8B-B14F-4D97-AF65-F5344CB8AC3E}">
        <p14:creationId xmlns:p14="http://schemas.microsoft.com/office/powerpoint/2010/main" val="3124535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610600" cy="5638800"/>
          </a:xfrm>
        </p:spPr>
      </p:pic>
    </p:spTree>
    <p:extLst>
      <p:ext uri="{BB962C8B-B14F-4D97-AF65-F5344CB8AC3E}">
        <p14:creationId xmlns:p14="http://schemas.microsoft.com/office/powerpoint/2010/main" val="1676963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458199" cy="6019800"/>
          </a:xfrm>
        </p:spPr>
      </p:pic>
    </p:spTree>
    <p:extLst>
      <p:ext uri="{BB962C8B-B14F-4D97-AF65-F5344CB8AC3E}">
        <p14:creationId xmlns:p14="http://schemas.microsoft.com/office/powerpoint/2010/main" val="834638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291709" cy="6172200"/>
          </a:xfrm>
        </p:spPr>
      </p:pic>
    </p:spTree>
    <p:extLst>
      <p:ext uri="{BB962C8B-B14F-4D97-AF65-F5344CB8AC3E}">
        <p14:creationId xmlns:p14="http://schemas.microsoft.com/office/powerpoint/2010/main" val="1412114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7100"/>
            <a:ext cx="8472062" cy="6229900"/>
          </a:xfrm>
        </p:spPr>
      </p:pic>
    </p:spTree>
    <p:extLst>
      <p:ext uri="{BB962C8B-B14F-4D97-AF65-F5344CB8AC3E}">
        <p14:creationId xmlns:p14="http://schemas.microsoft.com/office/powerpoint/2010/main" val="474338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444438" cy="6248400"/>
          </a:xfrm>
        </p:spPr>
      </p:pic>
    </p:spTree>
    <p:extLst>
      <p:ext uri="{BB962C8B-B14F-4D97-AF65-F5344CB8AC3E}">
        <p14:creationId xmlns:p14="http://schemas.microsoft.com/office/powerpoint/2010/main" val="2039608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4753"/>
            <a:ext cx="8507379" cy="5877447"/>
          </a:xfrm>
        </p:spPr>
      </p:pic>
    </p:spTree>
    <p:extLst>
      <p:ext uri="{BB962C8B-B14F-4D97-AF65-F5344CB8AC3E}">
        <p14:creationId xmlns:p14="http://schemas.microsoft.com/office/powerpoint/2010/main" val="18153198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4637"/>
            <a:ext cx="8305408" cy="6278563"/>
          </a:xfrm>
        </p:spPr>
      </p:pic>
    </p:spTree>
    <p:extLst>
      <p:ext uri="{BB962C8B-B14F-4D97-AF65-F5344CB8AC3E}">
        <p14:creationId xmlns:p14="http://schemas.microsoft.com/office/powerpoint/2010/main" val="2450343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28600"/>
            <a:ext cx="8991600" cy="5524655"/>
          </a:xfrm>
          <a:prstGeom prst="rect">
            <a:avLst/>
          </a:prstGeom>
        </p:spPr>
      </p:pic>
    </p:spTree>
    <p:extLst>
      <p:ext uri="{BB962C8B-B14F-4D97-AF65-F5344CB8AC3E}">
        <p14:creationId xmlns:p14="http://schemas.microsoft.com/office/powerpoint/2010/main" val="2622495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622505" cy="6400800"/>
          </a:xfrm>
        </p:spPr>
      </p:pic>
    </p:spTree>
    <p:extLst>
      <p:ext uri="{BB962C8B-B14F-4D97-AF65-F5344CB8AC3E}">
        <p14:creationId xmlns:p14="http://schemas.microsoft.com/office/powerpoint/2010/main" val="18727790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74637"/>
            <a:ext cx="8382000" cy="6070529"/>
          </a:xfrm>
        </p:spPr>
      </p:pic>
    </p:spTree>
    <p:extLst>
      <p:ext uri="{BB962C8B-B14F-4D97-AF65-F5344CB8AC3E}">
        <p14:creationId xmlns:p14="http://schemas.microsoft.com/office/powerpoint/2010/main" val="9280418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382000" cy="6274389"/>
          </a:xfrm>
        </p:spPr>
      </p:pic>
    </p:spTree>
    <p:extLst>
      <p:ext uri="{BB962C8B-B14F-4D97-AF65-F5344CB8AC3E}">
        <p14:creationId xmlns:p14="http://schemas.microsoft.com/office/powerpoint/2010/main" val="2704706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28600"/>
            <a:ext cx="8534401" cy="6324600"/>
          </a:xfrm>
        </p:spPr>
      </p:pic>
    </p:spTree>
    <p:extLst>
      <p:ext uri="{BB962C8B-B14F-4D97-AF65-F5344CB8AC3E}">
        <p14:creationId xmlns:p14="http://schemas.microsoft.com/office/powerpoint/2010/main" val="17845071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382000" cy="6204093"/>
          </a:xfrm>
        </p:spPr>
      </p:pic>
    </p:spTree>
    <p:extLst>
      <p:ext uri="{BB962C8B-B14F-4D97-AF65-F5344CB8AC3E}">
        <p14:creationId xmlns:p14="http://schemas.microsoft.com/office/powerpoint/2010/main" val="16295986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ROMS AND PLA’S </a:t>
            </a:r>
            <a:endParaRPr lang="en-US" b="1" dirty="0"/>
          </a:p>
        </p:txBody>
      </p:sp>
      <p:sp>
        <p:nvSpPr>
          <p:cNvPr id="3" name="Content Placeholder 2"/>
          <p:cNvSpPr>
            <a:spLocks noGrp="1"/>
          </p:cNvSpPr>
          <p:nvPr>
            <p:ph idx="1"/>
          </p:nvPr>
        </p:nvSpPr>
        <p:spPr>
          <a:xfrm>
            <a:off x="457200" y="1600200"/>
            <a:ext cx="8534400" cy="4953000"/>
          </a:xfrm>
        </p:spPr>
        <p:txBody>
          <a:bodyPr>
            <a:normAutofit fontScale="70000" lnSpcReduction="20000"/>
          </a:bodyPr>
          <a:lstStyle/>
          <a:p>
            <a:pPr marL="0" indent="0">
              <a:buNone/>
            </a:pPr>
            <a:r>
              <a:rPr lang="en-US" b="1" dirty="0" smtClean="0"/>
              <a:t>ROM </a:t>
            </a:r>
            <a:r>
              <a:rPr lang="en-US" dirty="0" smtClean="0"/>
              <a:t>(Read Only Memory)</a:t>
            </a:r>
          </a:p>
          <a:p>
            <a:r>
              <a:rPr lang="en-US" dirty="0" smtClean="0"/>
              <a:t>Its circuit is equivalent to a decoder. It outputs all possible mini-terms of the inputs followed by an encoder.</a:t>
            </a:r>
          </a:p>
          <a:p>
            <a:endParaRPr lang="en-US" dirty="0"/>
          </a:p>
          <a:p>
            <a:r>
              <a:rPr lang="en-US" dirty="0" smtClean="0"/>
              <a:t>The output combinations are permanently embedded in its circuitry and the inputs serve to select one of these combinations. Each output is obtained by disconnecting the OR inputs from the AND gates whose mini-terms are not to be included in the output.</a:t>
            </a:r>
          </a:p>
          <a:p>
            <a:endParaRPr lang="en-US" dirty="0"/>
          </a:p>
          <a:p>
            <a:r>
              <a:rPr lang="en-US" dirty="0" smtClean="0"/>
              <a:t>Because a ROM must produce all the possible mini-terms its decoder portion is fixed by n (the number of inputs). The encoder portion depends on both the outputs and the way in which all the outputs of a decoder are used to generate the final ROM outputs.</a:t>
            </a:r>
            <a:endParaRPr lang="en-US" dirty="0"/>
          </a:p>
        </p:txBody>
      </p:sp>
    </p:spTree>
    <p:extLst>
      <p:ext uri="{BB962C8B-B14F-4D97-AF65-F5344CB8AC3E}">
        <p14:creationId xmlns:p14="http://schemas.microsoft.com/office/powerpoint/2010/main" val="4645676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458200" cy="5791200"/>
          </a:xfrm>
        </p:spPr>
      </p:pic>
    </p:spTree>
    <p:extLst>
      <p:ext uri="{BB962C8B-B14F-4D97-AF65-F5344CB8AC3E}">
        <p14:creationId xmlns:p14="http://schemas.microsoft.com/office/powerpoint/2010/main" val="37199627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28600"/>
            <a:ext cx="8382001" cy="6324600"/>
          </a:xfrm>
        </p:spPr>
      </p:pic>
    </p:spTree>
    <p:extLst>
      <p:ext uri="{BB962C8B-B14F-4D97-AF65-F5344CB8AC3E}">
        <p14:creationId xmlns:p14="http://schemas.microsoft.com/office/powerpoint/2010/main" val="32870691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05800" cy="6553200"/>
          </a:xfrm>
        </p:spPr>
      </p:pic>
    </p:spTree>
    <p:extLst>
      <p:ext uri="{BB962C8B-B14F-4D97-AF65-F5344CB8AC3E}">
        <p14:creationId xmlns:p14="http://schemas.microsoft.com/office/powerpoint/2010/main" val="30188961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577270" cy="6172200"/>
          </a:xfrm>
        </p:spPr>
      </p:pic>
    </p:spTree>
    <p:extLst>
      <p:ext uri="{BB962C8B-B14F-4D97-AF65-F5344CB8AC3E}">
        <p14:creationId xmlns:p14="http://schemas.microsoft.com/office/powerpoint/2010/main" val="2399167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28600"/>
            <a:ext cx="8610600" cy="6096000"/>
          </a:xfrm>
        </p:spPr>
      </p:pic>
    </p:spTree>
    <p:extLst>
      <p:ext uri="{BB962C8B-B14F-4D97-AF65-F5344CB8AC3E}">
        <p14:creationId xmlns:p14="http://schemas.microsoft.com/office/powerpoint/2010/main" val="706787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631322" cy="5867400"/>
          </a:xfrm>
        </p:spPr>
      </p:pic>
    </p:spTree>
    <p:extLst>
      <p:ext uri="{BB962C8B-B14F-4D97-AF65-F5344CB8AC3E}">
        <p14:creationId xmlns:p14="http://schemas.microsoft.com/office/powerpoint/2010/main" val="20087912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noAutofit/>
          </a:bodyPr>
          <a:lstStyle/>
          <a:p>
            <a:r>
              <a:rPr lang="en-US" sz="8000" b="1" dirty="0"/>
              <a:t> Sequential Circuits</a:t>
            </a:r>
            <a:br>
              <a:rPr lang="en-US" sz="8000" b="1" dirty="0"/>
            </a:br>
            <a:endParaRPr lang="en-US" sz="8000" b="1" dirty="0"/>
          </a:p>
        </p:txBody>
      </p:sp>
      <p:sp>
        <p:nvSpPr>
          <p:cNvPr id="3" name="Content Placeholder 2"/>
          <p:cNvSpPr>
            <a:spLocks noGrp="1"/>
          </p:cNvSpPr>
          <p:nvPr>
            <p:ph idx="1"/>
          </p:nvPr>
        </p:nvSpPr>
        <p:spPr/>
        <p:txBody>
          <a:bodyPr/>
          <a:lstStyle/>
          <a:p>
            <a:r>
              <a:rPr lang="en-US" dirty="0" smtClean="0"/>
              <a:t>.</a:t>
            </a:r>
            <a:endParaRPr lang="en-US" dirty="0"/>
          </a:p>
        </p:txBody>
      </p:sp>
    </p:spTree>
    <p:extLst>
      <p:ext uri="{BB962C8B-B14F-4D97-AF65-F5344CB8AC3E}">
        <p14:creationId xmlns:p14="http://schemas.microsoft.com/office/powerpoint/2010/main" val="37681603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a:t>SEQUENTIAL LOGIC &amp; COMPUTER CIRCUITS</a:t>
            </a:r>
            <a:endParaRPr lang="en-US" dirty="0"/>
          </a:p>
        </p:txBody>
      </p:sp>
      <p:sp>
        <p:nvSpPr>
          <p:cNvPr id="3" name="Content Placeholder 2"/>
          <p:cNvSpPr>
            <a:spLocks noGrp="1"/>
          </p:cNvSpPr>
          <p:nvPr>
            <p:ph idx="1"/>
          </p:nvPr>
        </p:nvSpPr>
        <p:spPr>
          <a:xfrm>
            <a:off x="0" y="1447800"/>
            <a:ext cx="9144000" cy="5410200"/>
          </a:xfrm>
        </p:spPr>
        <p:txBody>
          <a:bodyPr>
            <a:noAutofit/>
          </a:bodyPr>
          <a:lstStyle/>
          <a:p>
            <a:r>
              <a:rPr lang="en-US" sz="2000" dirty="0" smtClean="0"/>
              <a:t>In </a:t>
            </a:r>
            <a:r>
              <a:rPr lang="en-US" sz="2000" dirty="0"/>
              <a:t>sequential circuits, the output depends on the current input as well as past output/outputs (current state</a:t>
            </a:r>
            <a:r>
              <a:rPr lang="en-US" sz="2000" dirty="0" smtClean="0"/>
              <a:t>).</a:t>
            </a:r>
          </a:p>
          <a:p>
            <a:endParaRPr lang="en-US" sz="2000" dirty="0"/>
          </a:p>
          <a:p>
            <a:r>
              <a:rPr lang="en-US" sz="2000" dirty="0" smtClean="0"/>
              <a:t>Whereas </a:t>
            </a:r>
            <a:r>
              <a:rPr lang="en-US" sz="2000" dirty="0"/>
              <a:t>in combinatorial circuits the output depends only on the present values of the input, at any instant of time</a:t>
            </a:r>
            <a:r>
              <a:rPr lang="en-US" sz="2000" dirty="0" smtClean="0"/>
              <a:t>.</a:t>
            </a:r>
          </a:p>
          <a:p>
            <a:endParaRPr lang="en-US" sz="2000" dirty="0"/>
          </a:p>
          <a:p>
            <a:r>
              <a:rPr lang="en-US" sz="2000" dirty="0" smtClean="0"/>
              <a:t>Sequential </a:t>
            </a:r>
            <a:r>
              <a:rPr lang="en-US" sz="2000" dirty="0"/>
              <a:t>circuit can be considered as combinational circuit with feedback circuit. </a:t>
            </a:r>
            <a:endParaRPr lang="en-US" sz="2000" dirty="0" smtClean="0"/>
          </a:p>
          <a:p>
            <a:endParaRPr lang="en-US" sz="2000" dirty="0"/>
          </a:p>
          <a:p>
            <a:r>
              <a:rPr lang="en-US" sz="2000" dirty="0" smtClean="0"/>
              <a:t>Sequential </a:t>
            </a:r>
            <a:r>
              <a:rPr lang="en-US" sz="2000" dirty="0"/>
              <a:t>circuit uses a memory element as feedback circuit in order to store past values</a:t>
            </a:r>
            <a:r>
              <a:rPr lang="en-US" sz="2000" dirty="0" smtClean="0"/>
              <a:t>.</a:t>
            </a:r>
          </a:p>
          <a:p>
            <a:endParaRPr lang="en-US" sz="2000" dirty="0"/>
          </a:p>
          <a:p>
            <a:r>
              <a:rPr lang="en-US" sz="2000" dirty="0" smtClean="0"/>
              <a:t>The </a:t>
            </a:r>
            <a:r>
              <a:rPr lang="en-US" sz="2000" dirty="0"/>
              <a:t>information stored in sequential circuits represents current state of the circuit</a:t>
            </a:r>
            <a:r>
              <a:rPr lang="en-US" sz="2000" dirty="0" smtClean="0"/>
              <a:t>.</a:t>
            </a:r>
          </a:p>
          <a:p>
            <a:endParaRPr lang="en-US" sz="2000" dirty="0"/>
          </a:p>
          <a:p>
            <a:r>
              <a:rPr lang="en-US" sz="2000" dirty="0" smtClean="0"/>
              <a:t>The </a:t>
            </a:r>
            <a:r>
              <a:rPr lang="en-US" sz="2000" dirty="0"/>
              <a:t>current state and current input will define output and the next state of the circuit.</a:t>
            </a:r>
          </a:p>
        </p:txBody>
      </p:sp>
    </p:spTree>
    <p:extLst>
      <p:ext uri="{BB962C8B-B14F-4D97-AF65-F5344CB8AC3E}">
        <p14:creationId xmlns:p14="http://schemas.microsoft.com/office/powerpoint/2010/main" val="190526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82000" cy="6248400"/>
          </a:xfrm>
        </p:spPr>
      </p:pic>
    </p:spTree>
    <p:extLst>
      <p:ext uri="{BB962C8B-B14F-4D97-AF65-F5344CB8AC3E}">
        <p14:creationId xmlns:p14="http://schemas.microsoft.com/office/powerpoint/2010/main" val="18463306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of sequential circuits</a:t>
            </a:r>
            <a:endParaRPr lang="en-US" b="1" dirty="0"/>
          </a:p>
        </p:txBody>
      </p:sp>
      <p:sp>
        <p:nvSpPr>
          <p:cNvPr id="3" name="Content Placeholder 2"/>
          <p:cNvSpPr>
            <a:spLocks noGrp="1"/>
          </p:cNvSpPr>
          <p:nvPr>
            <p:ph idx="1"/>
          </p:nvPr>
        </p:nvSpPr>
        <p:spPr/>
        <p:txBody>
          <a:bodyPr/>
          <a:lstStyle/>
          <a:p>
            <a:r>
              <a:rPr lang="en-US" dirty="0" smtClean="0"/>
              <a:t>Counting device</a:t>
            </a:r>
          </a:p>
          <a:p>
            <a:r>
              <a:rPr lang="en-US" dirty="0" smtClean="0"/>
              <a:t>Memory circuit</a:t>
            </a:r>
            <a:endParaRPr lang="en-US" dirty="0"/>
          </a:p>
        </p:txBody>
      </p:sp>
    </p:spTree>
    <p:extLst>
      <p:ext uri="{BB962C8B-B14F-4D97-AF65-F5344CB8AC3E}">
        <p14:creationId xmlns:p14="http://schemas.microsoft.com/office/powerpoint/2010/main" val="24687840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SEQUENTIAL LOGIC &amp; COMPUTER CIRCUITS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Time </a:t>
            </a:r>
            <a:r>
              <a:rPr lang="en-US" dirty="0"/>
              <a:t>in a sequential circuit takes on a significant role.</a:t>
            </a:r>
          </a:p>
          <a:p>
            <a:r>
              <a:rPr lang="en-US" dirty="0" smtClean="0"/>
              <a:t>A </a:t>
            </a:r>
            <a:r>
              <a:rPr lang="en-US" dirty="0"/>
              <a:t>sequential network is defined according to its inputs and outputs over a period of time.</a:t>
            </a:r>
          </a:p>
          <a:p>
            <a:r>
              <a:rPr lang="en-US" dirty="0" smtClean="0"/>
              <a:t>In </a:t>
            </a:r>
            <a:r>
              <a:rPr lang="en-US" dirty="0"/>
              <a:t>sequential networks, a truth table is not enough to show input/output relationships because it ignores time.</a:t>
            </a:r>
          </a:p>
          <a:p>
            <a:r>
              <a:rPr lang="en-US" dirty="0" smtClean="0"/>
              <a:t>The </a:t>
            </a:r>
            <a:r>
              <a:rPr lang="en-US" dirty="0"/>
              <a:t>aid used in examining the time dependent aspect of a sequential network is called a </a:t>
            </a:r>
            <a:r>
              <a:rPr lang="en-US" b="1" dirty="0">
                <a:solidFill>
                  <a:srgbClr val="FF0000"/>
                </a:solidFill>
              </a:rPr>
              <a:t>timing diagram</a:t>
            </a:r>
          </a:p>
        </p:txBody>
      </p:sp>
    </p:spTree>
    <p:extLst>
      <p:ext uri="{BB962C8B-B14F-4D97-AF65-F5344CB8AC3E}">
        <p14:creationId xmlns:p14="http://schemas.microsoft.com/office/powerpoint/2010/main" val="25401548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382000" cy="6221570"/>
          </a:xfrm>
        </p:spPr>
      </p:pic>
    </p:spTree>
    <p:extLst>
      <p:ext uri="{BB962C8B-B14F-4D97-AF65-F5344CB8AC3E}">
        <p14:creationId xmlns:p14="http://schemas.microsoft.com/office/powerpoint/2010/main" val="27282936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275641" cy="6096000"/>
          </a:xfrm>
        </p:spPr>
      </p:pic>
    </p:spTree>
    <p:extLst>
      <p:ext uri="{BB962C8B-B14F-4D97-AF65-F5344CB8AC3E}">
        <p14:creationId xmlns:p14="http://schemas.microsoft.com/office/powerpoint/2010/main" val="11150369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467514" cy="5943600"/>
          </a:xfrm>
        </p:spPr>
      </p:pic>
    </p:spTree>
    <p:extLst>
      <p:ext uri="{BB962C8B-B14F-4D97-AF65-F5344CB8AC3E}">
        <p14:creationId xmlns:p14="http://schemas.microsoft.com/office/powerpoint/2010/main" val="14468896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28600"/>
            <a:ext cx="8271003" cy="6248400"/>
          </a:xfrm>
        </p:spPr>
      </p:pic>
    </p:spTree>
    <p:extLst>
      <p:ext uri="{BB962C8B-B14F-4D97-AF65-F5344CB8AC3E}">
        <p14:creationId xmlns:p14="http://schemas.microsoft.com/office/powerpoint/2010/main" val="3092276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001000" cy="6248400"/>
          </a:xfrm>
        </p:spPr>
      </p:pic>
    </p:spTree>
    <p:extLst>
      <p:ext uri="{BB962C8B-B14F-4D97-AF65-F5344CB8AC3E}">
        <p14:creationId xmlns:p14="http://schemas.microsoft.com/office/powerpoint/2010/main" val="35565281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b="1" dirty="0"/>
              <a:t>THE R-S FLIP -FLOP</a:t>
            </a:r>
            <a:endParaRPr lang="en-US" dirty="0"/>
          </a:p>
        </p:txBody>
      </p:sp>
      <p:sp>
        <p:nvSpPr>
          <p:cNvPr id="3" name="Content Placeholder 2"/>
          <p:cNvSpPr>
            <a:spLocks noGrp="1"/>
          </p:cNvSpPr>
          <p:nvPr>
            <p:ph idx="1"/>
          </p:nvPr>
        </p:nvSpPr>
        <p:spPr>
          <a:xfrm>
            <a:off x="152400" y="1295400"/>
            <a:ext cx="8839200" cy="5562600"/>
          </a:xfrm>
        </p:spPr>
        <p:txBody>
          <a:bodyPr>
            <a:normAutofit fontScale="77500" lnSpcReduction="20000"/>
          </a:bodyPr>
          <a:lstStyle/>
          <a:p>
            <a:r>
              <a:rPr lang="en-US" dirty="0" smtClean="0"/>
              <a:t>It </a:t>
            </a:r>
            <a:r>
              <a:rPr lang="en-US" dirty="0"/>
              <a:t>has 3 inputs S(Set), R (Reset) and C (a clock input) which </a:t>
            </a:r>
            <a:r>
              <a:rPr lang="en-US" dirty="0" err="1"/>
              <a:t>synchronises</a:t>
            </a:r>
            <a:r>
              <a:rPr lang="en-US" dirty="0"/>
              <a:t> the action of the flip-flop with its surrounding</a:t>
            </a:r>
          </a:p>
          <a:p>
            <a:r>
              <a:rPr lang="en-US" dirty="0" smtClean="0"/>
              <a:t>The </a:t>
            </a:r>
            <a:r>
              <a:rPr lang="en-US" dirty="0"/>
              <a:t>two outputs (Q and Q) are always in opposite states from each other. </a:t>
            </a:r>
          </a:p>
          <a:p>
            <a:r>
              <a:rPr lang="en-US" dirty="0" smtClean="0"/>
              <a:t>Most </a:t>
            </a:r>
            <a:r>
              <a:rPr lang="en-US" dirty="0"/>
              <a:t>significant changes occur when there is a clock transition. </a:t>
            </a:r>
          </a:p>
          <a:p>
            <a:r>
              <a:rPr lang="en-US" dirty="0" smtClean="0"/>
              <a:t>If </a:t>
            </a:r>
            <a:r>
              <a:rPr lang="en-US" dirty="0"/>
              <a:t>the clock input is constant, the outputs will follow the changes in the inputs at all times. </a:t>
            </a:r>
          </a:p>
          <a:p>
            <a:r>
              <a:rPr lang="en-US" dirty="0" smtClean="0"/>
              <a:t>When </a:t>
            </a:r>
            <a:r>
              <a:rPr lang="en-US" dirty="0"/>
              <a:t>the clock is in 0 state Both R and S inputs have no effect on the state of the flip-flop. The network is then stable. In this state, if Q = 1, Q is = 0 and Q is maintained at 1. If Q is 1, Q = 0 and Q is maintained at </a:t>
            </a:r>
            <a:r>
              <a:rPr lang="en-US" dirty="0" smtClean="0"/>
              <a:t>1.</a:t>
            </a:r>
          </a:p>
          <a:p>
            <a:r>
              <a:rPr lang="en-US" dirty="0" smtClean="0"/>
              <a:t>If </a:t>
            </a:r>
            <a:r>
              <a:rPr lang="en-US" dirty="0"/>
              <a:t>the clock is raised to 1 the network will not change if R = S = 0</a:t>
            </a:r>
          </a:p>
          <a:p>
            <a:r>
              <a:rPr lang="en-US" dirty="0" smtClean="0"/>
              <a:t>The </a:t>
            </a:r>
            <a:r>
              <a:rPr lang="en-US" dirty="0"/>
              <a:t>subscripts Q- and Q- indicate outputs just before the clock becomes 1 and the subscripts Q+ and Q+ show outputs just after the clock becomes 1</a:t>
            </a:r>
          </a:p>
        </p:txBody>
      </p:sp>
    </p:spTree>
    <p:extLst>
      <p:ext uri="{BB962C8B-B14F-4D97-AF65-F5344CB8AC3E}">
        <p14:creationId xmlns:p14="http://schemas.microsoft.com/office/powerpoint/2010/main" val="34308527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2400"/>
            <a:ext cx="8505196" cy="6096000"/>
          </a:xfrm>
        </p:spPr>
      </p:pic>
    </p:spTree>
    <p:extLst>
      <p:ext uri="{BB962C8B-B14F-4D97-AF65-F5344CB8AC3E}">
        <p14:creationId xmlns:p14="http://schemas.microsoft.com/office/powerpoint/2010/main" val="903961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305800" cy="6477000"/>
          </a:xfrm>
        </p:spPr>
      </p:pic>
    </p:spTree>
    <p:extLst>
      <p:ext uri="{BB962C8B-B14F-4D97-AF65-F5344CB8AC3E}">
        <p14:creationId xmlns:p14="http://schemas.microsoft.com/office/powerpoint/2010/main" val="30764624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05800" cy="6186724"/>
          </a:xfrm>
        </p:spPr>
      </p:pic>
    </p:spTree>
    <p:extLst>
      <p:ext uri="{BB962C8B-B14F-4D97-AF65-F5344CB8AC3E}">
        <p14:creationId xmlns:p14="http://schemas.microsoft.com/office/powerpoint/2010/main" val="2330965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05800" cy="6445005"/>
          </a:xfrm>
        </p:spPr>
      </p:pic>
    </p:spTree>
    <p:extLst>
      <p:ext uri="{BB962C8B-B14F-4D97-AF65-F5344CB8AC3E}">
        <p14:creationId xmlns:p14="http://schemas.microsoft.com/office/powerpoint/2010/main" val="41114725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12" y="242455"/>
            <a:ext cx="8492975" cy="6082145"/>
          </a:xfrm>
        </p:spPr>
      </p:pic>
    </p:spTree>
    <p:extLst>
      <p:ext uri="{BB962C8B-B14F-4D97-AF65-F5344CB8AC3E}">
        <p14:creationId xmlns:p14="http://schemas.microsoft.com/office/powerpoint/2010/main" val="5101646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305800" cy="6159748"/>
          </a:xfrm>
        </p:spPr>
      </p:pic>
    </p:spTree>
    <p:extLst>
      <p:ext uri="{BB962C8B-B14F-4D97-AF65-F5344CB8AC3E}">
        <p14:creationId xmlns:p14="http://schemas.microsoft.com/office/powerpoint/2010/main" val="3219563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496556" cy="5410200"/>
          </a:xfrm>
        </p:spPr>
      </p:pic>
    </p:spTree>
    <p:extLst>
      <p:ext uri="{BB962C8B-B14F-4D97-AF65-F5344CB8AC3E}">
        <p14:creationId xmlns:p14="http://schemas.microsoft.com/office/powerpoint/2010/main" val="3791617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81000"/>
            <a:ext cx="8458200" cy="6248400"/>
          </a:xfrm>
        </p:spPr>
      </p:pic>
    </p:spTree>
    <p:extLst>
      <p:ext uri="{BB962C8B-B14F-4D97-AF65-F5344CB8AC3E}">
        <p14:creationId xmlns:p14="http://schemas.microsoft.com/office/powerpoint/2010/main" val="21340403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05800" cy="6252947"/>
          </a:xfrm>
        </p:spPr>
      </p:pic>
    </p:spTree>
    <p:extLst>
      <p:ext uri="{BB962C8B-B14F-4D97-AF65-F5344CB8AC3E}">
        <p14:creationId xmlns:p14="http://schemas.microsoft.com/office/powerpoint/2010/main" val="2438427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4636"/>
            <a:ext cx="8627217" cy="6594764"/>
          </a:xfrm>
        </p:spPr>
      </p:pic>
    </p:spTree>
    <p:extLst>
      <p:ext uri="{BB962C8B-B14F-4D97-AF65-F5344CB8AC3E}">
        <p14:creationId xmlns:p14="http://schemas.microsoft.com/office/powerpoint/2010/main" val="23527393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REGISTERS</a:t>
            </a:r>
            <a:endParaRPr lang="en-US" b="1" dirty="0"/>
          </a:p>
        </p:txBody>
      </p:sp>
      <p:sp>
        <p:nvSpPr>
          <p:cNvPr id="3" name="Content Placeholder 2"/>
          <p:cNvSpPr>
            <a:spLocks noGrp="1"/>
          </p:cNvSpPr>
          <p:nvPr>
            <p:ph idx="1"/>
          </p:nvPr>
        </p:nvSpPr>
        <p:spPr/>
        <p:txBody>
          <a:bodyPr/>
          <a:lstStyle/>
          <a:p>
            <a:r>
              <a:rPr lang="en-US" dirty="0"/>
              <a:t>Transfer of new information into the register is known as </a:t>
            </a:r>
            <a:r>
              <a:rPr lang="en-US" dirty="0">
                <a:solidFill>
                  <a:srgbClr val="FF0000"/>
                </a:solidFill>
              </a:rPr>
              <a:t>loading the register.</a:t>
            </a:r>
          </a:p>
          <a:p>
            <a:r>
              <a:rPr lang="en-US" dirty="0"/>
              <a:t>If all bits of the register are loaded at the same time we say that the loading is done in parallel.</a:t>
            </a:r>
          </a:p>
        </p:txBody>
      </p:sp>
    </p:spTree>
    <p:extLst>
      <p:ext uri="{BB962C8B-B14F-4D97-AF65-F5344CB8AC3E}">
        <p14:creationId xmlns:p14="http://schemas.microsoft.com/office/powerpoint/2010/main" val="39244528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lstStyle/>
          <a:p>
            <a:r>
              <a:rPr lang="en-US" b="1" dirty="0"/>
              <a:t>Shift registers</a:t>
            </a:r>
            <a:endParaRPr lang="en-US" dirty="0"/>
          </a:p>
        </p:txBody>
      </p:sp>
      <p:sp>
        <p:nvSpPr>
          <p:cNvPr id="3" name="Content Placeholder 2"/>
          <p:cNvSpPr>
            <a:spLocks noGrp="1"/>
          </p:cNvSpPr>
          <p:nvPr>
            <p:ph idx="1"/>
          </p:nvPr>
        </p:nvSpPr>
        <p:spPr>
          <a:xfrm>
            <a:off x="228600" y="1295400"/>
            <a:ext cx="8763000" cy="5334000"/>
          </a:xfrm>
        </p:spPr>
        <p:txBody>
          <a:bodyPr>
            <a:normAutofit fontScale="92500" lnSpcReduction="10000"/>
          </a:bodyPr>
          <a:lstStyle/>
          <a:p>
            <a:r>
              <a:rPr lang="en-US" dirty="0" smtClean="0"/>
              <a:t>Shift </a:t>
            </a:r>
            <a:r>
              <a:rPr lang="en-US" dirty="0"/>
              <a:t>registers are classified according to input and output which maybe either serial or parallel. </a:t>
            </a:r>
          </a:p>
          <a:p>
            <a:r>
              <a:rPr lang="en-US" b="1" dirty="0" smtClean="0"/>
              <a:t>A </a:t>
            </a:r>
            <a:r>
              <a:rPr lang="en-US" b="1" dirty="0"/>
              <a:t>serial input </a:t>
            </a:r>
            <a:r>
              <a:rPr lang="en-US" dirty="0"/>
              <a:t>is one for which the input arrives 1 bit at a time, and each time a bit arrives the register is shifted by one to accommodate the new bit. </a:t>
            </a:r>
          </a:p>
          <a:p>
            <a:r>
              <a:rPr lang="en-US" b="1" dirty="0" smtClean="0"/>
              <a:t>A </a:t>
            </a:r>
            <a:r>
              <a:rPr lang="en-US" b="1" dirty="0"/>
              <a:t>parallel input </a:t>
            </a:r>
            <a:r>
              <a:rPr lang="en-US" dirty="0"/>
              <a:t>is one for which the inputs are all loaded at the same time. </a:t>
            </a:r>
          </a:p>
          <a:p>
            <a:r>
              <a:rPr lang="en-US" dirty="0" smtClean="0"/>
              <a:t>If </a:t>
            </a:r>
            <a:r>
              <a:rPr lang="en-US" dirty="0"/>
              <a:t>the left most bit is brought around and put in the right bit during a left shift, or the right most bit is put in the left bit during a right shift the operation is called a </a:t>
            </a:r>
            <a:r>
              <a:rPr lang="en-US" dirty="0">
                <a:solidFill>
                  <a:srgbClr val="FF0000"/>
                </a:solidFill>
              </a:rPr>
              <a:t>rotation</a:t>
            </a:r>
            <a:r>
              <a:rPr lang="en-US" dirty="0"/>
              <a:t>.</a:t>
            </a:r>
          </a:p>
        </p:txBody>
      </p:sp>
    </p:spTree>
    <p:extLst>
      <p:ext uri="{BB962C8B-B14F-4D97-AF65-F5344CB8AC3E}">
        <p14:creationId xmlns:p14="http://schemas.microsoft.com/office/powerpoint/2010/main" val="40197277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Shift registers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The </a:t>
            </a:r>
            <a:r>
              <a:rPr lang="en-US" dirty="0"/>
              <a:t>Shift Register is another type of sequential logic circuit that can be used for the storage or the transfer of binary </a:t>
            </a:r>
            <a:r>
              <a:rPr lang="en-US" dirty="0" smtClean="0"/>
              <a:t>data.</a:t>
            </a:r>
          </a:p>
          <a:p>
            <a:endParaRPr lang="en-US" dirty="0"/>
          </a:p>
          <a:p>
            <a:r>
              <a:rPr lang="en-US" dirty="0" smtClean="0"/>
              <a:t>They </a:t>
            </a:r>
            <a:r>
              <a:rPr lang="en-US" dirty="0"/>
              <a:t>are capable of shifting their bits either to the left or to the right. They have a tendency of rearranging their contents. </a:t>
            </a:r>
          </a:p>
          <a:p>
            <a:endParaRPr lang="en-US" dirty="0" smtClean="0"/>
          </a:p>
          <a:p>
            <a:r>
              <a:rPr lang="en-US" dirty="0" smtClean="0"/>
              <a:t>If </a:t>
            </a:r>
            <a:r>
              <a:rPr lang="en-US" dirty="0"/>
              <a:t>an 8 bit register contains 0 1 1 0 0 1 0 1 and a left shift operation is performed, the new contents of the register will </a:t>
            </a:r>
            <a:r>
              <a:rPr lang="en-US" dirty="0" smtClean="0"/>
              <a:t>be;</a:t>
            </a:r>
          </a:p>
          <a:p>
            <a:pPr marL="0" indent="0">
              <a:buNone/>
            </a:pPr>
            <a:r>
              <a:rPr lang="en-US" dirty="0" smtClean="0"/>
              <a:t>	1 </a:t>
            </a:r>
            <a:r>
              <a:rPr lang="en-US" dirty="0"/>
              <a:t>1 0 0 1 0 1 0. </a:t>
            </a:r>
          </a:p>
          <a:p>
            <a:r>
              <a:rPr lang="en-US" dirty="0" smtClean="0"/>
              <a:t>A </a:t>
            </a:r>
            <a:r>
              <a:rPr lang="en-US" dirty="0"/>
              <a:t>1 bit right shift would result </a:t>
            </a:r>
            <a:r>
              <a:rPr lang="en-US" dirty="0" smtClean="0"/>
              <a:t>into</a:t>
            </a:r>
          </a:p>
          <a:p>
            <a:pPr marL="0" indent="0">
              <a:buNone/>
            </a:pPr>
            <a:r>
              <a:rPr lang="en-US" dirty="0"/>
              <a:t>	</a:t>
            </a:r>
            <a:r>
              <a:rPr lang="en-US" dirty="0" smtClean="0"/>
              <a:t>0 </a:t>
            </a:r>
            <a:r>
              <a:rPr lang="en-US" dirty="0"/>
              <a:t>0 1 1 0 0 1 0</a:t>
            </a:r>
          </a:p>
        </p:txBody>
      </p:sp>
    </p:spTree>
    <p:extLst>
      <p:ext uri="{BB962C8B-B14F-4D97-AF65-F5344CB8AC3E}">
        <p14:creationId xmlns:p14="http://schemas.microsoft.com/office/powerpoint/2010/main" val="17182886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r>
              <a:rPr lang="en-US" dirty="0" smtClean="0"/>
              <a:t>Consider </a:t>
            </a:r>
            <a:r>
              <a:rPr lang="en-US" dirty="0"/>
              <a:t>initially A = 01101001 and the carry flag (c) = 1</a:t>
            </a:r>
          </a:p>
        </p:txBody>
      </p:sp>
    </p:spTree>
    <p:extLst>
      <p:ext uri="{BB962C8B-B14F-4D97-AF65-F5344CB8AC3E}">
        <p14:creationId xmlns:p14="http://schemas.microsoft.com/office/powerpoint/2010/main" val="11473838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426841" cy="6400800"/>
          </a:xfrm>
        </p:spPr>
      </p:pic>
    </p:spTree>
    <p:extLst>
      <p:ext uri="{BB962C8B-B14F-4D97-AF65-F5344CB8AC3E}">
        <p14:creationId xmlns:p14="http://schemas.microsoft.com/office/powerpoint/2010/main" val="21209283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99" y="228600"/>
            <a:ext cx="8609262" cy="6400800"/>
          </a:xfrm>
        </p:spPr>
      </p:pic>
    </p:spTree>
    <p:extLst>
      <p:ext uri="{BB962C8B-B14F-4D97-AF65-F5344CB8AC3E}">
        <p14:creationId xmlns:p14="http://schemas.microsoft.com/office/powerpoint/2010/main" val="37883471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84274" cy="5791200"/>
          </a:xfrm>
        </p:spPr>
      </p:pic>
    </p:spTree>
    <p:extLst>
      <p:ext uri="{BB962C8B-B14F-4D97-AF65-F5344CB8AC3E}">
        <p14:creationId xmlns:p14="http://schemas.microsoft.com/office/powerpoint/2010/main" val="36139317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Transmission</a:t>
            </a:r>
            <a:endParaRPr lang="en-US" b="1" dirty="0"/>
          </a:p>
        </p:txBody>
      </p:sp>
      <p:sp>
        <p:nvSpPr>
          <p:cNvPr id="3" name="Content Placeholder 2"/>
          <p:cNvSpPr>
            <a:spLocks noGrp="1"/>
          </p:cNvSpPr>
          <p:nvPr>
            <p:ph idx="1"/>
          </p:nvPr>
        </p:nvSpPr>
        <p:spPr/>
        <p:txBody>
          <a:bodyPr/>
          <a:lstStyle/>
          <a:p>
            <a:r>
              <a:rPr lang="en-US" dirty="0"/>
              <a:t>A transmission that </a:t>
            </a:r>
            <a:r>
              <a:rPr lang="en-US" dirty="0" smtClean="0"/>
              <a:t>is </a:t>
            </a:r>
            <a:r>
              <a:rPr lang="en-US" dirty="0"/>
              <a:t>controlled by a common clock signal is said to be </a:t>
            </a:r>
            <a:r>
              <a:rPr lang="en-US" b="1" dirty="0" smtClean="0"/>
              <a:t>synchronous</a:t>
            </a:r>
            <a:r>
              <a:rPr lang="en-US" b="1" dirty="0"/>
              <a:t>.</a:t>
            </a:r>
          </a:p>
          <a:p>
            <a:r>
              <a:rPr lang="en-US" dirty="0"/>
              <a:t>A transmission that is not controlled by a common clock signal is said to be </a:t>
            </a:r>
            <a:r>
              <a:rPr lang="en-US" b="1" dirty="0" smtClean="0"/>
              <a:t>asynchronous.</a:t>
            </a:r>
          </a:p>
          <a:p>
            <a:r>
              <a:rPr lang="en-US" dirty="0"/>
              <a:t>The logical 1 and logical 0 are respectively knows as the </a:t>
            </a:r>
            <a:r>
              <a:rPr lang="en-US" b="1" dirty="0"/>
              <a:t>mark</a:t>
            </a:r>
            <a:r>
              <a:rPr lang="en-US" dirty="0"/>
              <a:t> and </a:t>
            </a:r>
            <a:r>
              <a:rPr lang="en-US" b="1" dirty="0"/>
              <a:t>space.</a:t>
            </a:r>
          </a:p>
        </p:txBody>
      </p:sp>
    </p:spTree>
    <p:extLst>
      <p:ext uri="{BB962C8B-B14F-4D97-AF65-F5344CB8AC3E}">
        <p14:creationId xmlns:p14="http://schemas.microsoft.com/office/powerpoint/2010/main" val="32074028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547024" cy="6400800"/>
          </a:xfrm>
        </p:spPr>
      </p:pic>
    </p:spTree>
    <p:extLst>
      <p:ext uri="{BB962C8B-B14F-4D97-AF65-F5344CB8AC3E}">
        <p14:creationId xmlns:p14="http://schemas.microsoft.com/office/powerpoint/2010/main" val="20793842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397948" cy="5867400"/>
          </a:xfrm>
        </p:spPr>
      </p:pic>
    </p:spTree>
    <p:extLst>
      <p:ext uri="{BB962C8B-B14F-4D97-AF65-F5344CB8AC3E}">
        <p14:creationId xmlns:p14="http://schemas.microsoft.com/office/powerpoint/2010/main" val="1326367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798" y="152400"/>
            <a:ext cx="8530175" cy="6400800"/>
          </a:xfrm>
        </p:spPr>
      </p:pic>
    </p:spTree>
    <p:extLst>
      <p:ext uri="{BB962C8B-B14F-4D97-AF65-F5344CB8AC3E}">
        <p14:creationId xmlns:p14="http://schemas.microsoft.com/office/powerpoint/2010/main" val="978665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TotalTime>
  <Words>811</Words>
  <Application>Microsoft Office PowerPoint</Application>
  <PresentationFormat>On-screen Show (4:3)</PresentationFormat>
  <Paragraphs>63</Paragraphs>
  <Slides>89</Slides>
  <Notes>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ROMS AND PLA’S </vt:lpstr>
      <vt:lpstr>PowerPoint Presentation</vt:lpstr>
      <vt:lpstr>PowerPoint Presentation</vt:lpstr>
      <vt:lpstr>PowerPoint Presentation</vt:lpstr>
      <vt:lpstr>PowerPoint Presentation</vt:lpstr>
      <vt:lpstr>PowerPoint Presentation</vt:lpstr>
      <vt:lpstr> Sequential Circuits </vt:lpstr>
      <vt:lpstr>SEQUENTIAL LOGIC &amp; COMPUTER CIRCUITS</vt:lpstr>
      <vt:lpstr>PowerPoint Presentation</vt:lpstr>
      <vt:lpstr>Examples of sequential circuits</vt:lpstr>
      <vt:lpstr>SEQUENTIAL LOGIC &amp; COMPUTER CIRCUITS</vt:lpstr>
      <vt:lpstr>PowerPoint Presentation</vt:lpstr>
      <vt:lpstr>PowerPoint Presentation</vt:lpstr>
      <vt:lpstr>PowerPoint Presentation</vt:lpstr>
      <vt:lpstr>PowerPoint Presentation</vt:lpstr>
      <vt:lpstr>THE R-S FLIP -FLOP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REGISTERS</vt:lpstr>
      <vt:lpstr>Shift registers</vt:lpstr>
      <vt:lpstr>Shift registers</vt:lpstr>
      <vt:lpstr>Example</vt:lpstr>
      <vt:lpstr>PowerPoint Presentation</vt:lpstr>
      <vt:lpstr>PowerPoint Presentation</vt:lpstr>
      <vt:lpstr>PowerPoint Presentation</vt:lpstr>
      <vt:lpstr>Data Transmission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CIRCUITS</dc:title>
  <dc:creator>Windows User</dc:creator>
  <cp:lastModifiedBy>PROJECTOR</cp:lastModifiedBy>
  <cp:revision>102</cp:revision>
  <dcterms:created xsi:type="dcterms:W3CDTF">2023-06-18T13:20:00Z</dcterms:created>
  <dcterms:modified xsi:type="dcterms:W3CDTF">2023-08-05T15:41:41Z</dcterms:modified>
</cp:coreProperties>
</file>