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 Data Representations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86200"/>
            <a:ext cx="7924800" cy="2133600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In this, </a:t>
            </a:r>
            <a:r>
              <a:rPr lang="en-US" dirty="0"/>
              <a:t>we examine the several formats a computer uses to store information it is to operate on. </a:t>
            </a:r>
            <a:endParaRPr lang="en-US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/>
              <a:t>But because computers are binary in nature, all formats must be patterns of 1’s and 0’s.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59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782"/>
            <a:ext cx="8229600" cy="58881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SUMMARY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85800"/>
            <a:ext cx="8610600" cy="6019800"/>
          </a:xfrm>
        </p:spPr>
      </p:pic>
    </p:spTree>
    <p:extLst>
      <p:ext uri="{BB962C8B-B14F-4D97-AF65-F5344CB8AC3E}">
        <p14:creationId xmlns:p14="http://schemas.microsoft.com/office/powerpoint/2010/main" val="208431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PRACTICE QUESTIONS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 Perform the following Conversions: </a:t>
            </a:r>
            <a:endParaRPr lang="en-US" dirty="0" smtClean="0"/>
          </a:p>
          <a:p>
            <a:pPr marL="514350" indent="-514350">
              <a:buAutoNum type="alphaLcParenR"/>
            </a:pPr>
            <a:r>
              <a:rPr lang="en-US" dirty="0" smtClean="0"/>
              <a:t>110011011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to Decimal. </a:t>
            </a:r>
            <a:endParaRPr lang="en-US" dirty="0" smtClean="0"/>
          </a:p>
          <a:p>
            <a:pPr marL="514350" indent="-514350">
              <a:buAutoNum type="alphaLcParenR"/>
            </a:pPr>
            <a:r>
              <a:rPr lang="en-US" dirty="0" smtClean="0"/>
              <a:t>27</a:t>
            </a:r>
            <a:r>
              <a:rPr lang="en-US" baseline="-25000" dirty="0" smtClean="0"/>
              <a:t>10</a:t>
            </a:r>
            <a:r>
              <a:rPr lang="en-US" dirty="0" smtClean="0"/>
              <a:t> </a:t>
            </a:r>
            <a:r>
              <a:rPr lang="en-US" dirty="0"/>
              <a:t>to Binary </a:t>
            </a:r>
          </a:p>
          <a:p>
            <a:pPr marL="514350" indent="-514350">
              <a:buAutoNum type="alphaLcParenR"/>
            </a:pPr>
            <a:r>
              <a:rPr lang="en-US" dirty="0" smtClean="0"/>
              <a:t>110011011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to </a:t>
            </a:r>
            <a:r>
              <a:rPr lang="en-US" dirty="0" smtClean="0"/>
              <a:t>Hexadecimal.</a:t>
            </a:r>
          </a:p>
          <a:p>
            <a:pPr marL="514350" indent="-514350">
              <a:buAutoNum type="alphaLcParenR"/>
            </a:pPr>
            <a:r>
              <a:rPr lang="en-US" dirty="0" smtClean="0"/>
              <a:t>1C2E</a:t>
            </a:r>
            <a:r>
              <a:rPr lang="en-US" baseline="-25000" dirty="0" smtClean="0"/>
              <a:t>16</a:t>
            </a:r>
            <a:r>
              <a:rPr lang="en-US" dirty="0" smtClean="0"/>
              <a:t> </a:t>
            </a:r>
            <a:r>
              <a:rPr lang="en-US" dirty="0"/>
              <a:t>to </a:t>
            </a:r>
            <a:r>
              <a:rPr lang="en-US" dirty="0" smtClean="0"/>
              <a:t>decimal.</a:t>
            </a:r>
          </a:p>
          <a:p>
            <a:pPr marL="514350" indent="-514350">
              <a:buAutoNum type="alphaLcParenR"/>
            </a:pPr>
            <a:r>
              <a:rPr lang="en-US" dirty="0" smtClean="0"/>
              <a:t>15797</a:t>
            </a:r>
            <a:r>
              <a:rPr lang="en-US" baseline="-25000" dirty="0" smtClean="0"/>
              <a:t>10</a:t>
            </a:r>
            <a:r>
              <a:rPr lang="en-US" dirty="0" smtClean="0"/>
              <a:t> </a:t>
            </a:r>
            <a:r>
              <a:rPr lang="en-US" dirty="0"/>
              <a:t>to hexadecimal </a:t>
            </a:r>
          </a:p>
          <a:p>
            <a:pPr marL="514350" indent="-514350">
              <a:buAutoNum type="alphaLcParenR"/>
            </a:pPr>
            <a:r>
              <a:rPr lang="en-US" dirty="0" smtClean="0"/>
              <a:t>101011000110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to </a:t>
            </a:r>
            <a:r>
              <a:rPr lang="en-US" dirty="0" smtClean="0"/>
              <a:t>octal.</a:t>
            </a:r>
          </a:p>
          <a:p>
            <a:pPr marL="514350" indent="-514350">
              <a:buAutoNum type="alphaLcParenR"/>
            </a:pPr>
            <a:r>
              <a:rPr lang="en-US" dirty="0" smtClean="0"/>
              <a:t>1573</a:t>
            </a:r>
            <a:r>
              <a:rPr lang="en-US" baseline="-25000" dirty="0" smtClean="0"/>
              <a:t>8</a:t>
            </a:r>
            <a:r>
              <a:rPr lang="en-US" dirty="0" smtClean="0"/>
              <a:t> </a:t>
            </a:r>
            <a:r>
              <a:rPr lang="en-US" dirty="0"/>
              <a:t>to </a:t>
            </a:r>
            <a:r>
              <a:rPr lang="en-US" dirty="0" smtClean="0"/>
              <a:t>hexadecimal.</a:t>
            </a:r>
          </a:p>
          <a:p>
            <a:pPr marL="514350" indent="-514350">
              <a:buAutoNum type="alphaLcParenR"/>
            </a:pPr>
            <a:r>
              <a:rPr lang="en-US" dirty="0" smtClean="0"/>
              <a:t>A748</a:t>
            </a:r>
            <a:r>
              <a:rPr lang="en-US" baseline="-25000" dirty="0" smtClean="0"/>
              <a:t>16</a:t>
            </a:r>
            <a:r>
              <a:rPr lang="en-US" dirty="0" smtClean="0"/>
              <a:t> </a:t>
            </a:r>
            <a:r>
              <a:rPr lang="en-US" dirty="0"/>
              <a:t>to </a:t>
            </a:r>
            <a:r>
              <a:rPr lang="en-US" dirty="0" smtClean="0"/>
              <a:t>octal.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35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FRACTIONS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binary equivalent of the integer portion is obtained as usual but the fraction part is obtained by successively multiplying by 2.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221182"/>
            <a:ext cx="5734850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16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FRACTIONS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 If a binary number contains digits to the right of the decimal point we convert them by starting at the binary point and move to the right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e.g. 11.1010011011</a:t>
            </a:r>
            <a:r>
              <a:rPr lang="en-US" baseline="-25000" dirty="0"/>
              <a:t>2</a:t>
            </a:r>
            <a:r>
              <a:rPr lang="en-US" dirty="0"/>
              <a:t> = </a:t>
            </a:r>
            <a:r>
              <a:rPr lang="en-US" dirty="0" smtClean="0"/>
              <a:t>011   </a:t>
            </a:r>
            <a:r>
              <a:rPr lang="en-US" dirty="0"/>
              <a:t>101 </a:t>
            </a:r>
            <a:r>
              <a:rPr lang="en-US" dirty="0" smtClean="0"/>
              <a:t>  001   101   100 </a:t>
            </a:r>
            <a:r>
              <a:rPr lang="en-US" dirty="0"/>
              <a:t>= 3.5154</a:t>
            </a:r>
            <a:r>
              <a:rPr lang="en-US" baseline="-25000" dirty="0"/>
              <a:t>8</a:t>
            </a:r>
            <a:r>
              <a:rPr lang="en-US" dirty="0"/>
              <a:t> = </a:t>
            </a:r>
            <a:r>
              <a:rPr lang="en-US" dirty="0" smtClean="0"/>
              <a:t>0011   </a:t>
            </a:r>
            <a:r>
              <a:rPr lang="en-US" dirty="0"/>
              <a:t>1010 </a:t>
            </a:r>
            <a:r>
              <a:rPr lang="en-US" dirty="0" smtClean="0"/>
              <a:t>  0110   </a:t>
            </a:r>
            <a:r>
              <a:rPr lang="en-US" dirty="0"/>
              <a:t>1100 = </a:t>
            </a:r>
            <a:r>
              <a:rPr lang="en-US" dirty="0" smtClean="0"/>
              <a:t>3.A6C</a:t>
            </a:r>
            <a:r>
              <a:rPr lang="en-US" baseline="-25000" dirty="0" smtClean="0"/>
              <a:t>16</a:t>
            </a:r>
          </a:p>
          <a:p>
            <a:endParaRPr lang="en-US" baseline="-25000" dirty="0"/>
          </a:p>
          <a:p>
            <a:r>
              <a:rPr lang="en-US" dirty="0" smtClean="0"/>
              <a:t>5.145</a:t>
            </a:r>
            <a:r>
              <a:rPr lang="en-US" baseline="-25000" dirty="0" smtClean="0"/>
              <a:t>8</a:t>
            </a:r>
            <a:r>
              <a:rPr lang="en-US" dirty="0" smtClean="0"/>
              <a:t>=101.001  </a:t>
            </a:r>
            <a:r>
              <a:rPr lang="en-US" dirty="0"/>
              <a:t>100 </a:t>
            </a:r>
            <a:r>
              <a:rPr lang="en-US" dirty="0" smtClean="0"/>
              <a:t> 101 </a:t>
            </a:r>
            <a:r>
              <a:rPr lang="en-US" dirty="0"/>
              <a:t>= 0101.0011 </a:t>
            </a:r>
            <a:r>
              <a:rPr lang="en-US" dirty="0" smtClean="0"/>
              <a:t> 0010  1000 </a:t>
            </a:r>
            <a:r>
              <a:rPr lang="en-US" dirty="0"/>
              <a:t>= </a:t>
            </a:r>
            <a:r>
              <a:rPr lang="en-US" dirty="0" smtClean="0"/>
              <a:t>5.328</a:t>
            </a:r>
            <a:r>
              <a:rPr lang="en-US" baseline="-25000" dirty="0" smtClean="0"/>
              <a:t>16</a:t>
            </a:r>
          </a:p>
          <a:p>
            <a:endParaRPr lang="en-US" baseline="-25000" dirty="0"/>
          </a:p>
          <a:p>
            <a:r>
              <a:rPr lang="en-US" dirty="0" smtClean="0"/>
              <a:t>Just </a:t>
            </a:r>
            <a:r>
              <a:rPr lang="en-US" dirty="0"/>
              <a:t>like in Base 10 the decimal point can be moved by multiplying by the appropriate power of the base.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e.g</a:t>
            </a:r>
            <a:r>
              <a:rPr lang="en-US" dirty="0"/>
              <a:t>. 101.11 = 10111 * 2</a:t>
            </a:r>
            <a:r>
              <a:rPr lang="en-US" baseline="30000" dirty="0"/>
              <a:t>-2</a:t>
            </a:r>
            <a:r>
              <a:rPr lang="en-US" dirty="0"/>
              <a:t> = 0.10111 * 2</a:t>
            </a:r>
            <a:r>
              <a:rPr lang="en-US" baseline="30000" dirty="0"/>
              <a:t>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1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BINARY ARITHMETIC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371600"/>
            <a:ext cx="7010400" cy="5486400"/>
          </a:xfrm>
        </p:spPr>
      </p:pic>
    </p:spTree>
    <p:extLst>
      <p:ext uri="{BB962C8B-B14F-4D97-AF65-F5344CB8AC3E}">
        <p14:creationId xmlns:p14="http://schemas.microsoft.com/office/powerpoint/2010/main" val="420270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REPRESENTATION OF NUMBERS IN COMPUTERS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The storage capacity of a computer’s memory and control circuitry is finite</a:t>
            </a:r>
          </a:p>
          <a:p>
            <a:r>
              <a:rPr lang="en-US" dirty="0"/>
              <a:t>➢ If there are n bits in a group the number of possible combinations of 0’s and 1’s is 2n. ➢ If the bits are used to represent non–negative integers, integers 0 through 2n - 1 can be represented. </a:t>
            </a:r>
            <a:r>
              <a:rPr lang="en-US" dirty="0" err="1"/>
              <a:t>E.g</a:t>
            </a:r>
            <a:r>
              <a:rPr lang="en-US" dirty="0"/>
              <a:t> With 8 bits integers 0 – 255 can be represented. ➢ Quite often the groups are large and n may be 24,32, 64 etc. </a:t>
            </a:r>
          </a:p>
        </p:txBody>
      </p:sp>
    </p:spTree>
    <p:extLst>
      <p:ext uri="{BB962C8B-B14F-4D97-AF65-F5344CB8AC3E}">
        <p14:creationId xmlns:p14="http://schemas.microsoft.com/office/powerpoint/2010/main" val="206254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REPRESENTATION OF NUMBERS IN COMPUTERS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Big </a:t>
            </a:r>
            <a:r>
              <a:rPr lang="en-US" dirty="0"/>
              <a:t>numbers are estimated using powers of ten 2</a:t>
            </a:r>
            <a:r>
              <a:rPr lang="en-US" baseline="30000" dirty="0"/>
              <a:t>10</a:t>
            </a:r>
            <a:r>
              <a:rPr lang="en-US" dirty="0"/>
              <a:t> = 1024 = 10</a:t>
            </a:r>
            <a:r>
              <a:rPr lang="en-US" baseline="30000" dirty="0"/>
              <a:t>3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36</a:t>
            </a:r>
            <a:r>
              <a:rPr lang="en-US" dirty="0" smtClean="0"/>
              <a:t> </a:t>
            </a:r>
            <a:r>
              <a:rPr lang="en-US" dirty="0"/>
              <a:t>= 2</a:t>
            </a:r>
            <a:r>
              <a:rPr lang="en-US" baseline="30000" dirty="0"/>
              <a:t>6</a:t>
            </a:r>
            <a:r>
              <a:rPr lang="en-US" dirty="0"/>
              <a:t>.2</a:t>
            </a:r>
            <a:r>
              <a:rPr lang="en-US" baseline="30000" dirty="0"/>
              <a:t>30</a:t>
            </a:r>
            <a:r>
              <a:rPr lang="en-US" dirty="0"/>
              <a:t> = 2</a:t>
            </a:r>
            <a:r>
              <a:rPr lang="en-US" baseline="30000" dirty="0"/>
              <a:t>6</a:t>
            </a:r>
            <a:r>
              <a:rPr lang="en-US" dirty="0"/>
              <a:t>(2</a:t>
            </a:r>
            <a:r>
              <a:rPr lang="en-US" baseline="30000" dirty="0"/>
              <a:t>10</a:t>
            </a:r>
            <a:r>
              <a:rPr lang="en-US" dirty="0"/>
              <a:t>)</a:t>
            </a:r>
            <a:r>
              <a:rPr lang="en-US" baseline="30000" dirty="0"/>
              <a:t>3</a:t>
            </a:r>
            <a:r>
              <a:rPr lang="en-US" dirty="0"/>
              <a:t> = 2</a:t>
            </a:r>
            <a:r>
              <a:rPr lang="en-US" baseline="30000" dirty="0"/>
              <a:t>6</a:t>
            </a:r>
            <a:r>
              <a:rPr lang="en-US" dirty="0"/>
              <a:t>(10</a:t>
            </a:r>
            <a:r>
              <a:rPr lang="en-US" baseline="30000" dirty="0"/>
              <a:t>3</a:t>
            </a:r>
            <a:r>
              <a:rPr lang="en-US" dirty="0"/>
              <a:t>)</a:t>
            </a:r>
            <a:r>
              <a:rPr lang="en-US" baseline="30000" dirty="0"/>
              <a:t>3</a:t>
            </a:r>
            <a:r>
              <a:rPr lang="en-US" dirty="0"/>
              <a:t> = 64 * 10</a:t>
            </a:r>
            <a:r>
              <a:rPr lang="en-US" baseline="30000" dirty="0"/>
              <a:t>9</a:t>
            </a:r>
          </a:p>
          <a:p>
            <a:endParaRPr lang="en-US" dirty="0" smtClean="0"/>
          </a:p>
          <a:p>
            <a:r>
              <a:rPr lang="en-US" b="1" dirty="0" smtClean="0"/>
              <a:t>Overflows</a:t>
            </a:r>
            <a:r>
              <a:rPr lang="en-US" dirty="0" smtClean="0"/>
              <a:t> </a:t>
            </a:r>
          </a:p>
          <a:p>
            <a:r>
              <a:rPr lang="en-US" dirty="0" smtClean="0"/>
              <a:t>If </a:t>
            </a:r>
            <a:r>
              <a:rPr lang="en-US" dirty="0"/>
              <a:t>the result of any operation does not fit into the number of bits reserved for it an overflow is said to occur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All </a:t>
            </a:r>
            <a:r>
              <a:rPr lang="en-US" dirty="0"/>
              <a:t>the 4 arithmetic operations can cause an overflow. 360 + 720 – 300 = 360 + (720 – 300) and (360 + 720) – 300 </a:t>
            </a:r>
          </a:p>
        </p:txBody>
      </p:sp>
    </p:spTree>
    <p:extLst>
      <p:ext uri="{BB962C8B-B14F-4D97-AF65-F5344CB8AC3E}">
        <p14:creationId xmlns:p14="http://schemas.microsoft.com/office/powerpoint/2010/main" val="175234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SIGNED INTEGERS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09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Decimal System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In everyday life we use a system based on decimal digits (0, 1, 2, 3, 4, 5, 6, 7, 8, 9) to • represent numbers. </a:t>
            </a:r>
            <a:endParaRPr lang="en-US" dirty="0" smtClean="0"/>
          </a:p>
          <a:p>
            <a:r>
              <a:rPr lang="en-US" dirty="0"/>
              <a:t>This system is referred to as the decimal system. </a:t>
            </a:r>
            <a:endParaRPr lang="en-US" dirty="0" smtClean="0"/>
          </a:p>
          <a:p>
            <a:r>
              <a:rPr lang="en-US" dirty="0"/>
              <a:t> In the decimal system, 10 different digits are used to represent numbers with a base of 10. </a:t>
            </a:r>
          </a:p>
        </p:txBody>
      </p:sp>
    </p:spTree>
    <p:extLst>
      <p:ext uri="{BB962C8B-B14F-4D97-AF65-F5344CB8AC3E}">
        <p14:creationId xmlns:p14="http://schemas.microsoft.com/office/powerpoint/2010/main" val="5130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Binary System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the binary system, we have only two digits, 1 and 0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Thus</a:t>
            </a:r>
            <a:r>
              <a:rPr lang="en-US" dirty="0"/>
              <a:t>, numbers in the binary system are        represented to the base 2. </a:t>
            </a:r>
          </a:p>
          <a:p>
            <a:r>
              <a:rPr lang="en-US" dirty="0" smtClean="0"/>
              <a:t>A </a:t>
            </a:r>
            <a:r>
              <a:rPr lang="en-US" dirty="0"/>
              <a:t>computer uses binary digits (0’s and 1’s) to store data in different </a:t>
            </a:r>
            <a:r>
              <a:rPr lang="en-US" dirty="0" smtClean="0"/>
              <a:t>formats.</a:t>
            </a:r>
          </a:p>
          <a:p>
            <a:r>
              <a:rPr lang="en-US" dirty="0" smtClean="0"/>
              <a:t>These </a:t>
            </a:r>
            <a:r>
              <a:rPr lang="en-US" dirty="0"/>
              <a:t>binary digits are called </a:t>
            </a:r>
            <a:r>
              <a:rPr lang="en-US" b="1" dirty="0"/>
              <a:t>BITS.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 In Computer circuits, 0’s and 1’s are voltage levels: </a:t>
            </a:r>
            <a:endParaRPr lang="en-US" dirty="0" smtClean="0"/>
          </a:p>
          <a:p>
            <a:pPr lvl="2"/>
            <a:r>
              <a:rPr lang="en-US" dirty="0" smtClean="0"/>
              <a:t>0 </a:t>
            </a:r>
            <a:r>
              <a:rPr lang="en-US" dirty="0"/>
              <a:t>is low voltage (OFF) </a:t>
            </a:r>
          </a:p>
          <a:p>
            <a:pPr lvl="2"/>
            <a:r>
              <a:rPr lang="en-US" dirty="0" smtClean="0"/>
              <a:t>1 </a:t>
            </a:r>
            <a:r>
              <a:rPr lang="en-US" dirty="0"/>
              <a:t>is high Voltage (ON)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03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Formats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Numeric formats</a:t>
            </a:r>
          </a:p>
          <a:p>
            <a:pPr marL="0" indent="0">
              <a:buNone/>
            </a:pPr>
            <a:r>
              <a:rPr lang="en-US" dirty="0"/>
              <a:t>They store only numbers; There are three numeric formats: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➢Integer </a:t>
            </a:r>
            <a:r>
              <a:rPr lang="en-US" dirty="0"/>
              <a:t>or Fixed point Formats.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➢ </a:t>
            </a:r>
            <a:r>
              <a:rPr lang="en-US" dirty="0"/>
              <a:t>Floating Point Formats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➢ </a:t>
            </a:r>
            <a:r>
              <a:rPr lang="en-US" dirty="0"/>
              <a:t>Binary Coded decimal (BCD)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2. Alphanumeric Codes</a:t>
            </a:r>
          </a:p>
          <a:p>
            <a:pPr marL="0" indent="0">
              <a:buNone/>
            </a:pPr>
            <a:r>
              <a:rPr lang="en-US" dirty="0"/>
              <a:t>Store both numbers and characters including the alphabetic characters.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30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NUMERIC FORMATS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Integer formats</a:t>
            </a:r>
            <a:endParaRPr lang="en-US" b="1" dirty="0" smtClean="0"/>
          </a:p>
          <a:p>
            <a:r>
              <a:rPr lang="en-US" b="1" dirty="0" smtClean="0"/>
              <a:t>Binary</a:t>
            </a:r>
          </a:p>
          <a:p>
            <a:r>
              <a:rPr lang="en-US" dirty="0"/>
              <a:t>To convert from decimal to binary we do successive divisions</a:t>
            </a:r>
          </a:p>
          <a:p>
            <a:r>
              <a:rPr lang="en-US" b="1" dirty="0" smtClean="0"/>
              <a:t>Examples</a:t>
            </a:r>
          </a:p>
          <a:p>
            <a:r>
              <a:rPr lang="en-US" dirty="0" smtClean="0"/>
              <a:t>244(11110100), 145(10010001), 112(1110000</a:t>
            </a:r>
            <a:r>
              <a:rPr lang="en-US" dirty="0"/>
              <a:t>), </a:t>
            </a:r>
            <a:r>
              <a:rPr lang="en-US" dirty="0" smtClean="0"/>
              <a:t>25673, </a:t>
            </a:r>
            <a:r>
              <a:rPr lang="en-US" dirty="0"/>
              <a:t>100, </a:t>
            </a:r>
            <a:r>
              <a:rPr lang="en-US" dirty="0" smtClean="0"/>
              <a:t> </a:t>
            </a:r>
            <a:r>
              <a:rPr lang="en-US" dirty="0"/>
              <a:t>57</a:t>
            </a:r>
            <a:endParaRPr lang="en-US" dirty="0" smtClean="0"/>
          </a:p>
          <a:p>
            <a:r>
              <a:rPr lang="en-US" b="1" dirty="0" smtClean="0"/>
              <a:t>Trial </a:t>
            </a:r>
          </a:p>
          <a:p>
            <a:pPr marL="457200" lvl="1" indent="0">
              <a:buNone/>
            </a:pPr>
            <a:r>
              <a:rPr lang="en-US" b="1" dirty="0" smtClean="0"/>
              <a:t>	1. </a:t>
            </a:r>
            <a:r>
              <a:rPr lang="en-US" b="1" dirty="0"/>
              <a:t>C</a:t>
            </a:r>
            <a:r>
              <a:rPr lang="en-US" b="1" dirty="0" smtClean="0"/>
              <a:t>onvert the following decimal numbers to base two.</a:t>
            </a:r>
          </a:p>
          <a:p>
            <a:pPr marL="457200" lvl="1" indent="0">
              <a:buNone/>
            </a:pPr>
            <a:r>
              <a:rPr lang="en-US" b="1" dirty="0"/>
              <a:t>	</a:t>
            </a:r>
            <a:r>
              <a:rPr lang="en-US" b="1" dirty="0" smtClean="0"/>
              <a:t>2. Convert them to hexadecimal after.</a:t>
            </a:r>
          </a:p>
          <a:p>
            <a:r>
              <a:rPr lang="en-US" dirty="0" smtClean="0"/>
              <a:t>12999, 555, 294, 160, 891, 76.</a:t>
            </a:r>
          </a:p>
        </p:txBody>
      </p:sp>
    </p:spTree>
    <p:extLst>
      <p:ext uri="{BB962C8B-B14F-4D97-AF65-F5344CB8AC3E}">
        <p14:creationId xmlns:p14="http://schemas.microsoft.com/office/powerpoint/2010/main" val="50877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To convert from binary to decimal we expand e.g. </a:t>
            </a:r>
            <a:endParaRPr lang="en-US" dirty="0" smtClean="0"/>
          </a:p>
          <a:p>
            <a:r>
              <a:rPr lang="en-US" dirty="0" smtClean="0"/>
              <a:t>11011 </a:t>
            </a:r>
            <a:r>
              <a:rPr lang="en-US" dirty="0"/>
              <a:t>= (1 * 2</a:t>
            </a:r>
            <a:r>
              <a:rPr lang="en-US" baseline="30000" dirty="0"/>
              <a:t>4</a:t>
            </a:r>
            <a:r>
              <a:rPr lang="en-US" dirty="0"/>
              <a:t>) + (1 * 2</a:t>
            </a:r>
            <a:r>
              <a:rPr lang="en-US" baseline="30000" dirty="0"/>
              <a:t>3</a:t>
            </a:r>
            <a:r>
              <a:rPr lang="en-US" dirty="0"/>
              <a:t>) + (0 * 2</a:t>
            </a:r>
            <a:r>
              <a:rPr lang="en-US" baseline="30000" dirty="0"/>
              <a:t>2</a:t>
            </a:r>
            <a:r>
              <a:rPr lang="en-US" dirty="0"/>
              <a:t>) + (1 * 2</a:t>
            </a:r>
            <a:r>
              <a:rPr lang="en-US" baseline="30000" dirty="0"/>
              <a:t>1</a:t>
            </a:r>
            <a:r>
              <a:rPr lang="en-US" dirty="0"/>
              <a:t>)+ (1 * 2</a:t>
            </a:r>
            <a:r>
              <a:rPr lang="en-US" baseline="30000" dirty="0"/>
              <a:t>0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smtClean="0"/>
              <a:t>= </a:t>
            </a:r>
            <a:r>
              <a:rPr lang="en-US" dirty="0"/>
              <a:t>16 + 8 + 0 + 2 + 1 </a:t>
            </a:r>
            <a:endParaRPr lang="en-US" dirty="0" smtClean="0"/>
          </a:p>
          <a:p>
            <a:r>
              <a:rPr lang="en-US" dirty="0" smtClean="0"/>
              <a:t>= </a:t>
            </a:r>
            <a:r>
              <a:rPr lang="en-US" dirty="0"/>
              <a:t>27</a:t>
            </a:r>
            <a:r>
              <a:rPr lang="en-US" baseline="-25000" dirty="0"/>
              <a:t>10</a:t>
            </a:r>
            <a:r>
              <a:rPr lang="en-US" dirty="0"/>
              <a:t>.</a:t>
            </a:r>
          </a:p>
          <a:p>
            <a:r>
              <a:rPr lang="en-US" b="1" dirty="0" smtClean="0"/>
              <a:t>Others :</a:t>
            </a:r>
          </a:p>
          <a:p>
            <a:r>
              <a:rPr lang="en-US" dirty="0" smtClean="0"/>
              <a:t>111001(57), 100011(35), 11001011(203), 10101101(173), 1011(11)</a:t>
            </a:r>
          </a:p>
          <a:p>
            <a:r>
              <a:rPr lang="en-US" b="1" dirty="0" smtClean="0"/>
              <a:t>Trial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/>
              <a:t>Convert the following binary numbers to decimal base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/>
              <a:t>Convert them to hexadecimal.</a:t>
            </a:r>
          </a:p>
          <a:p>
            <a:r>
              <a:rPr lang="en-US" dirty="0" smtClean="0"/>
              <a:t>10101, 1101, 1001, 1101001, 10111, 111, 101010</a:t>
            </a:r>
          </a:p>
        </p:txBody>
      </p:sp>
    </p:spTree>
    <p:extLst>
      <p:ext uri="{BB962C8B-B14F-4D97-AF65-F5344CB8AC3E}">
        <p14:creationId xmlns:p14="http://schemas.microsoft.com/office/powerpoint/2010/main" val="319703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HEXADECIMAL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hexadecimal notation, binary digits are grouped into sets of four. </a:t>
            </a:r>
          </a:p>
          <a:p>
            <a:r>
              <a:rPr lang="en-US" dirty="0" smtClean="0"/>
              <a:t>Each </a:t>
            </a:r>
            <a:r>
              <a:rPr lang="en-US" dirty="0"/>
              <a:t>possible combination of four binary digits is given a symbol. </a:t>
            </a:r>
            <a:endParaRPr lang="en-US" dirty="0" smtClean="0"/>
          </a:p>
          <a:p>
            <a:r>
              <a:rPr lang="en-US" dirty="0"/>
              <a:t>It has 15 digits 0 – 15</a:t>
            </a:r>
          </a:p>
        </p:txBody>
      </p:sp>
    </p:spTree>
    <p:extLst>
      <p:ext uri="{BB962C8B-B14F-4D97-AF65-F5344CB8AC3E}">
        <p14:creationId xmlns:p14="http://schemas.microsoft.com/office/powerpoint/2010/main" val="295376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HEXADECIMAL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Each Hexadecimal digit can be represented by a unique combination of 4 binary bits; e.g.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&gt; 110011011 = </a:t>
            </a:r>
            <a:r>
              <a:rPr lang="en-US" dirty="0" smtClean="0"/>
              <a:t>0001   </a:t>
            </a:r>
            <a:r>
              <a:rPr lang="en-US" dirty="0"/>
              <a:t>1001 </a:t>
            </a:r>
            <a:r>
              <a:rPr lang="en-US" dirty="0" smtClean="0"/>
              <a:t>  1011 </a:t>
            </a:r>
          </a:p>
          <a:p>
            <a:pPr lvl="6"/>
            <a:r>
              <a:rPr lang="en-US" dirty="0" smtClean="0"/>
              <a:t>1	   9	         </a:t>
            </a:r>
            <a:r>
              <a:rPr lang="en-US" dirty="0"/>
              <a:t>B</a:t>
            </a:r>
            <a:r>
              <a:rPr lang="en-US" baseline="-25000" dirty="0"/>
              <a:t>16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To convert 1C2E</a:t>
            </a:r>
            <a:r>
              <a:rPr lang="en-US" baseline="-25000" dirty="0"/>
              <a:t>16</a:t>
            </a:r>
            <a:r>
              <a:rPr lang="en-US" dirty="0"/>
              <a:t> to decimal you expand using powers of 16.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= </a:t>
            </a:r>
            <a:r>
              <a:rPr lang="en-US" dirty="0"/>
              <a:t>(1 * 16</a:t>
            </a:r>
            <a:r>
              <a:rPr lang="en-US" baseline="30000" dirty="0"/>
              <a:t>3</a:t>
            </a:r>
            <a:r>
              <a:rPr lang="en-US" dirty="0"/>
              <a:t>) + (12 * 16</a:t>
            </a:r>
            <a:r>
              <a:rPr lang="en-US" baseline="30000" dirty="0"/>
              <a:t>2</a:t>
            </a:r>
            <a:r>
              <a:rPr lang="en-US" dirty="0"/>
              <a:t>) + (2 * 16</a:t>
            </a:r>
            <a:r>
              <a:rPr lang="en-US" baseline="30000" dirty="0"/>
              <a:t>1</a:t>
            </a:r>
            <a:r>
              <a:rPr lang="en-US" dirty="0"/>
              <a:t>) + (14 * 16</a:t>
            </a:r>
            <a:r>
              <a:rPr lang="en-US" baseline="30000" dirty="0"/>
              <a:t>0</a:t>
            </a:r>
            <a:r>
              <a:rPr lang="en-US" dirty="0"/>
              <a:t>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= </a:t>
            </a:r>
            <a:r>
              <a:rPr lang="en-US" dirty="0"/>
              <a:t>4096 + 3072 + 32 + 14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= 7214</a:t>
            </a:r>
            <a:r>
              <a:rPr lang="en-US" baseline="-25000" dirty="0" smtClean="0"/>
              <a:t>10</a:t>
            </a:r>
          </a:p>
          <a:p>
            <a:pPr marL="0" indent="0">
              <a:buNone/>
            </a:pPr>
            <a:r>
              <a:rPr lang="en-US" b="1" baseline="-25000" dirty="0" smtClean="0">
                <a:solidFill>
                  <a:srgbClr val="FF0000"/>
                </a:solidFill>
              </a:rPr>
              <a:t>NOTE</a:t>
            </a:r>
          </a:p>
          <a:p>
            <a:pPr marL="0" indent="0">
              <a:buNone/>
            </a:pPr>
            <a:r>
              <a:rPr lang="en-US" dirty="0"/>
              <a:t>To convert 15797</a:t>
            </a:r>
            <a:r>
              <a:rPr lang="en-US" baseline="-25000" dirty="0"/>
              <a:t>10</a:t>
            </a:r>
            <a:r>
              <a:rPr lang="en-US" dirty="0"/>
              <a:t> to hexadecimal we perform successive divisions by 16.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828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OCTAL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 Each octal digit can be represented by a unique combination of three bits. e.g. </a:t>
            </a:r>
            <a:endParaRPr lang="en-US" sz="2400" dirty="0" smtClean="0"/>
          </a:p>
          <a:p>
            <a:r>
              <a:rPr lang="en-US" sz="2400" dirty="0" smtClean="0"/>
              <a:t>110011011</a:t>
            </a:r>
            <a:r>
              <a:rPr lang="en-US" sz="2400" baseline="-25000" dirty="0" smtClean="0"/>
              <a:t>2 </a:t>
            </a:r>
            <a:r>
              <a:rPr lang="en-US" sz="2400" dirty="0"/>
              <a:t>= 110 </a:t>
            </a:r>
            <a:r>
              <a:rPr lang="en-US" sz="2400" dirty="0" smtClean="0"/>
              <a:t>  011    </a:t>
            </a:r>
            <a:r>
              <a:rPr lang="en-US" sz="2400" dirty="0"/>
              <a:t>011</a:t>
            </a:r>
            <a:r>
              <a:rPr lang="en-US" sz="2400" baseline="-25000" dirty="0"/>
              <a:t>2</a:t>
            </a:r>
            <a:r>
              <a:rPr lang="en-US" sz="2400" dirty="0"/>
              <a:t> = </a:t>
            </a:r>
            <a:r>
              <a:rPr lang="en-US" sz="2400" dirty="0" smtClean="0"/>
              <a:t>633</a:t>
            </a:r>
            <a:r>
              <a:rPr lang="en-US" sz="2400" baseline="-25000" dirty="0" smtClean="0"/>
              <a:t>8</a:t>
            </a:r>
          </a:p>
          <a:p>
            <a:endParaRPr lang="en-US" sz="2400" baseline="-25000" dirty="0"/>
          </a:p>
          <a:p>
            <a:r>
              <a:rPr lang="en-US" sz="2400" dirty="0" smtClean="0"/>
              <a:t>101011000110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smtClean="0"/>
              <a:t>101   </a:t>
            </a:r>
            <a:r>
              <a:rPr lang="en-US" sz="2400" dirty="0"/>
              <a:t>011 </a:t>
            </a:r>
            <a:r>
              <a:rPr lang="en-US" sz="2400" dirty="0" smtClean="0"/>
              <a:t>  000  110 </a:t>
            </a:r>
            <a:r>
              <a:rPr lang="en-US" sz="2400" dirty="0"/>
              <a:t>= 5306</a:t>
            </a:r>
            <a:r>
              <a:rPr lang="en-US" sz="2400" baseline="-25000" dirty="0"/>
              <a:t>8</a:t>
            </a:r>
            <a:r>
              <a:rPr lang="en-US" sz="2400" dirty="0"/>
              <a:t> = </a:t>
            </a:r>
            <a:r>
              <a:rPr lang="en-US" sz="2400" dirty="0" smtClean="0"/>
              <a:t>1010  </a:t>
            </a:r>
            <a:r>
              <a:rPr lang="en-US" sz="2400" dirty="0"/>
              <a:t>1100 </a:t>
            </a:r>
            <a:r>
              <a:rPr lang="en-US" sz="2400" dirty="0" smtClean="0"/>
              <a:t>  0110 </a:t>
            </a:r>
            <a:r>
              <a:rPr lang="en-US" sz="2400" dirty="0"/>
              <a:t>= </a:t>
            </a:r>
            <a:r>
              <a:rPr lang="en-US" sz="2400" dirty="0" smtClean="0"/>
              <a:t>AC6</a:t>
            </a:r>
            <a:r>
              <a:rPr lang="en-US" sz="2400" baseline="-25000" dirty="0" smtClean="0"/>
              <a:t>16</a:t>
            </a:r>
          </a:p>
          <a:p>
            <a:pPr marL="0" indent="0">
              <a:buNone/>
            </a:pPr>
            <a:endParaRPr lang="en-US" sz="2400" baseline="-25000" dirty="0"/>
          </a:p>
          <a:p>
            <a:r>
              <a:rPr lang="en-US" sz="2400" dirty="0" smtClean="0"/>
              <a:t>1573</a:t>
            </a:r>
            <a:r>
              <a:rPr lang="en-US" sz="2400" baseline="-25000" dirty="0" smtClean="0"/>
              <a:t>8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smtClean="0"/>
              <a:t>001  </a:t>
            </a:r>
            <a:r>
              <a:rPr lang="en-US" sz="2400" dirty="0"/>
              <a:t>101 </a:t>
            </a:r>
            <a:r>
              <a:rPr lang="en-US" sz="2400" dirty="0" smtClean="0"/>
              <a:t> 111  </a:t>
            </a:r>
            <a:r>
              <a:rPr lang="en-US" sz="2400" dirty="0"/>
              <a:t>011</a:t>
            </a:r>
            <a:r>
              <a:rPr lang="en-US" sz="2400" baseline="-25000" dirty="0"/>
              <a:t>2</a:t>
            </a:r>
            <a:r>
              <a:rPr lang="en-US" sz="2400" dirty="0"/>
              <a:t> = </a:t>
            </a:r>
            <a:r>
              <a:rPr lang="en-US" sz="2400" dirty="0" smtClean="0"/>
              <a:t>0011  </a:t>
            </a:r>
            <a:r>
              <a:rPr lang="en-US" sz="2400" dirty="0"/>
              <a:t>0111 </a:t>
            </a:r>
            <a:r>
              <a:rPr lang="en-US" sz="2400" dirty="0" smtClean="0"/>
              <a:t>  1011 </a:t>
            </a:r>
            <a:r>
              <a:rPr lang="en-US" sz="2400" dirty="0"/>
              <a:t>= </a:t>
            </a:r>
            <a:r>
              <a:rPr lang="en-US" sz="2400" dirty="0" smtClean="0"/>
              <a:t>37B</a:t>
            </a:r>
            <a:r>
              <a:rPr lang="en-US" sz="2400" baseline="-25000" dirty="0" smtClean="0"/>
              <a:t>16</a:t>
            </a:r>
          </a:p>
          <a:p>
            <a:pPr marL="0" indent="0">
              <a:buNone/>
            </a:pPr>
            <a:endParaRPr lang="en-US" sz="2400" baseline="-25000" dirty="0"/>
          </a:p>
          <a:p>
            <a:r>
              <a:rPr lang="en-US" sz="2400" dirty="0"/>
              <a:t>• A748</a:t>
            </a:r>
            <a:r>
              <a:rPr lang="en-US" sz="2400" baseline="-25000" dirty="0"/>
              <a:t>16</a:t>
            </a:r>
            <a:r>
              <a:rPr lang="en-US" sz="2400" dirty="0"/>
              <a:t> = </a:t>
            </a:r>
            <a:r>
              <a:rPr lang="en-US" sz="2400" dirty="0" smtClean="0"/>
              <a:t>1010   0111   </a:t>
            </a:r>
            <a:r>
              <a:rPr lang="en-US" sz="2400" dirty="0"/>
              <a:t>0100 </a:t>
            </a:r>
            <a:r>
              <a:rPr lang="en-US" sz="2400" dirty="0" smtClean="0"/>
              <a:t>  1000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smtClean="0"/>
              <a:t> </a:t>
            </a:r>
            <a:r>
              <a:rPr lang="en-US" sz="2400" dirty="0"/>
              <a:t>001 </a:t>
            </a:r>
            <a:r>
              <a:rPr lang="en-US" sz="2400" dirty="0" smtClean="0"/>
              <a:t>  010   </a:t>
            </a:r>
            <a:r>
              <a:rPr lang="en-US" sz="2400" dirty="0"/>
              <a:t>011 </a:t>
            </a:r>
            <a:r>
              <a:rPr lang="en-US" sz="2400" dirty="0" smtClean="0"/>
              <a:t>  101   001   </a:t>
            </a:r>
            <a:r>
              <a:rPr lang="en-US" sz="2400" dirty="0"/>
              <a:t>000 = 123510</a:t>
            </a:r>
            <a:r>
              <a:rPr lang="en-US" sz="2400" baseline="-25000" dirty="0"/>
              <a:t>8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903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782</Words>
  <Application>Microsoft Office PowerPoint</Application>
  <PresentationFormat>On-screen Show (4:3)</PresentationFormat>
  <Paragraphs>103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 Data Representations </vt:lpstr>
      <vt:lpstr>Decimal System</vt:lpstr>
      <vt:lpstr>Binary System</vt:lpstr>
      <vt:lpstr>Data Formats</vt:lpstr>
      <vt:lpstr>NUMERIC FORMATS</vt:lpstr>
      <vt:lpstr>PowerPoint Presentation</vt:lpstr>
      <vt:lpstr>HEXADECIMAL</vt:lpstr>
      <vt:lpstr>HEXADECIMAL</vt:lpstr>
      <vt:lpstr>OCTAL</vt:lpstr>
      <vt:lpstr>SUMMARY</vt:lpstr>
      <vt:lpstr>PRACTICE QUESTIONS</vt:lpstr>
      <vt:lpstr>FRACTIONS</vt:lpstr>
      <vt:lpstr>FRACTIONS</vt:lpstr>
      <vt:lpstr>BINARY ARITHMETIC</vt:lpstr>
      <vt:lpstr>REPRESENTATION OF NUMBERS IN COMPUTERS</vt:lpstr>
      <vt:lpstr>REPRESENTATION OF NUMBERS IN COMPUTERS</vt:lpstr>
      <vt:lpstr>SIGNED INTEGERS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Data Representations </dc:title>
  <dc:creator>Miguel</dc:creator>
  <cp:lastModifiedBy>PROJECTOR</cp:lastModifiedBy>
  <cp:revision>19</cp:revision>
  <dcterms:created xsi:type="dcterms:W3CDTF">2006-08-16T00:00:00Z</dcterms:created>
  <dcterms:modified xsi:type="dcterms:W3CDTF">2023-06-09T00:07:28Z</dcterms:modified>
</cp:coreProperties>
</file>