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SIGNED INTEGERS</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6157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 FORMATS</a:t>
            </a:r>
            <a:endParaRPr lang="en-US" b="1"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smtClean="0"/>
              <a:t>It stores numbers given in scientific notation. It is often used to handle very large and very small numbers</a:t>
            </a:r>
            <a:r>
              <a:rPr lang="en-US" dirty="0"/>
              <a:t>.</a:t>
            </a:r>
          </a:p>
          <a:p>
            <a:r>
              <a:rPr lang="en-US" dirty="0" smtClean="0"/>
              <a:t>It is written in the form: </a:t>
            </a:r>
            <a:r>
              <a:rPr lang="en-US" b="1" dirty="0" smtClean="0"/>
              <a:t>Fraction*</a:t>
            </a:r>
            <a:r>
              <a:rPr lang="en-US" b="1" dirty="0" err="1" smtClean="0"/>
              <a:t>base</a:t>
            </a:r>
            <a:r>
              <a:rPr lang="en-US" b="1" baseline="30000" dirty="0" err="1" smtClean="0"/>
              <a:t>exponent</a:t>
            </a:r>
            <a:endParaRPr lang="en-US" baseline="30000" dirty="0"/>
          </a:p>
          <a:p>
            <a:r>
              <a:rPr lang="en-US" dirty="0" smtClean="0"/>
              <a:t>e.g.0.000000357 = 0.357*10</a:t>
            </a:r>
            <a:r>
              <a:rPr lang="en-US" baseline="30000" dirty="0" smtClean="0"/>
              <a:t>-6</a:t>
            </a:r>
            <a:r>
              <a:rPr lang="en-US" dirty="0" smtClean="0"/>
              <a:t>, </a:t>
            </a:r>
          </a:p>
          <a:p>
            <a:pPr marL="0" indent="0">
              <a:buNone/>
            </a:pPr>
            <a:r>
              <a:rPr lang="en-US" dirty="0"/>
              <a:t>	</a:t>
            </a:r>
            <a:r>
              <a:rPr lang="en-US" dirty="0" smtClean="0"/>
              <a:t>625000000 = 0.625*10</a:t>
            </a:r>
            <a:r>
              <a:rPr lang="en-US" baseline="30000" dirty="0" smtClean="0"/>
              <a:t>9</a:t>
            </a:r>
            <a:endParaRPr lang="en-US" baseline="30000" dirty="0"/>
          </a:p>
          <a:p>
            <a:r>
              <a:rPr lang="en-US" dirty="0" smtClean="0"/>
              <a:t>The fraction part is called the </a:t>
            </a:r>
            <a:r>
              <a:rPr lang="en-US" b="1" dirty="0" err="1" smtClean="0"/>
              <a:t>significand</a:t>
            </a:r>
            <a:r>
              <a:rPr lang="en-US" b="1" dirty="0" smtClean="0"/>
              <a:t> </a:t>
            </a:r>
            <a:r>
              <a:rPr lang="en-US" dirty="0" smtClean="0"/>
              <a:t>and the exponent the </a:t>
            </a:r>
            <a:r>
              <a:rPr lang="en-US" b="1" dirty="0" smtClean="0"/>
              <a:t>characteristic</a:t>
            </a:r>
            <a:endParaRPr lang="en-US" dirty="0"/>
          </a:p>
          <a:p>
            <a:endParaRPr lang="en-US" dirty="0"/>
          </a:p>
        </p:txBody>
      </p:sp>
    </p:spTree>
    <p:extLst>
      <p:ext uri="{BB962C8B-B14F-4D97-AF65-F5344CB8AC3E}">
        <p14:creationId xmlns:p14="http://schemas.microsoft.com/office/powerpoint/2010/main" val="1160696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 FORMAT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 floating point format is designated by</a:t>
            </a:r>
            <a:r>
              <a:rPr lang="en-US" dirty="0"/>
              <a:t>:</a:t>
            </a:r>
          </a:p>
          <a:p>
            <a:pPr lvl="2"/>
            <a:r>
              <a:rPr lang="en-US" dirty="0" smtClean="0"/>
              <a:t>The base</a:t>
            </a:r>
            <a:endParaRPr lang="en-US" dirty="0"/>
          </a:p>
          <a:p>
            <a:pPr lvl="2"/>
            <a:r>
              <a:rPr lang="en-US" dirty="0" smtClean="0"/>
              <a:t>The number of bits reserved for the exponent</a:t>
            </a:r>
            <a:endParaRPr lang="en-US" dirty="0"/>
          </a:p>
          <a:p>
            <a:pPr lvl="2"/>
            <a:r>
              <a:rPr lang="en-US" dirty="0" smtClean="0"/>
              <a:t>Then umber of bits reserved for the fraction</a:t>
            </a:r>
            <a:endParaRPr lang="en-US" dirty="0"/>
          </a:p>
          <a:p>
            <a:pPr lvl="2"/>
            <a:r>
              <a:rPr lang="en-US" dirty="0" smtClean="0"/>
              <a:t>The method for storing the sign and magnitude of the exponent</a:t>
            </a:r>
            <a:endParaRPr lang="en-US" dirty="0"/>
          </a:p>
          <a:p>
            <a:pPr lvl="2"/>
            <a:r>
              <a:rPr lang="en-US" dirty="0" smtClean="0"/>
              <a:t>The method for storing the sign and magnitude of the fraction</a:t>
            </a:r>
            <a:r>
              <a:rPr lang="en-US" dirty="0"/>
              <a:t>.</a:t>
            </a:r>
          </a:p>
          <a:p>
            <a:pPr lvl="2"/>
            <a:r>
              <a:rPr lang="en-US" dirty="0" smtClean="0"/>
              <a:t>The order in which the two signs and the two magnitudes are to occur</a:t>
            </a:r>
            <a:r>
              <a:rPr lang="en-US" dirty="0"/>
              <a:t>.</a:t>
            </a:r>
          </a:p>
          <a:p>
            <a:pPr lvl="2"/>
            <a:r>
              <a:rPr lang="en-US" dirty="0" smtClean="0"/>
              <a:t>The combination of the above factors for a given computer depends upon the designer</a:t>
            </a:r>
            <a:r>
              <a:rPr lang="en-US" dirty="0"/>
              <a:t>.</a:t>
            </a:r>
          </a:p>
          <a:p>
            <a:endParaRPr lang="en-US" dirty="0"/>
          </a:p>
        </p:txBody>
      </p:sp>
    </p:spTree>
    <p:extLst>
      <p:ext uri="{BB962C8B-B14F-4D97-AF65-F5344CB8AC3E}">
        <p14:creationId xmlns:p14="http://schemas.microsoft.com/office/powerpoint/2010/main" val="2674784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7709"/>
            <a:ext cx="8229600" cy="886691"/>
          </a:xfrm>
        </p:spPr>
        <p:txBody>
          <a:bodyPr/>
          <a:lstStyle/>
          <a:p>
            <a:r>
              <a:rPr lang="en-US" b="1" dirty="0"/>
              <a:t>A Typical Floating Point Format</a:t>
            </a:r>
          </a:p>
        </p:txBody>
      </p:sp>
      <p:sp>
        <p:nvSpPr>
          <p:cNvPr id="3" name="Content Placeholder 2"/>
          <p:cNvSpPr>
            <a:spLocks noGrp="1"/>
          </p:cNvSpPr>
          <p:nvPr>
            <p:ph idx="1"/>
          </p:nvPr>
        </p:nvSpPr>
        <p:spPr>
          <a:xfrm>
            <a:off x="152400" y="2438400"/>
            <a:ext cx="8229600" cy="3535363"/>
          </a:xfrm>
        </p:spPr>
        <p:txBody>
          <a:bodyPr>
            <a:normAutofit/>
          </a:bodyPr>
          <a:lstStyle/>
          <a:p>
            <a:r>
              <a:rPr lang="en-US" dirty="0" smtClean="0"/>
              <a:t>The base chosen never appears in the format</a:t>
            </a:r>
            <a:r>
              <a:rPr lang="en-US" dirty="0"/>
              <a:t> </a:t>
            </a:r>
            <a:r>
              <a:rPr lang="en-US" dirty="0" smtClean="0"/>
              <a:t>once chosen it is fixed</a:t>
            </a:r>
            <a:r>
              <a:rPr lang="en-US" dirty="0"/>
              <a:t>.</a:t>
            </a:r>
          </a:p>
          <a:p>
            <a:r>
              <a:rPr lang="en-US" dirty="0" smtClean="0"/>
              <a:t>The total number of bits in the FPF is N+M+2</a:t>
            </a:r>
            <a:r>
              <a:rPr lang="en-US" dirty="0"/>
              <a:t> </a:t>
            </a:r>
            <a:r>
              <a:rPr lang="en-US" dirty="0" smtClean="0"/>
              <a:t>where N = bits are reserved for the magnitude of the</a:t>
            </a:r>
            <a:r>
              <a:rPr lang="en-US" dirty="0"/>
              <a:t> </a:t>
            </a:r>
            <a:r>
              <a:rPr lang="en-US" dirty="0" smtClean="0"/>
              <a:t>exponent and M = bits reserved for the magnitude</a:t>
            </a:r>
            <a:r>
              <a:rPr lang="en-US" dirty="0"/>
              <a:t> </a:t>
            </a:r>
            <a:r>
              <a:rPr lang="en-US" dirty="0" smtClean="0"/>
              <a:t>of the fraction</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8991600" cy="1524000"/>
          </a:xfrm>
          <a:prstGeom prst="rect">
            <a:avLst/>
          </a:prstGeom>
        </p:spPr>
      </p:pic>
    </p:spTree>
    <p:extLst>
      <p:ext uri="{BB962C8B-B14F-4D97-AF65-F5344CB8AC3E}">
        <p14:creationId xmlns:p14="http://schemas.microsoft.com/office/powerpoint/2010/main" val="406019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Typical Floating Point Format</a:t>
            </a:r>
            <a:endParaRPr lang="en-US" dirty="0"/>
          </a:p>
        </p:txBody>
      </p:sp>
      <p:sp>
        <p:nvSpPr>
          <p:cNvPr id="3" name="Content Placeholder 2"/>
          <p:cNvSpPr>
            <a:spLocks noGrp="1"/>
          </p:cNvSpPr>
          <p:nvPr>
            <p:ph idx="1"/>
          </p:nvPr>
        </p:nvSpPr>
        <p:spPr/>
        <p:txBody>
          <a:bodyPr>
            <a:normAutofit/>
          </a:bodyPr>
          <a:lstStyle/>
          <a:p>
            <a:r>
              <a:rPr lang="en-US" dirty="0" smtClean="0"/>
              <a:t>If</a:t>
            </a:r>
            <a:r>
              <a:rPr lang="en-US" dirty="0"/>
              <a:t> </a:t>
            </a:r>
            <a:r>
              <a:rPr lang="en-US" dirty="0" smtClean="0"/>
              <a:t>base 2 is assumed the largest number that can be stored using a floating point format is N approximately 2</a:t>
            </a:r>
            <a:r>
              <a:rPr lang="en-US" baseline="30000" dirty="0" smtClean="0"/>
              <a:t>2-1 </a:t>
            </a:r>
            <a:r>
              <a:rPr lang="en-US" dirty="0" smtClean="0"/>
              <a:t>where N = number of bits reserved for the exponent</a:t>
            </a:r>
            <a:r>
              <a:rPr lang="en-US" dirty="0"/>
              <a:t>.</a:t>
            </a:r>
          </a:p>
          <a:p>
            <a:r>
              <a:rPr lang="en-US" dirty="0" smtClean="0"/>
              <a:t>If N = 7 the largest number is approximately</a:t>
            </a:r>
            <a:endParaRPr lang="en-US" dirty="0"/>
          </a:p>
          <a:p>
            <a:endParaRPr lang="en-US" dirty="0"/>
          </a:p>
          <a:p>
            <a:r>
              <a:rPr lang="en-US" dirty="0" smtClean="0"/>
              <a:t>2</a:t>
            </a:r>
            <a:r>
              <a:rPr lang="en-US" baseline="30000" dirty="0" smtClean="0"/>
              <a:t>127 </a:t>
            </a:r>
            <a:r>
              <a:rPr lang="en-US" dirty="0" smtClean="0"/>
              <a:t>= 2</a:t>
            </a:r>
            <a:r>
              <a:rPr lang="en-US" baseline="30000" dirty="0" smtClean="0"/>
              <a:t>7</a:t>
            </a:r>
            <a:r>
              <a:rPr lang="en-US" dirty="0" smtClean="0"/>
              <a:t>(2</a:t>
            </a:r>
            <a:r>
              <a:rPr lang="en-US" baseline="30000" dirty="0" smtClean="0"/>
              <a:t>10</a:t>
            </a:r>
            <a:r>
              <a:rPr lang="en-US" dirty="0" smtClean="0"/>
              <a:t>)</a:t>
            </a:r>
            <a:r>
              <a:rPr lang="en-US" baseline="30000" dirty="0" smtClean="0"/>
              <a:t>12 </a:t>
            </a:r>
            <a:r>
              <a:rPr lang="en-US" dirty="0" smtClean="0"/>
              <a:t>= 128*10</a:t>
            </a:r>
            <a:r>
              <a:rPr lang="en-US" baseline="30000" dirty="0" smtClean="0"/>
              <a:t>36 </a:t>
            </a:r>
            <a:r>
              <a:rPr lang="en-US" dirty="0" smtClean="0"/>
              <a:t>= 10</a:t>
            </a:r>
            <a:r>
              <a:rPr lang="en-US" baseline="30000" dirty="0" smtClean="0"/>
              <a:t>38</a:t>
            </a:r>
            <a:r>
              <a:rPr lang="en-US" dirty="0" smtClean="0"/>
              <a:t> and the smallest is 2</a:t>
            </a:r>
            <a:r>
              <a:rPr lang="en-US" baseline="30000" dirty="0" smtClean="0"/>
              <a:t>-126 </a:t>
            </a:r>
            <a:r>
              <a:rPr lang="en-US" dirty="0" smtClean="0"/>
              <a:t>= 10</a:t>
            </a:r>
            <a:r>
              <a:rPr lang="en-US" baseline="30000" dirty="0" smtClean="0"/>
              <a:t>-38</a:t>
            </a:r>
            <a:endParaRPr lang="en-US" baseline="30000" dirty="0"/>
          </a:p>
        </p:txBody>
      </p:sp>
    </p:spTree>
    <p:extLst>
      <p:ext uri="{BB962C8B-B14F-4D97-AF65-F5344CB8AC3E}">
        <p14:creationId xmlns:p14="http://schemas.microsoft.com/office/powerpoint/2010/main" val="2224119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Typical Floating Point Format</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b="1" dirty="0" smtClean="0"/>
              <a:t>An exponent overflow </a:t>
            </a:r>
            <a:r>
              <a:rPr lang="en-US" dirty="0" smtClean="0"/>
              <a:t>is said to occur if an operation results in a number that is so large that the maximum size of the exponent is exceeded.</a:t>
            </a:r>
          </a:p>
          <a:p>
            <a:endParaRPr lang="en-US" dirty="0"/>
          </a:p>
          <a:p>
            <a:r>
              <a:rPr lang="en-US" dirty="0" smtClean="0"/>
              <a:t>If the exponent is negative and the magnitude becomes too large, then an </a:t>
            </a:r>
            <a:r>
              <a:rPr lang="en-US" b="1" dirty="0" smtClean="0"/>
              <a:t>exponent underflow </a:t>
            </a:r>
            <a:r>
              <a:rPr lang="en-US" dirty="0" smtClean="0"/>
              <a:t>occurs</a:t>
            </a:r>
            <a:r>
              <a:rPr lang="en-US" dirty="0"/>
              <a:t>.</a:t>
            </a:r>
          </a:p>
          <a:p>
            <a:endParaRPr lang="en-US" dirty="0"/>
          </a:p>
        </p:txBody>
      </p:sp>
    </p:spTree>
    <p:extLst>
      <p:ext uri="{BB962C8B-B14F-4D97-AF65-F5344CB8AC3E}">
        <p14:creationId xmlns:p14="http://schemas.microsoft.com/office/powerpoint/2010/main" val="3902167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 Numbers</a:t>
            </a:r>
            <a:endParaRPr lang="en-US" b="1" dirty="0"/>
          </a:p>
        </p:txBody>
      </p:sp>
      <p:sp>
        <p:nvSpPr>
          <p:cNvPr id="3" name="Content Placeholder 2"/>
          <p:cNvSpPr>
            <a:spLocks noGrp="1"/>
          </p:cNvSpPr>
          <p:nvPr>
            <p:ph idx="1"/>
          </p:nvPr>
        </p:nvSpPr>
        <p:spPr>
          <a:xfrm>
            <a:off x="152400" y="1600200"/>
            <a:ext cx="8839200" cy="4876800"/>
          </a:xfrm>
        </p:spPr>
        <p:txBody>
          <a:bodyPr>
            <a:normAutofit fontScale="77500" lnSpcReduction="20000"/>
          </a:bodyPr>
          <a:lstStyle/>
          <a:p>
            <a:endParaRPr lang="en-US" dirty="0"/>
          </a:p>
          <a:p>
            <a:r>
              <a:rPr lang="en-US" dirty="0" smtClean="0"/>
              <a:t>If N+1 bits are reserved for the exponent and the sign, the offset or bias chosen = 2</a:t>
            </a:r>
            <a:r>
              <a:rPr lang="en-US" baseline="30000" dirty="0" smtClean="0"/>
              <a:t>N </a:t>
            </a:r>
            <a:r>
              <a:rPr lang="en-US" dirty="0" smtClean="0"/>
              <a:t>and the format is called the </a:t>
            </a:r>
            <a:r>
              <a:rPr lang="en-US" b="1" dirty="0" smtClean="0"/>
              <a:t>excess 2</a:t>
            </a:r>
            <a:r>
              <a:rPr lang="en-US" b="1" baseline="30000" dirty="0" smtClean="0"/>
              <a:t>N </a:t>
            </a:r>
            <a:r>
              <a:rPr lang="en-US" b="1" dirty="0" smtClean="0"/>
              <a:t>format</a:t>
            </a:r>
            <a:endParaRPr lang="en-US" dirty="0"/>
          </a:p>
          <a:p>
            <a:endParaRPr lang="en-US" dirty="0"/>
          </a:p>
          <a:p>
            <a:r>
              <a:rPr lang="en-US" dirty="0" smtClean="0"/>
              <a:t>If N=7 the offset = 2</a:t>
            </a:r>
            <a:r>
              <a:rPr lang="en-US" baseline="30000" dirty="0" smtClean="0"/>
              <a:t>7 </a:t>
            </a:r>
            <a:r>
              <a:rPr lang="en-US" dirty="0" smtClean="0"/>
              <a:t>= 128 = 10000000</a:t>
            </a:r>
            <a:r>
              <a:rPr lang="en-US" baseline="-25000" dirty="0" smtClean="0"/>
              <a:t>2 </a:t>
            </a:r>
            <a:r>
              <a:rPr lang="en-US" dirty="0" smtClean="0"/>
              <a:t>and the format is called the </a:t>
            </a:r>
            <a:r>
              <a:rPr lang="en-US" b="1" dirty="0" smtClean="0"/>
              <a:t>excess 128 format</a:t>
            </a:r>
            <a:r>
              <a:rPr lang="en-US" dirty="0"/>
              <a:t>.</a:t>
            </a:r>
          </a:p>
          <a:p>
            <a:r>
              <a:rPr lang="en-US" dirty="0" smtClean="0"/>
              <a:t>The real exponent is obtained from the quantity by subtracting the offset</a:t>
            </a:r>
            <a:r>
              <a:rPr lang="en-US" dirty="0"/>
              <a:t>.</a:t>
            </a:r>
          </a:p>
          <a:p>
            <a:r>
              <a:rPr lang="en-US" dirty="0" smtClean="0"/>
              <a:t>In excess 128 format, the number 01111110 = 126 implies that the exponent = -</a:t>
            </a:r>
            <a:r>
              <a:rPr lang="en-US" dirty="0"/>
              <a:t>2.</a:t>
            </a:r>
          </a:p>
          <a:p>
            <a:r>
              <a:rPr lang="en-US" dirty="0" smtClean="0"/>
              <a:t>In Excess 2</a:t>
            </a:r>
            <a:r>
              <a:rPr lang="en-US" baseline="30000" dirty="0" smtClean="0"/>
              <a:t>N </a:t>
            </a:r>
            <a:r>
              <a:rPr lang="en-US" dirty="0" smtClean="0"/>
              <a:t>format a 1 in the MSB represents a positive exponent and a 0 in the MSB represents a negative exponent.</a:t>
            </a:r>
            <a:endParaRPr lang="en-US" dirty="0"/>
          </a:p>
        </p:txBody>
      </p:sp>
    </p:spTree>
    <p:extLst>
      <p:ext uri="{BB962C8B-B14F-4D97-AF65-F5344CB8AC3E}">
        <p14:creationId xmlns:p14="http://schemas.microsoft.com/office/powerpoint/2010/main" val="3526738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763000" cy="6019800"/>
          </a:xfrm>
        </p:spPr>
      </p:pic>
    </p:spTree>
    <p:extLst>
      <p:ext uri="{BB962C8B-B14F-4D97-AF65-F5344CB8AC3E}">
        <p14:creationId xmlns:p14="http://schemas.microsoft.com/office/powerpoint/2010/main" val="473320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
            <a:ext cx="9144000" cy="6324600"/>
          </a:xfrm>
        </p:spPr>
      </p:pic>
    </p:spTree>
    <p:extLst>
      <p:ext uri="{BB962C8B-B14F-4D97-AF65-F5344CB8AC3E}">
        <p14:creationId xmlns:p14="http://schemas.microsoft.com/office/powerpoint/2010/main" val="30050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
            <a:ext cx="9144000" cy="6172200"/>
          </a:xfrm>
        </p:spPr>
      </p:pic>
    </p:spTree>
    <p:extLst>
      <p:ext uri="{BB962C8B-B14F-4D97-AF65-F5344CB8AC3E}">
        <p14:creationId xmlns:p14="http://schemas.microsoft.com/office/powerpoint/2010/main" val="32182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4800"/>
            <a:ext cx="9144000" cy="6096000"/>
          </a:xfrm>
        </p:spPr>
      </p:pic>
    </p:spTree>
    <p:extLst>
      <p:ext uri="{BB962C8B-B14F-4D97-AF65-F5344CB8AC3E}">
        <p14:creationId xmlns:p14="http://schemas.microsoft.com/office/powerpoint/2010/main" val="3189686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Signed integers</a:t>
            </a:r>
            <a:endParaRPr lang="en-US" b="1"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a:t>There are 2 ways of representing signed integers: </a:t>
            </a:r>
            <a:r>
              <a:rPr lang="en-US" dirty="0" smtClean="0"/>
              <a:t>i.e. </a:t>
            </a:r>
            <a:r>
              <a:rPr lang="en-US" dirty="0"/>
              <a:t>Sign Magnitude Format and Complement </a:t>
            </a:r>
            <a:r>
              <a:rPr lang="en-US" dirty="0" smtClean="0"/>
              <a:t>format.</a:t>
            </a:r>
          </a:p>
          <a:p>
            <a:endParaRPr lang="en-US" dirty="0"/>
          </a:p>
          <a:p>
            <a:r>
              <a:rPr lang="en-US" dirty="0" smtClean="0"/>
              <a:t>In </a:t>
            </a:r>
            <a:r>
              <a:rPr lang="en-US" dirty="0"/>
              <a:t>the Sign Magnitude Format the leftmost bit/MSB represents the </a:t>
            </a:r>
            <a:r>
              <a:rPr lang="en-US" dirty="0" smtClean="0"/>
              <a:t>sign.</a:t>
            </a:r>
          </a:p>
          <a:p>
            <a:r>
              <a:rPr lang="en-US" dirty="0" smtClean="0"/>
              <a:t>A </a:t>
            </a:r>
            <a:r>
              <a:rPr lang="en-US" dirty="0"/>
              <a:t>negative number is represented by a 1 and a positive number by a </a:t>
            </a:r>
            <a:r>
              <a:rPr lang="en-US" dirty="0" smtClean="0"/>
              <a:t>0.</a:t>
            </a:r>
          </a:p>
          <a:p>
            <a:endParaRPr lang="en-US" dirty="0" smtClean="0"/>
          </a:p>
          <a:p>
            <a:r>
              <a:rPr lang="en-US" dirty="0" smtClean="0"/>
              <a:t>The </a:t>
            </a:r>
            <a:r>
              <a:rPr lang="en-US" dirty="0"/>
              <a:t>range of integers that can be expressed in a group of 8 bits is from – (2</a:t>
            </a:r>
            <a:r>
              <a:rPr lang="en-US" baseline="30000" dirty="0"/>
              <a:t>7</a:t>
            </a:r>
            <a:r>
              <a:rPr lang="en-US" dirty="0"/>
              <a:t> – 1) to (2</a:t>
            </a:r>
            <a:r>
              <a:rPr lang="en-US" baseline="30000" dirty="0"/>
              <a:t>7</a:t>
            </a:r>
            <a:r>
              <a:rPr lang="en-US" dirty="0"/>
              <a:t> – </a:t>
            </a:r>
            <a:r>
              <a:rPr lang="en-US" dirty="0" smtClean="0"/>
              <a:t>1)</a:t>
            </a:r>
          </a:p>
          <a:p>
            <a:endParaRPr lang="en-US" dirty="0"/>
          </a:p>
          <a:p>
            <a:r>
              <a:rPr lang="en-US" dirty="0" smtClean="0"/>
              <a:t>In </a:t>
            </a:r>
            <a:r>
              <a:rPr lang="en-US" dirty="0"/>
              <a:t>general a d bit binary sign magnitude representation in which the first bit represents the sign has a range of – (2</a:t>
            </a:r>
            <a:r>
              <a:rPr lang="en-US" baseline="30000" dirty="0"/>
              <a:t>d-1</a:t>
            </a:r>
            <a:r>
              <a:rPr lang="en-US" dirty="0"/>
              <a:t> – 1) to + (2</a:t>
            </a:r>
            <a:r>
              <a:rPr lang="en-US" baseline="30000" dirty="0"/>
              <a:t>d-1</a:t>
            </a:r>
            <a:r>
              <a:rPr lang="en-US" dirty="0"/>
              <a:t> – 1). </a:t>
            </a:r>
            <a:r>
              <a:rPr lang="en-US" dirty="0" smtClean="0"/>
              <a:t>                                                                                                                                                                                                                                                                                                                                                                                                                                                                                                                                                                                                                                                                                                                                                                                                                                                                                                                                                                                                                                                                                                                                                                                                                                                                                                                                                                                                                                                                                                                                                                                                                                                                                                                                                                                                                                                                                                                                                                                                                                                                                                                                                                                                                                                                                                                                                                                                                                                                                                                                                                                                                                                                                                                                                                                                                                                                                                                                                                                                                                                                                                                                                                                                                                                                                                                                                                                                                                                                                                                                                                                                                                                                                                                                                                                                                                                                                                                                                                                                                                                                                                                                                                                                                                                                                                                                                                                                                                                                                                                                                                                                                                                                                                                                                                                                                                                               </a:t>
            </a:r>
            <a:endParaRPr lang="en-US" dirty="0"/>
          </a:p>
        </p:txBody>
      </p:sp>
    </p:spTree>
    <p:extLst>
      <p:ext uri="{BB962C8B-B14F-4D97-AF65-F5344CB8AC3E}">
        <p14:creationId xmlns:p14="http://schemas.microsoft.com/office/powerpoint/2010/main" val="1542858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CODED DECIMAL</a:t>
            </a:r>
            <a:endParaRPr lang="en-US" b="1" dirty="0"/>
          </a:p>
        </p:txBody>
      </p:sp>
      <p:sp>
        <p:nvSpPr>
          <p:cNvPr id="3" name="Content Placeholder 2"/>
          <p:cNvSpPr>
            <a:spLocks noGrp="1"/>
          </p:cNvSpPr>
          <p:nvPr>
            <p:ph idx="1"/>
          </p:nvPr>
        </p:nvSpPr>
        <p:spPr>
          <a:xfrm>
            <a:off x="152400" y="1600200"/>
            <a:ext cx="8991600" cy="5105400"/>
          </a:xfrm>
        </p:spPr>
        <p:txBody>
          <a:bodyPr>
            <a:normAutofit fontScale="77500" lnSpcReduction="20000"/>
          </a:bodyPr>
          <a:lstStyle/>
          <a:p>
            <a:endParaRPr lang="en-US" dirty="0"/>
          </a:p>
          <a:p>
            <a:r>
              <a:rPr lang="en-US" b="1" dirty="0" smtClean="0"/>
              <a:t>In Binary-coded decimal </a:t>
            </a:r>
            <a:r>
              <a:rPr lang="en-US" dirty="0" smtClean="0"/>
              <a:t>(</a:t>
            </a:r>
            <a:r>
              <a:rPr lang="en-US" b="1" dirty="0" smtClean="0"/>
              <a:t>BCD</a:t>
            </a:r>
            <a:r>
              <a:rPr lang="en-US" dirty="0" smtClean="0"/>
              <a:t>), each decimal digit is represented by its 4 bit binary equivalent e.g</a:t>
            </a:r>
            <a:r>
              <a:rPr lang="en-US" dirty="0"/>
              <a:t>.</a:t>
            </a:r>
          </a:p>
          <a:p>
            <a:pPr marL="0" indent="0">
              <a:buNone/>
            </a:pPr>
            <a:r>
              <a:rPr lang="en-US" dirty="0" smtClean="0"/>
              <a:t>	8159 = 1000 0001 0101 1001</a:t>
            </a:r>
            <a:endParaRPr lang="en-US" dirty="0"/>
          </a:p>
          <a:p>
            <a:pPr marL="0" indent="0">
              <a:buNone/>
            </a:pPr>
            <a:r>
              <a:rPr lang="en-US" dirty="0" smtClean="0"/>
              <a:t>There are two BCD formats</a:t>
            </a:r>
            <a:r>
              <a:rPr lang="en-US" dirty="0"/>
              <a:t>.</a:t>
            </a:r>
          </a:p>
          <a:p>
            <a:r>
              <a:rPr lang="en-US" b="1" dirty="0" smtClean="0"/>
              <a:t>Packed(Condensed) BCD: </a:t>
            </a:r>
            <a:r>
              <a:rPr lang="en-US" dirty="0" smtClean="0"/>
              <a:t>In this format each figure occupies half a byte</a:t>
            </a:r>
            <a:r>
              <a:rPr lang="en-US" dirty="0"/>
              <a:t> </a:t>
            </a:r>
            <a:r>
              <a:rPr lang="en-US" dirty="0" smtClean="0"/>
              <a:t>e.g.</a:t>
            </a:r>
          </a:p>
          <a:p>
            <a:pPr marL="0" indent="0">
              <a:buNone/>
            </a:pPr>
            <a:r>
              <a:rPr lang="en-US" dirty="0"/>
              <a:t>	</a:t>
            </a:r>
            <a:r>
              <a:rPr lang="en-US" dirty="0" smtClean="0"/>
              <a:t>341 = 0011 0100 0001</a:t>
            </a:r>
            <a:endParaRPr lang="en-US" dirty="0"/>
          </a:p>
          <a:p>
            <a:r>
              <a:rPr lang="en-US" b="1" dirty="0" smtClean="0"/>
              <a:t>Extended (unpacked) BCD: </a:t>
            </a:r>
            <a:r>
              <a:rPr lang="en-US" dirty="0" smtClean="0"/>
              <a:t>Each decimal figure is represented by a byte. In this case the first 4 bits of a byte can be filled with zeros or ones depending on the manufacturer ,e.g</a:t>
            </a:r>
            <a:r>
              <a:rPr lang="en-US" dirty="0"/>
              <a:t>.</a:t>
            </a:r>
          </a:p>
          <a:p>
            <a:pPr marL="0" indent="0">
              <a:buNone/>
            </a:pPr>
            <a:r>
              <a:rPr lang="en-US" dirty="0"/>
              <a:t>	</a:t>
            </a:r>
            <a:endParaRPr lang="en-US" dirty="0" smtClean="0"/>
          </a:p>
          <a:p>
            <a:pPr marL="0" indent="0">
              <a:buNone/>
            </a:pPr>
            <a:r>
              <a:rPr lang="en-US" dirty="0"/>
              <a:t>	</a:t>
            </a:r>
            <a:r>
              <a:rPr lang="en-US" dirty="0" smtClean="0"/>
              <a:t>341 = 00000011 00000100 00000001</a:t>
            </a:r>
            <a:endParaRPr lang="en-US" dirty="0"/>
          </a:p>
        </p:txBody>
      </p:sp>
    </p:spTree>
    <p:extLst>
      <p:ext uri="{BB962C8B-B14F-4D97-AF65-F5344CB8AC3E}">
        <p14:creationId xmlns:p14="http://schemas.microsoft.com/office/powerpoint/2010/main" val="139315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BCD</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Hardware designed for BCD is more complex than that for binary formats. E.g. 16 bits are used to write 8159 in BCD while only 13 bits (1111111011111) would be required in binary</a:t>
            </a:r>
            <a:r>
              <a:rPr lang="en-US" dirty="0"/>
              <a:t>.</a:t>
            </a:r>
          </a:p>
          <a:p>
            <a:endParaRPr lang="en-US" dirty="0" smtClean="0"/>
          </a:p>
          <a:p>
            <a:r>
              <a:rPr lang="en-US" dirty="0" smtClean="0"/>
              <a:t>The advantage of BCD format is that it is closer to the alphanumeric codes used for I/</a:t>
            </a:r>
            <a:r>
              <a:rPr lang="en-US" dirty="0" err="1" smtClean="0"/>
              <a:t>Os</a:t>
            </a:r>
            <a:r>
              <a:rPr lang="en-US" dirty="0" smtClean="0"/>
              <a:t>.</a:t>
            </a:r>
          </a:p>
          <a:p>
            <a:endParaRPr lang="en-US" dirty="0"/>
          </a:p>
          <a:p>
            <a:r>
              <a:rPr lang="en-US" dirty="0" smtClean="0"/>
              <a:t>Numbers in text data formats must be converted from text form to binary form. Conversion is usually done by converting text input data to BCD, converting BCD to binary, do calculations then convert the result to BCD, then BCD to text output</a:t>
            </a:r>
            <a:r>
              <a:rPr lang="en-US" dirty="0"/>
              <a:t>.</a:t>
            </a:r>
          </a:p>
          <a:p>
            <a:endParaRPr lang="en-US" dirty="0"/>
          </a:p>
        </p:txBody>
      </p:sp>
    </p:spTree>
    <p:extLst>
      <p:ext uri="{BB962C8B-B14F-4D97-AF65-F5344CB8AC3E}">
        <p14:creationId xmlns:p14="http://schemas.microsoft.com/office/powerpoint/2010/main" val="2210525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
            <a:ext cx="9144000" cy="6553200"/>
          </a:xfrm>
        </p:spPr>
      </p:pic>
    </p:spTree>
    <p:extLst>
      <p:ext uri="{BB962C8B-B14F-4D97-AF65-F5344CB8AC3E}">
        <p14:creationId xmlns:p14="http://schemas.microsoft.com/office/powerpoint/2010/main" val="3543313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8600"/>
            <a:ext cx="8991600" cy="6172200"/>
          </a:xfrm>
        </p:spPr>
      </p:pic>
    </p:spTree>
    <p:extLst>
      <p:ext uri="{BB962C8B-B14F-4D97-AF65-F5344CB8AC3E}">
        <p14:creationId xmlns:p14="http://schemas.microsoft.com/office/powerpoint/2010/main" val="2905502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Non-numeric data representation</a:t>
            </a:r>
            <a:endParaRPr lang="en-US" b="1" dirty="0"/>
          </a:p>
        </p:txBody>
      </p:sp>
      <p:sp>
        <p:nvSpPr>
          <p:cNvPr id="3" name="Content Placeholder 2"/>
          <p:cNvSpPr>
            <a:spLocks noGrp="1"/>
          </p:cNvSpPr>
          <p:nvPr>
            <p:ph idx="1"/>
          </p:nvPr>
        </p:nvSpPr>
        <p:spPr>
          <a:xfrm>
            <a:off x="228600" y="1600200"/>
            <a:ext cx="8763000" cy="5029200"/>
          </a:xfrm>
        </p:spPr>
        <p:txBody>
          <a:bodyPr>
            <a:normAutofit fontScale="92500" lnSpcReduction="10000"/>
          </a:bodyPr>
          <a:lstStyle/>
          <a:p>
            <a:r>
              <a:rPr lang="en-US" dirty="0" smtClean="0"/>
              <a:t>Alphanumeric </a:t>
            </a:r>
            <a:r>
              <a:rPr lang="en-US" dirty="0"/>
              <a:t>codes are used when the computing device has to handle letters and special symbols as well as decimal digits.</a:t>
            </a:r>
          </a:p>
          <a:p>
            <a:endParaRPr lang="en-US" dirty="0"/>
          </a:p>
          <a:p>
            <a:r>
              <a:rPr lang="en-US" dirty="0" smtClean="0"/>
              <a:t>There </a:t>
            </a:r>
            <a:r>
              <a:rPr lang="en-US" dirty="0"/>
              <a:t>are three main coding methods in use: </a:t>
            </a:r>
          </a:p>
          <a:p>
            <a:pPr marL="0" indent="0">
              <a:buNone/>
            </a:pPr>
            <a:r>
              <a:rPr lang="en-US" dirty="0" smtClean="0"/>
              <a:t>	1. The </a:t>
            </a:r>
            <a:r>
              <a:rPr lang="en-US" dirty="0"/>
              <a:t>American Standard Code </a:t>
            </a:r>
            <a:r>
              <a:rPr lang="en-US" dirty="0" smtClean="0"/>
              <a:t>for Information </a:t>
            </a:r>
            <a:r>
              <a:rPr lang="en-US" dirty="0"/>
              <a:t>Interchange (ASCII</a:t>
            </a:r>
            <a:r>
              <a:rPr lang="en-US" dirty="0" smtClean="0"/>
              <a:t>)</a:t>
            </a:r>
            <a:endParaRPr lang="en-US" dirty="0"/>
          </a:p>
          <a:p>
            <a:pPr marL="0" indent="0">
              <a:buNone/>
            </a:pPr>
            <a:r>
              <a:rPr lang="en-US" dirty="0" smtClean="0"/>
              <a:t>	2. Extended </a:t>
            </a:r>
            <a:r>
              <a:rPr lang="en-US" dirty="0"/>
              <a:t>Binary Coded Decimal Interchange Code (EBCDIC) </a:t>
            </a:r>
          </a:p>
          <a:p>
            <a:pPr marL="0" indent="0">
              <a:buNone/>
            </a:pPr>
            <a:r>
              <a:rPr lang="en-US" dirty="0" smtClean="0"/>
              <a:t>	3. Unicode </a:t>
            </a:r>
            <a:r>
              <a:rPr lang="en-US" dirty="0"/>
              <a:t>also known as Universal code. </a:t>
            </a:r>
          </a:p>
          <a:p>
            <a:endParaRPr lang="en-US" dirty="0"/>
          </a:p>
        </p:txBody>
      </p:sp>
    </p:spTree>
    <p:extLst>
      <p:ext uri="{BB962C8B-B14F-4D97-AF65-F5344CB8AC3E}">
        <p14:creationId xmlns:p14="http://schemas.microsoft.com/office/powerpoint/2010/main" val="1301979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Alphanumeric data</a:t>
            </a:r>
            <a:endParaRPr lang="en-US" b="1" dirty="0"/>
          </a:p>
        </p:txBody>
      </p:sp>
      <p:sp>
        <p:nvSpPr>
          <p:cNvPr id="3" name="Content Placeholder 2"/>
          <p:cNvSpPr>
            <a:spLocks noGrp="1"/>
          </p:cNvSpPr>
          <p:nvPr>
            <p:ph idx="1"/>
          </p:nvPr>
        </p:nvSpPr>
        <p:spPr/>
        <p:txBody>
          <a:bodyPr/>
          <a:lstStyle/>
          <a:p>
            <a:r>
              <a:rPr lang="en-US" dirty="0" smtClean="0"/>
              <a:t>Alphanumeric </a:t>
            </a:r>
            <a:r>
              <a:rPr lang="en-US" dirty="0"/>
              <a:t>(character) data such as names and addresses are represented by assigning a unique binary code or sequence of bits to represent each character.  </a:t>
            </a:r>
          </a:p>
          <a:p>
            <a:endParaRPr lang="en-US" dirty="0"/>
          </a:p>
          <a:p>
            <a:r>
              <a:rPr lang="en-US" dirty="0" smtClean="0"/>
              <a:t>As </a:t>
            </a:r>
            <a:r>
              <a:rPr lang="en-US" dirty="0"/>
              <a:t>each character is entered from a keyboard (or other input device) it is </a:t>
            </a:r>
            <a:r>
              <a:rPr lang="en-US" dirty="0" smtClean="0"/>
              <a:t>converted into its binary code</a:t>
            </a:r>
            <a:endParaRPr lang="en-US" dirty="0"/>
          </a:p>
          <a:p>
            <a:endParaRPr lang="en-US" dirty="0"/>
          </a:p>
        </p:txBody>
      </p:sp>
    </p:spTree>
    <p:extLst>
      <p:ext uri="{BB962C8B-B14F-4D97-AF65-F5344CB8AC3E}">
        <p14:creationId xmlns:p14="http://schemas.microsoft.com/office/powerpoint/2010/main" val="2622358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
            <a:ext cx="8991600" cy="6324600"/>
          </a:xfrm>
        </p:spPr>
      </p:pic>
    </p:spTree>
    <p:extLst>
      <p:ext uri="{BB962C8B-B14F-4D97-AF65-F5344CB8AC3E}">
        <p14:creationId xmlns:p14="http://schemas.microsoft.com/office/powerpoint/2010/main" val="2919140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Alphanumeric codes - ASCII</a:t>
            </a:r>
            <a:endParaRPr lang="en-US" b="1" dirty="0"/>
          </a:p>
        </p:txBody>
      </p:sp>
      <p:sp>
        <p:nvSpPr>
          <p:cNvPr id="3" name="Content Placeholder 2"/>
          <p:cNvSpPr>
            <a:spLocks noGrp="1"/>
          </p:cNvSpPr>
          <p:nvPr>
            <p:ph idx="1"/>
          </p:nvPr>
        </p:nvSpPr>
        <p:spPr>
          <a:xfrm>
            <a:off x="457200" y="1600200"/>
            <a:ext cx="8534400" cy="5029200"/>
          </a:xfrm>
        </p:spPr>
        <p:txBody>
          <a:bodyPr>
            <a:normAutofit fontScale="92500" lnSpcReduction="20000"/>
          </a:bodyPr>
          <a:lstStyle/>
          <a:p>
            <a:r>
              <a:rPr lang="en-US" dirty="0" smtClean="0"/>
              <a:t>ASCII </a:t>
            </a:r>
            <a:r>
              <a:rPr lang="en-US" dirty="0"/>
              <a:t>represents each character with a 7 bit string.</a:t>
            </a:r>
          </a:p>
          <a:p>
            <a:r>
              <a:rPr lang="en-US" dirty="0" smtClean="0"/>
              <a:t>The </a:t>
            </a:r>
            <a:r>
              <a:rPr lang="en-US" dirty="0"/>
              <a:t>total number of characters that can be represented is </a:t>
            </a:r>
            <a:r>
              <a:rPr lang="en-US" dirty="0" smtClean="0"/>
              <a:t>2</a:t>
            </a:r>
            <a:r>
              <a:rPr lang="en-US" baseline="30000" dirty="0" smtClean="0"/>
              <a:t>7 </a:t>
            </a:r>
            <a:r>
              <a:rPr lang="en-US" dirty="0" smtClean="0"/>
              <a:t>=  </a:t>
            </a:r>
            <a:r>
              <a:rPr lang="en-US" dirty="0"/>
              <a:t>128.</a:t>
            </a:r>
          </a:p>
          <a:p>
            <a:r>
              <a:rPr lang="en-US" b="1" dirty="0"/>
              <a:t>e.g</a:t>
            </a:r>
            <a:r>
              <a:rPr lang="en-US" b="1" dirty="0" smtClean="0"/>
              <a:t>. John = 4A  6F  68  6E</a:t>
            </a:r>
            <a:endParaRPr lang="en-US" dirty="0"/>
          </a:p>
          <a:p>
            <a:pPr marL="0" indent="0">
              <a:buNone/>
            </a:pPr>
            <a:r>
              <a:rPr lang="en-US" b="1" dirty="0" smtClean="0"/>
              <a:t>	=1001010      1101111      1101000	1101110</a:t>
            </a:r>
            <a:endParaRPr lang="en-US" dirty="0"/>
          </a:p>
          <a:p>
            <a:r>
              <a:rPr lang="en-US" dirty="0" smtClean="0"/>
              <a:t>It has an extended 8-bit version </a:t>
            </a:r>
            <a:r>
              <a:rPr lang="en-US" dirty="0" err="1" smtClean="0"/>
              <a:t>i.e</a:t>
            </a:r>
            <a:r>
              <a:rPr lang="en-US" dirty="0" smtClean="0"/>
              <a:t> Extended ASCII which supports more characters</a:t>
            </a:r>
            <a:r>
              <a:rPr lang="en-US" dirty="0"/>
              <a:t>.</a:t>
            </a:r>
          </a:p>
          <a:p>
            <a:r>
              <a:rPr lang="en-US" dirty="0" smtClean="0"/>
              <a:t>Used on PC’s and non-IBM mainframes</a:t>
            </a:r>
            <a:endParaRPr lang="en-US" dirty="0"/>
          </a:p>
          <a:p>
            <a:r>
              <a:rPr lang="en-US" dirty="0" smtClean="0"/>
              <a:t>Was widely used to transfer data from one computer to another – now being replaced by Unicode</a:t>
            </a:r>
            <a:r>
              <a:rPr lang="en-US" dirty="0"/>
              <a:t>.</a:t>
            </a:r>
          </a:p>
          <a:p>
            <a:endParaRPr lang="en-US" dirty="0"/>
          </a:p>
        </p:txBody>
      </p:sp>
    </p:spTree>
    <p:extLst>
      <p:ext uri="{BB962C8B-B14F-4D97-AF65-F5344CB8AC3E}">
        <p14:creationId xmlns:p14="http://schemas.microsoft.com/office/powerpoint/2010/main" val="1205144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TABLE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 y="1219200"/>
            <a:ext cx="9005454" cy="5638800"/>
          </a:xfrm>
        </p:spPr>
      </p:pic>
    </p:spTree>
    <p:extLst>
      <p:ext uri="{BB962C8B-B14F-4D97-AF65-F5344CB8AC3E}">
        <p14:creationId xmlns:p14="http://schemas.microsoft.com/office/powerpoint/2010/main" val="2137953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ASCII TABLE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2000"/>
            <a:ext cx="9144000" cy="5715000"/>
          </a:xfrm>
        </p:spPr>
      </p:pic>
    </p:spTree>
    <p:extLst>
      <p:ext uri="{BB962C8B-B14F-4D97-AF65-F5344CB8AC3E}">
        <p14:creationId xmlns:p14="http://schemas.microsoft.com/office/powerpoint/2010/main" val="690069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SIGNED INTEGERS</a:t>
            </a:r>
            <a:endParaRPr lang="en-US" b="1" dirty="0"/>
          </a:p>
        </p:txBody>
      </p:sp>
      <p:sp>
        <p:nvSpPr>
          <p:cNvPr id="3" name="Content Placeholder 2"/>
          <p:cNvSpPr>
            <a:spLocks noGrp="1"/>
          </p:cNvSpPr>
          <p:nvPr>
            <p:ph idx="1"/>
          </p:nvPr>
        </p:nvSpPr>
        <p:spPr/>
        <p:txBody>
          <a:bodyPr>
            <a:normAutofit lnSpcReduction="10000"/>
          </a:bodyPr>
          <a:lstStyle/>
          <a:p>
            <a:r>
              <a:rPr lang="en-US" dirty="0"/>
              <a:t>To add two sign magnitude numbers, we follow the usual addition rule</a:t>
            </a:r>
          </a:p>
          <a:p>
            <a:endParaRPr lang="en-US" dirty="0" smtClean="0"/>
          </a:p>
          <a:p>
            <a:r>
              <a:rPr lang="en-US" dirty="0" smtClean="0"/>
              <a:t>If </a:t>
            </a:r>
            <a:r>
              <a:rPr lang="en-US" dirty="0"/>
              <a:t>the sign differs we subtract the smaller number from the larger number and give the result the sign of the larger number.</a:t>
            </a:r>
          </a:p>
          <a:p>
            <a:endParaRPr lang="en-US" dirty="0" smtClean="0"/>
          </a:p>
          <a:p>
            <a:r>
              <a:rPr lang="en-US" dirty="0" smtClean="0"/>
              <a:t>If </a:t>
            </a:r>
            <a:r>
              <a:rPr lang="en-US" dirty="0"/>
              <a:t>the signs are the same we add them and we give the result the same sign. </a:t>
            </a:r>
          </a:p>
        </p:txBody>
      </p:sp>
    </p:spTree>
    <p:extLst>
      <p:ext uri="{BB962C8B-B14F-4D97-AF65-F5344CB8AC3E}">
        <p14:creationId xmlns:p14="http://schemas.microsoft.com/office/powerpoint/2010/main" val="1843185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Alphanumeric codes - EBCDIC</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endParaRPr lang="en-US" dirty="0"/>
          </a:p>
          <a:p>
            <a:r>
              <a:rPr lang="en-US" dirty="0" smtClean="0"/>
              <a:t>IBM invented this code to extend the Binary Coded Decimal which existed at that time</a:t>
            </a:r>
            <a:r>
              <a:rPr lang="en-US" dirty="0"/>
              <a:t>.</a:t>
            </a:r>
          </a:p>
          <a:p>
            <a:r>
              <a:rPr lang="en-US" dirty="0" smtClean="0"/>
              <a:t>All the IBM computers and peripherals use this code</a:t>
            </a:r>
            <a:r>
              <a:rPr lang="en-US" dirty="0"/>
              <a:t>.</a:t>
            </a:r>
          </a:p>
          <a:p>
            <a:r>
              <a:rPr lang="en-US" dirty="0" smtClean="0"/>
              <a:t>It is an 8 bit code and therefore can accommodate 256 characters</a:t>
            </a:r>
            <a:r>
              <a:rPr lang="en-US" dirty="0"/>
              <a:t>.</a:t>
            </a:r>
          </a:p>
          <a:p>
            <a:pPr marL="0" indent="0">
              <a:buNone/>
            </a:pPr>
            <a:r>
              <a:rPr lang="en-US" b="1" dirty="0" smtClean="0"/>
              <a:t>NOTE</a:t>
            </a:r>
            <a:r>
              <a:rPr lang="en-US" b="1" dirty="0"/>
              <a:t>:</a:t>
            </a:r>
            <a:endParaRPr lang="en-US" dirty="0"/>
          </a:p>
          <a:p>
            <a:r>
              <a:rPr lang="en-US" dirty="0" smtClean="0"/>
              <a:t>Both ASCII and EBCDIC are inadequate for representing all international characters for example Chinese characters</a:t>
            </a:r>
            <a:endParaRPr lang="en-US" dirty="0"/>
          </a:p>
        </p:txBody>
      </p:sp>
    </p:spTree>
    <p:extLst>
      <p:ext uri="{BB962C8B-B14F-4D97-AF65-F5344CB8AC3E}">
        <p14:creationId xmlns:p14="http://schemas.microsoft.com/office/powerpoint/2010/main" val="133548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Alphanumeric codes - Unicode</a:t>
            </a:r>
            <a:endParaRPr lang="en-US" b="1"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The Unicode is a 16-bit code so it can represent 65,536 different characters</a:t>
            </a:r>
            <a:r>
              <a:rPr lang="en-US" dirty="0"/>
              <a:t>.</a:t>
            </a:r>
          </a:p>
          <a:p>
            <a:r>
              <a:rPr lang="en-US" dirty="0" smtClean="0"/>
              <a:t>It changes as new character sets are introduced into it</a:t>
            </a:r>
            <a:r>
              <a:rPr lang="en-US" dirty="0"/>
              <a:t>.</a:t>
            </a:r>
          </a:p>
          <a:p>
            <a:r>
              <a:rPr lang="en-US" dirty="0" smtClean="0"/>
              <a:t>It is the most complete character encoding scheme that allows text of all forms and languages to be encoded for use by computers</a:t>
            </a:r>
            <a:r>
              <a:rPr lang="en-US" dirty="0"/>
              <a:t>.</a:t>
            </a:r>
          </a:p>
          <a:p>
            <a:r>
              <a:rPr lang="en-US" dirty="0" smtClean="0"/>
              <a:t>It also incorporates ASCII-7 as subset</a:t>
            </a:r>
            <a:r>
              <a:rPr lang="en-US" dirty="0"/>
              <a:t>.</a:t>
            </a:r>
          </a:p>
          <a:p>
            <a:endParaRPr lang="en-US" dirty="0"/>
          </a:p>
        </p:txBody>
      </p:sp>
    </p:spTree>
    <p:extLst>
      <p:ext uri="{BB962C8B-B14F-4D97-AF65-F5344CB8AC3E}">
        <p14:creationId xmlns:p14="http://schemas.microsoft.com/office/powerpoint/2010/main" val="152311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SIGNED INTEGERS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339" y="2081758"/>
            <a:ext cx="3915321" cy="3562847"/>
          </a:xfrm>
        </p:spPr>
      </p:pic>
    </p:spTree>
    <p:extLst>
      <p:ext uri="{BB962C8B-B14F-4D97-AF65-F5344CB8AC3E}">
        <p14:creationId xmlns:p14="http://schemas.microsoft.com/office/powerpoint/2010/main" val="1494790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SIGNED INTEGERS</a:t>
            </a:r>
            <a:br>
              <a:rPr lang="en-US" b="1" dirty="0" smtClean="0"/>
            </a:br>
            <a:r>
              <a:rPr lang="en-US" sz="2700" b="1" dirty="0" smtClean="0"/>
              <a:t>2’S Complement</a:t>
            </a:r>
            <a:endParaRPr lang="en-US" sz="2700" b="1"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d digit 2’s complement of a d bit binary integer N is equal to 2</a:t>
            </a:r>
            <a:r>
              <a:rPr lang="en-US" baseline="30000" dirty="0"/>
              <a:t>d</a:t>
            </a:r>
            <a:r>
              <a:rPr lang="en-US" dirty="0"/>
              <a:t> – N where the subtraction is done in binary</a:t>
            </a:r>
            <a:r>
              <a:rPr lang="en-US" dirty="0" smtClean="0"/>
              <a:t>.</a:t>
            </a:r>
          </a:p>
          <a:p>
            <a:endParaRPr lang="en-US" dirty="0"/>
          </a:p>
          <a:p>
            <a:r>
              <a:rPr lang="en-US" dirty="0" smtClean="0"/>
              <a:t>The </a:t>
            </a:r>
            <a:r>
              <a:rPr lang="en-US" dirty="0"/>
              <a:t>eight bit 2’s complement of an 8 bit binary number 00000101 is 100000000 – 00000101 = </a:t>
            </a:r>
            <a:r>
              <a:rPr lang="en-US" dirty="0" smtClean="0"/>
              <a:t>11111011</a:t>
            </a:r>
          </a:p>
          <a:p>
            <a:endParaRPr lang="en-US" dirty="0"/>
          </a:p>
          <a:p>
            <a:r>
              <a:rPr lang="en-US" dirty="0" smtClean="0"/>
              <a:t>The </a:t>
            </a:r>
            <a:r>
              <a:rPr lang="en-US" dirty="0"/>
              <a:t>2’s complement may also be computed by applying the following rules. Invert the bit values; the result is called one’s complement then add 1 e.g. </a:t>
            </a:r>
            <a:endParaRPr lang="en-US" dirty="0" smtClean="0"/>
          </a:p>
          <a:p>
            <a:r>
              <a:rPr lang="en-US" dirty="0" smtClean="0"/>
              <a:t>for </a:t>
            </a:r>
            <a:r>
              <a:rPr lang="en-US" dirty="0"/>
              <a:t>N = 00000101 Invert 11111010 + 1 = 11111011 </a:t>
            </a:r>
          </a:p>
        </p:txBody>
      </p:sp>
    </p:spTree>
    <p:extLst>
      <p:ext uri="{BB962C8B-B14F-4D97-AF65-F5344CB8AC3E}">
        <p14:creationId xmlns:p14="http://schemas.microsoft.com/office/powerpoint/2010/main" val="4128192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2’S Complement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17</a:t>
            </a:r>
            <a:r>
              <a:rPr lang="en-US" baseline="-25000" dirty="0"/>
              <a:t>10</a:t>
            </a:r>
            <a:r>
              <a:rPr lang="en-US" dirty="0"/>
              <a:t> = 00010001 Invert the bits and add 1 11101110 + 1 = 11101111 = -</a:t>
            </a:r>
            <a:r>
              <a:rPr lang="en-US" dirty="0" smtClean="0"/>
              <a:t>17</a:t>
            </a:r>
          </a:p>
          <a:p>
            <a:endParaRPr lang="en-US" dirty="0"/>
          </a:p>
          <a:p>
            <a:r>
              <a:rPr lang="en-US" dirty="0"/>
              <a:t>119</a:t>
            </a:r>
            <a:r>
              <a:rPr lang="en-US" baseline="-25000" dirty="0"/>
              <a:t>10</a:t>
            </a:r>
            <a:r>
              <a:rPr lang="en-US" dirty="0"/>
              <a:t>= 00010001 Invert the bits and add 1; 10001000 + 1 =10001001 = -</a:t>
            </a:r>
            <a:r>
              <a:rPr lang="en-US" dirty="0" smtClean="0"/>
              <a:t>119</a:t>
            </a:r>
          </a:p>
          <a:p>
            <a:endParaRPr lang="en-US" dirty="0"/>
          </a:p>
          <a:p>
            <a:r>
              <a:rPr lang="en-US" b="1" dirty="0" smtClean="0"/>
              <a:t>N.B</a:t>
            </a:r>
          </a:p>
          <a:p>
            <a:r>
              <a:rPr lang="en-US" dirty="0" smtClean="0"/>
              <a:t>Note </a:t>
            </a:r>
            <a:r>
              <a:rPr lang="en-US" dirty="0"/>
              <a:t>the difference between the sign magnitude representation and the 2’s complement representation.</a:t>
            </a:r>
          </a:p>
          <a:p>
            <a:endParaRPr lang="en-US" dirty="0"/>
          </a:p>
        </p:txBody>
      </p:sp>
    </p:spTree>
    <p:extLst>
      <p:ext uri="{BB962C8B-B14F-4D97-AF65-F5344CB8AC3E}">
        <p14:creationId xmlns:p14="http://schemas.microsoft.com/office/powerpoint/2010/main" val="3882614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to convert to decimal </a:t>
            </a:r>
          </a:p>
        </p:txBody>
      </p:sp>
      <p:sp>
        <p:nvSpPr>
          <p:cNvPr id="3" name="Content Placeholder 2"/>
          <p:cNvSpPr>
            <a:spLocks noGrp="1"/>
          </p:cNvSpPr>
          <p:nvPr>
            <p:ph idx="1"/>
          </p:nvPr>
        </p:nvSpPr>
        <p:spPr/>
        <p:txBody>
          <a:bodyPr>
            <a:normAutofit fontScale="85000" lnSpcReduction="20000"/>
          </a:bodyPr>
          <a:lstStyle/>
          <a:p>
            <a:r>
              <a:rPr lang="en-US" dirty="0"/>
              <a:t> If a number is positive (beginning with a 0), convert it to base 10 directly as usual.</a:t>
            </a:r>
          </a:p>
          <a:p>
            <a:endParaRPr lang="en-US" dirty="0"/>
          </a:p>
          <a:p>
            <a:r>
              <a:rPr lang="en-US" dirty="0" smtClean="0"/>
              <a:t>If </a:t>
            </a:r>
            <a:r>
              <a:rPr lang="en-US" dirty="0"/>
              <a:t>it is negative (begins with 1) get its 2’s complement and convert it to base 10.</a:t>
            </a:r>
          </a:p>
          <a:p>
            <a:r>
              <a:rPr lang="en-US" dirty="0" smtClean="0"/>
              <a:t>e.g.</a:t>
            </a:r>
          </a:p>
          <a:p>
            <a:r>
              <a:rPr lang="en-US" dirty="0" smtClean="0"/>
              <a:t>To </a:t>
            </a:r>
            <a:r>
              <a:rPr lang="en-US" dirty="0"/>
              <a:t>convert a 2’s complement number 11111001 to decimal:</a:t>
            </a:r>
          </a:p>
          <a:p>
            <a:endParaRPr lang="en-US" dirty="0"/>
          </a:p>
          <a:p>
            <a:r>
              <a:rPr lang="en-US" dirty="0" smtClean="0"/>
              <a:t>Get </a:t>
            </a:r>
            <a:r>
              <a:rPr lang="en-US" dirty="0"/>
              <a:t>its complement ; i.e. 11111001 Invert 00000110 + 1 = 00000111 = - 7</a:t>
            </a:r>
          </a:p>
          <a:p>
            <a:endParaRPr lang="en-US" dirty="0"/>
          </a:p>
        </p:txBody>
      </p:sp>
    </p:spTree>
    <p:extLst>
      <p:ext uri="{BB962C8B-B14F-4D97-AF65-F5344CB8AC3E}">
        <p14:creationId xmlns:p14="http://schemas.microsoft.com/office/powerpoint/2010/main" val="2258379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Addition of 2’s Complement Binary Integers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1"/>
            <a:ext cx="7543800" cy="5029200"/>
          </a:xfrm>
        </p:spPr>
      </p:pic>
    </p:spTree>
    <p:extLst>
      <p:ext uri="{BB962C8B-B14F-4D97-AF65-F5344CB8AC3E}">
        <p14:creationId xmlns:p14="http://schemas.microsoft.com/office/powerpoint/2010/main" val="408563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Overflow in 2’s complement</a:t>
            </a:r>
          </a:p>
        </p:txBody>
      </p:sp>
      <p:sp>
        <p:nvSpPr>
          <p:cNvPr id="3" name="Content Placeholder 2"/>
          <p:cNvSpPr>
            <a:spLocks noGrp="1"/>
          </p:cNvSpPr>
          <p:nvPr>
            <p:ph idx="1"/>
          </p:nvPr>
        </p:nvSpPr>
        <p:spPr/>
        <p:txBody>
          <a:bodyPr>
            <a:normAutofit/>
          </a:bodyPr>
          <a:lstStyle/>
          <a:p>
            <a:r>
              <a:rPr lang="en-US" dirty="0"/>
              <a:t>An overflow in 2’s complement occurs </a:t>
            </a:r>
            <a:r>
              <a:rPr lang="en-US" dirty="0" smtClean="0"/>
              <a:t>when:</a:t>
            </a:r>
          </a:p>
          <a:p>
            <a:pPr lvl="2"/>
            <a:r>
              <a:rPr lang="en-US" dirty="0" smtClean="0"/>
              <a:t>Adding </a:t>
            </a:r>
            <a:r>
              <a:rPr lang="en-US" dirty="0"/>
              <a:t>two positive numbers produces a negative result, or when adding two negative numbers produces a positive result. Adding operands of unlike signs never produces an overflow. </a:t>
            </a:r>
            <a:endParaRPr lang="en-US" dirty="0" smtClean="0"/>
          </a:p>
          <a:p>
            <a:pPr lvl="2"/>
            <a:r>
              <a:rPr lang="en-US" dirty="0" smtClean="0"/>
              <a:t>Notice </a:t>
            </a:r>
            <a:r>
              <a:rPr lang="en-US" dirty="0"/>
              <a:t>that discarding the carry out of the most significant bit during Two's Complement addition is a normal occurrence, and does not by itself indicate overflow. </a:t>
            </a:r>
            <a:endParaRPr lang="en-US" dirty="0" smtClean="0"/>
          </a:p>
          <a:p>
            <a:pPr lvl="2"/>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5334000"/>
            <a:ext cx="6019800" cy="1524000"/>
          </a:xfrm>
          <a:prstGeom prst="rect">
            <a:avLst/>
          </a:prstGeom>
        </p:spPr>
      </p:pic>
    </p:spTree>
    <p:extLst>
      <p:ext uri="{BB962C8B-B14F-4D97-AF65-F5344CB8AC3E}">
        <p14:creationId xmlns:p14="http://schemas.microsoft.com/office/powerpoint/2010/main" val="303650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1213</Words>
  <Application>Microsoft Office PowerPoint</Application>
  <PresentationFormat>On-screen Show (4:3)</PresentationFormat>
  <Paragraphs>131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SIGNED INTEGERS</vt:lpstr>
      <vt:lpstr>Signed integers</vt:lpstr>
      <vt:lpstr>SIGNED INTEGERS</vt:lpstr>
      <vt:lpstr>SIGNED INTEGERS</vt:lpstr>
      <vt:lpstr>  SIGNED INTEGERS 2’S Complement</vt:lpstr>
      <vt:lpstr>2’S Complement</vt:lpstr>
      <vt:lpstr>Rules to convert to decimal </vt:lpstr>
      <vt:lpstr>Addition of 2’s Complement Binary Integers </vt:lpstr>
      <vt:lpstr>Overflow in 2’s complement</vt:lpstr>
      <vt:lpstr>FLOATING POINT FORMATS</vt:lpstr>
      <vt:lpstr>FLOATING POINT FORMAT</vt:lpstr>
      <vt:lpstr>A Typical Floating Point Format</vt:lpstr>
      <vt:lpstr>A Typical Floating Point Format</vt:lpstr>
      <vt:lpstr>A Typical Floating Point Format</vt:lpstr>
      <vt:lpstr>Floating Point Numbers</vt:lpstr>
      <vt:lpstr>PowerPoint Presentation</vt:lpstr>
      <vt:lpstr>PowerPoint Presentation</vt:lpstr>
      <vt:lpstr>PowerPoint Presentation</vt:lpstr>
      <vt:lpstr>PowerPoint Presentation</vt:lpstr>
      <vt:lpstr>BINARY CODED DECIMAL</vt:lpstr>
      <vt:lpstr>BCD</vt:lpstr>
      <vt:lpstr>PowerPoint Presentation</vt:lpstr>
      <vt:lpstr>                                                                                                                          </vt:lpstr>
      <vt:lpstr>Non-numeric data representation</vt:lpstr>
      <vt:lpstr>Alphanumeric data</vt:lpstr>
      <vt:lpstr>PowerPoint Presentation</vt:lpstr>
      <vt:lpstr>Alphanumeric codes - ASCII</vt:lpstr>
      <vt:lpstr>ASCII TABLE</vt:lpstr>
      <vt:lpstr>ASCII TABLE</vt:lpstr>
      <vt:lpstr>Alphanumeric codes - EBCDIC</vt:lpstr>
      <vt:lpstr>Alphanumeric codes - Unicode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SIGNED INTEGERS</dc:title>
  <dc:creator>Miguel</dc:creator>
  <cp:lastModifiedBy>PROJECTOR</cp:lastModifiedBy>
  <cp:revision>33</cp:revision>
  <dcterms:created xsi:type="dcterms:W3CDTF">2006-08-16T00:00:00Z</dcterms:created>
  <dcterms:modified xsi:type="dcterms:W3CDTF">2023-06-20T02:31:02Z</dcterms:modified>
</cp:coreProperties>
</file>