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11" r:id="rId4"/>
    <p:sldId id="312" r:id="rId5"/>
    <p:sldId id="313" r:id="rId6"/>
    <p:sldId id="314" r:id="rId7"/>
    <p:sldId id="315" r:id="rId8"/>
    <p:sldId id="259" r:id="rId9"/>
    <p:sldId id="257" r:id="rId10"/>
    <p:sldId id="263" r:id="rId11"/>
    <p:sldId id="260" r:id="rId12"/>
    <p:sldId id="264" r:id="rId13"/>
    <p:sldId id="265" r:id="rId14"/>
    <p:sldId id="266" r:id="rId15"/>
    <p:sldId id="267" r:id="rId16"/>
    <p:sldId id="268" r:id="rId17"/>
    <p:sldId id="269" r:id="rId18"/>
    <p:sldId id="270" r:id="rId19"/>
    <p:sldId id="261" r:id="rId20"/>
    <p:sldId id="271" r:id="rId21"/>
    <p:sldId id="272" r:id="rId22"/>
    <p:sldId id="262" r:id="rId23"/>
    <p:sldId id="273" r:id="rId24"/>
    <p:sldId id="274" r:id="rId25"/>
    <p:sldId id="275" r:id="rId26"/>
    <p:sldId id="310" r:id="rId27"/>
    <p:sldId id="276" r:id="rId28"/>
    <p:sldId id="277" r:id="rId29"/>
    <p:sldId id="278" r:id="rId30"/>
    <p:sldId id="279" r:id="rId31"/>
    <p:sldId id="280" r:id="rId32"/>
    <p:sldId id="323" r:id="rId33"/>
    <p:sldId id="281" r:id="rId34"/>
    <p:sldId id="308" r:id="rId35"/>
    <p:sldId id="324" r:id="rId36"/>
    <p:sldId id="325" r:id="rId37"/>
    <p:sldId id="282" r:id="rId38"/>
    <p:sldId id="283" r:id="rId39"/>
    <p:sldId id="284" r:id="rId40"/>
    <p:sldId id="285" r:id="rId41"/>
    <p:sldId id="286" r:id="rId42"/>
    <p:sldId id="327" r:id="rId43"/>
    <p:sldId id="328" r:id="rId44"/>
    <p:sldId id="329" r:id="rId45"/>
    <p:sldId id="287" r:id="rId46"/>
    <p:sldId id="288" r:id="rId47"/>
    <p:sldId id="289" r:id="rId48"/>
    <p:sldId id="290" r:id="rId49"/>
    <p:sldId id="309" r:id="rId50"/>
    <p:sldId id="330" r:id="rId51"/>
    <p:sldId id="291" r:id="rId52"/>
    <p:sldId id="292" r:id="rId53"/>
    <p:sldId id="293" r:id="rId54"/>
    <p:sldId id="294" r:id="rId55"/>
    <p:sldId id="295" r:id="rId56"/>
    <p:sldId id="296" r:id="rId57"/>
    <p:sldId id="297" r:id="rId58"/>
    <p:sldId id="298" r:id="rId59"/>
    <p:sldId id="326" r:id="rId60"/>
    <p:sldId id="299" r:id="rId61"/>
    <p:sldId id="300" r:id="rId62"/>
    <p:sldId id="301" r:id="rId63"/>
    <p:sldId id="302" r:id="rId64"/>
    <p:sldId id="303" r:id="rId65"/>
    <p:sldId id="304" r:id="rId66"/>
    <p:sldId id="305" r:id="rId67"/>
    <p:sldId id="306" r:id="rId68"/>
    <p:sldId id="307" r:id="rId69"/>
    <p:sldId id="316" r:id="rId70"/>
    <p:sldId id="317" r:id="rId71"/>
    <p:sldId id="318" r:id="rId72"/>
    <p:sldId id="319" r:id="rId73"/>
    <p:sldId id="320" r:id="rId74"/>
    <p:sldId id="321" r:id="rId75"/>
    <p:sldId id="322"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381" autoAdjust="0"/>
    <p:restoredTop sz="94660"/>
  </p:normalViewPr>
  <p:slideViewPr>
    <p:cSldViewPr>
      <p:cViewPr varScale="1">
        <p:scale>
          <a:sx n="69" d="100"/>
          <a:sy n="69" d="100"/>
        </p:scale>
        <p:origin x="-924"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4DD641-9A29-42EF-91C5-EA490B7ED7CB}"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ABDF5-06A8-4612-BA6B-8F7B7DD6929F}" type="slidenum">
              <a:rPr lang="en-US" smtClean="0"/>
              <a:t>‹#›</a:t>
            </a:fld>
            <a:endParaRPr lang="en-US"/>
          </a:p>
        </p:txBody>
      </p:sp>
    </p:spTree>
    <p:extLst>
      <p:ext uri="{BB962C8B-B14F-4D97-AF65-F5344CB8AC3E}">
        <p14:creationId xmlns:p14="http://schemas.microsoft.com/office/powerpoint/2010/main" val="363607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4DD641-9A29-42EF-91C5-EA490B7ED7CB}"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ABDF5-06A8-4612-BA6B-8F7B7DD6929F}" type="slidenum">
              <a:rPr lang="en-US" smtClean="0"/>
              <a:t>‹#›</a:t>
            </a:fld>
            <a:endParaRPr lang="en-US"/>
          </a:p>
        </p:txBody>
      </p:sp>
    </p:spTree>
    <p:extLst>
      <p:ext uri="{BB962C8B-B14F-4D97-AF65-F5344CB8AC3E}">
        <p14:creationId xmlns:p14="http://schemas.microsoft.com/office/powerpoint/2010/main" val="118701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4DD641-9A29-42EF-91C5-EA490B7ED7CB}"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ABDF5-06A8-4612-BA6B-8F7B7DD6929F}" type="slidenum">
              <a:rPr lang="en-US" smtClean="0"/>
              <a:t>‹#›</a:t>
            </a:fld>
            <a:endParaRPr lang="en-US"/>
          </a:p>
        </p:txBody>
      </p:sp>
    </p:spTree>
    <p:extLst>
      <p:ext uri="{BB962C8B-B14F-4D97-AF65-F5344CB8AC3E}">
        <p14:creationId xmlns:p14="http://schemas.microsoft.com/office/powerpoint/2010/main" val="98280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4DD641-9A29-42EF-91C5-EA490B7ED7CB}"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ABDF5-06A8-4612-BA6B-8F7B7DD6929F}" type="slidenum">
              <a:rPr lang="en-US" smtClean="0"/>
              <a:t>‹#›</a:t>
            </a:fld>
            <a:endParaRPr lang="en-US"/>
          </a:p>
        </p:txBody>
      </p:sp>
    </p:spTree>
    <p:extLst>
      <p:ext uri="{BB962C8B-B14F-4D97-AF65-F5344CB8AC3E}">
        <p14:creationId xmlns:p14="http://schemas.microsoft.com/office/powerpoint/2010/main" val="2999116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DD641-9A29-42EF-91C5-EA490B7ED7CB}"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ABDF5-06A8-4612-BA6B-8F7B7DD6929F}" type="slidenum">
              <a:rPr lang="en-US" smtClean="0"/>
              <a:t>‹#›</a:t>
            </a:fld>
            <a:endParaRPr lang="en-US"/>
          </a:p>
        </p:txBody>
      </p:sp>
    </p:spTree>
    <p:extLst>
      <p:ext uri="{BB962C8B-B14F-4D97-AF65-F5344CB8AC3E}">
        <p14:creationId xmlns:p14="http://schemas.microsoft.com/office/powerpoint/2010/main" val="152985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4DD641-9A29-42EF-91C5-EA490B7ED7CB}"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ABDF5-06A8-4612-BA6B-8F7B7DD6929F}" type="slidenum">
              <a:rPr lang="en-US" smtClean="0"/>
              <a:t>‹#›</a:t>
            </a:fld>
            <a:endParaRPr lang="en-US"/>
          </a:p>
        </p:txBody>
      </p:sp>
    </p:spTree>
    <p:extLst>
      <p:ext uri="{BB962C8B-B14F-4D97-AF65-F5344CB8AC3E}">
        <p14:creationId xmlns:p14="http://schemas.microsoft.com/office/powerpoint/2010/main" val="5489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4DD641-9A29-42EF-91C5-EA490B7ED7CB}"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ABDF5-06A8-4612-BA6B-8F7B7DD6929F}" type="slidenum">
              <a:rPr lang="en-US" smtClean="0"/>
              <a:t>‹#›</a:t>
            </a:fld>
            <a:endParaRPr lang="en-US"/>
          </a:p>
        </p:txBody>
      </p:sp>
    </p:spTree>
    <p:extLst>
      <p:ext uri="{BB962C8B-B14F-4D97-AF65-F5344CB8AC3E}">
        <p14:creationId xmlns:p14="http://schemas.microsoft.com/office/powerpoint/2010/main" val="148348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4DD641-9A29-42EF-91C5-EA490B7ED7CB}"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ABDF5-06A8-4612-BA6B-8F7B7DD6929F}" type="slidenum">
              <a:rPr lang="en-US" smtClean="0"/>
              <a:t>‹#›</a:t>
            </a:fld>
            <a:endParaRPr lang="en-US"/>
          </a:p>
        </p:txBody>
      </p:sp>
    </p:spTree>
    <p:extLst>
      <p:ext uri="{BB962C8B-B14F-4D97-AF65-F5344CB8AC3E}">
        <p14:creationId xmlns:p14="http://schemas.microsoft.com/office/powerpoint/2010/main" val="113246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DD641-9A29-42EF-91C5-EA490B7ED7CB}"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ABDF5-06A8-4612-BA6B-8F7B7DD6929F}" type="slidenum">
              <a:rPr lang="en-US" smtClean="0"/>
              <a:t>‹#›</a:t>
            </a:fld>
            <a:endParaRPr lang="en-US"/>
          </a:p>
        </p:txBody>
      </p:sp>
    </p:spTree>
    <p:extLst>
      <p:ext uri="{BB962C8B-B14F-4D97-AF65-F5344CB8AC3E}">
        <p14:creationId xmlns:p14="http://schemas.microsoft.com/office/powerpoint/2010/main" val="19410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DD641-9A29-42EF-91C5-EA490B7ED7CB}"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ABDF5-06A8-4612-BA6B-8F7B7DD6929F}" type="slidenum">
              <a:rPr lang="en-US" smtClean="0"/>
              <a:t>‹#›</a:t>
            </a:fld>
            <a:endParaRPr lang="en-US"/>
          </a:p>
        </p:txBody>
      </p:sp>
    </p:spTree>
    <p:extLst>
      <p:ext uri="{BB962C8B-B14F-4D97-AF65-F5344CB8AC3E}">
        <p14:creationId xmlns:p14="http://schemas.microsoft.com/office/powerpoint/2010/main" val="184958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DD641-9A29-42EF-91C5-EA490B7ED7CB}"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ABDF5-06A8-4612-BA6B-8F7B7DD6929F}" type="slidenum">
              <a:rPr lang="en-US" smtClean="0"/>
              <a:t>‹#›</a:t>
            </a:fld>
            <a:endParaRPr lang="en-US"/>
          </a:p>
        </p:txBody>
      </p:sp>
    </p:spTree>
    <p:extLst>
      <p:ext uri="{BB962C8B-B14F-4D97-AF65-F5344CB8AC3E}">
        <p14:creationId xmlns:p14="http://schemas.microsoft.com/office/powerpoint/2010/main" val="279796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DD641-9A29-42EF-91C5-EA490B7ED7CB}" type="datetimeFigureOut">
              <a:rPr lang="en-US" smtClean="0"/>
              <a:t>6/1/2023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ABDF5-06A8-4612-BA6B-8F7B7DD6929F}" type="slidenum">
              <a:rPr lang="en-US" smtClean="0"/>
              <a:t>‹#›</a:t>
            </a:fld>
            <a:endParaRPr lang="en-US"/>
          </a:p>
        </p:txBody>
      </p:sp>
    </p:spTree>
    <p:extLst>
      <p:ext uri="{BB962C8B-B14F-4D97-AF65-F5344CB8AC3E}">
        <p14:creationId xmlns:p14="http://schemas.microsoft.com/office/powerpoint/2010/main" val="930000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ARCHITECTRE</a:t>
            </a:r>
            <a:br>
              <a:rPr lang="en-US" dirty="0" smtClean="0"/>
            </a:br>
            <a:r>
              <a:rPr lang="en-US" dirty="0" smtClean="0"/>
              <a:t>TDIT 114</a:t>
            </a:r>
            <a:endParaRPr lang="en-US" dirty="0"/>
          </a:p>
        </p:txBody>
      </p:sp>
      <p:sp>
        <p:nvSpPr>
          <p:cNvPr id="3" name="Subtitle 2"/>
          <p:cNvSpPr>
            <a:spLocks noGrp="1"/>
          </p:cNvSpPr>
          <p:nvPr>
            <p:ph type="subTitle" idx="1"/>
          </p:nvPr>
        </p:nvSpPr>
        <p:spPr/>
        <p:txBody>
          <a:bodyPr/>
          <a:lstStyle/>
          <a:p>
            <a:r>
              <a:rPr lang="en-US" dirty="0" smtClean="0"/>
              <a:t>Basic Computer Functions</a:t>
            </a:r>
            <a:endParaRPr lang="en-US" dirty="0"/>
          </a:p>
        </p:txBody>
      </p:sp>
    </p:spTree>
    <p:extLst>
      <p:ext uri="{BB962C8B-B14F-4D97-AF65-F5344CB8AC3E}">
        <p14:creationId xmlns:p14="http://schemas.microsoft.com/office/powerpoint/2010/main" val="331249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t>I</a:t>
            </a:r>
            <a:r>
              <a:rPr lang="en-US" b="1" dirty="0" smtClean="0"/>
              <a:t>nput devices</a:t>
            </a:r>
            <a:endParaRPr lang="en-US" dirty="0"/>
          </a:p>
        </p:txBody>
      </p:sp>
      <p:sp>
        <p:nvSpPr>
          <p:cNvPr id="3" name="Content Placeholder 2"/>
          <p:cNvSpPr>
            <a:spLocks noGrp="1"/>
          </p:cNvSpPr>
          <p:nvPr>
            <p:ph idx="1"/>
          </p:nvPr>
        </p:nvSpPr>
        <p:spPr>
          <a:xfrm>
            <a:off x="152400" y="1066800"/>
            <a:ext cx="8991600" cy="5562600"/>
          </a:xfrm>
        </p:spPr>
        <p:txBody>
          <a:bodyPr>
            <a:noAutofit/>
          </a:bodyPr>
          <a:lstStyle/>
          <a:p>
            <a:r>
              <a:rPr lang="en-US" sz="2200" b="1" dirty="0" smtClean="0"/>
              <a:t>Input</a:t>
            </a:r>
            <a:r>
              <a:rPr lang="en-US" sz="2200" dirty="0" smtClean="0"/>
              <a:t>: The data or information entered into a computer or the process of entering data or information into the computer for processing, storage and retrieval, or transmission.</a:t>
            </a:r>
          </a:p>
          <a:p>
            <a:r>
              <a:rPr lang="en-US" sz="2200" b="1" dirty="0" smtClean="0"/>
              <a:t>Input devices </a:t>
            </a:r>
            <a:r>
              <a:rPr lang="en-US" sz="2200" dirty="0" smtClean="0"/>
              <a:t>allow input into the computer</a:t>
            </a:r>
            <a:endParaRPr lang="en-US" sz="2200" b="1" dirty="0" smtClean="0"/>
          </a:p>
          <a:p>
            <a:r>
              <a:rPr lang="en-US" sz="2200" b="1" dirty="0" smtClean="0"/>
              <a:t>Examples of input devices</a:t>
            </a:r>
          </a:p>
          <a:p>
            <a:pPr lvl="1">
              <a:buFont typeface="Wingdings" pitchFamily="2" charset="2"/>
              <a:buChar char="v"/>
            </a:pPr>
            <a:r>
              <a:rPr lang="en-US" sz="2200" dirty="0" smtClean="0"/>
              <a:t>Keyboards </a:t>
            </a:r>
          </a:p>
          <a:p>
            <a:pPr lvl="1">
              <a:buFont typeface="Wingdings" pitchFamily="2" charset="2"/>
              <a:buChar char="v"/>
            </a:pPr>
            <a:r>
              <a:rPr lang="en-US" sz="2200" dirty="0" smtClean="0"/>
              <a:t>Mouse</a:t>
            </a:r>
          </a:p>
          <a:p>
            <a:pPr lvl="1">
              <a:buFont typeface="Wingdings" pitchFamily="2" charset="2"/>
              <a:buChar char="v"/>
            </a:pPr>
            <a:r>
              <a:rPr lang="en-US" sz="2200" dirty="0" smtClean="0"/>
              <a:t>Touch screen</a:t>
            </a:r>
          </a:p>
          <a:p>
            <a:pPr lvl="1">
              <a:buFont typeface="Wingdings" pitchFamily="2" charset="2"/>
              <a:buChar char="v"/>
            </a:pPr>
            <a:r>
              <a:rPr lang="en-US" sz="2200" dirty="0" smtClean="0"/>
              <a:t>Digital camera</a:t>
            </a:r>
          </a:p>
          <a:p>
            <a:pPr lvl="1">
              <a:buFont typeface="Wingdings" pitchFamily="2" charset="2"/>
              <a:buChar char="v"/>
            </a:pPr>
            <a:r>
              <a:rPr lang="en-US" sz="2200" dirty="0" smtClean="0"/>
              <a:t>Scanner</a:t>
            </a:r>
          </a:p>
          <a:p>
            <a:pPr lvl="1">
              <a:buFont typeface="Wingdings" pitchFamily="2" charset="2"/>
              <a:buChar char="v"/>
            </a:pPr>
            <a:r>
              <a:rPr lang="en-US" sz="2200" dirty="0" smtClean="0"/>
              <a:t>Point of sale terminals</a:t>
            </a:r>
          </a:p>
          <a:p>
            <a:pPr lvl="1">
              <a:buFont typeface="Wingdings" pitchFamily="2" charset="2"/>
              <a:buChar char="v"/>
            </a:pPr>
            <a:r>
              <a:rPr lang="en-US" sz="2200" dirty="0" smtClean="0"/>
              <a:t>Bar code reader</a:t>
            </a:r>
          </a:p>
          <a:p>
            <a:pPr lvl="1">
              <a:buFont typeface="Wingdings" pitchFamily="2" charset="2"/>
              <a:buChar char="v"/>
            </a:pPr>
            <a:r>
              <a:rPr lang="en-US" sz="2200" dirty="0" smtClean="0"/>
              <a:t>Microphones</a:t>
            </a:r>
          </a:p>
          <a:p>
            <a:pPr lvl="1">
              <a:buFont typeface="Wingdings" pitchFamily="2" charset="2"/>
              <a:buChar char="v"/>
            </a:pPr>
            <a:r>
              <a:rPr lang="en-US" sz="2200" dirty="0" smtClean="0"/>
              <a:t>prerecorded sources like CD &amp; DVS</a:t>
            </a:r>
            <a:endParaRPr lang="en-US" sz="2200" dirty="0"/>
          </a:p>
        </p:txBody>
      </p:sp>
    </p:spTree>
    <p:extLst>
      <p:ext uri="{BB962C8B-B14F-4D97-AF65-F5344CB8AC3E}">
        <p14:creationId xmlns:p14="http://schemas.microsoft.com/office/powerpoint/2010/main" val="1709572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Processing</a:t>
            </a:r>
            <a:r>
              <a:rPr lang="en-US" dirty="0" smtClean="0"/>
              <a:t> </a:t>
            </a:r>
            <a:endParaRPr lang="en-US" dirty="0"/>
          </a:p>
        </p:txBody>
      </p:sp>
      <p:sp>
        <p:nvSpPr>
          <p:cNvPr id="3" name="Content Placeholder 2"/>
          <p:cNvSpPr>
            <a:spLocks noGrp="1"/>
          </p:cNvSpPr>
          <p:nvPr>
            <p:ph idx="1"/>
          </p:nvPr>
        </p:nvSpPr>
        <p:spPr>
          <a:xfrm>
            <a:off x="228600" y="1600200"/>
            <a:ext cx="8839200" cy="5257800"/>
          </a:xfrm>
        </p:spPr>
        <p:txBody>
          <a:bodyPr>
            <a:normAutofit fontScale="77500" lnSpcReduction="20000"/>
          </a:bodyPr>
          <a:lstStyle/>
          <a:p>
            <a:pPr marL="0" indent="0">
              <a:buNone/>
            </a:pPr>
            <a:r>
              <a:rPr lang="en-US" b="1" dirty="0" smtClean="0"/>
              <a:t>Processing</a:t>
            </a:r>
            <a:r>
              <a:rPr lang="en-US" dirty="0" smtClean="0"/>
              <a:t> - manipulation of data. </a:t>
            </a:r>
          </a:p>
          <a:p>
            <a:pPr marL="0" indent="0">
              <a:buNone/>
            </a:pPr>
            <a:endParaRPr lang="en-US" dirty="0" smtClean="0"/>
          </a:p>
          <a:p>
            <a:r>
              <a:rPr lang="en-US" b="1" dirty="0" smtClean="0"/>
              <a:t>Data</a:t>
            </a:r>
            <a:r>
              <a:rPr lang="en-US" dirty="0" smtClean="0"/>
              <a:t> are symbols that represent raw facts,  objects, and ideas about people, places, events, and things that are of importance in an organization. </a:t>
            </a:r>
          </a:p>
          <a:p>
            <a:endParaRPr lang="en-US" dirty="0" smtClean="0"/>
          </a:p>
          <a:p>
            <a:r>
              <a:rPr lang="en-US" dirty="0" smtClean="0"/>
              <a:t> </a:t>
            </a:r>
            <a:r>
              <a:rPr lang="en-US" b="1" dirty="0" smtClean="0"/>
              <a:t>A computer program</a:t>
            </a:r>
            <a:r>
              <a:rPr lang="en-US" dirty="0" smtClean="0"/>
              <a:t> or </a:t>
            </a:r>
            <a:r>
              <a:rPr lang="en-US" b="1" dirty="0" smtClean="0"/>
              <a:t>software</a:t>
            </a:r>
            <a:r>
              <a:rPr lang="en-US" dirty="0" smtClean="0"/>
              <a:t> is a series of instructions that tell a computer how to carry out a processing task. </a:t>
            </a:r>
          </a:p>
          <a:p>
            <a:endParaRPr lang="en-US" dirty="0" smtClean="0"/>
          </a:p>
          <a:p>
            <a:r>
              <a:rPr lang="en-US" dirty="0" smtClean="0"/>
              <a:t> Examples of Processing </a:t>
            </a:r>
          </a:p>
          <a:p>
            <a:pPr lvl="1">
              <a:buFont typeface="Wingdings" pitchFamily="2" charset="2"/>
              <a:buChar char="v"/>
            </a:pPr>
            <a:r>
              <a:rPr lang="en-US" dirty="0" smtClean="0"/>
              <a:t>Arithmetic calculations </a:t>
            </a:r>
          </a:p>
          <a:p>
            <a:pPr lvl="1">
              <a:buFont typeface="Wingdings" pitchFamily="2" charset="2"/>
              <a:buChar char="v"/>
            </a:pPr>
            <a:r>
              <a:rPr lang="en-US" dirty="0" smtClean="0"/>
              <a:t>Sorting a list </a:t>
            </a:r>
          </a:p>
          <a:p>
            <a:pPr lvl="1">
              <a:buFont typeface="Wingdings" pitchFamily="2" charset="2"/>
              <a:buChar char="v"/>
            </a:pPr>
            <a:r>
              <a:rPr lang="en-US" dirty="0" smtClean="0"/>
              <a:t>Modifying pictures </a:t>
            </a:r>
          </a:p>
          <a:p>
            <a:pPr lvl="1">
              <a:buFont typeface="Wingdings" pitchFamily="2" charset="2"/>
              <a:buChar char="v"/>
            </a:pPr>
            <a:r>
              <a:rPr lang="en-US" dirty="0" smtClean="0"/>
              <a:t>Drawing graphs</a:t>
            </a:r>
            <a:endParaRPr lang="en-US" dirty="0"/>
          </a:p>
        </p:txBody>
      </p:sp>
    </p:spTree>
    <p:extLst>
      <p:ext uri="{BB962C8B-B14F-4D97-AF65-F5344CB8AC3E}">
        <p14:creationId xmlns:p14="http://schemas.microsoft.com/office/powerpoint/2010/main" val="2776805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Processing devices</a:t>
            </a:r>
            <a:br>
              <a:rPr lang="en-US" b="1" dirty="0" smtClean="0"/>
            </a:br>
            <a:r>
              <a:rPr lang="en-US" i="1" dirty="0" smtClean="0"/>
              <a:t>CPU</a:t>
            </a:r>
            <a:endParaRPr lang="en-US" b="1" dirty="0"/>
          </a:p>
        </p:txBody>
      </p:sp>
      <p:sp>
        <p:nvSpPr>
          <p:cNvPr id="3" name="Content Placeholder 2"/>
          <p:cNvSpPr>
            <a:spLocks noGrp="1"/>
          </p:cNvSpPr>
          <p:nvPr>
            <p:ph idx="1"/>
          </p:nvPr>
        </p:nvSpPr>
        <p:spPr>
          <a:xfrm>
            <a:off x="457200" y="1600200"/>
            <a:ext cx="8229600" cy="5257800"/>
          </a:xfrm>
        </p:spPr>
        <p:txBody>
          <a:bodyPr>
            <a:normAutofit/>
          </a:bodyPr>
          <a:lstStyle/>
          <a:p>
            <a:r>
              <a:rPr lang="en-US" b="1" dirty="0" smtClean="0"/>
              <a:t>Processor/Central Processing Unit (CPU):  </a:t>
            </a:r>
            <a:r>
              <a:rPr lang="en-US" dirty="0" smtClean="0"/>
              <a:t>A set of electronic circuits that perform the computer’s processing actions. In microcomputers, the processor is a microprocessor – a central processor contained on a single computer chip.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4943208"/>
            <a:ext cx="2238687" cy="1914792"/>
          </a:xfrm>
          <a:prstGeom prst="rect">
            <a:avLst/>
          </a:prstGeom>
        </p:spPr>
      </p:pic>
    </p:spTree>
    <p:extLst>
      <p:ext uri="{BB962C8B-B14F-4D97-AF65-F5344CB8AC3E}">
        <p14:creationId xmlns:p14="http://schemas.microsoft.com/office/powerpoint/2010/main" val="2828377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a:t>
            </a:r>
            <a:r>
              <a:rPr lang="en-US" sz="3200" i="1" dirty="0" smtClean="0"/>
              <a:t>cont’d</a:t>
            </a:r>
            <a:endParaRPr lang="en-US" dirty="0"/>
          </a:p>
        </p:txBody>
      </p:sp>
      <p:sp>
        <p:nvSpPr>
          <p:cNvPr id="3" name="Content Placeholder 2"/>
          <p:cNvSpPr>
            <a:spLocks noGrp="1"/>
          </p:cNvSpPr>
          <p:nvPr>
            <p:ph idx="1"/>
          </p:nvPr>
        </p:nvSpPr>
        <p:spPr/>
        <p:txBody>
          <a:bodyPr/>
          <a:lstStyle/>
          <a:p>
            <a:r>
              <a:rPr lang="en-US" b="1" dirty="0" smtClean="0"/>
              <a:t>A chip </a:t>
            </a:r>
            <a:r>
              <a:rPr lang="en-US" dirty="0" smtClean="0"/>
              <a:t>is a collection of electronic components in a very small, self-contained package. Chips perform the computer’s processing actions, including arithmetic calculations and the generation of lines, images, and sound. </a:t>
            </a:r>
          </a:p>
          <a:p>
            <a:pPr marL="0" indent="0">
              <a:buNone/>
            </a:pPr>
            <a:endParaRPr lang="en-US" dirty="0" smtClean="0"/>
          </a:p>
          <a:p>
            <a:r>
              <a:rPr lang="en-US" dirty="0" smtClean="0"/>
              <a:t>Examples of chips include sound chips which generate signals to be output as tones.</a:t>
            </a:r>
          </a:p>
          <a:p>
            <a:endParaRPr lang="en-US" dirty="0"/>
          </a:p>
        </p:txBody>
      </p:sp>
    </p:spTree>
    <p:extLst>
      <p:ext uri="{BB962C8B-B14F-4D97-AF65-F5344CB8AC3E}">
        <p14:creationId xmlns:p14="http://schemas.microsoft.com/office/powerpoint/2010/main" val="406805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Motherboard </a:t>
            </a:r>
            <a:endParaRPr lang="en-US" b="1" dirty="0"/>
          </a:p>
        </p:txBody>
      </p:sp>
      <p:sp>
        <p:nvSpPr>
          <p:cNvPr id="3" name="Content Placeholder 2"/>
          <p:cNvSpPr>
            <a:spLocks noGrp="1"/>
          </p:cNvSpPr>
          <p:nvPr>
            <p:ph idx="1"/>
          </p:nvPr>
        </p:nvSpPr>
        <p:spPr>
          <a:xfrm>
            <a:off x="152400" y="1600200"/>
            <a:ext cx="8991600" cy="5181600"/>
          </a:xfrm>
        </p:spPr>
        <p:txBody>
          <a:bodyPr/>
          <a:lstStyle/>
          <a:p>
            <a:r>
              <a:rPr lang="en-US" sz="2800" dirty="0" smtClean="0"/>
              <a:t>The processor/CPU can take several forms. Microcomputers contain a specific micro-processor chip as their CPU. This is put into a protective package, and then mounted onto a board contained within the computer. This board is called a system board or a mother board.</a:t>
            </a:r>
            <a:r>
              <a:rPr lang="en-US" dirty="0" smtClean="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962400"/>
            <a:ext cx="3772426" cy="2667415"/>
          </a:xfrm>
          <a:prstGeom prst="rect">
            <a:avLst/>
          </a:prstGeom>
        </p:spPr>
      </p:pic>
    </p:spTree>
    <p:extLst>
      <p:ext uri="{BB962C8B-B14F-4D97-AF65-F5344CB8AC3E}">
        <p14:creationId xmlns:p14="http://schemas.microsoft.com/office/powerpoint/2010/main" val="666987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Cont’d</a:t>
            </a:r>
            <a:endParaRPr lang="en-US" i="1" dirty="0"/>
          </a:p>
        </p:txBody>
      </p:sp>
      <p:sp>
        <p:nvSpPr>
          <p:cNvPr id="3" name="Content Placeholder 2"/>
          <p:cNvSpPr>
            <a:spLocks noGrp="1"/>
          </p:cNvSpPr>
          <p:nvPr>
            <p:ph idx="1"/>
          </p:nvPr>
        </p:nvSpPr>
        <p:spPr/>
        <p:txBody>
          <a:bodyPr/>
          <a:lstStyle/>
          <a:p>
            <a:r>
              <a:rPr lang="en-US" dirty="0" smtClean="0"/>
              <a:t>The system board contains other chips and circuitry that carry out processing. </a:t>
            </a:r>
            <a:endParaRPr lang="en-US" dirty="0"/>
          </a:p>
        </p:txBody>
      </p:sp>
    </p:spTree>
    <p:extLst>
      <p:ext uri="{BB962C8B-B14F-4D97-AF65-F5344CB8AC3E}">
        <p14:creationId xmlns:p14="http://schemas.microsoft.com/office/powerpoint/2010/main" val="4130056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devices</a:t>
            </a:r>
            <a:endParaRPr lang="en-US" dirty="0"/>
          </a:p>
        </p:txBody>
      </p:sp>
      <p:sp>
        <p:nvSpPr>
          <p:cNvPr id="3" name="Content Placeholder 2"/>
          <p:cNvSpPr>
            <a:spLocks noGrp="1"/>
          </p:cNvSpPr>
          <p:nvPr>
            <p:ph idx="1"/>
          </p:nvPr>
        </p:nvSpPr>
        <p:spPr>
          <a:xfrm>
            <a:off x="457200" y="1600200"/>
            <a:ext cx="8458200" cy="4953000"/>
          </a:xfrm>
        </p:spPr>
        <p:txBody>
          <a:bodyPr>
            <a:normAutofit/>
          </a:bodyPr>
          <a:lstStyle/>
          <a:p>
            <a:r>
              <a:rPr lang="en-US" sz="2000" b="1" dirty="0" smtClean="0"/>
              <a:t>Memory</a:t>
            </a:r>
            <a:r>
              <a:rPr lang="en-US" sz="2000" dirty="0" smtClean="0"/>
              <a:t> is made up of one or more sets of chips that  Store data or program instructions either temporarily or permanently.  No processing takes place in memory. Instead, memory stores data, information and instructions. Memory is divided into two types: </a:t>
            </a:r>
          </a:p>
          <a:p>
            <a:pPr marL="0" indent="0">
              <a:buNone/>
            </a:pPr>
            <a:endParaRPr lang="en-US" sz="2000" dirty="0" smtClean="0"/>
          </a:p>
          <a:p>
            <a:pPr marL="514350" indent="-514350">
              <a:buAutoNum type="alphaLcParenR"/>
            </a:pPr>
            <a:r>
              <a:rPr lang="en-US" sz="2000" b="1" dirty="0" smtClean="0"/>
              <a:t>Random Access Memory </a:t>
            </a:r>
            <a:r>
              <a:rPr lang="en-US" sz="2000" dirty="0" smtClean="0"/>
              <a:t>(RAM)</a:t>
            </a:r>
          </a:p>
          <a:p>
            <a:pPr>
              <a:buFont typeface="Wingdings" pitchFamily="2" charset="2"/>
              <a:buChar char="Ø"/>
            </a:pPr>
            <a:r>
              <a:rPr lang="en-US" sz="2000" dirty="0" smtClean="0"/>
              <a:t>RAM holds data and program instructions temporarily while the CPU works with them.</a:t>
            </a:r>
          </a:p>
          <a:p>
            <a:pPr>
              <a:buFont typeface="Wingdings" pitchFamily="2" charset="2"/>
              <a:buChar char="Ø"/>
            </a:pPr>
            <a:r>
              <a:rPr lang="en-US" sz="2000" dirty="0" smtClean="0"/>
              <a:t>RAM is volatile, meaning it holds data only when the power is on. When the power is off, RAM's contents are lost. </a:t>
            </a:r>
          </a:p>
          <a:p>
            <a:pPr>
              <a:buFont typeface="Wingdings" pitchFamily="2" charset="2"/>
              <a:buChar char="Ø"/>
            </a:pPr>
            <a:r>
              <a:rPr lang="en-US" sz="2000" dirty="0" smtClean="0"/>
              <a:t>More RAM results in a faster system. </a:t>
            </a:r>
            <a:endParaRPr lang="en-US" sz="2000" dirty="0"/>
          </a:p>
        </p:txBody>
      </p:sp>
    </p:spTree>
    <p:extLst>
      <p:ext uri="{BB962C8B-B14F-4D97-AF65-F5344CB8AC3E}">
        <p14:creationId xmlns:p14="http://schemas.microsoft.com/office/powerpoint/2010/main" val="3120915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Cont’d</a:t>
            </a:r>
            <a:endParaRPr lang="en-US" i="1" dirty="0"/>
          </a:p>
        </p:txBody>
      </p:sp>
      <p:sp>
        <p:nvSpPr>
          <p:cNvPr id="3" name="Content Placeholder 2"/>
          <p:cNvSpPr>
            <a:spLocks noGrp="1"/>
          </p:cNvSpPr>
          <p:nvPr>
            <p:ph idx="1"/>
          </p:nvPr>
        </p:nvSpPr>
        <p:spPr>
          <a:xfrm>
            <a:off x="533400" y="1600200"/>
            <a:ext cx="8001000" cy="5029200"/>
          </a:xfrm>
        </p:spPr>
        <p:txBody>
          <a:bodyPr>
            <a:normAutofit/>
          </a:bodyPr>
          <a:lstStyle/>
          <a:p>
            <a:pPr marL="0" indent="0">
              <a:buNone/>
            </a:pPr>
            <a:r>
              <a:rPr lang="en-US" sz="2200" b="1" dirty="0" smtClean="0"/>
              <a:t>b) Read Only Memory (ROM) </a:t>
            </a:r>
            <a:r>
              <a:rPr lang="en-US" sz="2200" dirty="0" smtClean="0"/>
              <a:t>- Permanent storage of programs. </a:t>
            </a:r>
          </a:p>
          <a:p>
            <a:pPr>
              <a:buFont typeface="Wingdings" pitchFamily="2" charset="2"/>
              <a:buChar char="Ø"/>
            </a:pPr>
            <a:r>
              <a:rPr lang="en-US" sz="2200" dirty="0" smtClean="0"/>
              <a:t>ROM is called non-volatile memory because it never loses its contents. </a:t>
            </a:r>
          </a:p>
          <a:p>
            <a:pPr>
              <a:buFont typeface="Wingdings" pitchFamily="2" charset="2"/>
              <a:buChar char="Ø"/>
            </a:pPr>
            <a:r>
              <a:rPr lang="en-US" sz="2200" dirty="0" smtClean="0"/>
              <a:t>Holds instructions that the computer needs to operate. </a:t>
            </a:r>
          </a:p>
          <a:p>
            <a:pPr>
              <a:buFont typeface="Wingdings" pitchFamily="2" charset="2"/>
              <a:buChar char="Ø"/>
            </a:pPr>
            <a:r>
              <a:rPr lang="en-US" sz="2200" dirty="0" smtClean="0"/>
              <a:t>This type of memory lets you store the data needed to start up or boot the computer</a:t>
            </a:r>
          </a:p>
          <a:p>
            <a:pPr>
              <a:buFont typeface="Wingdings" pitchFamily="2" charset="2"/>
              <a:buChar char="Ø"/>
            </a:pPr>
            <a:r>
              <a:rPr lang="en-US" sz="2200" dirty="0" smtClean="0"/>
              <a:t>Essential start-up data contained in ROM is a computer BIOS</a:t>
            </a:r>
          </a:p>
          <a:p>
            <a:pPr>
              <a:buFont typeface="Wingdings" pitchFamily="2" charset="2"/>
              <a:buChar char="Ø"/>
            </a:pPr>
            <a:r>
              <a:rPr lang="en-US" sz="2200" dirty="0" smtClean="0"/>
              <a:t>The BIOS includes instructions on how to load basic computer hardware and includes a test referred to as a POST (Power On Self Test) that helps verify the computer meets requirements to boot up properly.</a:t>
            </a:r>
            <a:endParaRPr lang="en-US" sz="2200" dirty="0"/>
          </a:p>
        </p:txBody>
      </p:sp>
    </p:spTree>
    <p:extLst>
      <p:ext uri="{BB962C8B-B14F-4D97-AF65-F5344CB8AC3E}">
        <p14:creationId xmlns:p14="http://schemas.microsoft.com/office/powerpoint/2010/main" val="1966356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a:t>
            </a:r>
            <a:r>
              <a:rPr lang="en-US" sz="2800" i="1" dirty="0" smtClean="0"/>
              <a:t>cont’d</a:t>
            </a:r>
            <a:endParaRPr lang="en-US" b="1" dirty="0"/>
          </a:p>
        </p:txBody>
      </p:sp>
      <p:sp>
        <p:nvSpPr>
          <p:cNvPr id="3" name="Content Placeholder 2"/>
          <p:cNvSpPr>
            <a:spLocks noGrp="1"/>
          </p:cNvSpPr>
          <p:nvPr>
            <p:ph idx="1"/>
          </p:nvPr>
        </p:nvSpPr>
        <p:spPr/>
        <p:txBody>
          <a:bodyPr/>
          <a:lstStyle/>
          <a:p>
            <a:r>
              <a:rPr lang="en-US" dirty="0" smtClean="0"/>
              <a:t>Memory is measured </a:t>
            </a:r>
            <a:r>
              <a:rPr lang="en-US" dirty="0" err="1" smtClean="0"/>
              <a:t>interms</a:t>
            </a:r>
            <a:r>
              <a:rPr lang="en-US" dirty="0" smtClean="0"/>
              <a:t> of: </a:t>
            </a:r>
          </a:p>
          <a:p>
            <a:pPr lvl="1">
              <a:buFont typeface="Wingdings" pitchFamily="2" charset="2"/>
              <a:buChar char="Ø"/>
            </a:pPr>
            <a:r>
              <a:rPr lang="en-US" dirty="0" smtClean="0"/>
              <a:t>Kilobyte (KB)      - 1,000 bytes </a:t>
            </a:r>
          </a:p>
          <a:p>
            <a:pPr lvl="1">
              <a:buFont typeface="Wingdings" pitchFamily="2" charset="2"/>
              <a:buChar char="Ø"/>
            </a:pPr>
            <a:r>
              <a:rPr lang="en-US" dirty="0" smtClean="0"/>
              <a:t>Megabyte (MB) - 1,000,000 bytes </a:t>
            </a:r>
          </a:p>
          <a:p>
            <a:pPr lvl="1">
              <a:buFont typeface="Wingdings" pitchFamily="2" charset="2"/>
              <a:buChar char="Ø"/>
            </a:pPr>
            <a:r>
              <a:rPr lang="en-US" dirty="0" smtClean="0"/>
              <a:t>Gigabyte (GB)    - 1,000,000,000 bytes</a:t>
            </a:r>
          </a:p>
          <a:p>
            <a:pPr lvl="1">
              <a:buFont typeface="Wingdings" pitchFamily="2" charset="2"/>
              <a:buChar char="Ø"/>
            </a:pPr>
            <a:r>
              <a:rPr lang="en-US" dirty="0" smtClean="0"/>
              <a:t>Terabyte (TB)     - 1,000,000,000,000 bytes</a:t>
            </a:r>
            <a:endParaRPr lang="en-US" dirty="0"/>
          </a:p>
        </p:txBody>
      </p:sp>
    </p:spTree>
    <p:extLst>
      <p:ext uri="{BB962C8B-B14F-4D97-AF65-F5344CB8AC3E}">
        <p14:creationId xmlns:p14="http://schemas.microsoft.com/office/powerpoint/2010/main" val="273440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Outputting</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Output</a:t>
            </a:r>
            <a:r>
              <a:rPr lang="en-US" dirty="0" smtClean="0"/>
              <a:t> - the result  produced by a computer after processing the data. </a:t>
            </a:r>
          </a:p>
          <a:p>
            <a:pPr marL="0" indent="0">
              <a:buNone/>
            </a:pPr>
            <a:endParaRPr lang="en-US" dirty="0" smtClean="0"/>
          </a:p>
          <a:p>
            <a:r>
              <a:rPr lang="en-US" b="1" dirty="0" smtClean="0"/>
              <a:t>Output device </a:t>
            </a:r>
            <a:r>
              <a:rPr lang="en-US" dirty="0" smtClean="0"/>
              <a:t>–displays, prints, or transmits the results after processing. </a:t>
            </a:r>
          </a:p>
          <a:p>
            <a:pPr marL="0" indent="0">
              <a:buNone/>
            </a:pPr>
            <a:r>
              <a:rPr lang="en-US" dirty="0" smtClean="0"/>
              <a:t> </a:t>
            </a:r>
          </a:p>
          <a:p>
            <a:r>
              <a:rPr lang="en-US" dirty="0" smtClean="0"/>
              <a:t>Examples of Output</a:t>
            </a:r>
          </a:p>
          <a:p>
            <a:pPr lvl="1">
              <a:buFont typeface="Wingdings" pitchFamily="2" charset="2"/>
              <a:buChar char="v"/>
            </a:pPr>
            <a:r>
              <a:rPr lang="en-US" dirty="0" smtClean="0"/>
              <a:t>images on a monitor </a:t>
            </a:r>
          </a:p>
          <a:p>
            <a:pPr lvl="1">
              <a:buFont typeface="Wingdings" pitchFamily="2" charset="2"/>
              <a:buChar char="v"/>
            </a:pPr>
            <a:r>
              <a:rPr lang="en-US" dirty="0" smtClean="0"/>
              <a:t>Printed documents</a:t>
            </a:r>
          </a:p>
          <a:p>
            <a:pPr lvl="1">
              <a:buFont typeface="Wingdings" pitchFamily="2" charset="2"/>
              <a:buChar char="v"/>
            </a:pPr>
            <a:r>
              <a:rPr lang="en-US" dirty="0" smtClean="0"/>
              <a:t>Sounds </a:t>
            </a:r>
            <a:endParaRPr lang="en-US" dirty="0"/>
          </a:p>
        </p:txBody>
      </p:sp>
    </p:spTree>
    <p:extLst>
      <p:ext uri="{BB962C8B-B14F-4D97-AF65-F5344CB8AC3E}">
        <p14:creationId xmlns:p14="http://schemas.microsoft.com/office/powerpoint/2010/main" val="1786166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Computer</a:t>
            </a:r>
            <a:endParaRPr lang="en-US" b="1" dirty="0"/>
          </a:p>
        </p:txBody>
      </p:sp>
      <p:sp>
        <p:nvSpPr>
          <p:cNvPr id="3" name="Content Placeholder 2"/>
          <p:cNvSpPr>
            <a:spLocks noGrp="1"/>
          </p:cNvSpPr>
          <p:nvPr>
            <p:ph idx="1"/>
          </p:nvPr>
        </p:nvSpPr>
        <p:spPr>
          <a:xfrm>
            <a:off x="457200" y="1600200"/>
            <a:ext cx="8305800" cy="4876800"/>
          </a:xfrm>
        </p:spPr>
        <p:txBody>
          <a:bodyPr>
            <a:normAutofit/>
          </a:bodyPr>
          <a:lstStyle/>
          <a:p>
            <a:r>
              <a:rPr lang="en-US" sz="2800" dirty="0" smtClean="0"/>
              <a:t> By definition, a </a:t>
            </a:r>
            <a:r>
              <a:rPr lang="en-US" sz="2800" b="1" dirty="0" smtClean="0"/>
              <a:t>computer</a:t>
            </a:r>
            <a:r>
              <a:rPr lang="en-US" sz="2800" dirty="0" smtClean="0"/>
              <a:t> is an electronic device that processes data, converting it into information that is useful to people. </a:t>
            </a:r>
          </a:p>
          <a:p>
            <a:r>
              <a:rPr lang="en-US" sz="2800" dirty="0" smtClean="0"/>
              <a:t>Computers are controlled by programmed instructions that transform the data into meaningful information.   </a:t>
            </a:r>
          </a:p>
          <a:p>
            <a:r>
              <a:rPr lang="en-US" sz="2800" dirty="0" smtClean="0"/>
              <a:t>Generally a Computer is a device that accepts input, processes it, stores data, and produces output. </a:t>
            </a:r>
            <a:endParaRPr lang="en-US" sz="2800" dirty="0"/>
          </a:p>
        </p:txBody>
      </p:sp>
    </p:spTree>
    <p:extLst>
      <p:ext uri="{BB962C8B-B14F-4D97-AF65-F5344CB8AC3E}">
        <p14:creationId xmlns:p14="http://schemas.microsoft.com/office/powerpoint/2010/main" val="990953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 Devices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Output:</a:t>
            </a:r>
            <a:r>
              <a:rPr lang="en-US" dirty="0" smtClean="0"/>
              <a:t> The results of inputting and processing data and information returned by the computer, either directly to the person using the system or to secondary storage. </a:t>
            </a:r>
          </a:p>
          <a:p>
            <a:pPr marL="0" indent="0">
              <a:buNone/>
            </a:pPr>
            <a:r>
              <a:rPr lang="en-US" dirty="0" smtClean="0"/>
              <a:t> </a:t>
            </a:r>
          </a:p>
          <a:p>
            <a:r>
              <a:rPr lang="en-US" dirty="0" smtClean="0"/>
              <a:t>Common forms of output are:</a:t>
            </a:r>
          </a:p>
          <a:p>
            <a:pPr lvl="1">
              <a:buFont typeface="Wingdings" pitchFamily="2" charset="2"/>
              <a:buChar char="v"/>
            </a:pPr>
            <a:r>
              <a:rPr lang="en-US" dirty="0" smtClean="0"/>
              <a:t>reports,</a:t>
            </a:r>
          </a:p>
          <a:p>
            <a:pPr lvl="1">
              <a:buFont typeface="Wingdings" pitchFamily="2" charset="2"/>
              <a:buChar char="v"/>
            </a:pPr>
            <a:r>
              <a:rPr lang="en-US" dirty="0" smtClean="0"/>
              <a:t>schedules,</a:t>
            </a:r>
          </a:p>
          <a:p>
            <a:pPr lvl="1">
              <a:buFont typeface="Wingdings" pitchFamily="2" charset="2"/>
              <a:buChar char="v"/>
            </a:pPr>
            <a:r>
              <a:rPr lang="en-US" dirty="0" smtClean="0"/>
              <a:t>budgets,</a:t>
            </a:r>
          </a:p>
          <a:p>
            <a:pPr lvl="1">
              <a:buFont typeface="Wingdings" pitchFamily="2" charset="2"/>
              <a:buChar char="v"/>
            </a:pPr>
            <a:r>
              <a:rPr lang="en-US" dirty="0" smtClean="0"/>
              <a:t>newsletters among others. </a:t>
            </a:r>
            <a:endParaRPr lang="en-US" dirty="0"/>
          </a:p>
        </p:txBody>
      </p:sp>
    </p:spTree>
    <p:extLst>
      <p:ext uri="{BB962C8B-B14F-4D97-AF65-F5344CB8AC3E}">
        <p14:creationId xmlns:p14="http://schemas.microsoft.com/office/powerpoint/2010/main" val="3170510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 devices </a:t>
            </a:r>
            <a:r>
              <a:rPr lang="en-US" sz="2800" i="1" dirty="0" smtClean="0"/>
              <a:t>cont’d</a:t>
            </a:r>
            <a:endParaRPr lang="en-US" b="1" dirty="0"/>
          </a:p>
        </p:txBody>
      </p:sp>
      <p:sp>
        <p:nvSpPr>
          <p:cNvPr id="3" name="Content Placeholder 2"/>
          <p:cNvSpPr>
            <a:spLocks noGrp="1"/>
          </p:cNvSpPr>
          <p:nvPr>
            <p:ph idx="1"/>
          </p:nvPr>
        </p:nvSpPr>
        <p:spPr/>
        <p:txBody>
          <a:bodyPr>
            <a:normAutofit fontScale="92500" lnSpcReduction="10000"/>
          </a:bodyPr>
          <a:lstStyle/>
          <a:p>
            <a:pPr marL="457200" lvl="1" indent="0">
              <a:buNone/>
            </a:pPr>
            <a:r>
              <a:rPr lang="en-US" b="1" dirty="0" smtClean="0"/>
              <a:t>Examples of output devices</a:t>
            </a:r>
            <a:r>
              <a:rPr lang="en-US" dirty="0" smtClean="0"/>
              <a:t> include: </a:t>
            </a:r>
          </a:p>
          <a:p>
            <a:pPr lvl="1">
              <a:buFont typeface="Wingdings" pitchFamily="2" charset="2"/>
              <a:buChar char="Ø"/>
            </a:pPr>
            <a:r>
              <a:rPr lang="en-US" dirty="0" smtClean="0"/>
              <a:t>Printers   </a:t>
            </a:r>
          </a:p>
          <a:p>
            <a:pPr lvl="1">
              <a:buFont typeface="Wingdings" pitchFamily="2" charset="2"/>
              <a:buChar char="Ø"/>
            </a:pPr>
            <a:r>
              <a:rPr lang="en-US" dirty="0" smtClean="0"/>
              <a:t>Speakers </a:t>
            </a:r>
          </a:p>
          <a:p>
            <a:pPr lvl="1">
              <a:buFont typeface="Wingdings" pitchFamily="2" charset="2"/>
              <a:buChar char="Ø"/>
            </a:pPr>
            <a:r>
              <a:rPr lang="en-US" dirty="0" smtClean="0"/>
              <a:t>Monitor </a:t>
            </a:r>
          </a:p>
          <a:p>
            <a:pPr lvl="1">
              <a:buFont typeface="Wingdings" pitchFamily="2" charset="2"/>
              <a:buChar char="Ø"/>
            </a:pPr>
            <a:r>
              <a:rPr lang="en-US" dirty="0" smtClean="0"/>
              <a:t>Projectors  </a:t>
            </a:r>
          </a:p>
          <a:p>
            <a:pPr marL="0" indent="0">
              <a:buNone/>
            </a:pPr>
            <a:endParaRPr lang="en-US" dirty="0" smtClean="0"/>
          </a:p>
          <a:p>
            <a:pPr marL="0" indent="0">
              <a:buNone/>
            </a:pPr>
            <a:r>
              <a:rPr lang="en-US" b="1" dirty="0" smtClean="0"/>
              <a:t>Note: </a:t>
            </a:r>
          </a:p>
          <a:p>
            <a:pPr marL="0" indent="0">
              <a:buNone/>
            </a:pPr>
            <a:r>
              <a:rPr lang="en-US" sz="2800" dirty="0" smtClean="0"/>
              <a:t>Communications devices (such as modems and network interface cards) perform both input and output, allowing computers to share information.</a:t>
            </a:r>
          </a:p>
          <a:p>
            <a:endParaRPr lang="en-US" dirty="0"/>
          </a:p>
        </p:txBody>
      </p:sp>
    </p:spTree>
    <p:extLst>
      <p:ext uri="{BB962C8B-B14F-4D97-AF65-F5344CB8AC3E}">
        <p14:creationId xmlns:p14="http://schemas.microsoft.com/office/powerpoint/2010/main" val="1626136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Storage</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Memory and Storage </a:t>
            </a:r>
          </a:p>
          <a:p>
            <a:r>
              <a:rPr lang="en-US" b="1" dirty="0" smtClean="0"/>
              <a:t>Memory</a:t>
            </a:r>
            <a:r>
              <a:rPr lang="en-US" dirty="0" smtClean="0"/>
              <a:t> -  the area of a computer that temporarily holds data that is being processed or waiting to be processed, stored, or output. </a:t>
            </a:r>
          </a:p>
          <a:p>
            <a:pPr marL="0" indent="0">
              <a:buNone/>
            </a:pPr>
            <a:r>
              <a:rPr lang="en-US" dirty="0" smtClean="0"/>
              <a:t> </a:t>
            </a:r>
          </a:p>
          <a:p>
            <a:r>
              <a:rPr lang="en-US" b="1" dirty="0" smtClean="0"/>
              <a:t>Storage</a:t>
            </a:r>
            <a:r>
              <a:rPr lang="en-US" dirty="0" smtClean="0"/>
              <a:t> -  The area where data can be left on a permanent basis while it is not needed for processing. </a:t>
            </a:r>
          </a:p>
          <a:p>
            <a:pPr marL="0" indent="0">
              <a:buNone/>
            </a:pPr>
            <a:endParaRPr lang="en-US" dirty="0" smtClean="0"/>
          </a:p>
          <a:p>
            <a:r>
              <a:rPr lang="en-US" dirty="0" smtClean="0"/>
              <a:t>Examples of Storage </a:t>
            </a:r>
          </a:p>
          <a:p>
            <a:pPr lvl="1">
              <a:buFont typeface="Wingdings" pitchFamily="2" charset="2"/>
              <a:buChar char="v"/>
            </a:pPr>
            <a:r>
              <a:rPr lang="en-US" dirty="0" smtClean="0"/>
              <a:t>CD-ROM (Compact Disk Read-Only Memory) </a:t>
            </a:r>
          </a:p>
          <a:p>
            <a:pPr lvl="1">
              <a:buFont typeface="Wingdings" pitchFamily="2" charset="2"/>
              <a:buChar char="v"/>
            </a:pPr>
            <a:r>
              <a:rPr lang="en-US" dirty="0" smtClean="0"/>
              <a:t>Flash disks </a:t>
            </a:r>
          </a:p>
          <a:p>
            <a:pPr lvl="1">
              <a:buFont typeface="Wingdings" pitchFamily="2" charset="2"/>
              <a:buChar char="v"/>
            </a:pPr>
            <a:r>
              <a:rPr lang="en-US" dirty="0" smtClean="0"/>
              <a:t>Hard disks</a:t>
            </a:r>
            <a:endParaRPr lang="en-US" dirty="0"/>
          </a:p>
        </p:txBody>
      </p:sp>
    </p:spTree>
    <p:extLst>
      <p:ext uri="{BB962C8B-B14F-4D97-AF65-F5344CB8AC3E}">
        <p14:creationId xmlns:p14="http://schemas.microsoft.com/office/powerpoint/2010/main" val="2948094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sz="2400" b="1" dirty="0" smtClean="0"/>
              <a:t>Storage Devices </a:t>
            </a:r>
            <a:r>
              <a:rPr lang="en-US" sz="2400" dirty="0" smtClean="0"/>
              <a:t>The purpose of storage is to hold data permanently, even when the computer is turned off. </a:t>
            </a:r>
            <a:endParaRPr lang="en-US" sz="2400" dirty="0"/>
          </a:p>
          <a:p>
            <a:r>
              <a:rPr lang="en-US" sz="2400" dirty="0" smtClean="0"/>
              <a:t>Storage devices hold data not currently being used by the CPU. </a:t>
            </a:r>
          </a:p>
          <a:p>
            <a:r>
              <a:rPr lang="en-US" sz="2400" dirty="0" smtClean="0"/>
              <a:t>Data is commonly stored on a </a:t>
            </a:r>
            <a:r>
              <a:rPr lang="en-US" sz="2400" b="1" dirty="0" smtClean="0"/>
              <a:t>magnetic</a:t>
            </a:r>
            <a:r>
              <a:rPr lang="en-US" sz="2400" dirty="0" smtClean="0"/>
              <a:t> or </a:t>
            </a:r>
            <a:r>
              <a:rPr lang="en-US" sz="2400" b="1" dirty="0" smtClean="0"/>
              <a:t>optical disk</a:t>
            </a:r>
            <a:r>
              <a:rPr lang="en-US" sz="2400" dirty="0" smtClean="0"/>
              <a:t>. </a:t>
            </a:r>
            <a:endParaRPr lang="en-US" sz="2400" dirty="0"/>
          </a:p>
          <a:p>
            <a:r>
              <a:rPr lang="en-US" sz="2400" b="1" dirty="0" smtClean="0"/>
              <a:t>A disk drive </a:t>
            </a:r>
            <a:r>
              <a:rPr lang="en-US" sz="2400" dirty="0" smtClean="0"/>
              <a:t>is a device that reads data from and writes data to a disk. Most new computers feature a floppy disk drive, a hard disk drive, and an optical disk drive.</a:t>
            </a:r>
          </a:p>
          <a:p>
            <a:r>
              <a:rPr lang="en-US" sz="2400" dirty="0" smtClean="0"/>
              <a:t>The most common optical storage devices are </a:t>
            </a:r>
            <a:r>
              <a:rPr lang="en-US" sz="2400" b="1" dirty="0" smtClean="0"/>
              <a:t>CDROM</a:t>
            </a:r>
            <a:r>
              <a:rPr lang="en-US" sz="2400" dirty="0" smtClean="0"/>
              <a:t> and </a:t>
            </a:r>
            <a:r>
              <a:rPr lang="en-US" sz="2400" b="1" dirty="0" smtClean="0"/>
              <a:t>DVD-ROM </a:t>
            </a:r>
            <a:r>
              <a:rPr lang="en-US" sz="2400" dirty="0" smtClean="0"/>
              <a:t>drives.</a:t>
            </a:r>
            <a:endParaRPr lang="en-US" sz="2400" dirty="0"/>
          </a:p>
        </p:txBody>
      </p:sp>
    </p:spTree>
    <p:extLst>
      <p:ext uri="{BB962C8B-B14F-4D97-AF65-F5344CB8AC3E}">
        <p14:creationId xmlns:p14="http://schemas.microsoft.com/office/powerpoint/2010/main" val="31932098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Differences between memory and storage</a:t>
            </a:r>
            <a:endParaRPr lang="en-US" b="1" dirty="0"/>
          </a:p>
        </p:txBody>
      </p:sp>
      <p:sp>
        <p:nvSpPr>
          <p:cNvPr id="3" name="Content Placeholder 2"/>
          <p:cNvSpPr>
            <a:spLocks noGrp="1"/>
          </p:cNvSpPr>
          <p:nvPr>
            <p:ph idx="1"/>
          </p:nvPr>
        </p:nvSpPr>
        <p:spPr>
          <a:xfrm>
            <a:off x="457200" y="1600200"/>
            <a:ext cx="8534400" cy="4525963"/>
          </a:xfrm>
        </p:spPr>
        <p:txBody>
          <a:bodyPr>
            <a:normAutofit/>
          </a:bodyPr>
          <a:lstStyle/>
          <a:p>
            <a:pPr marL="0" indent="0">
              <a:buNone/>
            </a:pPr>
            <a:r>
              <a:rPr lang="en-US" sz="2800" dirty="0" smtClean="0"/>
              <a:t>Three major distinctions between storage and memory.</a:t>
            </a:r>
          </a:p>
          <a:p>
            <a:r>
              <a:rPr lang="en-US" sz="2800" dirty="0" smtClean="0"/>
              <a:t>There is more room in storage than in memory.  </a:t>
            </a:r>
          </a:p>
          <a:p>
            <a:pPr marL="0" indent="0">
              <a:buNone/>
            </a:pPr>
            <a:endParaRPr lang="en-US" sz="2800" dirty="0" smtClean="0"/>
          </a:p>
          <a:p>
            <a:r>
              <a:rPr lang="en-US" sz="2800" dirty="0" smtClean="0"/>
              <a:t>Contents are retained in storage when the computer is turned off, whereas programs or the data in memory disappear when you shut down the computer. </a:t>
            </a:r>
          </a:p>
          <a:p>
            <a:pPr marL="0" indent="0">
              <a:buNone/>
            </a:pPr>
            <a:endParaRPr lang="en-US" sz="2800" dirty="0" smtClean="0"/>
          </a:p>
          <a:p>
            <a:r>
              <a:rPr lang="en-US" sz="2800" dirty="0" smtClean="0"/>
              <a:t>Storage devices operate much slower than memory chips, but storage is much cheaper than memory. </a:t>
            </a:r>
            <a:endParaRPr lang="en-US" sz="2800" dirty="0"/>
          </a:p>
        </p:txBody>
      </p:sp>
    </p:spTree>
    <p:extLst>
      <p:ext uri="{BB962C8B-B14F-4D97-AF65-F5344CB8AC3E}">
        <p14:creationId xmlns:p14="http://schemas.microsoft.com/office/powerpoint/2010/main" val="4246852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 components</a:t>
            </a:r>
            <a:endParaRPr lang="en-US" b="1" dirty="0"/>
          </a:p>
        </p:txBody>
      </p:sp>
      <p:sp>
        <p:nvSpPr>
          <p:cNvPr id="3" name="Content Placeholder 2"/>
          <p:cNvSpPr>
            <a:spLocks noGrp="1"/>
          </p:cNvSpPr>
          <p:nvPr>
            <p:ph idx="1"/>
          </p:nvPr>
        </p:nvSpPr>
        <p:spPr/>
        <p:txBody>
          <a:bodyPr/>
          <a:lstStyle/>
          <a:p>
            <a:pPr>
              <a:buFont typeface="Wingdings" pitchFamily="2" charset="2"/>
              <a:buChar char="v"/>
            </a:pPr>
            <a:r>
              <a:rPr lang="en-US" dirty="0" smtClean="0"/>
              <a:t>Central Processing Unit(CPU)</a:t>
            </a:r>
          </a:p>
          <a:p>
            <a:pPr>
              <a:buFont typeface="Wingdings" pitchFamily="2" charset="2"/>
              <a:buChar char="v"/>
            </a:pPr>
            <a:r>
              <a:rPr lang="en-US" dirty="0" smtClean="0"/>
              <a:t>Computer memory (RAM and ROM)</a:t>
            </a:r>
          </a:p>
          <a:p>
            <a:pPr>
              <a:buFont typeface="Wingdings" pitchFamily="2" charset="2"/>
              <a:buChar char="v"/>
            </a:pPr>
            <a:r>
              <a:rPr lang="en-US" dirty="0" smtClean="0"/>
              <a:t>Input/output subsystem</a:t>
            </a:r>
          </a:p>
          <a:p>
            <a:pPr>
              <a:buFont typeface="Wingdings" pitchFamily="2" charset="2"/>
              <a:buChar char="v"/>
            </a:pPr>
            <a:r>
              <a:rPr lang="en-US" dirty="0" smtClean="0"/>
              <a:t>System interconnection</a:t>
            </a:r>
          </a:p>
          <a:p>
            <a:pPr>
              <a:buFont typeface="Wingdings" pitchFamily="2" charset="2"/>
              <a:buChar char="v"/>
            </a:pPr>
            <a:endParaRPr lang="en-US" dirty="0" smtClean="0"/>
          </a:p>
        </p:txBody>
      </p:sp>
    </p:spTree>
    <p:extLst>
      <p:ext uri="{BB962C8B-B14F-4D97-AF65-F5344CB8AC3E}">
        <p14:creationId xmlns:p14="http://schemas.microsoft.com/office/powerpoint/2010/main" val="2747340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Functional Units of a Computer</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941" y="829114"/>
            <a:ext cx="8002117" cy="5077534"/>
          </a:xfrm>
        </p:spPr>
      </p:pic>
    </p:spTree>
    <p:extLst>
      <p:ext uri="{BB962C8B-B14F-4D97-AF65-F5344CB8AC3E}">
        <p14:creationId xmlns:p14="http://schemas.microsoft.com/office/powerpoint/2010/main" val="3497480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Central Processing Unit</a:t>
            </a:r>
            <a:endParaRPr lang="en-US" b="1" dirty="0"/>
          </a:p>
        </p:txBody>
      </p:sp>
      <p:sp>
        <p:nvSpPr>
          <p:cNvPr id="3" name="Content Placeholder 2"/>
          <p:cNvSpPr>
            <a:spLocks noGrp="1"/>
          </p:cNvSpPr>
          <p:nvPr>
            <p:ph idx="1"/>
          </p:nvPr>
        </p:nvSpPr>
        <p:spPr/>
        <p:txBody>
          <a:bodyPr/>
          <a:lstStyle/>
          <a:p>
            <a:r>
              <a:rPr lang="en-US" b="1" dirty="0" smtClean="0"/>
              <a:t>Indicative content</a:t>
            </a:r>
          </a:p>
          <a:p>
            <a:r>
              <a:rPr lang="en-US" dirty="0" smtClean="0"/>
              <a:t>Components </a:t>
            </a:r>
            <a:r>
              <a:rPr lang="en-US" dirty="0"/>
              <a:t>of </a:t>
            </a:r>
            <a:r>
              <a:rPr lang="en-US" dirty="0" smtClean="0"/>
              <a:t>CPU</a:t>
            </a:r>
          </a:p>
          <a:p>
            <a:r>
              <a:rPr lang="en-US" dirty="0" smtClean="0"/>
              <a:t>Data </a:t>
            </a:r>
            <a:r>
              <a:rPr lang="en-US" dirty="0"/>
              <a:t>Processing in </a:t>
            </a:r>
            <a:r>
              <a:rPr lang="en-US" dirty="0" smtClean="0"/>
              <a:t>CPU</a:t>
            </a:r>
          </a:p>
          <a:p>
            <a:r>
              <a:rPr lang="en-US" dirty="0" smtClean="0"/>
              <a:t>Determining </a:t>
            </a:r>
            <a:r>
              <a:rPr lang="en-US" dirty="0"/>
              <a:t>processor Speed</a:t>
            </a:r>
          </a:p>
          <a:p>
            <a:endParaRPr lang="en-US" dirty="0"/>
          </a:p>
        </p:txBody>
      </p:sp>
    </p:spTree>
    <p:extLst>
      <p:ext uri="{BB962C8B-B14F-4D97-AF65-F5344CB8AC3E}">
        <p14:creationId xmlns:p14="http://schemas.microsoft.com/office/powerpoint/2010/main" val="2124723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Central Processing Unit</a:t>
            </a:r>
            <a:endParaRPr lang="en-US" b="1" dirty="0"/>
          </a:p>
        </p:txBody>
      </p:sp>
      <p:sp>
        <p:nvSpPr>
          <p:cNvPr id="3" name="Content Placeholder 2"/>
          <p:cNvSpPr>
            <a:spLocks noGrp="1"/>
          </p:cNvSpPr>
          <p:nvPr>
            <p:ph idx="1"/>
          </p:nvPr>
        </p:nvSpPr>
        <p:spPr>
          <a:xfrm>
            <a:off x="457200" y="1600200"/>
            <a:ext cx="8534400" cy="5029200"/>
          </a:xfrm>
        </p:spPr>
        <p:txBody>
          <a:bodyPr>
            <a:normAutofit/>
          </a:bodyPr>
          <a:lstStyle/>
          <a:p>
            <a:r>
              <a:rPr lang="en-US" dirty="0"/>
              <a:t> The central processing unit (CPU): The heart and brain of the computer. It receives data input, processes information and </a:t>
            </a:r>
            <a:r>
              <a:rPr lang="en-US" dirty="0" smtClean="0"/>
              <a:t>executes instructions</a:t>
            </a:r>
            <a:r>
              <a:rPr lang="en-US" dirty="0"/>
              <a:t>.</a:t>
            </a:r>
          </a:p>
          <a:p>
            <a:r>
              <a:rPr lang="en-US" dirty="0"/>
              <a:t> It is the center of all processing activities. It is here that all processing is controlled, all data are manipulated, arithmetic </a:t>
            </a:r>
            <a:r>
              <a:rPr lang="en-US" dirty="0" smtClean="0"/>
              <a:t>computations are performed and logical comparisons are made.</a:t>
            </a:r>
            <a:endParaRPr lang="en-US" dirty="0"/>
          </a:p>
        </p:txBody>
      </p:sp>
    </p:spTree>
    <p:extLst>
      <p:ext uri="{BB962C8B-B14F-4D97-AF65-F5344CB8AC3E}">
        <p14:creationId xmlns:p14="http://schemas.microsoft.com/office/powerpoint/2010/main" val="1266882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Cont’d</a:t>
            </a:r>
            <a:endParaRPr lang="en-US" i="1" dirty="0"/>
          </a:p>
        </p:txBody>
      </p:sp>
      <p:sp>
        <p:nvSpPr>
          <p:cNvPr id="3" name="Content Placeholder 2"/>
          <p:cNvSpPr>
            <a:spLocks noGrp="1"/>
          </p:cNvSpPr>
          <p:nvPr>
            <p:ph idx="1"/>
          </p:nvPr>
        </p:nvSpPr>
        <p:spPr/>
        <p:txBody>
          <a:bodyPr/>
          <a:lstStyle/>
          <a:p>
            <a:r>
              <a:rPr lang="en-US" b="1" dirty="0"/>
              <a:t>System Unit</a:t>
            </a:r>
            <a:r>
              <a:rPr lang="en-US" dirty="0"/>
              <a:t>: The hardware unit that houses a computer’s processor, </a:t>
            </a:r>
            <a:r>
              <a:rPr lang="en-US" dirty="0" smtClean="0"/>
              <a:t>memory chips, ports, and add-inboards</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276600"/>
            <a:ext cx="3962400" cy="3429000"/>
          </a:xfrm>
          <a:prstGeom prst="rect">
            <a:avLst/>
          </a:prstGeom>
        </p:spPr>
      </p:pic>
    </p:spTree>
    <p:extLst>
      <p:ext uri="{BB962C8B-B14F-4D97-AF65-F5344CB8AC3E}">
        <p14:creationId xmlns:p14="http://schemas.microsoft.com/office/powerpoint/2010/main" val="3065663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 ARCHITECTURE</a:t>
            </a:r>
            <a:endParaRPr lang="en-US" b="1" dirty="0"/>
          </a:p>
        </p:txBody>
      </p:sp>
      <p:sp>
        <p:nvSpPr>
          <p:cNvPr id="3" name="Content Placeholder 2"/>
          <p:cNvSpPr>
            <a:spLocks noGrp="1"/>
          </p:cNvSpPr>
          <p:nvPr>
            <p:ph idx="1"/>
          </p:nvPr>
        </p:nvSpPr>
        <p:spPr/>
        <p:txBody>
          <a:bodyPr/>
          <a:lstStyle/>
          <a:p>
            <a:r>
              <a:rPr lang="en-US" dirty="0"/>
              <a:t>The structure and </a:t>
            </a:r>
            <a:r>
              <a:rPr lang="en-US" dirty="0" smtClean="0"/>
              <a:t>behavior </a:t>
            </a:r>
            <a:r>
              <a:rPr lang="en-US" dirty="0"/>
              <a:t>of the various functional modules of the computer and how they interact to provide the processing needs of the user. </a:t>
            </a:r>
            <a:endParaRPr lang="en-US" dirty="0" smtClean="0"/>
          </a:p>
          <a:p>
            <a:r>
              <a:rPr lang="en-US" dirty="0"/>
              <a:t>Architectural attributes include: </a:t>
            </a:r>
            <a:endParaRPr lang="en-US" dirty="0" smtClean="0"/>
          </a:p>
          <a:p>
            <a:pPr lvl="2">
              <a:buFont typeface="Wingdings" panose="05000000000000000000" pitchFamily="2" charset="2"/>
              <a:buChar char="§"/>
            </a:pPr>
            <a:r>
              <a:rPr lang="en-US" dirty="0" smtClean="0"/>
              <a:t>Instruction </a:t>
            </a:r>
            <a:r>
              <a:rPr lang="en-US" dirty="0"/>
              <a:t>set of the computer </a:t>
            </a:r>
          </a:p>
          <a:p>
            <a:pPr lvl="2">
              <a:buFont typeface="Wingdings" panose="05000000000000000000" pitchFamily="2" charset="2"/>
              <a:buChar char="§"/>
            </a:pPr>
            <a:r>
              <a:rPr lang="en-US" dirty="0" smtClean="0"/>
              <a:t>Number </a:t>
            </a:r>
            <a:r>
              <a:rPr lang="en-US" dirty="0"/>
              <a:t>of bits used to represent various data types </a:t>
            </a:r>
          </a:p>
          <a:p>
            <a:pPr lvl="2">
              <a:buFont typeface="Wingdings" panose="05000000000000000000" pitchFamily="2" charset="2"/>
              <a:buChar char="§"/>
            </a:pPr>
            <a:r>
              <a:rPr lang="en-US" dirty="0" smtClean="0"/>
              <a:t>I/O mechanisms</a:t>
            </a:r>
          </a:p>
          <a:p>
            <a:pPr lvl="2">
              <a:buFont typeface="Wingdings" panose="05000000000000000000" pitchFamily="2" charset="2"/>
              <a:buChar char="§"/>
            </a:pPr>
            <a:r>
              <a:rPr lang="en-US" dirty="0" smtClean="0"/>
              <a:t>Addressing </a:t>
            </a:r>
            <a:r>
              <a:rPr lang="en-US" dirty="0"/>
              <a:t>Techniques </a:t>
            </a:r>
            <a:r>
              <a:rPr lang="en-US" dirty="0" smtClean="0"/>
              <a:t> </a:t>
            </a:r>
            <a:r>
              <a:rPr lang="en-US" dirty="0"/>
              <a:t>etc.</a:t>
            </a:r>
          </a:p>
        </p:txBody>
      </p:sp>
    </p:spTree>
    <p:extLst>
      <p:ext uri="{BB962C8B-B14F-4D97-AF65-F5344CB8AC3E}">
        <p14:creationId xmlns:p14="http://schemas.microsoft.com/office/powerpoint/2010/main" val="7711773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CPU Components</a:t>
            </a:r>
            <a:endParaRPr lang="en-US" b="1" dirty="0"/>
          </a:p>
        </p:txBody>
      </p:sp>
      <p:sp>
        <p:nvSpPr>
          <p:cNvPr id="3" name="Content Placeholder 2"/>
          <p:cNvSpPr>
            <a:spLocks noGrp="1"/>
          </p:cNvSpPr>
          <p:nvPr>
            <p:ph idx="1"/>
          </p:nvPr>
        </p:nvSpPr>
        <p:spPr/>
        <p:txBody>
          <a:bodyPr>
            <a:normAutofit/>
          </a:bodyPr>
          <a:lstStyle/>
          <a:p>
            <a:r>
              <a:rPr lang="en-US" dirty="0"/>
              <a:t> In large computers such as super computers and mainframe computers, processing tasks may be handled by multiple processing chips</a:t>
            </a:r>
            <a:r>
              <a:rPr lang="en-US" dirty="0" smtClean="0"/>
              <a:t>.</a:t>
            </a:r>
          </a:p>
          <a:p>
            <a:pPr marL="0" indent="0">
              <a:buNone/>
            </a:pPr>
            <a:endParaRPr lang="en-US" dirty="0"/>
          </a:p>
          <a:p>
            <a:r>
              <a:rPr lang="en-US" dirty="0" smtClean="0"/>
              <a:t>In </a:t>
            </a:r>
            <a:r>
              <a:rPr lang="en-US" dirty="0"/>
              <a:t>the average microcomputer, the entire CPU is a single unit, called a microprocessor.  </a:t>
            </a:r>
          </a:p>
        </p:txBody>
      </p:sp>
    </p:spTree>
    <p:extLst>
      <p:ext uri="{BB962C8B-B14F-4D97-AF65-F5344CB8AC3E}">
        <p14:creationId xmlns:p14="http://schemas.microsoft.com/office/powerpoint/2010/main" val="1424620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Cont’d</a:t>
            </a:r>
            <a:endParaRPr lang="en-US" i="1" dirty="0"/>
          </a:p>
        </p:txBody>
      </p:sp>
      <p:sp>
        <p:nvSpPr>
          <p:cNvPr id="3" name="Content Placeholder 2"/>
          <p:cNvSpPr>
            <a:spLocks noGrp="1"/>
          </p:cNvSpPr>
          <p:nvPr>
            <p:ph idx="1"/>
          </p:nvPr>
        </p:nvSpPr>
        <p:spPr/>
        <p:txBody>
          <a:bodyPr/>
          <a:lstStyle/>
          <a:p>
            <a:r>
              <a:rPr lang="en-US" dirty="0"/>
              <a:t>Regardless of its construction, every CPU has at least two basic parts:</a:t>
            </a:r>
          </a:p>
          <a:p>
            <a:pPr marL="0" indent="0">
              <a:buNone/>
            </a:pPr>
            <a:r>
              <a:rPr lang="en-US" dirty="0" smtClean="0"/>
              <a:t>	1. The </a:t>
            </a:r>
            <a:r>
              <a:rPr lang="en-US" dirty="0"/>
              <a:t>Control </a:t>
            </a:r>
            <a:r>
              <a:rPr lang="en-US" dirty="0" smtClean="0"/>
              <a:t>Unit </a:t>
            </a:r>
            <a:endParaRPr lang="en-US" dirty="0"/>
          </a:p>
          <a:p>
            <a:pPr marL="0" indent="0">
              <a:buNone/>
            </a:pPr>
            <a:r>
              <a:rPr lang="en-US" dirty="0" smtClean="0"/>
              <a:t> 	2. The </a:t>
            </a:r>
            <a:r>
              <a:rPr lang="en-US" dirty="0"/>
              <a:t>arithmetic logic </a:t>
            </a:r>
            <a:r>
              <a:rPr lang="en-US" dirty="0" smtClean="0"/>
              <a:t>unit</a:t>
            </a:r>
          </a:p>
          <a:p>
            <a:pPr marL="0" indent="0">
              <a:buNone/>
            </a:pPr>
            <a:r>
              <a:rPr lang="en-US" dirty="0" smtClean="0"/>
              <a:t>	3. Working registers</a:t>
            </a:r>
            <a:endParaRPr lang="en-US" dirty="0"/>
          </a:p>
          <a:p>
            <a:endParaRPr lang="en-US" dirty="0"/>
          </a:p>
        </p:txBody>
      </p:sp>
    </p:spTree>
    <p:extLst>
      <p:ext uri="{BB962C8B-B14F-4D97-AF65-F5344CB8AC3E}">
        <p14:creationId xmlns:p14="http://schemas.microsoft.com/office/powerpoint/2010/main" val="3229377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of the CPU</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417638"/>
            <a:ext cx="7315200" cy="5440362"/>
          </a:xfrm>
        </p:spPr>
      </p:pic>
    </p:spTree>
    <p:extLst>
      <p:ext uri="{BB962C8B-B14F-4D97-AF65-F5344CB8AC3E}">
        <p14:creationId xmlns:p14="http://schemas.microsoft.com/office/powerpoint/2010/main" val="4030690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 Unit</a:t>
            </a:r>
            <a:endParaRPr lang="en-US" b="1" dirty="0"/>
          </a:p>
        </p:txBody>
      </p:sp>
      <p:sp>
        <p:nvSpPr>
          <p:cNvPr id="3" name="Content Placeholder 2"/>
          <p:cNvSpPr>
            <a:spLocks noGrp="1"/>
          </p:cNvSpPr>
          <p:nvPr>
            <p:ph idx="1"/>
          </p:nvPr>
        </p:nvSpPr>
        <p:spPr>
          <a:xfrm>
            <a:off x="304800" y="1600200"/>
            <a:ext cx="8382000" cy="5105400"/>
          </a:xfrm>
        </p:spPr>
        <p:txBody>
          <a:bodyPr>
            <a:normAutofit lnSpcReduction="10000"/>
          </a:bodyPr>
          <a:lstStyle/>
          <a:p>
            <a:r>
              <a:rPr lang="en-US" sz="2200" dirty="0"/>
              <a:t>The Control Unit regulates the computer operations much as a “traffic cop” would.  Its main functions are:  select and interpret instructions and to send appropriate signals to other units in the computer for their execution. </a:t>
            </a:r>
            <a:endParaRPr lang="en-US" sz="2200" dirty="0" smtClean="0"/>
          </a:p>
          <a:p>
            <a:pPr marL="0" indent="0">
              <a:buNone/>
            </a:pPr>
            <a:endParaRPr lang="en-US" sz="2200" dirty="0"/>
          </a:p>
          <a:p>
            <a:r>
              <a:rPr lang="en-US" sz="2200" dirty="0" smtClean="0"/>
              <a:t>Direct </a:t>
            </a:r>
            <a:r>
              <a:rPr lang="en-US" sz="2200" dirty="0"/>
              <a:t>the flow of data through the CPU, and to and from other devices</a:t>
            </a:r>
            <a:r>
              <a:rPr lang="en-US" sz="2200" dirty="0" smtClean="0"/>
              <a:t>.</a:t>
            </a:r>
          </a:p>
          <a:p>
            <a:pPr marL="0" indent="0">
              <a:buNone/>
            </a:pPr>
            <a:endParaRPr lang="en-US" sz="2200" dirty="0"/>
          </a:p>
          <a:p>
            <a:r>
              <a:rPr lang="en-US" sz="2200" dirty="0" smtClean="0"/>
              <a:t>Control</a:t>
            </a:r>
            <a:r>
              <a:rPr lang="en-US" sz="2200" dirty="0"/>
              <a:t>, supervise, and oversees all the activities of a computer and monitors the execution of any program processed</a:t>
            </a:r>
            <a:r>
              <a:rPr lang="en-US" sz="2200" dirty="0" smtClean="0"/>
              <a:t>.</a:t>
            </a:r>
          </a:p>
          <a:p>
            <a:endParaRPr lang="en-US" sz="2200" dirty="0"/>
          </a:p>
          <a:p>
            <a:r>
              <a:rPr lang="en-US" sz="2200" dirty="0" smtClean="0"/>
              <a:t>The </a:t>
            </a:r>
            <a:r>
              <a:rPr lang="en-US" sz="2200" dirty="0"/>
              <a:t>control unit can execute only one instruction at a time, but it can execute instructions so quickly (millions per second) that it can appear to do many different things simultaneously.</a:t>
            </a:r>
          </a:p>
        </p:txBody>
      </p:sp>
    </p:spTree>
    <p:extLst>
      <p:ext uri="{BB962C8B-B14F-4D97-AF65-F5344CB8AC3E}">
        <p14:creationId xmlns:p14="http://schemas.microsoft.com/office/powerpoint/2010/main" val="3949518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 operations</a:t>
            </a:r>
            <a:endParaRPr lang="en-US" b="1" dirty="0"/>
          </a:p>
        </p:txBody>
      </p:sp>
      <p:sp>
        <p:nvSpPr>
          <p:cNvPr id="3" name="Content Placeholder 2"/>
          <p:cNvSpPr>
            <a:spLocks noGrp="1"/>
          </p:cNvSpPr>
          <p:nvPr>
            <p:ph idx="1"/>
          </p:nvPr>
        </p:nvSpPr>
        <p:spPr/>
        <p:txBody>
          <a:bodyPr/>
          <a:lstStyle/>
          <a:p>
            <a:r>
              <a:rPr lang="en-US" dirty="0"/>
              <a:t>Operation of a computer can be summarized as: – </a:t>
            </a:r>
            <a:endParaRPr lang="en-US" dirty="0" smtClean="0"/>
          </a:p>
          <a:p>
            <a:pPr lvl="2"/>
            <a:r>
              <a:rPr lang="en-US" dirty="0" smtClean="0"/>
              <a:t>Accepts </a:t>
            </a:r>
            <a:r>
              <a:rPr lang="en-US" dirty="0"/>
              <a:t>information from the input units (Input unit). </a:t>
            </a:r>
          </a:p>
          <a:p>
            <a:pPr lvl="2"/>
            <a:r>
              <a:rPr lang="en-US" dirty="0" smtClean="0"/>
              <a:t>Processes </a:t>
            </a:r>
            <a:r>
              <a:rPr lang="en-US" dirty="0"/>
              <a:t>the information (ALU). </a:t>
            </a:r>
            <a:endParaRPr lang="en-US" dirty="0" smtClean="0"/>
          </a:p>
          <a:p>
            <a:pPr lvl="2"/>
            <a:r>
              <a:rPr lang="en-US" dirty="0"/>
              <a:t>Stores the information (Memory). </a:t>
            </a:r>
          </a:p>
          <a:p>
            <a:pPr lvl="2"/>
            <a:r>
              <a:rPr lang="en-US" dirty="0" smtClean="0"/>
              <a:t>Provides </a:t>
            </a:r>
            <a:r>
              <a:rPr lang="en-US" dirty="0"/>
              <a:t>processed results through the output units (Output unit).</a:t>
            </a:r>
          </a:p>
        </p:txBody>
      </p:sp>
    </p:spTree>
    <p:extLst>
      <p:ext uri="{BB962C8B-B14F-4D97-AF65-F5344CB8AC3E}">
        <p14:creationId xmlns:p14="http://schemas.microsoft.com/office/powerpoint/2010/main" val="3608230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the control unit</a:t>
            </a:r>
            <a:endParaRPr lang="en-US" b="1" dirty="0"/>
          </a:p>
        </p:txBody>
      </p:sp>
      <p:sp>
        <p:nvSpPr>
          <p:cNvPr id="3" name="Content Placeholder 2"/>
          <p:cNvSpPr>
            <a:spLocks noGrp="1"/>
          </p:cNvSpPr>
          <p:nvPr>
            <p:ph idx="1"/>
          </p:nvPr>
        </p:nvSpPr>
        <p:spPr/>
        <p:txBody>
          <a:bodyPr/>
          <a:lstStyle/>
          <a:p>
            <a:r>
              <a:rPr lang="en-US" dirty="0"/>
              <a:t> </a:t>
            </a:r>
            <a:r>
              <a:rPr lang="en-US" b="1" dirty="0"/>
              <a:t>The Program Counter (PC) </a:t>
            </a:r>
            <a:r>
              <a:rPr lang="en-US" dirty="0"/>
              <a:t>Holds the address of the main memory location from which the next instruction is to be </a:t>
            </a:r>
            <a:r>
              <a:rPr lang="en-US" dirty="0" smtClean="0"/>
              <a:t>fetched.</a:t>
            </a:r>
          </a:p>
          <a:p>
            <a:r>
              <a:rPr lang="en-US" dirty="0"/>
              <a:t> </a:t>
            </a:r>
            <a:r>
              <a:rPr lang="en-US" b="1" dirty="0"/>
              <a:t>Instruction Register (IR) </a:t>
            </a:r>
            <a:r>
              <a:rPr lang="en-US" dirty="0"/>
              <a:t>Receives the instruction when it is brought from memory and holds it while it gets decoded and executed</a:t>
            </a:r>
          </a:p>
          <a:p>
            <a:endParaRPr lang="en-US" dirty="0"/>
          </a:p>
        </p:txBody>
      </p:sp>
    </p:spTree>
    <p:extLst>
      <p:ext uri="{BB962C8B-B14F-4D97-AF65-F5344CB8AC3E}">
        <p14:creationId xmlns:p14="http://schemas.microsoft.com/office/powerpoint/2010/main" val="3553601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the control unit</a:t>
            </a:r>
            <a:endParaRPr lang="en-US" b="1" dirty="0"/>
          </a:p>
        </p:txBody>
      </p:sp>
      <p:sp>
        <p:nvSpPr>
          <p:cNvPr id="3" name="Content Placeholder 2"/>
          <p:cNvSpPr>
            <a:spLocks noGrp="1"/>
          </p:cNvSpPr>
          <p:nvPr>
            <p:ph idx="1"/>
          </p:nvPr>
        </p:nvSpPr>
        <p:spPr/>
        <p:txBody>
          <a:bodyPr/>
          <a:lstStyle/>
          <a:p>
            <a:r>
              <a:rPr lang="en-US" b="1" dirty="0"/>
              <a:t> Processor Status Word (PSW) </a:t>
            </a:r>
            <a:r>
              <a:rPr lang="en-US" dirty="0"/>
              <a:t>contains condition flags which indicate the current status of the CPU and the important characteristics of the result of the previous instruction</a:t>
            </a:r>
          </a:p>
          <a:p>
            <a:r>
              <a:rPr lang="en-US" b="1" dirty="0"/>
              <a:t>Stack Pointer (</a:t>
            </a:r>
            <a:r>
              <a:rPr lang="en-US" b="1" dirty="0" smtClean="0"/>
              <a:t>SP). </a:t>
            </a:r>
            <a:r>
              <a:rPr lang="en-US" dirty="0" smtClean="0"/>
              <a:t>It </a:t>
            </a:r>
            <a:r>
              <a:rPr lang="en-US" dirty="0"/>
              <a:t>hold the address at the top of the memory stack. </a:t>
            </a:r>
          </a:p>
        </p:txBody>
      </p:sp>
    </p:spTree>
    <p:extLst>
      <p:ext uri="{BB962C8B-B14F-4D97-AF65-F5344CB8AC3E}">
        <p14:creationId xmlns:p14="http://schemas.microsoft.com/office/powerpoint/2010/main" val="3424057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Arithmetic/Logic Unit (ALU)</a:t>
            </a:r>
            <a:endParaRPr lang="en-US" b="1" dirty="0"/>
          </a:p>
        </p:txBody>
      </p:sp>
      <p:sp>
        <p:nvSpPr>
          <p:cNvPr id="3" name="Content Placeholder 2"/>
          <p:cNvSpPr>
            <a:spLocks noGrp="1"/>
          </p:cNvSpPr>
          <p:nvPr>
            <p:ph idx="1"/>
          </p:nvPr>
        </p:nvSpPr>
        <p:spPr/>
        <p:txBody>
          <a:bodyPr>
            <a:normAutofit/>
          </a:bodyPr>
          <a:lstStyle/>
          <a:p>
            <a:r>
              <a:rPr lang="en-US" sz="2200" dirty="0"/>
              <a:t> </a:t>
            </a:r>
            <a:r>
              <a:rPr lang="en-US" sz="2200" b="1" i="1" dirty="0"/>
              <a:t>The arithmetic/logic unit (ALU) </a:t>
            </a:r>
            <a:r>
              <a:rPr lang="en-US" sz="2200" dirty="0"/>
              <a:t>performs the four basic arithmetic operations </a:t>
            </a:r>
            <a:r>
              <a:rPr lang="en-US" sz="2200" dirty="0" smtClean="0"/>
              <a:t>of:</a:t>
            </a:r>
          </a:p>
          <a:p>
            <a:pPr lvl="2">
              <a:buFont typeface="Wingdings" panose="05000000000000000000" pitchFamily="2" charset="2"/>
              <a:buChar char="q"/>
            </a:pPr>
            <a:r>
              <a:rPr lang="en-US" sz="2200" dirty="0"/>
              <a:t>A</a:t>
            </a:r>
            <a:r>
              <a:rPr lang="en-US" sz="2200" dirty="0" smtClean="0"/>
              <a:t>ddition</a:t>
            </a:r>
            <a:r>
              <a:rPr lang="en-US" sz="2200" dirty="0"/>
              <a:t>, </a:t>
            </a:r>
            <a:endParaRPr lang="en-US" sz="2200" dirty="0" smtClean="0"/>
          </a:p>
          <a:p>
            <a:pPr lvl="2">
              <a:buFont typeface="Wingdings" panose="05000000000000000000" pitchFamily="2" charset="2"/>
              <a:buChar char="q"/>
            </a:pPr>
            <a:r>
              <a:rPr lang="en-US" sz="2200" dirty="0" smtClean="0"/>
              <a:t>Subtraction</a:t>
            </a:r>
            <a:r>
              <a:rPr lang="en-US" sz="2200" dirty="0"/>
              <a:t>, </a:t>
            </a:r>
            <a:endParaRPr lang="en-US" sz="2200" dirty="0" smtClean="0"/>
          </a:p>
          <a:p>
            <a:pPr lvl="2">
              <a:buFont typeface="Wingdings" panose="05000000000000000000" pitchFamily="2" charset="2"/>
              <a:buChar char="q"/>
            </a:pPr>
            <a:r>
              <a:rPr lang="en-US" sz="2200" dirty="0" smtClean="0"/>
              <a:t>Multiplication </a:t>
            </a:r>
            <a:r>
              <a:rPr lang="en-US" sz="2200" dirty="0"/>
              <a:t>and </a:t>
            </a:r>
            <a:endParaRPr lang="en-US" sz="2200" dirty="0" smtClean="0"/>
          </a:p>
          <a:p>
            <a:pPr lvl="2">
              <a:buFont typeface="Wingdings" panose="05000000000000000000" pitchFamily="2" charset="2"/>
              <a:buChar char="q"/>
            </a:pPr>
            <a:r>
              <a:rPr lang="en-US" sz="2200" dirty="0" smtClean="0"/>
              <a:t>Division as </a:t>
            </a:r>
            <a:r>
              <a:rPr lang="en-US" sz="2200" dirty="0"/>
              <a:t>well as </a:t>
            </a:r>
            <a:endParaRPr lang="en-US" sz="2200" dirty="0" smtClean="0"/>
          </a:p>
          <a:p>
            <a:pPr lvl="2">
              <a:buFont typeface="Wingdings" panose="05000000000000000000" pitchFamily="2" charset="2"/>
              <a:buChar char="q"/>
            </a:pPr>
            <a:r>
              <a:rPr lang="en-US" sz="2200" dirty="0" smtClean="0"/>
              <a:t>The </a:t>
            </a:r>
            <a:r>
              <a:rPr lang="en-US" sz="2200" dirty="0"/>
              <a:t>logical operations of the comparison between two pieces of data i.e. Greater Than (&gt;), Less Than (&lt;), </a:t>
            </a:r>
            <a:r>
              <a:rPr lang="en-US" sz="2200" dirty="0" err="1"/>
              <a:t>EqualTo</a:t>
            </a:r>
            <a:r>
              <a:rPr lang="en-US" sz="2200" dirty="0"/>
              <a:t> </a:t>
            </a:r>
            <a:r>
              <a:rPr lang="en-US" sz="2200" dirty="0" smtClean="0"/>
              <a:t>(=)</a:t>
            </a:r>
            <a:endParaRPr lang="en-US" sz="2200" dirty="0"/>
          </a:p>
          <a:p>
            <a:r>
              <a:rPr lang="en-US" sz="2200" dirty="0"/>
              <a:t> Results of the operations are stored back in the memory or retained in the processor for immediate use. </a:t>
            </a:r>
          </a:p>
        </p:txBody>
      </p:sp>
    </p:spTree>
    <p:extLst>
      <p:ext uri="{BB962C8B-B14F-4D97-AF65-F5344CB8AC3E}">
        <p14:creationId xmlns:p14="http://schemas.microsoft.com/office/powerpoint/2010/main" val="140855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ALU </a:t>
            </a:r>
            <a:r>
              <a:rPr lang="en-US" sz="3200" i="1" dirty="0" smtClean="0"/>
              <a:t>cont’d</a:t>
            </a:r>
            <a:endParaRPr lang="en-US" b="1" dirty="0"/>
          </a:p>
        </p:txBody>
      </p:sp>
      <p:sp>
        <p:nvSpPr>
          <p:cNvPr id="3" name="Content Placeholder 2"/>
          <p:cNvSpPr>
            <a:spLocks noGrp="1"/>
          </p:cNvSpPr>
          <p:nvPr>
            <p:ph idx="1"/>
          </p:nvPr>
        </p:nvSpPr>
        <p:spPr/>
        <p:txBody>
          <a:bodyPr/>
          <a:lstStyle/>
          <a:p>
            <a:r>
              <a:rPr lang="en-US" dirty="0" smtClean="0"/>
              <a:t>All </a:t>
            </a:r>
            <a:r>
              <a:rPr lang="en-US" dirty="0"/>
              <a:t>computer applications - from weather predictions to word </a:t>
            </a:r>
            <a:r>
              <a:rPr lang="en-US" dirty="0" smtClean="0"/>
              <a:t>processing are achieved through these five simple operations</a:t>
            </a:r>
            <a:r>
              <a:rPr lang="en-US" dirty="0"/>
              <a:t>.</a:t>
            </a:r>
          </a:p>
          <a:p>
            <a:r>
              <a:rPr lang="en-US" dirty="0"/>
              <a:t>The ALU operations are performed sequentially (one after another),</a:t>
            </a:r>
            <a:r>
              <a:rPr lang="en-US" dirty="0" smtClean="0"/>
              <a:t>based on instructions from the control unit</a:t>
            </a:r>
            <a:r>
              <a:rPr lang="en-US" dirty="0"/>
              <a:t>.</a:t>
            </a:r>
          </a:p>
          <a:p>
            <a:endParaRPr lang="en-US" dirty="0"/>
          </a:p>
        </p:txBody>
      </p:sp>
    </p:spTree>
    <p:extLst>
      <p:ext uri="{BB962C8B-B14F-4D97-AF65-F5344CB8AC3E}">
        <p14:creationId xmlns:p14="http://schemas.microsoft.com/office/powerpoint/2010/main" val="538190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Primary storage</a:t>
            </a:r>
            <a:endParaRPr lang="en-US" b="1" dirty="0"/>
          </a:p>
        </p:txBody>
      </p:sp>
      <p:sp>
        <p:nvSpPr>
          <p:cNvPr id="3" name="Content Placeholder 2"/>
          <p:cNvSpPr>
            <a:spLocks noGrp="1"/>
          </p:cNvSpPr>
          <p:nvPr>
            <p:ph idx="1"/>
          </p:nvPr>
        </p:nvSpPr>
        <p:spPr/>
        <p:txBody>
          <a:bodyPr>
            <a:normAutofit lnSpcReduction="10000"/>
          </a:bodyPr>
          <a:lstStyle/>
          <a:p>
            <a:r>
              <a:rPr lang="en-US" dirty="0" smtClean="0"/>
              <a:t>Primary </a:t>
            </a:r>
            <a:r>
              <a:rPr lang="en-US" dirty="0"/>
              <a:t>storage or main memory (RAM) stores data and program </a:t>
            </a:r>
            <a:r>
              <a:rPr lang="en-US" dirty="0" smtClean="0"/>
              <a:t>statements for the CPU. </a:t>
            </a:r>
          </a:p>
          <a:p>
            <a:r>
              <a:rPr lang="en-US" dirty="0" smtClean="0"/>
              <a:t>It has four basic purposes, namely;</a:t>
            </a:r>
          </a:p>
          <a:p>
            <a:pPr lvl="2">
              <a:buFont typeface="Wingdings" panose="05000000000000000000" pitchFamily="2" charset="2"/>
              <a:buChar char="q"/>
            </a:pPr>
            <a:r>
              <a:rPr lang="en-US" dirty="0"/>
              <a:t>To store data that have been input until they are transferred to </a:t>
            </a:r>
            <a:r>
              <a:rPr lang="en-US" dirty="0" smtClean="0"/>
              <a:t>the arithmetic/logic unit for processing.</a:t>
            </a:r>
          </a:p>
          <a:p>
            <a:pPr lvl="2">
              <a:buFont typeface="Wingdings" panose="05000000000000000000" pitchFamily="2" charset="2"/>
              <a:buChar char="q"/>
            </a:pPr>
            <a:r>
              <a:rPr lang="en-US" dirty="0"/>
              <a:t>To store data and results during intermediate stages of processing. </a:t>
            </a:r>
            <a:endParaRPr lang="en-US" dirty="0" smtClean="0"/>
          </a:p>
          <a:p>
            <a:pPr lvl="2">
              <a:buFont typeface="Wingdings" panose="05000000000000000000" pitchFamily="2" charset="2"/>
              <a:buChar char="q"/>
            </a:pPr>
            <a:r>
              <a:rPr lang="en-US" dirty="0"/>
              <a:t>To hold data after processing until they are transferred to an </a:t>
            </a:r>
            <a:r>
              <a:rPr lang="en-US" dirty="0" smtClean="0"/>
              <a:t>out put device</a:t>
            </a:r>
            <a:r>
              <a:rPr lang="en-US" dirty="0"/>
              <a:t>. </a:t>
            </a:r>
            <a:endParaRPr lang="en-US" dirty="0" smtClean="0"/>
          </a:p>
          <a:p>
            <a:pPr lvl="2">
              <a:buFont typeface="Wingdings" panose="05000000000000000000" pitchFamily="2" charset="2"/>
              <a:buChar char="q"/>
            </a:pPr>
            <a:r>
              <a:rPr lang="en-US" dirty="0"/>
              <a:t>To hold program statements or instructions received from input devices </a:t>
            </a:r>
            <a:r>
              <a:rPr lang="en-US" dirty="0" smtClean="0"/>
              <a:t>and from secondary storage. </a:t>
            </a:r>
            <a:endParaRPr lang="en-US" dirty="0"/>
          </a:p>
          <a:p>
            <a:endParaRPr lang="en-US" dirty="0"/>
          </a:p>
        </p:txBody>
      </p:sp>
    </p:spTree>
    <p:extLst>
      <p:ext uri="{BB962C8B-B14F-4D97-AF65-F5344CB8AC3E}">
        <p14:creationId xmlns:p14="http://schemas.microsoft.com/office/powerpoint/2010/main" val="96647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 structure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00200"/>
            <a:ext cx="7772399" cy="5257800"/>
          </a:xfrm>
        </p:spPr>
      </p:pic>
    </p:spTree>
    <p:extLst>
      <p:ext uri="{BB962C8B-B14F-4D97-AF65-F5344CB8AC3E}">
        <p14:creationId xmlns:p14="http://schemas.microsoft.com/office/powerpoint/2010/main" val="28408694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Primary Storage </a:t>
            </a:r>
            <a:r>
              <a:rPr lang="en-US" sz="2800" i="1" dirty="0"/>
              <a:t>cont’d </a:t>
            </a:r>
          </a:p>
        </p:txBody>
      </p:sp>
      <p:sp>
        <p:nvSpPr>
          <p:cNvPr id="3" name="Content Placeholder 2"/>
          <p:cNvSpPr>
            <a:spLocks noGrp="1"/>
          </p:cNvSpPr>
          <p:nvPr>
            <p:ph idx="1"/>
          </p:nvPr>
        </p:nvSpPr>
        <p:spPr>
          <a:xfrm>
            <a:off x="457200" y="1600201"/>
            <a:ext cx="8686800" cy="4191000"/>
          </a:xfrm>
        </p:spPr>
        <p:txBody>
          <a:bodyPr>
            <a:normAutofit/>
          </a:bodyPr>
          <a:lstStyle/>
          <a:p>
            <a:r>
              <a:rPr lang="en-US" sz="2400" dirty="0"/>
              <a:t>The larger the memory area, the larger the programs that can be stored and executed</a:t>
            </a:r>
            <a:r>
              <a:rPr lang="en-US" sz="2400" dirty="0" smtClean="0"/>
              <a:t>.</a:t>
            </a:r>
          </a:p>
          <a:p>
            <a:endParaRPr lang="en-US" sz="2400" dirty="0"/>
          </a:p>
          <a:p>
            <a:r>
              <a:rPr lang="en-US" sz="2400" dirty="0"/>
              <a:t>In the earlier days, it was common to find personal computers with 4MB of RAM but as multi media (graphics,  animation and video), becomes common in the market place, personal computers require high capacity of RAM </a:t>
            </a:r>
            <a:r>
              <a:rPr lang="en-US" sz="2400" dirty="0" smtClean="0"/>
              <a:t>i.e. 128MB</a:t>
            </a:r>
            <a:r>
              <a:rPr lang="en-US" sz="2400" dirty="0"/>
              <a:t>, 256MB, 512MB, 1GB, 3GB, ITB </a:t>
            </a:r>
            <a:r>
              <a:rPr lang="en-US" sz="2400" dirty="0" smtClean="0"/>
              <a:t>etc.</a:t>
            </a:r>
            <a:endParaRPr lang="en-US" sz="2400" dirty="0"/>
          </a:p>
        </p:txBody>
      </p:sp>
    </p:spTree>
    <p:extLst>
      <p:ext uri="{BB962C8B-B14F-4D97-AF65-F5344CB8AC3E}">
        <p14:creationId xmlns:p14="http://schemas.microsoft.com/office/powerpoint/2010/main" val="3051974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Primary Storage </a:t>
            </a:r>
            <a:r>
              <a:rPr lang="en-US" sz="2800" i="1" dirty="0"/>
              <a:t>cont’d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7696199" cy="4419600"/>
          </a:xfrm>
        </p:spPr>
      </p:pic>
    </p:spTree>
    <p:extLst>
      <p:ext uri="{BB962C8B-B14F-4D97-AF65-F5344CB8AC3E}">
        <p14:creationId xmlns:p14="http://schemas.microsoft.com/office/powerpoint/2010/main" val="2869341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Primary storage</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 All memory locations and I/O registers are composed of bits. </a:t>
            </a:r>
            <a:endParaRPr lang="en-US" dirty="0" smtClean="0"/>
          </a:p>
          <a:p>
            <a:r>
              <a:rPr lang="en-US" b="1" dirty="0"/>
              <a:t>A byte</a:t>
            </a:r>
            <a:r>
              <a:rPr lang="en-US" dirty="0"/>
              <a:t>: a group of 8 bits </a:t>
            </a:r>
            <a:endParaRPr lang="en-US" dirty="0" smtClean="0"/>
          </a:p>
          <a:p>
            <a:r>
              <a:rPr lang="en-US" b="1" dirty="0"/>
              <a:t>A nibble</a:t>
            </a:r>
            <a:r>
              <a:rPr lang="en-US" dirty="0"/>
              <a:t>: a group of 4 bits </a:t>
            </a:r>
            <a:endParaRPr lang="en-US" dirty="0" smtClean="0"/>
          </a:p>
          <a:p>
            <a:r>
              <a:rPr lang="en-US" b="1" dirty="0"/>
              <a:t>A word</a:t>
            </a:r>
            <a:r>
              <a:rPr lang="en-US" dirty="0"/>
              <a:t>: a group of 2,3, or 4 bytes depending on the computer and its system bus structure.</a:t>
            </a:r>
          </a:p>
          <a:p>
            <a:r>
              <a:rPr lang="en-US" dirty="0"/>
              <a:t>Each byte has an identifying address associated with it. </a:t>
            </a:r>
            <a:endParaRPr lang="en-US" dirty="0" smtClean="0"/>
          </a:p>
          <a:p>
            <a:r>
              <a:rPr lang="en-US" dirty="0"/>
              <a:t> When a byte is to be accessed its address is transmitted to the appropriate interface via the address lines.</a:t>
            </a:r>
          </a:p>
          <a:p>
            <a:r>
              <a:rPr lang="en-US" dirty="0"/>
              <a:t> Addresses are composed of bit combinations and the set of all bit combinations for a given situation is called an </a:t>
            </a:r>
            <a:r>
              <a:rPr lang="en-US" b="1" dirty="0"/>
              <a:t>address space.</a:t>
            </a:r>
          </a:p>
        </p:txBody>
      </p:sp>
    </p:spTree>
    <p:extLst>
      <p:ext uri="{BB962C8B-B14F-4D97-AF65-F5344CB8AC3E}">
        <p14:creationId xmlns:p14="http://schemas.microsoft.com/office/powerpoint/2010/main" val="558219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Primary storage</a:t>
            </a:r>
            <a:endParaRPr lang="en-US" b="1" dirty="0"/>
          </a:p>
        </p:txBody>
      </p:sp>
      <p:sp>
        <p:nvSpPr>
          <p:cNvPr id="3" name="Content Placeholder 2"/>
          <p:cNvSpPr>
            <a:spLocks noGrp="1"/>
          </p:cNvSpPr>
          <p:nvPr>
            <p:ph idx="1"/>
          </p:nvPr>
        </p:nvSpPr>
        <p:spPr/>
        <p:txBody>
          <a:bodyPr>
            <a:normAutofit lnSpcReduction="10000"/>
          </a:bodyPr>
          <a:lstStyle/>
          <a:p>
            <a:r>
              <a:rPr lang="en-US" dirty="0"/>
              <a:t> The number of bits in an address determines the size of an address </a:t>
            </a:r>
            <a:r>
              <a:rPr lang="en-US" dirty="0" smtClean="0"/>
              <a:t>space. </a:t>
            </a:r>
            <a:r>
              <a:rPr lang="en-US" dirty="0"/>
              <a:t>I</a:t>
            </a:r>
            <a:r>
              <a:rPr lang="en-US" dirty="0" smtClean="0"/>
              <a:t>f </a:t>
            </a:r>
            <a:r>
              <a:rPr lang="en-US" dirty="0"/>
              <a:t>an address is n bits wide then there are 2</a:t>
            </a:r>
            <a:r>
              <a:rPr lang="en-US" baseline="30000" dirty="0"/>
              <a:t>n</a:t>
            </a:r>
            <a:r>
              <a:rPr lang="en-US" dirty="0"/>
              <a:t> possible addresses (0 – 2</a:t>
            </a:r>
            <a:r>
              <a:rPr lang="en-US" baseline="30000" dirty="0"/>
              <a:t>n</a:t>
            </a:r>
            <a:r>
              <a:rPr lang="en-US" dirty="0"/>
              <a:t>–1</a:t>
            </a:r>
            <a:r>
              <a:rPr lang="en-US" dirty="0" smtClean="0"/>
              <a:t>).</a:t>
            </a:r>
          </a:p>
          <a:p>
            <a:r>
              <a:rPr lang="en-US" dirty="0"/>
              <a:t>The number of address lines in the system bus dictates the size of memory, or memory and the I/O space. A total of n address lines would imply a maximum memory (or overall memory and I/O) capacity of 2</a:t>
            </a:r>
            <a:r>
              <a:rPr lang="en-US" baseline="30000" dirty="0"/>
              <a:t>n</a:t>
            </a:r>
            <a:r>
              <a:rPr lang="en-US" dirty="0"/>
              <a:t> bytes.</a:t>
            </a:r>
          </a:p>
          <a:p>
            <a:endParaRPr lang="en-US" dirty="0"/>
          </a:p>
          <a:p>
            <a:endParaRPr lang="en-US" dirty="0"/>
          </a:p>
        </p:txBody>
      </p:sp>
    </p:spTree>
    <p:extLst>
      <p:ext uri="{BB962C8B-B14F-4D97-AF65-F5344CB8AC3E}">
        <p14:creationId xmlns:p14="http://schemas.microsoft.com/office/powerpoint/2010/main" val="760077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Primary storage</a:t>
            </a:r>
            <a:endParaRPr lang="en-US" b="1" dirty="0"/>
          </a:p>
        </p:txBody>
      </p:sp>
      <p:sp>
        <p:nvSpPr>
          <p:cNvPr id="3" name="Content Placeholder 2"/>
          <p:cNvSpPr>
            <a:spLocks noGrp="1"/>
          </p:cNvSpPr>
          <p:nvPr>
            <p:ph idx="1"/>
          </p:nvPr>
        </p:nvSpPr>
        <p:spPr/>
        <p:txBody>
          <a:bodyPr/>
          <a:lstStyle/>
          <a:p>
            <a:r>
              <a:rPr lang="en-US" dirty="0"/>
              <a:t>16 address lines imply 216 = 26 (210) = 64K</a:t>
            </a:r>
          </a:p>
          <a:p>
            <a:endParaRPr lang="en-US" dirty="0" smtClean="0"/>
          </a:p>
          <a:p>
            <a:r>
              <a:rPr lang="en-US" dirty="0"/>
              <a:t> Putting information into or taking information from a memory location is called </a:t>
            </a:r>
            <a:r>
              <a:rPr lang="en-US" b="1" dirty="0"/>
              <a:t>memory access.</a:t>
            </a:r>
          </a:p>
        </p:txBody>
      </p:sp>
    </p:spTree>
    <p:extLst>
      <p:ext uri="{BB962C8B-B14F-4D97-AF65-F5344CB8AC3E}">
        <p14:creationId xmlns:p14="http://schemas.microsoft.com/office/powerpoint/2010/main" val="4202655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processing sequence -Machine cycle </a:t>
            </a:r>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a:t>The CPU follows a set of steps-called a </a:t>
            </a:r>
            <a:r>
              <a:rPr lang="en-US" sz="2800" i="1" dirty="0" smtClean="0">
                <a:solidFill>
                  <a:srgbClr val="FF0000"/>
                </a:solidFill>
              </a:rPr>
              <a:t>machine cycle </a:t>
            </a:r>
            <a:r>
              <a:rPr lang="en-US" sz="2800" dirty="0"/>
              <a:t>for each instruction it carries out.</a:t>
            </a:r>
          </a:p>
          <a:p>
            <a:endParaRPr lang="en-US" sz="2800" dirty="0" smtClean="0"/>
          </a:p>
          <a:p>
            <a:r>
              <a:rPr lang="en-US" sz="2800" dirty="0"/>
              <a:t> By using a technique called pipelining, many CPUs can process more than one instruction at a time.</a:t>
            </a:r>
          </a:p>
          <a:p>
            <a:endParaRPr lang="en-US" sz="2800" dirty="0" smtClean="0"/>
          </a:p>
          <a:p>
            <a:r>
              <a:rPr lang="en-US" sz="2800" dirty="0"/>
              <a:t>The machine cycle includes two smaller cycles</a:t>
            </a:r>
            <a:r>
              <a:rPr lang="en-US" sz="2800" dirty="0" smtClean="0"/>
              <a:t>:</a:t>
            </a:r>
          </a:p>
          <a:p>
            <a:pPr lvl="3">
              <a:buFont typeface="Courier New" panose="02070309020205020404" pitchFamily="49" charset="0"/>
              <a:buChar char="o"/>
            </a:pPr>
            <a:r>
              <a:rPr lang="en-US" sz="2400" i="1" dirty="0" smtClean="0"/>
              <a:t>The instruction cycle</a:t>
            </a:r>
          </a:p>
          <a:p>
            <a:pPr lvl="3">
              <a:buFont typeface="Courier New" panose="02070309020205020404" pitchFamily="49" charset="0"/>
              <a:buChar char="o"/>
            </a:pPr>
            <a:r>
              <a:rPr lang="en-US" sz="2400" i="1" dirty="0" smtClean="0"/>
              <a:t>The execution cycle</a:t>
            </a:r>
            <a:endParaRPr lang="en-US" sz="2400" i="1" dirty="0"/>
          </a:p>
        </p:txBody>
      </p:sp>
    </p:spTree>
    <p:extLst>
      <p:ext uri="{BB962C8B-B14F-4D97-AF65-F5344CB8AC3E}">
        <p14:creationId xmlns:p14="http://schemas.microsoft.com/office/powerpoint/2010/main" val="4286918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Instruction cycle </a:t>
            </a:r>
          </a:p>
        </p:txBody>
      </p:sp>
      <p:sp>
        <p:nvSpPr>
          <p:cNvPr id="3" name="Content Placeholder 2"/>
          <p:cNvSpPr>
            <a:spLocks noGrp="1"/>
          </p:cNvSpPr>
          <p:nvPr>
            <p:ph idx="1"/>
          </p:nvPr>
        </p:nvSpPr>
        <p:spPr/>
        <p:txBody>
          <a:bodyPr>
            <a:normAutofit fontScale="85000" lnSpcReduction="10000"/>
          </a:bodyPr>
          <a:lstStyle/>
          <a:p>
            <a:r>
              <a:rPr lang="en-US" b="1" i="1" dirty="0">
                <a:solidFill>
                  <a:srgbClr val="FF0000"/>
                </a:solidFill>
              </a:rPr>
              <a:t>Fetching:</a:t>
            </a:r>
            <a:r>
              <a:rPr lang="en-US" dirty="0"/>
              <a:t> Before the CPU can execute an instruction, the control unit must retrieve (or “fetch”) a command or data from the computers memory</a:t>
            </a:r>
            <a:r>
              <a:rPr lang="en-US" dirty="0" smtClean="0"/>
              <a:t>.</a:t>
            </a:r>
          </a:p>
          <a:p>
            <a:r>
              <a:rPr lang="en-US" dirty="0"/>
              <a:t>Processor reads instructions and reads/writes data from/to the memory during the execution of a program. </a:t>
            </a:r>
          </a:p>
          <a:p>
            <a:r>
              <a:rPr lang="en-US" dirty="0">
                <a:solidFill>
                  <a:srgbClr val="FF0000"/>
                </a:solidFill>
              </a:rPr>
              <a:t> </a:t>
            </a:r>
            <a:r>
              <a:rPr lang="en-US" b="1" i="1" dirty="0">
                <a:solidFill>
                  <a:srgbClr val="FF0000"/>
                </a:solidFill>
              </a:rPr>
              <a:t>Decoding:</a:t>
            </a:r>
            <a:r>
              <a:rPr lang="en-US" dirty="0">
                <a:solidFill>
                  <a:srgbClr val="FF0000"/>
                </a:solidFill>
              </a:rPr>
              <a:t> </a:t>
            </a:r>
            <a:r>
              <a:rPr lang="en-US" dirty="0"/>
              <a:t>Before a command can be executed, the control unit must break down/interpret/translate  the instruction into a form that the CPU can understand. </a:t>
            </a:r>
            <a:endParaRPr lang="en-US" dirty="0" smtClean="0"/>
          </a:p>
          <a:p>
            <a:pPr lvl="1">
              <a:buFont typeface="Arial" panose="020B0604020202020204" pitchFamily="34" charset="0"/>
              <a:buChar char="•"/>
            </a:pPr>
            <a:r>
              <a:rPr lang="en-US" dirty="0"/>
              <a:t> All required data = fetched from main memory &amp; put in data </a:t>
            </a:r>
            <a:r>
              <a:rPr lang="en-US" dirty="0" smtClean="0"/>
              <a:t>registers</a:t>
            </a:r>
            <a:endParaRPr lang="en-US" dirty="0"/>
          </a:p>
        </p:txBody>
      </p:sp>
    </p:spTree>
    <p:extLst>
      <p:ext uri="{BB962C8B-B14F-4D97-AF65-F5344CB8AC3E}">
        <p14:creationId xmlns:p14="http://schemas.microsoft.com/office/powerpoint/2010/main" val="2493443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Execution cycle </a:t>
            </a:r>
          </a:p>
        </p:txBody>
      </p:sp>
      <p:sp>
        <p:nvSpPr>
          <p:cNvPr id="3" name="Content Placeholder 2"/>
          <p:cNvSpPr>
            <a:spLocks noGrp="1"/>
          </p:cNvSpPr>
          <p:nvPr>
            <p:ph idx="1"/>
          </p:nvPr>
        </p:nvSpPr>
        <p:spPr/>
        <p:txBody>
          <a:bodyPr>
            <a:normAutofit fontScale="92500" lnSpcReduction="20000"/>
          </a:bodyPr>
          <a:lstStyle/>
          <a:p>
            <a:r>
              <a:rPr lang="en-US" dirty="0"/>
              <a:t> Execution cycle. The data is manipulated (worked on) by the computer. </a:t>
            </a:r>
            <a:endParaRPr lang="en-US" dirty="0" smtClean="0"/>
          </a:p>
          <a:p>
            <a:endParaRPr lang="en-US" dirty="0"/>
          </a:p>
          <a:p>
            <a:r>
              <a:rPr lang="en-US" dirty="0"/>
              <a:t>The results of the manipulations are stored memory.</a:t>
            </a:r>
          </a:p>
          <a:p>
            <a:endParaRPr lang="en-US" dirty="0" smtClean="0"/>
          </a:p>
          <a:p>
            <a:r>
              <a:rPr lang="en-US" dirty="0"/>
              <a:t> After the execution cycle, the process begins the next instruction. This process continues until the last instruction of the program has been executed.</a:t>
            </a:r>
          </a:p>
          <a:p>
            <a:endParaRPr lang="en-US" dirty="0"/>
          </a:p>
        </p:txBody>
      </p:sp>
    </p:spTree>
    <p:extLst>
      <p:ext uri="{BB962C8B-B14F-4D97-AF65-F5344CB8AC3E}">
        <p14:creationId xmlns:p14="http://schemas.microsoft.com/office/powerpoint/2010/main" val="19266934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Machine Cycle </a:t>
            </a:r>
            <a:r>
              <a:rPr lang="en-US" sz="2800" i="1" dirty="0" smtClean="0"/>
              <a:t>cont’d</a:t>
            </a:r>
            <a:endParaRPr lang="en-US" sz="2800"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00200"/>
            <a:ext cx="8077199" cy="4953000"/>
          </a:xfrm>
        </p:spPr>
      </p:pic>
    </p:spTree>
    <p:extLst>
      <p:ext uri="{BB962C8B-B14F-4D97-AF65-F5344CB8AC3E}">
        <p14:creationId xmlns:p14="http://schemas.microsoft.com/office/powerpoint/2010/main" val="1634889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Note </a:t>
            </a:r>
            <a:endParaRPr lang="en-US" b="1" dirty="0"/>
          </a:p>
        </p:txBody>
      </p:sp>
      <p:sp>
        <p:nvSpPr>
          <p:cNvPr id="3" name="Content Placeholder 2"/>
          <p:cNvSpPr>
            <a:spLocks noGrp="1"/>
          </p:cNvSpPr>
          <p:nvPr>
            <p:ph idx="1"/>
          </p:nvPr>
        </p:nvSpPr>
        <p:spPr/>
        <p:txBody>
          <a:bodyPr>
            <a:normAutofit lnSpcReduction="10000"/>
          </a:bodyPr>
          <a:lstStyle/>
          <a:p>
            <a:r>
              <a:rPr lang="en-US" dirty="0"/>
              <a:t> In theory, instructions and data could be fetched one bit at a time. </a:t>
            </a:r>
          </a:p>
          <a:p>
            <a:r>
              <a:rPr lang="en-US" dirty="0" smtClean="0"/>
              <a:t>In </a:t>
            </a:r>
            <a:r>
              <a:rPr lang="en-US" dirty="0"/>
              <a:t>practice, a group of bits is fetched at a time. </a:t>
            </a:r>
          </a:p>
          <a:p>
            <a:r>
              <a:rPr lang="en-US" dirty="0" smtClean="0"/>
              <a:t>Group </a:t>
            </a:r>
            <a:r>
              <a:rPr lang="en-US" dirty="0"/>
              <a:t>of bits stored or retrieved at a time is termed as “</a:t>
            </a:r>
            <a:r>
              <a:rPr lang="en-US" dirty="0">
                <a:solidFill>
                  <a:srgbClr val="FF0000"/>
                </a:solidFill>
              </a:rPr>
              <a:t>word</a:t>
            </a:r>
            <a:r>
              <a:rPr lang="en-US" dirty="0"/>
              <a:t>” </a:t>
            </a:r>
          </a:p>
          <a:p>
            <a:r>
              <a:rPr lang="en-US" dirty="0" smtClean="0"/>
              <a:t>Number </a:t>
            </a:r>
            <a:r>
              <a:rPr lang="en-US" dirty="0"/>
              <a:t>of bits in a word is termed as the “</a:t>
            </a:r>
            <a:r>
              <a:rPr lang="en-US" dirty="0">
                <a:solidFill>
                  <a:srgbClr val="FF0000"/>
                </a:solidFill>
              </a:rPr>
              <a:t>word length</a:t>
            </a:r>
            <a:r>
              <a:rPr lang="en-US" dirty="0"/>
              <a:t>” of a </a:t>
            </a:r>
            <a:r>
              <a:rPr lang="en-US" dirty="0" smtClean="0"/>
              <a:t>computer</a:t>
            </a:r>
          </a:p>
          <a:p>
            <a:r>
              <a:rPr lang="en-US" dirty="0"/>
              <a:t> “</a:t>
            </a:r>
            <a:r>
              <a:rPr lang="en-US" dirty="0">
                <a:solidFill>
                  <a:srgbClr val="FF0000"/>
                </a:solidFill>
              </a:rPr>
              <a:t>Address</a:t>
            </a:r>
            <a:r>
              <a:rPr lang="en-US" dirty="0"/>
              <a:t>” is associated with each word </a:t>
            </a:r>
            <a:r>
              <a:rPr lang="en-US" dirty="0" smtClean="0"/>
              <a:t>location.</a:t>
            </a:r>
            <a:endParaRPr lang="en-US" dirty="0"/>
          </a:p>
        </p:txBody>
      </p:sp>
    </p:spTree>
    <p:extLst>
      <p:ext uri="{BB962C8B-B14F-4D97-AF65-F5344CB8AC3E}">
        <p14:creationId xmlns:p14="http://schemas.microsoft.com/office/powerpoint/2010/main" val="137341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Why study computer architecture </a:t>
            </a:r>
            <a:endParaRPr lang="en-US" sz="4000" b="1" dirty="0"/>
          </a:p>
        </p:txBody>
      </p:sp>
      <p:sp>
        <p:nvSpPr>
          <p:cNvPr id="3" name="Content Placeholder 2"/>
          <p:cNvSpPr>
            <a:spLocks noGrp="1"/>
          </p:cNvSpPr>
          <p:nvPr>
            <p:ph idx="1"/>
          </p:nvPr>
        </p:nvSpPr>
        <p:spPr>
          <a:xfrm>
            <a:off x="152400" y="1600200"/>
            <a:ext cx="8991600" cy="4800600"/>
          </a:xfrm>
        </p:spPr>
        <p:txBody>
          <a:bodyPr>
            <a:normAutofit fontScale="92500" lnSpcReduction="10000"/>
          </a:bodyPr>
          <a:lstStyle/>
          <a:p>
            <a:r>
              <a:rPr lang="en-US" dirty="0"/>
              <a:t>To understand the computer’s functional components, their characteristics, their performance and their interactions.</a:t>
            </a:r>
          </a:p>
          <a:p>
            <a:r>
              <a:rPr lang="en-US" dirty="0"/>
              <a:t>Computer architecture helps to structure programs that can run more efficiently on a real machine (CPU speed, memory </a:t>
            </a:r>
            <a:r>
              <a:rPr lang="en-US" dirty="0" smtClean="0"/>
              <a:t>etc.)</a:t>
            </a:r>
            <a:endParaRPr lang="en-US" dirty="0"/>
          </a:p>
          <a:p>
            <a:r>
              <a:rPr lang="en-US" dirty="0"/>
              <a:t>To know the most cost effective computer for use in an organization.</a:t>
            </a:r>
          </a:p>
          <a:p>
            <a:r>
              <a:rPr lang="en-US" dirty="0"/>
              <a:t>Computer architecture concepts are needed in other courses e.g. (programming, and operating Systems)</a:t>
            </a:r>
          </a:p>
        </p:txBody>
      </p:sp>
    </p:spTree>
    <p:extLst>
      <p:ext uri="{BB962C8B-B14F-4D97-AF65-F5344CB8AC3E}">
        <p14:creationId xmlns:p14="http://schemas.microsoft.com/office/powerpoint/2010/main" val="4967590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Classifications of memory</a:t>
            </a:r>
            <a:endParaRPr lang="en-US" b="1" dirty="0"/>
          </a:p>
        </p:txBody>
      </p:sp>
      <p:sp>
        <p:nvSpPr>
          <p:cNvPr id="3" name="Content Placeholder 2"/>
          <p:cNvSpPr>
            <a:spLocks noGrp="1"/>
          </p:cNvSpPr>
          <p:nvPr>
            <p:ph idx="1"/>
          </p:nvPr>
        </p:nvSpPr>
        <p:spPr/>
        <p:txBody>
          <a:bodyPr/>
          <a:lstStyle/>
          <a:p>
            <a:r>
              <a:rPr lang="en-US" dirty="0"/>
              <a:t>Memory can be classified as to whether it can retain its contents when power is turned off. </a:t>
            </a:r>
            <a:endParaRPr lang="en-US" dirty="0" smtClean="0"/>
          </a:p>
          <a:p>
            <a:r>
              <a:rPr lang="en-US" b="1" dirty="0"/>
              <a:t>Volatile</a:t>
            </a:r>
            <a:r>
              <a:rPr lang="en-US" dirty="0"/>
              <a:t>: Metal Oxide </a:t>
            </a:r>
            <a:r>
              <a:rPr lang="en-US" dirty="0" smtClean="0"/>
              <a:t>Semiconductor</a:t>
            </a:r>
          </a:p>
          <a:p>
            <a:pPr lvl="1"/>
            <a:r>
              <a:rPr lang="en-US" dirty="0" smtClean="0"/>
              <a:t>Erased </a:t>
            </a:r>
            <a:r>
              <a:rPr lang="en-US" dirty="0"/>
              <a:t>when computer is switched off. </a:t>
            </a:r>
            <a:r>
              <a:rPr lang="en-US" dirty="0" err="1"/>
              <a:t>E.g</a:t>
            </a:r>
            <a:r>
              <a:rPr lang="en-US" dirty="0"/>
              <a:t> RAM</a:t>
            </a:r>
          </a:p>
          <a:p>
            <a:r>
              <a:rPr lang="en-US" b="1" dirty="0"/>
              <a:t>Non Volatile</a:t>
            </a:r>
            <a:r>
              <a:rPr lang="en-US" dirty="0"/>
              <a:t>: Magnetic Core </a:t>
            </a:r>
            <a:endParaRPr lang="en-US" dirty="0" smtClean="0"/>
          </a:p>
          <a:p>
            <a:pPr lvl="1"/>
            <a:r>
              <a:rPr lang="en-US" dirty="0" smtClean="0"/>
              <a:t>Can </a:t>
            </a:r>
            <a:r>
              <a:rPr lang="en-US" dirty="0"/>
              <a:t>retain its content while power is switched off. </a:t>
            </a:r>
            <a:r>
              <a:rPr lang="en-US" dirty="0" smtClean="0"/>
              <a:t>E.g. </a:t>
            </a:r>
            <a:r>
              <a:rPr lang="en-US" dirty="0"/>
              <a:t>ROM</a:t>
            </a:r>
          </a:p>
        </p:txBody>
      </p:sp>
    </p:spTree>
    <p:extLst>
      <p:ext uri="{BB962C8B-B14F-4D97-AF65-F5344CB8AC3E}">
        <p14:creationId xmlns:p14="http://schemas.microsoft.com/office/powerpoint/2010/main" val="2039207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Processor Speed </a:t>
            </a:r>
          </a:p>
        </p:txBody>
      </p:sp>
      <p:sp>
        <p:nvSpPr>
          <p:cNvPr id="3" name="Content Placeholder 2"/>
          <p:cNvSpPr>
            <a:spLocks noGrp="1"/>
          </p:cNvSpPr>
          <p:nvPr>
            <p:ph idx="1"/>
          </p:nvPr>
        </p:nvSpPr>
        <p:spPr/>
        <p:txBody>
          <a:bodyPr/>
          <a:lstStyle/>
          <a:p>
            <a:r>
              <a:rPr lang="en-US" b="1" i="1" dirty="0" smtClean="0"/>
              <a:t>Determining processor speed</a:t>
            </a:r>
          </a:p>
          <a:p>
            <a:r>
              <a:rPr lang="en-US" dirty="0" smtClean="0"/>
              <a:t>There are five (5) elements that determine processor speed</a:t>
            </a:r>
          </a:p>
          <a:p>
            <a:pPr lvl="2"/>
            <a:r>
              <a:rPr lang="en-US" dirty="0" smtClean="0"/>
              <a:t>System clock</a:t>
            </a:r>
          </a:p>
          <a:p>
            <a:pPr lvl="2"/>
            <a:r>
              <a:rPr lang="en-US" dirty="0" smtClean="0"/>
              <a:t>Bus width</a:t>
            </a:r>
          </a:p>
          <a:p>
            <a:pPr lvl="2"/>
            <a:r>
              <a:rPr lang="en-US" dirty="0" smtClean="0"/>
              <a:t>Cache memory</a:t>
            </a:r>
          </a:p>
          <a:p>
            <a:pPr lvl="2"/>
            <a:r>
              <a:rPr lang="en-US" dirty="0" smtClean="0"/>
              <a:t>Registers</a:t>
            </a:r>
          </a:p>
          <a:p>
            <a:pPr lvl="2"/>
            <a:r>
              <a:rPr lang="en-US" dirty="0" smtClean="0"/>
              <a:t>Available memory (Internal memory)</a:t>
            </a:r>
            <a:endParaRPr lang="en-US" dirty="0"/>
          </a:p>
        </p:txBody>
      </p:sp>
    </p:spTree>
    <p:extLst>
      <p:ext uri="{BB962C8B-B14F-4D97-AF65-F5344CB8AC3E}">
        <p14:creationId xmlns:p14="http://schemas.microsoft.com/office/powerpoint/2010/main" val="28992191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clock</a:t>
            </a:r>
            <a:endParaRPr lang="en-US" b="1" dirty="0"/>
          </a:p>
        </p:txBody>
      </p:sp>
      <p:sp>
        <p:nvSpPr>
          <p:cNvPr id="3" name="Content Placeholder 2"/>
          <p:cNvSpPr>
            <a:spLocks noGrp="1"/>
          </p:cNvSpPr>
          <p:nvPr>
            <p:ph idx="1"/>
          </p:nvPr>
        </p:nvSpPr>
        <p:spPr/>
        <p:txBody>
          <a:bodyPr/>
          <a:lstStyle/>
          <a:p>
            <a:r>
              <a:rPr lang="en-US" b="1" i="1" dirty="0">
                <a:solidFill>
                  <a:srgbClr val="FF0000"/>
                </a:solidFill>
              </a:rPr>
              <a:t>System clock </a:t>
            </a:r>
            <a:r>
              <a:rPr lang="en-US" dirty="0"/>
              <a:t>is a component that provides the timing for all </a:t>
            </a:r>
            <a:r>
              <a:rPr lang="en-US" dirty="0" smtClean="0"/>
              <a:t>processor operations</a:t>
            </a:r>
            <a:r>
              <a:rPr lang="en-US" dirty="0"/>
              <a:t>. </a:t>
            </a:r>
            <a:endParaRPr lang="en-US" dirty="0" smtClean="0"/>
          </a:p>
          <a:p>
            <a:r>
              <a:rPr lang="en-US" dirty="0" smtClean="0"/>
              <a:t>It is located within the control unit.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55" y="3505200"/>
            <a:ext cx="8125959" cy="2514951"/>
          </a:xfrm>
          <a:prstGeom prst="rect">
            <a:avLst/>
          </a:prstGeom>
        </p:spPr>
      </p:pic>
    </p:spTree>
    <p:extLst>
      <p:ext uri="{BB962C8B-B14F-4D97-AF65-F5344CB8AC3E}">
        <p14:creationId xmlns:p14="http://schemas.microsoft.com/office/powerpoint/2010/main" val="29535651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t>
            </a:r>
            <a:r>
              <a:rPr lang="en-US" b="1" dirty="0" smtClean="0"/>
              <a:t>clock </a:t>
            </a:r>
            <a:r>
              <a:rPr lang="en-US" sz="2800" i="1" dirty="0" smtClean="0"/>
              <a:t>cont’d</a:t>
            </a:r>
            <a:endParaRPr lang="en-US" dirty="0"/>
          </a:p>
        </p:txBody>
      </p:sp>
      <p:sp>
        <p:nvSpPr>
          <p:cNvPr id="3" name="Content Placeholder 2"/>
          <p:cNvSpPr>
            <a:spLocks noGrp="1"/>
          </p:cNvSpPr>
          <p:nvPr>
            <p:ph idx="1"/>
          </p:nvPr>
        </p:nvSpPr>
        <p:spPr/>
        <p:txBody>
          <a:bodyPr/>
          <a:lstStyle/>
          <a:p>
            <a:r>
              <a:rPr lang="en-US" dirty="0"/>
              <a:t>If a computer has a clock speed of </a:t>
            </a:r>
            <a:r>
              <a:rPr lang="en-US" b="1" dirty="0"/>
              <a:t>300 MHz</a:t>
            </a:r>
            <a:r>
              <a:rPr lang="en-US" dirty="0"/>
              <a:t>, then its system clock "ticks" </a:t>
            </a:r>
            <a:r>
              <a:rPr lang="en-US" b="1" dirty="0"/>
              <a:t>300 million</a:t>
            </a:r>
            <a:r>
              <a:rPr lang="en-US" dirty="0"/>
              <a:t> times every </a:t>
            </a:r>
            <a:r>
              <a:rPr lang="en-US" dirty="0" smtClean="0"/>
              <a:t>second.</a:t>
            </a:r>
          </a:p>
          <a:p>
            <a:endParaRPr lang="en-US" dirty="0"/>
          </a:p>
          <a:p>
            <a:r>
              <a:rPr lang="en-US" dirty="0"/>
              <a:t>Clock speed has a tremendous impact on CPU performance.  A CPU operating at 300MHz can process data nearly twice as fast as the same one operating at 166MHz. </a:t>
            </a:r>
          </a:p>
        </p:txBody>
      </p:sp>
    </p:spTree>
    <p:extLst>
      <p:ext uri="{BB962C8B-B14F-4D97-AF65-F5344CB8AC3E}">
        <p14:creationId xmlns:p14="http://schemas.microsoft.com/office/powerpoint/2010/main" val="303508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 width</a:t>
            </a:r>
            <a:endParaRPr lang="en-US" b="1" dirty="0"/>
          </a:p>
        </p:txBody>
      </p:sp>
      <p:sp>
        <p:nvSpPr>
          <p:cNvPr id="3" name="Content Placeholder 2"/>
          <p:cNvSpPr>
            <a:spLocks noGrp="1"/>
          </p:cNvSpPr>
          <p:nvPr>
            <p:ph idx="1"/>
          </p:nvPr>
        </p:nvSpPr>
        <p:spPr/>
        <p:txBody>
          <a:bodyPr>
            <a:noAutofit/>
          </a:bodyPr>
          <a:lstStyle/>
          <a:p>
            <a:r>
              <a:rPr lang="en-US" sz="2200" dirty="0" smtClean="0"/>
              <a:t>A bus is a path between the components of a computer</a:t>
            </a:r>
            <a:r>
              <a:rPr lang="en-US" sz="2200" dirty="0"/>
              <a:t>. </a:t>
            </a:r>
            <a:endParaRPr lang="en-US" sz="2200" dirty="0" smtClean="0"/>
          </a:p>
          <a:p>
            <a:r>
              <a:rPr lang="en-US" sz="2200" dirty="0"/>
              <a:t> There are two main buses in a computer: </a:t>
            </a:r>
            <a:r>
              <a:rPr lang="en-US" sz="2200" b="1" i="1" dirty="0"/>
              <a:t>the internal (or system bus</a:t>
            </a:r>
            <a:r>
              <a:rPr lang="en-US" sz="2200" b="1" i="1" dirty="0" smtClean="0"/>
              <a:t>) and the external or (expansion) bus.</a:t>
            </a:r>
          </a:p>
          <a:p>
            <a:pPr lvl="2"/>
            <a:r>
              <a:rPr lang="en-US" sz="2200" b="1" i="1" dirty="0"/>
              <a:t> </a:t>
            </a:r>
            <a:r>
              <a:rPr lang="en-US" sz="2200" i="1" dirty="0"/>
              <a:t>The system bus resides on the motherboard and connects the </a:t>
            </a:r>
            <a:r>
              <a:rPr lang="en-US" sz="2200" i="1" dirty="0" smtClean="0"/>
              <a:t>CPU to other devices that reside on the motherboard.</a:t>
            </a:r>
          </a:p>
          <a:p>
            <a:pPr marL="914400" lvl="2" indent="0">
              <a:buNone/>
            </a:pPr>
            <a:endParaRPr lang="en-US" sz="2200" i="1" dirty="0"/>
          </a:p>
          <a:p>
            <a:pPr lvl="2"/>
            <a:r>
              <a:rPr lang="en-US" sz="2200" i="1" dirty="0"/>
              <a:t>An expansion bus connects external devices, such as keyboard, mouse</a:t>
            </a:r>
            <a:r>
              <a:rPr lang="en-US" sz="2200" i="1" dirty="0" smtClean="0"/>
              <a:t>, modem, printer, etc. to the CPU.</a:t>
            </a:r>
          </a:p>
          <a:p>
            <a:pPr marL="914400" lvl="2" indent="0">
              <a:buNone/>
            </a:pPr>
            <a:endParaRPr lang="en-US" sz="2200" i="1" dirty="0"/>
          </a:p>
          <a:p>
            <a:pPr lvl="2"/>
            <a:r>
              <a:rPr lang="en-US" sz="2200" i="1" dirty="0" smtClean="0"/>
              <a:t>The system bus has two parts:</a:t>
            </a:r>
          </a:p>
          <a:p>
            <a:pPr lvl="4"/>
            <a:r>
              <a:rPr lang="en-US" sz="2200" i="1" dirty="0" smtClean="0"/>
              <a:t>The data bus and</a:t>
            </a:r>
          </a:p>
          <a:p>
            <a:pPr lvl="4"/>
            <a:r>
              <a:rPr lang="en-US" sz="2200" i="1" dirty="0" smtClean="0"/>
              <a:t>The address bus</a:t>
            </a:r>
            <a:r>
              <a:rPr lang="en-US" sz="2200" i="1" dirty="0"/>
              <a:t>.</a:t>
            </a:r>
          </a:p>
        </p:txBody>
      </p:sp>
    </p:spTree>
    <p:extLst>
      <p:ext uri="{BB962C8B-B14F-4D97-AF65-F5344CB8AC3E}">
        <p14:creationId xmlns:p14="http://schemas.microsoft.com/office/powerpoint/2010/main" val="15770026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a:t>
            </a:r>
            <a:r>
              <a:rPr lang="en-US" dirty="0"/>
              <a:t> </a:t>
            </a:r>
            <a:r>
              <a:rPr lang="en-US" sz="2800" i="1" dirty="0"/>
              <a:t>cont’d… </a:t>
            </a:r>
          </a:p>
        </p:txBody>
      </p:sp>
      <p:sp>
        <p:nvSpPr>
          <p:cNvPr id="3" name="Content Placeholder 2"/>
          <p:cNvSpPr>
            <a:spLocks noGrp="1"/>
          </p:cNvSpPr>
          <p:nvPr>
            <p:ph idx="1"/>
          </p:nvPr>
        </p:nvSpPr>
        <p:spPr/>
        <p:txBody>
          <a:bodyPr>
            <a:normAutofit/>
          </a:bodyPr>
          <a:lstStyle/>
          <a:p>
            <a:r>
              <a:rPr lang="en-US" dirty="0"/>
              <a:t>The </a:t>
            </a:r>
            <a:r>
              <a:rPr lang="en-US" b="1" dirty="0"/>
              <a:t>Data bus </a:t>
            </a:r>
            <a:r>
              <a:rPr lang="en-US" dirty="0"/>
              <a:t>is an electrical path composed of parallel wires that connects the CPU, memory, and the other hardware devices on the motherboard. </a:t>
            </a:r>
            <a:endParaRPr lang="en-US" dirty="0" smtClean="0"/>
          </a:p>
          <a:p>
            <a:r>
              <a:rPr lang="en-US" dirty="0"/>
              <a:t>The </a:t>
            </a:r>
            <a:r>
              <a:rPr lang="en-US" b="1" dirty="0"/>
              <a:t>address bus </a:t>
            </a:r>
            <a:r>
              <a:rPr lang="en-US" dirty="0"/>
              <a:t>is a set of wires similar to the data bus. The address bus connects CPU to memory and carries only memory address </a:t>
            </a:r>
            <a:endParaRPr lang="en-US" dirty="0" smtClean="0"/>
          </a:p>
          <a:p>
            <a:r>
              <a:rPr lang="en-US" dirty="0"/>
              <a:t> </a:t>
            </a:r>
          </a:p>
        </p:txBody>
      </p:sp>
    </p:spTree>
    <p:extLst>
      <p:ext uri="{BB962C8B-B14F-4D97-AF65-F5344CB8AC3E}">
        <p14:creationId xmlns:p14="http://schemas.microsoft.com/office/powerpoint/2010/main" val="208825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a:t>
            </a:r>
            <a:r>
              <a:rPr lang="en-US" dirty="0"/>
              <a:t> </a:t>
            </a:r>
            <a:r>
              <a:rPr lang="en-US" sz="2800" i="1" dirty="0"/>
              <a:t>cont’d…</a:t>
            </a:r>
            <a:r>
              <a:rPr lang="en-US" i="1" dirty="0"/>
              <a:t> </a:t>
            </a:r>
            <a:endParaRPr lang="en-US" dirty="0"/>
          </a:p>
        </p:txBody>
      </p:sp>
      <p:sp>
        <p:nvSpPr>
          <p:cNvPr id="3" name="Content Placeholder 2"/>
          <p:cNvSpPr>
            <a:spLocks noGrp="1"/>
          </p:cNvSpPr>
          <p:nvPr>
            <p:ph idx="1"/>
          </p:nvPr>
        </p:nvSpPr>
        <p:spPr>
          <a:xfrm>
            <a:off x="457200" y="1600200"/>
            <a:ext cx="8610600" cy="4525963"/>
          </a:xfrm>
        </p:spPr>
        <p:txBody>
          <a:bodyPr>
            <a:noAutofit/>
          </a:bodyPr>
          <a:lstStyle/>
          <a:p>
            <a:r>
              <a:rPr lang="en-US" sz="2800" dirty="0"/>
              <a:t>Requests for data are sent from the CPU to RAM along the address bus. The requests consist of a memory address. </a:t>
            </a:r>
          </a:p>
          <a:p>
            <a:r>
              <a:rPr lang="en-US" sz="2800" dirty="0"/>
              <a:t>The data comes back to the CPU via the data bus.</a:t>
            </a:r>
          </a:p>
          <a:p>
            <a:r>
              <a:rPr lang="en-US" sz="2800" dirty="0"/>
              <a:t> The number of wires in the bus affects the speed at which data can travel between hardware components. </a:t>
            </a:r>
          </a:p>
          <a:p>
            <a:r>
              <a:rPr lang="en-US" sz="2800" dirty="0"/>
              <a:t> Because each wire can transfer </a:t>
            </a:r>
            <a:r>
              <a:rPr lang="en-US" sz="2800" b="1" dirty="0"/>
              <a:t>1 bit of data </a:t>
            </a:r>
            <a:r>
              <a:rPr lang="en-US" sz="2800" dirty="0"/>
              <a:t>at</a:t>
            </a:r>
            <a:r>
              <a:rPr lang="en-US" sz="2800" b="1" dirty="0"/>
              <a:t> </a:t>
            </a:r>
            <a:r>
              <a:rPr lang="en-US" sz="2800" dirty="0"/>
              <a:t>a time, an 8-wire bus can move 8 bits at a time which is a full byte.</a:t>
            </a:r>
          </a:p>
          <a:p>
            <a:endParaRPr lang="en-US" sz="2800" dirty="0"/>
          </a:p>
        </p:txBody>
      </p:sp>
    </p:spTree>
    <p:extLst>
      <p:ext uri="{BB962C8B-B14F-4D97-AF65-F5344CB8AC3E}">
        <p14:creationId xmlns:p14="http://schemas.microsoft.com/office/powerpoint/2010/main" val="549518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Registers </a:t>
            </a:r>
            <a:endParaRPr lang="en-US" b="1" dirty="0"/>
          </a:p>
        </p:txBody>
      </p:sp>
      <p:sp>
        <p:nvSpPr>
          <p:cNvPr id="3" name="Content Placeholder 2"/>
          <p:cNvSpPr>
            <a:spLocks noGrp="1"/>
          </p:cNvSpPr>
          <p:nvPr>
            <p:ph idx="1"/>
          </p:nvPr>
        </p:nvSpPr>
        <p:spPr>
          <a:xfrm>
            <a:off x="457200" y="1600200"/>
            <a:ext cx="8077200" cy="4525963"/>
          </a:xfrm>
        </p:spPr>
        <p:txBody>
          <a:bodyPr/>
          <a:lstStyle/>
          <a:p>
            <a:r>
              <a:rPr lang="en-US" b="1" dirty="0"/>
              <a:t>Registers</a:t>
            </a:r>
            <a:r>
              <a:rPr lang="en-US" dirty="0"/>
              <a:t> are high speed memory locations built directly into the ALU and used to hold instructions and data currently being processed. </a:t>
            </a:r>
            <a:endParaRPr lang="en-US" dirty="0" smtClean="0"/>
          </a:p>
          <a:p>
            <a:r>
              <a:rPr lang="en-US" dirty="0"/>
              <a:t> The size of the registers (also called word size) determines the amount of data with which the computer can work at any given time. </a:t>
            </a:r>
          </a:p>
        </p:txBody>
      </p:sp>
    </p:spTree>
    <p:extLst>
      <p:ext uri="{BB962C8B-B14F-4D97-AF65-F5344CB8AC3E}">
        <p14:creationId xmlns:p14="http://schemas.microsoft.com/office/powerpoint/2010/main" val="25985859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Registers </a:t>
            </a:r>
            <a:r>
              <a:rPr lang="en-US" sz="2800" i="1" dirty="0" smtClean="0"/>
              <a:t>cont’d</a:t>
            </a:r>
            <a:endParaRPr lang="en-US" b="1" dirty="0"/>
          </a:p>
        </p:txBody>
      </p:sp>
      <p:sp>
        <p:nvSpPr>
          <p:cNvPr id="3" name="Content Placeholder 2"/>
          <p:cNvSpPr>
            <a:spLocks noGrp="1"/>
          </p:cNvSpPr>
          <p:nvPr>
            <p:ph idx="1"/>
          </p:nvPr>
        </p:nvSpPr>
        <p:spPr/>
        <p:txBody>
          <a:bodyPr/>
          <a:lstStyle/>
          <a:p>
            <a:r>
              <a:rPr lang="en-US" dirty="0"/>
              <a:t> The bigger the word size, the more quickly the computer can process a set of data. </a:t>
            </a:r>
            <a:endParaRPr lang="en-US" dirty="0" smtClean="0"/>
          </a:p>
          <a:p>
            <a:pPr marL="0" indent="0">
              <a:buNone/>
            </a:pPr>
            <a:endParaRPr lang="en-US" dirty="0" smtClean="0"/>
          </a:p>
          <a:p>
            <a:r>
              <a:rPr lang="en-US" dirty="0"/>
              <a:t> Today, most PCs have 32-bit registers, meaning the CPU can process four bytes of data at one time.  Register sizes are rapidly growing to 64 bits.</a:t>
            </a:r>
          </a:p>
          <a:p>
            <a:endParaRPr lang="en-US" dirty="0"/>
          </a:p>
        </p:txBody>
      </p:sp>
    </p:spTree>
    <p:extLst>
      <p:ext uri="{BB962C8B-B14F-4D97-AF65-F5344CB8AC3E}">
        <p14:creationId xmlns:p14="http://schemas.microsoft.com/office/powerpoint/2010/main" val="3113947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registers</a:t>
            </a:r>
            <a:endParaRPr lang="en-US" b="1" dirty="0"/>
          </a:p>
        </p:txBody>
      </p:sp>
      <p:sp>
        <p:nvSpPr>
          <p:cNvPr id="3" name="Content Placeholder 2"/>
          <p:cNvSpPr>
            <a:spLocks noGrp="1"/>
          </p:cNvSpPr>
          <p:nvPr>
            <p:ph idx="1"/>
          </p:nvPr>
        </p:nvSpPr>
        <p:spPr>
          <a:xfrm>
            <a:off x="457200" y="1600200"/>
            <a:ext cx="8534400" cy="4724400"/>
          </a:xfrm>
        </p:spPr>
        <p:txBody>
          <a:bodyPr>
            <a:normAutofit fontScale="85000" lnSpcReduction="10000"/>
          </a:bodyPr>
          <a:lstStyle/>
          <a:p>
            <a:r>
              <a:rPr lang="en-US" dirty="0"/>
              <a:t>They are Arithmetic registers (accumulators) and address registers.</a:t>
            </a:r>
          </a:p>
          <a:p>
            <a:r>
              <a:rPr lang="en-US" b="1" dirty="0"/>
              <a:t>Arithmetic Registers</a:t>
            </a:r>
            <a:r>
              <a:rPr lang="en-US" dirty="0"/>
              <a:t>: Temporarily hold the operands and the result of the arithmetic operations </a:t>
            </a:r>
            <a:endParaRPr lang="en-US" dirty="0" smtClean="0"/>
          </a:p>
          <a:p>
            <a:r>
              <a:rPr lang="en-US" b="1" dirty="0" smtClean="0"/>
              <a:t>Address </a:t>
            </a:r>
            <a:r>
              <a:rPr lang="en-US" b="1" dirty="0"/>
              <a:t>Registers</a:t>
            </a:r>
            <a:r>
              <a:rPr lang="en-US" dirty="0"/>
              <a:t>: for addressing data and instructions in main memory. </a:t>
            </a:r>
            <a:endParaRPr lang="en-US" dirty="0" smtClean="0"/>
          </a:p>
          <a:p>
            <a:r>
              <a:rPr lang="en-US" dirty="0" smtClean="0">
                <a:solidFill>
                  <a:srgbClr val="0070C0"/>
                </a:solidFill>
              </a:rPr>
              <a:t>Accessing </a:t>
            </a:r>
            <a:r>
              <a:rPr lang="en-US" dirty="0">
                <a:solidFill>
                  <a:srgbClr val="0070C0"/>
                </a:solidFill>
              </a:rPr>
              <a:t>a register is faster than accessing memory. </a:t>
            </a:r>
          </a:p>
          <a:p>
            <a:r>
              <a:rPr lang="en-US" dirty="0"/>
              <a:t>If a register can be used for both arithmetic operations and addressing it is then called </a:t>
            </a:r>
            <a:r>
              <a:rPr lang="en-US" dirty="0">
                <a:solidFill>
                  <a:srgbClr val="0070C0"/>
                </a:solidFill>
              </a:rPr>
              <a:t>a general purpose register.</a:t>
            </a:r>
          </a:p>
        </p:txBody>
      </p:sp>
    </p:spTree>
    <p:extLst>
      <p:ext uri="{BB962C8B-B14F-4D97-AF65-F5344CB8AC3E}">
        <p14:creationId xmlns:p14="http://schemas.microsoft.com/office/powerpoint/2010/main" val="51223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in a computer -</a:t>
            </a:r>
            <a:r>
              <a:rPr lang="en-US" b="1" dirty="0"/>
              <a:t>Instructions </a:t>
            </a:r>
          </a:p>
        </p:txBody>
      </p:sp>
      <p:sp>
        <p:nvSpPr>
          <p:cNvPr id="3" name="Content Placeholder 2"/>
          <p:cNvSpPr>
            <a:spLocks noGrp="1"/>
          </p:cNvSpPr>
          <p:nvPr>
            <p:ph idx="1"/>
          </p:nvPr>
        </p:nvSpPr>
        <p:spPr>
          <a:xfrm>
            <a:off x="228600" y="1600200"/>
            <a:ext cx="8839200" cy="5257800"/>
          </a:xfrm>
        </p:spPr>
        <p:txBody>
          <a:bodyPr>
            <a:normAutofit lnSpcReduction="10000"/>
          </a:bodyPr>
          <a:lstStyle/>
          <a:p>
            <a:r>
              <a:rPr lang="en-US" dirty="0"/>
              <a:t> Instructions specify commands to: </a:t>
            </a:r>
            <a:endParaRPr lang="en-US" dirty="0" smtClean="0"/>
          </a:p>
          <a:p>
            <a:pPr lvl="2"/>
            <a:r>
              <a:rPr lang="en-US" dirty="0"/>
              <a:t>Transfer information within a computer (e.g., from memory to ALU) </a:t>
            </a:r>
          </a:p>
          <a:p>
            <a:pPr lvl="2"/>
            <a:r>
              <a:rPr lang="en-US" dirty="0" smtClean="0"/>
              <a:t>Transfer </a:t>
            </a:r>
            <a:r>
              <a:rPr lang="en-US" dirty="0"/>
              <a:t>of information between the computer and I/O devices (e.g., from keyboard to computer, or computer to printer) </a:t>
            </a:r>
          </a:p>
          <a:p>
            <a:pPr lvl="2"/>
            <a:r>
              <a:rPr lang="en-US" dirty="0" smtClean="0"/>
              <a:t>Perform </a:t>
            </a:r>
            <a:r>
              <a:rPr lang="en-US" dirty="0"/>
              <a:t>arithmetic and logic operations (e.g., Add two numbers, Perform a logical AND). </a:t>
            </a:r>
            <a:endParaRPr lang="en-US" dirty="0" smtClean="0"/>
          </a:p>
          <a:p>
            <a:pPr marL="914400" lvl="2" indent="0">
              <a:buNone/>
            </a:pPr>
            <a:r>
              <a:rPr lang="en-US" i="1" dirty="0"/>
              <a:t>A sequence of instructions to perform a task is called a </a:t>
            </a:r>
            <a:r>
              <a:rPr lang="en-US" b="1" i="1" dirty="0"/>
              <a:t>program</a:t>
            </a:r>
            <a:r>
              <a:rPr lang="en-US" i="1" dirty="0"/>
              <a:t>, which is stored in the memory. </a:t>
            </a:r>
            <a:endParaRPr lang="en-US" i="1" dirty="0" smtClean="0"/>
          </a:p>
          <a:p>
            <a:pPr marL="914400" lvl="2" indent="0">
              <a:buNone/>
            </a:pPr>
            <a:endParaRPr lang="en-US" dirty="0" smtClean="0"/>
          </a:p>
          <a:p>
            <a:pPr marL="914400" lvl="2" indent="0">
              <a:buNone/>
            </a:pPr>
            <a:r>
              <a:rPr lang="en-US" b="1" dirty="0"/>
              <a:t>Processor</a:t>
            </a:r>
            <a:r>
              <a:rPr lang="en-US" dirty="0"/>
              <a:t> fetches instructions that make up a program from the memory and performs the operations stated in those instructions. </a:t>
            </a:r>
            <a:endParaRPr lang="en-US" dirty="0" smtClean="0"/>
          </a:p>
        </p:txBody>
      </p:sp>
    </p:spTree>
    <p:extLst>
      <p:ext uri="{BB962C8B-B14F-4D97-AF65-F5344CB8AC3E}">
        <p14:creationId xmlns:p14="http://schemas.microsoft.com/office/powerpoint/2010/main" val="15763249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memory</a:t>
            </a:r>
            <a:endParaRPr lang="en-US" b="1" dirty="0"/>
          </a:p>
        </p:txBody>
      </p:sp>
      <p:sp>
        <p:nvSpPr>
          <p:cNvPr id="3" name="Content Placeholder 2"/>
          <p:cNvSpPr>
            <a:spLocks noGrp="1"/>
          </p:cNvSpPr>
          <p:nvPr>
            <p:ph idx="1"/>
          </p:nvPr>
        </p:nvSpPr>
        <p:spPr>
          <a:xfrm>
            <a:off x="0" y="1600200"/>
            <a:ext cx="9144000" cy="4724400"/>
          </a:xfrm>
        </p:spPr>
        <p:txBody>
          <a:bodyPr/>
          <a:lstStyle/>
          <a:p>
            <a:r>
              <a:rPr lang="en-US" dirty="0"/>
              <a:t>Moving data between RAM and the CPU’s registers is one of  the most time consuming operations a CPU must perform. </a:t>
            </a:r>
            <a:endParaRPr lang="en-US" dirty="0" smtClean="0"/>
          </a:p>
          <a:p>
            <a:r>
              <a:rPr lang="en-US" dirty="0"/>
              <a:t> A partial solution to this problem is to include a cache memory in the CPU. </a:t>
            </a:r>
            <a:endParaRPr lang="en-US" dirty="0" smtClean="0"/>
          </a:p>
          <a:p>
            <a:r>
              <a:rPr lang="en-US" dirty="0"/>
              <a:t> Cache memory is similar to RAM, except that it is extremely fast compared to normal memory and it is used in a different way. </a:t>
            </a:r>
          </a:p>
        </p:txBody>
      </p:sp>
    </p:spTree>
    <p:extLst>
      <p:ext uri="{BB962C8B-B14F-4D97-AF65-F5344CB8AC3E}">
        <p14:creationId xmlns:p14="http://schemas.microsoft.com/office/powerpoint/2010/main" val="19980891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memory</a:t>
            </a:r>
            <a:endParaRPr lang="en-US" b="1" dirty="0"/>
          </a:p>
        </p:txBody>
      </p:sp>
      <p:sp>
        <p:nvSpPr>
          <p:cNvPr id="3" name="Content Placeholder 2"/>
          <p:cNvSpPr>
            <a:spLocks noGrp="1"/>
          </p:cNvSpPr>
          <p:nvPr>
            <p:ph idx="1"/>
          </p:nvPr>
        </p:nvSpPr>
        <p:spPr>
          <a:xfrm>
            <a:off x="152400" y="1600200"/>
            <a:ext cx="8763000" cy="4525963"/>
          </a:xfrm>
        </p:spPr>
        <p:txBody>
          <a:bodyPr>
            <a:normAutofit lnSpcReduction="10000"/>
          </a:bodyPr>
          <a:lstStyle/>
          <a:p>
            <a:r>
              <a:rPr lang="en-US" dirty="0"/>
              <a:t>When a program is running and the CPU needs to read data from RAM, the CPU checks first to see whether the data is in cache memory</a:t>
            </a:r>
            <a:r>
              <a:rPr lang="en-US" dirty="0" smtClean="0"/>
              <a:t>.</a:t>
            </a:r>
          </a:p>
          <a:p>
            <a:r>
              <a:rPr lang="en-US" dirty="0"/>
              <a:t>If the data is not there, the CPU reads it from RAM into its registers but also keeps a coy of the data in cache memory. </a:t>
            </a:r>
            <a:endParaRPr lang="en-US" dirty="0" smtClean="0"/>
          </a:p>
          <a:p>
            <a:r>
              <a:rPr lang="en-US" dirty="0"/>
              <a:t> The next time the CPU needs the same data, it finds it in the cache memory and saves the time needed to load that data from RAM. </a:t>
            </a:r>
          </a:p>
        </p:txBody>
      </p:sp>
    </p:spTree>
    <p:extLst>
      <p:ext uri="{BB962C8B-B14F-4D97-AF65-F5344CB8AC3E}">
        <p14:creationId xmlns:p14="http://schemas.microsoft.com/office/powerpoint/2010/main" val="37287445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memory</a:t>
            </a:r>
            <a:endParaRPr lang="en-US" b="1" dirty="0"/>
          </a:p>
        </p:txBody>
      </p:sp>
      <p:sp>
        <p:nvSpPr>
          <p:cNvPr id="3" name="Content Placeholder 2"/>
          <p:cNvSpPr>
            <a:spLocks noGrp="1"/>
          </p:cNvSpPr>
          <p:nvPr>
            <p:ph idx="1"/>
          </p:nvPr>
        </p:nvSpPr>
        <p:spPr>
          <a:xfrm>
            <a:off x="228600" y="1600200"/>
            <a:ext cx="8686800" cy="5029200"/>
          </a:xfrm>
        </p:spPr>
        <p:txBody>
          <a:bodyPr>
            <a:normAutofit lnSpcReduction="10000"/>
          </a:bodyPr>
          <a:lstStyle/>
          <a:p>
            <a:r>
              <a:rPr lang="en-US" i="1" dirty="0">
                <a:solidFill>
                  <a:srgbClr val="FF0000"/>
                </a:solidFill>
                <a:latin typeface="Gabriola" panose="04040605051002020D02" pitchFamily="82" charset="0"/>
              </a:rPr>
              <a:t>Therefore, cache memory speeds up processing by storing frequently used data or instructions in its high speed memory. </a:t>
            </a:r>
            <a:endParaRPr lang="en-US" i="1" dirty="0" smtClean="0">
              <a:solidFill>
                <a:srgbClr val="FF0000"/>
              </a:solidFill>
              <a:latin typeface="Gabriola" panose="04040605051002020D02" pitchFamily="82" charset="0"/>
            </a:endParaRPr>
          </a:p>
          <a:p>
            <a:r>
              <a:rPr lang="en-US" dirty="0"/>
              <a:t>Today, many CPUs have as much as 256KB cache memory built in. </a:t>
            </a:r>
            <a:endParaRPr lang="en-US" dirty="0" smtClean="0"/>
          </a:p>
          <a:p>
            <a:r>
              <a:rPr lang="en-US" dirty="0"/>
              <a:t>Cache memory is sometimes described in levels of closeness and accessibility to the microprocessor.</a:t>
            </a:r>
          </a:p>
          <a:p>
            <a:r>
              <a:rPr lang="en-US" dirty="0"/>
              <a:t>Cache built into the CPU itself is referred to as Level 1 (L1)cache. Cache that resides on a the motherboard is also called Level 2 (L2) cache.</a:t>
            </a:r>
          </a:p>
          <a:p>
            <a:endParaRPr lang="en-US" dirty="0"/>
          </a:p>
        </p:txBody>
      </p:sp>
    </p:spTree>
    <p:extLst>
      <p:ext uri="{BB962C8B-B14F-4D97-AF65-F5344CB8AC3E}">
        <p14:creationId xmlns:p14="http://schemas.microsoft.com/office/powerpoint/2010/main" val="2434228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Pipelining </a:t>
            </a:r>
            <a:endParaRPr lang="en-US" b="1" dirty="0"/>
          </a:p>
        </p:txBody>
      </p:sp>
      <p:sp>
        <p:nvSpPr>
          <p:cNvPr id="3" name="Content Placeholder 2"/>
          <p:cNvSpPr>
            <a:spLocks noGrp="1"/>
          </p:cNvSpPr>
          <p:nvPr>
            <p:ph idx="1"/>
          </p:nvPr>
        </p:nvSpPr>
        <p:spPr>
          <a:xfrm>
            <a:off x="152400" y="1600200"/>
            <a:ext cx="8915400" cy="4525963"/>
          </a:xfrm>
        </p:spPr>
        <p:txBody>
          <a:bodyPr/>
          <a:lstStyle/>
          <a:p>
            <a:r>
              <a:rPr lang="en-US" dirty="0"/>
              <a:t> </a:t>
            </a:r>
            <a:r>
              <a:rPr lang="en-US" sz="2000" b="1" dirty="0"/>
              <a:t>Pipelining</a:t>
            </a:r>
            <a:r>
              <a:rPr lang="en-US" sz="2000" b="1" dirty="0" smtClean="0"/>
              <a:t>: </a:t>
            </a:r>
            <a:r>
              <a:rPr lang="en-US" sz="2000" dirty="0" smtClean="0"/>
              <a:t>CPU </a:t>
            </a:r>
            <a:r>
              <a:rPr lang="en-US" sz="2000" dirty="0"/>
              <a:t>begins fetching second instruction before completing machine cycle for first </a:t>
            </a:r>
            <a:r>
              <a:rPr lang="en-US" sz="2000" dirty="0" smtClean="0"/>
              <a:t>instruction.</a:t>
            </a:r>
          </a:p>
          <a:p>
            <a:r>
              <a:rPr lang="en-US" sz="2000" dirty="0"/>
              <a:t>Results in faster processing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19400"/>
            <a:ext cx="7868748" cy="4038600"/>
          </a:xfrm>
          <a:prstGeom prst="rect">
            <a:avLst/>
          </a:prstGeom>
        </p:spPr>
      </p:pic>
    </p:spTree>
    <p:extLst>
      <p:ext uri="{BB962C8B-B14F-4D97-AF65-F5344CB8AC3E}">
        <p14:creationId xmlns:p14="http://schemas.microsoft.com/office/powerpoint/2010/main" val="7056673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Parallel processing</a:t>
            </a:r>
            <a:endParaRPr lang="en-US" b="1" dirty="0"/>
          </a:p>
        </p:txBody>
      </p:sp>
      <p:sp>
        <p:nvSpPr>
          <p:cNvPr id="3" name="Content Placeholder 2"/>
          <p:cNvSpPr>
            <a:spLocks noGrp="1"/>
          </p:cNvSpPr>
          <p:nvPr>
            <p:ph idx="1"/>
          </p:nvPr>
        </p:nvSpPr>
        <p:spPr>
          <a:xfrm>
            <a:off x="457200" y="1600200"/>
            <a:ext cx="8534400" cy="4525963"/>
          </a:xfrm>
        </p:spPr>
        <p:txBody>
          <a:bodyPr>
            <a:normAutofit/>
          </a:bodyPr>
          <a:lstStyle/>
          <a:p>
            <a:r>
              <a:rPr lang="en-US" sz="2000" dirty="0"/>
              <a:t> </a:t>
            </a:r>
            <a:r>
              <a:rPr lang="en-US" sz="2000" b="1" i="1" dirty="0"/>
              <a:t>Parallel Processing</a:t>
            </a:r>
            <a:r>
              <a:rPr lang="en-US" sz="2000" b="1" i="1" dirty="0" smtClean="0"/>
              <a:t>: </a:t>
            </a:r>
            <a:r>
              <a:rPr lang="en-US" sz="2000" dirty="0" smtClean="0"/>
              <a:t>Using</a:t>
            </a:r>
            <a:r>
              <a:rPr lang="en-US" sz="2000" b="1" i="1" dirty="0" smtClean="0"/>
              <a:t> </a:t>
            </a:r>
            <a:r>
              <a:rPr lang="en-US" sz="2000" dirty="0"/>
              <a:t>multiple processors </a:t>
            </a:r>
            <a:r>
              <a:rPr lang="en-US" sz="2000" dirty="0" smtClean="0"/>
              <a:t>simultaneously </a:t>
            </a:r>
            <a:r>
              <a:rPr lang="en-US" sz="2000" dirty="0"/>
              <a:t>to execute a program </a:t>
            </a:r>
            <a:r>
              <a:rPr lang="en-US" sz="2000" dirty="0" smtClean="0"/>
              <a:t>faster.</a:t>
            </a:r>
          </a:p>
          <a:p>
            <a:r>
              <a:rPr lang="en-US" sz="2000" dirty="0" smtClean="0"/>
              <a:t>Requires special software to divide problem and bring results together.</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10" y="2820359"/>
            <a:ext cx="7916380" cy="3467584"/>
          </a:xfrm>
          <a:prstGeom prst="rect">
            <a:avLst/>
          </a:prstGeom>
        </p:spPr>
      </p:pic>
    </p:spTree>
    <p:extLst>
      <p:ext uri="{BB962C8B-B14F-4D97-AF65-F5344CB8AC3E}">
        <p14:creationId xmlns:p14="http://schemas.microsoft.com/office/powerpoint/2010/main" val="10133168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658091"/>
          </a:xfrm>
        </p:spPr>
        <p:txBody>
          <a:bodyPr>
            <a:normAutofit fontScale="90000"/>
          </a:bodyPr>
          <a:lstStyle/>
          <a:p>
            <a:r>
              <a:rPr lang="en-US" b="1" dirty="0" smtClean="0"/>
              <a:t>Ports </a:t>
            </a:r>
            <a:endParaRPr lang="en-US" b="1" dirty="0"/>
          </a:p>
        </p:txBody>
      </p:sp>
      <p:sp>
        <p:nvSpPr>
          <p:cNvPr id="3" name="Content Placeholder 2"/>
          <p:cNvSpPr>
            <a:spLocks noGrp="1"/>
          </p:cNvSpPr>
          <p:nvPr>
            <p:ph idx="1"/>
          </p:nvPr>
        </p:nvSpPr>
        <p:spPr>
          <a:xfrm>
            <a:off x="609600" y="706582"/>
            <a:ext cx="8229600" cy="6151418"/>
          </a:xfrm>
        </p:spPr>
        <p:txBody>
          <a:bodyPr/>
          <a:lstStyle/>
          <a:p>
            <a:r>
              <a:rPr lang="en-US" sz="2000" b="1" dirty="0"/>
              <a:t>Port</a:t>
            </a:r>
            <a:r>
              <a:rPr lang="en-US" sz="2000" b="1" dirty="0" smtClean="0"/>
              <a:t>:</a:t>
            </a:r>
            <a:r>
              <a:rPr lang="en-US" sz="2000" dirty="0" smtClean="0"/>
              <a:t> A </a:t>
            </a:r>
            <a:r>
              <a:rPr lang="en-US" sz="2000" dirty="0"/>
              <a:t>connector through which input/output devices can be plugged into the computer.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291156"/>
            <a:ext cx="4795388" cy="5490644"/>
          </a:xfrm>
          <a:prstGeom prst="rect">
            <a:avLst/>
          </a:prstGeom>
        </p:spPr>
      </p:pic>
    </p:spTree>
    <p:extLst>
      <p:ext uri="{BB962C8B-B14F-4D97-AF65-F5344CB8AC3E}">
        <p14:creationId xmlns:p14="http://schemas.microsoft.com/office/powerpoint/2010/main" val="3606220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526473"/>
          </a:xfrm>
        </p:spPr>
        <p:txBody>
          <a:bodyPr>
            <a:normAutofit fontScale="90000"/>
          </a:bodyPr>
          <a:lstStyle/>
          <a:p>
            <a:r>
              <a:rPr lang="en-US" b="1" dirty="0" smtClean="0"/>
              <a:t>Ports </a:t>
            </a:r>
            <a:r>
              <a:rPr lang="en-US" sz="2800" i="1" dirty="0" smtClean="0"/>
              <a:t>cont’d</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457200"/>
            <a:ext cx="8229600" cy="6400800"/>
          </a:xfrm>
        </p:spPr>
      </p:pic>
    </p:spTree>
    <p:extLst>
      <p:ext uri="{BB962C8B-B14F-4D97-AF65-F5344CB8AC3E}">
        <p14:creationId xmlns:p14="http://schemas.microsoft.com/office/powerpoint/2010/main" val="22959139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Universal </a:t>
            </a:r>
            <a:r>
              <a:rPr lang="en-US" b="1" dirty="0"/>
              <a:t>S</a:t>
            </a:r>
            <a:r>
              <a:rPr lang="en-US" b="1" dirty="0" smtClean="0"/>
              <a:t>erial </a:t>
            </a:r>
            <a:r>
              <a:rPr lang="en-US" b="1" dirty="0"/>
              <a:t>B</a:t>
            </a:r>
            <a:r>
              <a:rPr lang="en-US" b="1" dirty="0" smtClean="0"/>
              <a:t>us</a:t>
            </a:r>
            <a:endParaRPr lang="en-US" b="1" dirty="0"/>
          </a:p>
        </p:txBody>
      </p:sp>
      <p:sp>
        <p:nvSpPr>
          <p:cNvPr id="3" name="Content Placeholder 2"/>
          <p:cNvSpPr>
            <a:spLocks noGrp="1"/>
          </p:cNvSpPr>
          <p:nvPr>
            <p:ph idx="1"/>
          </p:nvPr>
        </p:nvSpPr>
        <p:spPr>
          <a:xfrm>
            <a:off x="152400" y="1600200"/>
            <a:ext cx="8991600" cy="4876800"/>
          </a:xfrm>
        </p:spPr>
        <p:txBody>
          <a:bodyPr>
            <a:normAutofit/>
          </a:bodyPr>
          <a:lstStyle/>
          <a:p>
            <a:r>
              <a:rPr lang="en-US" sz="2800" i="1" dirty="0" smtClean="0"/>
              <a:t>Universal </a:t>
            </a:r>
            <a:r>
              <a:rPr lang="en-US" sz="2800" i="1" dirty="0"/>
              <a:t>Serial Bus (USB)</a:t>
            </a:r>
            <a:r>
              <a:rPr lang="en-US" sz="2800" dirty="0"/>
              <a:t>:A general purpose port that can connect up to 128 devices, and also hot swappable, meaning that devices can be plugged in or unplugged without having to shut down or reboot the system</a:t>
            </a:r>
            <a:r>
              <a:rPr lang="en-US" sz="2800" dirty="0" smtClean="0"/>
              <a:t>.</a:t>
            </a:r>
          </a:p>
          <a:p>
            <a:endParaRPr lang="en-US" sz="2800" dirty="0"/>
          </a:p>
          <a:p>
            <a:r>
              <a:rPr lang="en-US" sz="2800" b="1" dirty="0"/>
              <a:t>Plug and Play: </a:t>
            </a:r>
            <a:r>
              <a:rPr lang="en-US" sz="2800" dirty="0"/>
              <a:t>The ability to install devices into a computer when the computer itself makes any necessary internal adjustments.</a:t>
            </a:r>
          </a:p>
          <a:p>
            <a:endParaRPr lang="en-US" sz="2800" dirty="0"/>
          </a:p>
        </p:txBody>
      </p:sp>
    </p:spTree>
    <p:extLst>
      <p:ext uri="{BB962C8B-B14F-4D97-AF65-F5344CB8AC3E}">
        <p14:creationId xmlns:p14="http://schemas.microsoft.com/office/powerpoint/2010/main" val="13946476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4636"/>
            <a:ext cx="8229600" cy="727364"/>
          </a:xfrm>
        </p:spPr>
        <p:txBody>
          <a:bodyPr>
            <a:normAutofit fontScale="90000"/>
          </a:bodyPr>
          <a:lstStyle/>
          <a:p>
            <a:pPr algn="l"/>
            <a:r>
              <a:rPr lang="en-US" b="1" dirty="0" smtClean="0"/>
              <a:t>Note </a:t>
            </a:r>
            <a:endParaRPr lang="en-US" b="1" dirty="0"/>
          </a:p>
        </p:txBody>
      </p:sp>
      <p:sp>
        <p:nvSpPr>
          <p:cNvPr id="3" name="Content Placeholder 2"/>
          <p:cNvSpPr>
            <a:spLocks noGrp="1"/>
          </p:cNvSpPr>
          <p:nvPr>
            <p:ph idx="1"/>
          </p:nvPr>
        </p:nvSpPr>
        <p:spPr>
          <a:xfrm>
            <a:off x="173182" y="762000"/>
            <a:ext cx="8991600" cy="5791200"/>
          </a:xfrm>
        </p:spPr>
        <p:txBody>
          <a:bodyPr>
            <a:normAutofit lnSpcReduction="10000"/>
          </a:bodyPr>
          <a:lstStyle/>
          <a:p>
            <a:r>
              <a:rPr lang="en-US" sz="2400" dirty="0"/>
              <a:t> Processing takes place in the PC's central processing unit (CPU). The system's memory plays a crucial role in processing data. Both the CPU and memory are attached to the system's motherboard, which connects all the computer's devices together</a:t>
            </a:r>
            <a:r>
              <a:rPr lang="en-US" sz="2400" dirty="0" smtClean="0"/>
              <a:t>, enabling them to intercommunicate.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a:p>
          <a:p>
            <a:endParaRPr lang="en-US" sz="2400" dirty="0" smtClean="0"/>
          </a:p>
          <a:p>
            <a:r>
              <a:rPr lang="en-US" sz="2400" dirty="0" smtClean="0"/>
              <a:t>The CPU, memory and computer’s devices intercommunicate</a:t>
            </a:r>
            <a:endParaRPr lang="en-US"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452"/>
          <a:stretch/>
        </p:blipFill>
        <p:spPr>
          <a:xfrm>
            <a:off x="2133600" y="2819400"/>
            <a:ext cx="5830114" cy="3048000"/>
          </a:xfrm>
          <a:prstGeom prst="rect">
            <a:avLst/>
          </a:prstGeom>
        </p:spPr>
      </p:pic>
    </p:spTree>
    <p:extLst>
      <p:ext uri="{BB962C8B-B14F-4D97-AF65-F5344CB8AC3E}">
        <p14:creationId xmlns:p14="http://schemas.microsoft.com/office/powerpoint/2010/main" val="1709511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Interconnection </a:t>
            </a:r>
          </a:p>
        </p:txBody>
      </p:sp>
      <p:sp>
        <p:nvSpPr>
          <p:cNvPr id="3" name="Content Placeholder 2"/>
          <p:cNvSpPr>
            <a:spLocks noGrp="1"/>
          </p:cNvSpPr>
          <p:nvPr>
            <p:ph idx="1"/>
          </p:nvPr>
        </p:nvSpPr>
        <p:spPr/>
        <p:txBody>
          <a:bodyPr/>
          <a:lstStyle/>
          <a:p>
            <a:r>
              <a:rPr lang="en-US" dirty="0"/>
              <a:t>Mechanism to provide communication between the CPU, memory and the I/O sub system. It consists of the </a:t>
            </a:r>
            <a:r>
              <a:rPr lang="en-US" dirty="0">
                <a:solidFill>
                  <a:srgbClr val="FF0000"/>
                </a:solidFill>
              </a:rPr>
              <a:t>System Bus </a:t>
            </a:r>
            <a:r>
              <a:rPr lang="en-US" dirty="0"/>
              <a:t>and the </a:t>
            </a:r>
            <a:r>
              <a:rPr lang="en-US" dirty="0">
                <a:solidFill>
                  <a:srgbClr val="FF0000"/>
                </a:solidFill>
              </a:rPr>
              <a:t>Interfaces</a:t>
            </a:r>
          </a:p>
          <a:p>
            <a:endParaRPr lang="en-US" dirty="0"/>
          </a:p>
        </p:txBody>
      </p:sp>
    </p:spTree>
    <p:extLst>
      <p:ext uri="{BB962C8B-B14F-4D97-AF65-F5344CB8AC3E}">
        <p14:creationId xmlns:p14="http://schemas.microsoft.com/office/powerpoint/2010/main" val="390809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p:txBody>
          <a:bodyPr/>
          <a:lstStyle/>
          <a:p>
            <a:r>
              <a:rPr lang="en-US" dirty="0"/>
              <a:t> Data are the “</a:t>
            </a:r>
            <a:r>
              <a:rPr lang="en-US" b="1" dirty="0"/>
              <a:t>operands</a:t>
            </a:r>
            <a:r>
              <a:rPr lang="en-US" dirty="0"/>
              <a:t>” upon which instructions operate. </a:t>
            </a:r>
            <a:endParaRPr lang="en-US" dirty="0" smtClean="0"/>
          </a:p>
          <a:p>
            <a:r>
              <a:rPr lang="en-US" dirty="0"/>
              <a:t>Data could be: </a:t>
            </a:r>
            <a:endParaRPr lang="en-US" dirty="0" smtClean="0"/>
          </a:p>
          <a:p>
            <a:pPr marL="0" indent="0">
              <a:buNone/>
            </a:pPr>
            <a:r>
              <a:rPr lang="en-US" dirty="0"/>
              <a:t>	</a:t>
            </a:r>
            <a:r>
              <a:rPr lang="en-US" dirty="0" smtClean="0"/>
              <a:t>– </a:t>
            </a:r>
            <a:r>
              <a:rPr lang="en-US" dirty="0"/>
              <a:t>Numbers, </a:t>
            </a:r>
            <a:endParaRPr lang="en-US" dirty="0" smtClean="0"/>
          </a:p>
          <a:p>
            <a:pPr marL="0" indent="0">
              <a:buNone/>
            </a:pPr>
            <a:r>
              <a:rPr lang="en-US" dirty="0"/>
              <a:t>	</a:t>
            </a:r>
            <a:r>
              <a:rPr lang="en-US" dirty="0" smtClean="0"/>
              <a:t>– </a:t>
            </a:r>
            <a:r>
              <a:rPr lang="en-US" dirty="0"/>
              <a:t>Encoded characters. </a:t>
            </a:r>
          </a:p>
        </p:txBody>
      </p:sp>
    </p:spTree>
    <p:extLst>
      <p:ext uri="{BB962C8B-B14F-4D97-AF65-F5344CB8AC3E}">
        <p14:creationId xmlns:p14="http://schemas.microsoft.com/office/powerpoint/2010/main" val="18132712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bus</a:t>
            </a:r>
            <a:endParaRPr lang="en-US" b="1" dirty="0"/>
          </a:p>
        </p:txBody>
      </p:sp>
      <p:sp>
        <p:nvSpPr>
          <p:cNvPr id="3" name="Content Placeholder 2"/>
          <p:cNvSpPr>
            <a:spLocks noGrp="1"/>
          </p:cNvSpPr>
          <p:nvPr>
            <p:ph idx="1"/>
          </p:nvPr>
        </p:nvSpPr>
        <p:spPr/>
        <p:txBody>
          <a:bodyPr/>
          <a:lstStyle/>
          <a:p>
            <a:r>
              <a:rPr lang="en-US" dirty="0"/>
              <a:t>A set of conductors that connect the CPU to its memory and I/O devices. The bus conductors are normally separated into 3 groups: </a:t>
            </a:r>
            <a:endParaRPr lang="en-US" dirty="0" smtClean="0"/>
          </a:p>
          <a:p>
            <a:pPr lvl="2"/>
            <a:r>
              <a:rPr lang="en-US" dirty="0"/>
              <a:t> </a:t>
            </a:r>
            <a:r>
              <a:rPr lang="en-US" i="1" dirty="0">
                <a:solidFill>
                  <a:srgbClr val="FF0000"/>
                </a:solidFill>
              </a:rPr>
              <a:t>The Data Lines</a:t>
            </a:r>
            <a:r>
              <a:rPr lang="en-US" dirty="0"/>
              <a:t>: for transmitting information </a:t>
            </a:r>
          </a:p>
          <a:p>
            <a:pPr lvl="2"/>
            <a:r>
              <a:rPr lang="en-US" i="1" dirty="0" smtClean="0">
                <a:solidFill>
                  <a:srgbClr val="FF0000"/>
                </a:solidFill>
              </a:rPr>
              <a:t>Address </a:t>
            </a:r>
            <a:r>
              <a:rPr lang="en-US" i="1" dirty="0">
                <a:solidFill>
                  <a:srgbClr val="FF0000"/>
                </a:solidFill>
              </a:rPr>
              <a:t>Lines: </a:t>
            </a:r>
            <a:r>
              <a:rPr lang="en-US" dirty="0"/>
              <a:t>Indicate where information is to come from or where it is to be placed. </a:t>
            </a:r>
          </a:p>
          <a:p>
            <a:pPr lvl="2"/>
            <a:r>
              <a:rPr lang="en-US" i="1" dirty="0" smtClean="0">
                <a:solidFill>
                  <a:srgbClr val="FF0000"/>
                </a:solidFill>
              </a:rPr>
              <a:t>Control </a:t>
            </a:r>
            <a:r>
              <a:rPr lang="en-US" i="1" dirty="0">
                <a:solidFill>
                  <a:srgbClr val="FF0000"/>
                </a:solidFill>
              </a:rPr>
              <a:t>Lines</a:t>
            </a:r>
            <a:r>
              <a:rPr lang="en-US" dirty="0"/>
              <a:t>: To regulate the activities on the bus.</a:t>
            </a:r>
          </a:p>
        </p:txBody>
      </p:sp>
    </p:spTree>
    <p:extLst>
      <p:ext uri="{BB962C8B-B14F-4D97-AF65-F5344CB8AC3E}">
        <p14:creationId xmlns:p14="http://schemas.microsoft.com/office/powerpoint/2010/main" val="1707535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Interfaces</a:t>
            </a:r>
            <a:endParaRPr lang="en-US" b="1"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a:t>Circuitry needed to connect the bus to a device.</a:t>
            </a:r>
          </a:p>
          <a:p>
            <a:pPr marL="0" indent="0">
              <a:buNone/>
            </a:pPr>
            <a:r>
              <a:rPr lang="en-US" b="1" dirty="0" smtClean="0"/>
              <a:t>Memory interfaces</a:t>
            </a:r>
          </a:p>
          <a:p>
            <a:r>
              <a:rPr lang="en-US" dirty="0"/>
              <a:t>Decode the address of the memory location being accessed. </a:t>
            </a:r>
            <a:endParaRPr lang="en-US" dirty="0" smtClean="0"/>
          </a:p>
          <a:p>
            <a:r>
              <a:rPr lang="en-US" dirty="0"/>
              <a:t>Buffer data onto/off the bus</a:t>
            </a:r>
            <a:r>
              <a:rPr lang="en-US" dirty="0" smtClean="0"/>
              <a:t>.</a:t>
            </a:r>
          </a:p>
          <a:p>
            <a:r>
              <a:rPr lang="en-US" dirty="0"/>
              <a:t> Contain circuitry to perform memory reads or write</a:t>
            </a:r>
            <a:r>
              <a:rPr lang="en-US" dirty="0" smtClean="0"/>
              <a:t>.</a:t>
            </a:r>
          </a:p>
          <a:p>
            <a:pPr marL="0" indent="0">
              <a:buNone/>
            </a:pPr>
            <a:endParaRPr lang="en-US" dirty="0"/>
          </a:p>
          <a:p>
            <a:pPr marL="0" indent="0">
              <a:buNone/>
            </a:pPr>
            <a:r>
              <a:rPr lang="en-US" b="1" dirty="0" smtClean="0"/>
              <a:t>I/O interfaces</a:t>
            </a:r>
          </a:p>
          <a:p>
            <a:r>
              <a:rPr lang="en-US" dirty="0"/>
              <a:t> Buffer data onto/off the system </a:t>
            </a:r>
            <a:r>
              <a:rPr lang="en-US" dirty="0" smtClean="0"/>
              <a:t>bus</a:t>
            </a:r>
          </a:p>
          <a:p>
            <a:r>
              <a:rPr lang="en-US" dirty="0"/>
              <a:t>Receive commands from the CPU </a:t>
            </a:r>
            <a:endParaRPr lang="en-US" dirty="0" smtClean="0"/>
          </a:p>
          <a:p>
            <a:r>
              <a:rPr lang="en-US" dirty="0"/>
              <a:t>Transmit information from their devices to the CPU.</a:t>
            </a:r>
          </a:p>
        </p:txBody>
      </p:sp>
    </p:spTree>
    <p:extLst>
      <p:ext uri="{BB962C8B-B14F-4D97-AF65-F5344CB8AC3E}">
        <p14:creationId xmlns:p14="http://schemas.microsoft.com/office/powerpoint/2010/main" val="28413769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Arrangements of a computer structure</a:t>
            </a:r>
            <a:endParaRPr lang="en-US" b="1" dirty="0"/>
          </a:p>
        </p:txBody>
      </p:sp>
      <p:sp>
        <p:nvSpPr>
          <p:cNvPr id="3" name="Content Placeholder 2"/>
          <p:cNvSpPr>
            <a:spLocks noGrp="1"/>
          </p:cNvSpPr>
          <p:nvPr>
            <p:ph idx="1"/>
          </p:nvPr>
        </p:nvSpPr>
        <p:spPr/>
        <p:txBody>
          <a:bodyPr>
            <a:normAutofit/>
          </a:bodyPr>
          <a:lstStyle/>
          <a:p>
            <a:r>
              <a:rPr lang="en-US" sz="2000" dirty="0">
                <a:solidFill>
                  <a:srgbClr val="FF0000"/>
                </a:solidFill>
              </a:rPr>
              <a:t>The single bus / Single processor architecture: </a:t>
            </a:r>
            <a:r>
              <a:rPr lang="en-US" sz="2000" dirty="0"/>
              <a:t>one processing element and all the other components are connected to a single link (the System Bus)</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438400"/>
            <a:ext cx="6782747" cy="4296385"/>
          </a:xfrm>
          <a:prstGeom prst="rect">
            <a:avLst/>
          </a:prstGeom>
        </p:spPr>
      </p:pic>
    </p:spTree>
    <p:extLst>
      <p:ext uri="{BB962C8B-B14F-4D97-AF65-F5344CB8AC3E}">
        <p14:creationId xmlns:p14="http://schemas.microsoft.com/office/powerpoint/2010/main" val="26549998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Cont’d</a:t>
            </a:r>
            <a:endParaRPr lang="en-US" i="1" dirty="0"/>
          </a:p>
        </p:txBody>
      </p:sp>
      <p:sp>
        <p:nvSpPr>
          <p:cNvPr id="3" name="Content Placeholder 2"/>
          <p:cNvSpPr>
            <a:spLocks noGrp="1"/>
          </p:cNvSpPr>
          <p:nvPr>
            <p:ph idx="1"/>
          </p:nvPr>
        </p:nvSpPr>
        <p:spPr/>
        <p:txBody>
          <a:bodyPr>
            <a:normAutofit/>
          </a:bodyPr>
          <a:lstStyle/>
          <a:p>
            <a:r>
              <a:rPr lang="en-US" sz="2000" dirty="0"/>
              <a:t> </a:t>
            </a:r>
            <a:r>
              <a:rPr lang="en-US" sz="2000" dirty="0">
                <a:solidFill>
                  <a:srgbClr val="FF0000"/>
                </a:solidFill>
              </a:rPr>
              <a:t>The Multiprocessing System</a:t>
            </a:r>
            <a:r>
              <a:rPr lang="en-US" sz="2000" dirty="0"/>
              <a:t>: has several processing elements surrounded by different subsystems and a central link (the system bus) connecting the different subsystems together</a:t>
            </a:r>
            <a:r>
              <a:rPr lang="en-US" sz="2000" dirty="0" smtClean="0"/>
              <a:t>.</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667000"/>
            <a:ext cx="7010400" cy="4096322"/>
          </a:xfrm>
          <a:prstGeom prst="rect">
            <a:avLst/>
          </a:prstGeom>
        </p:spPr>
      </p:pic>
    </p:spTree>
    <p:extLst>
      <p:ext uri="{BB962C8B-B14F-4D97-AF65-F5344CB8AC3E}">
        <p14:creationId xmlns:p14="http://schemas.microsoft.com/office/powerpoint/2010/main" val="4892764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714" y="14514"/>
            <a:ext cx="8229600" cy="595086"/>
          </a:xfrm>
        </p:spPr>
        <p:txBody>
          <a:bodyPr>
            <a:normAutofit fontScale="90000"/>
          </a:bodyPr>
          <a:lstStyle/>
          <a:p>
            <a:r>
              <a:rPr lang="en-US" b="1" dirty="0" smtClean="0"/>
              <a:t>Multi-Processing System</a:t>
            </a:r>
            <a:endParaRPr lang="en-US" b="1" dirty="0"/>
          </a:p>
        </p:txBody>
      </p:sp>
      <p:sp>
        <p:nvSpPr>
          <p:cNvPr id="3" name="Content Placeholder 2"/>
          <p:cNvSpPr>
            <a:spLocks noGrp="1"/>
          </p:cNvSpPr>
          <p:nvPr>
            <p:ph idx="1"/>
          </p:nvPr>
        </p:nvSpPr>
        <p:spPr>
          <a:xfrm>
            <a:off x="457200" y="609600"/>
            <a:ext cx="8229600" cy="5516563"/>
          </a:xfrm>
        </p:spPr>
        <p:txBody>
          <a:bodyPr>
            <a:normAutofit fontScale="85000" lnSpcReduction="20000"/>
          </a:bodyPr>
          <a:lstStyle/>
          <a:p>
            <a:r>
              <a:rPr lang="en-US" dirty="0"/>
              <a:t> The links in the subsystems are called </a:t>
            </a:r>
            <a:r>
              <a:rPr lang="en-US" dirty="0">
                <a:solidFill>
                  <a:srgbClr val="FF0000"/>
                </a:solidFill>
              </a:rPr>
              <a:t>local buses</a:t>
            </a:r>
            <a:r>
              <a:rPr lang="en-US" dirty="0" smtClean="0">
                <a:solidFill>
                  <a:srgbClr val="FF0000"/>
                </a:solidFill>
              </a:rPr>
              <a:t>.</a:t>
            </a:r>
          </a:p>
          <a:p>
            <a:pPr marL="0" indent="0">
              <a:buNone/>
            </a:pPr>
            <a:endParaRPr lang="en-US" dirty="0" smtClean="0"/>
          </a:p>
          <a:p>
            <a:r>
              <a:rPr lang="en-US" dirty="0"/>
              <a:t> Each subsystem operates as an independent computer but can take advantage of the shared resources</a:t>
            </a:r>
            <a:r>
              <a:rPr lang="en-US" dirty="0" smtClean="0"/>
              <a:t>.</a:t>
            </a:r>
          </a:p>
          <a:p>
            <a:pPr marL="0" indent="0">
              <a:buNone/>
            </a:pPr>
            <a:endParaRPr lang="en-US" dirty="0"/>
          </a:p>
          <a:p>
            <a:r>
              <a:rPr lang="en-US" dirty="0"/>
              <a:t> The shared main memory can be used for passing information between </a:t>
            </a:r>
            <a:r>
              <a:rPr lang="en-US" dirty="0" smtClean="0"/>
              <a:t>subsystems</a:t>
            </a:r>
          </a:p>
          <a:p>
            <a:pPr marL="0" indent="0">
              <a:buNone/>
            </a:pPr>
            <a:endParaRPr lang="en-US" dirty="0" smtClean="0"/>
          </a:p>
          <a:p>
            <a:r>
              <a:rPr lang="en-US" dirty="0" smtClean="0"/>
              <a:t>The </a:t>
            </a:r>
            <a:r>
              <a:rPr lang="en-US" dirty="0"/>
              <a:t>shared mass storage can be used to store large programs and large quantities of data that are needed by more than one subsystem</a:t>
            </a:r>
            <a:r>
              <a:rPr lang="en-US" dirty="0" smtClean="0"/>
              <a:t>.</a:t>
            </a:r>
          </a:p>
          <a:p>
            <a:pPr marL="0" indent="0">
              <a:buNone/>
            </a:pPr>
            <a:endParaRPr lang="en-US" dirty="0" smtClean="0"/>
          </a:p>
          <a:p>
            <a:r>
              <a:rPr lang="en-US" dirty="0"/>
              <a:t>The competition for the shared resources by the different elements is called </a:t>
            </a:r>
            <a:r>
              <a:rPr lang="en-US" dirty="0">
                <a:solidFill>
                  <a:srgbClr val="FF0000"/>
                </a:solidFill>
              </a:rPr>
              <a:t>contention.</a:t>
            </a:r>
          </a:p>
          <a:p>
            <a:pPr lvl="1"/>
            <a:endParaRPr lang="en-US" dirty="0"/>
          </a:p>
        </p:txBody>
      </p:sp>
    </p:spTree>
    <p:extLst>
      <p:ext uri="{BB962C8B-B14F-4D97-AF65-F5344CB8AC3E}">
        <p14:creationId xmlns:p14="http://schemas.microsoft.com/office/powerpoint/2010/main" val="13184783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45525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Basic Computer Functions</a:t>
            </a:r>
            <a:br>
              <a:rPr lang="en-US" b="1" dirty="0" smtClean="0"/>
            </a:br>
            <a:endParaRPr lang="en-US" b="1" dirty="0"/>
          </a:p>
        </p:txBody>
      </p:sp>
      <p:sp>
        <p:nvSpPr>
          <p:cNvPr id="3" name="Content Placeholder 2"/>
          <p:cNvSpPr>
            <a:spLocks noGrp="1"/>
          </p:cNvSpPr>
          <p:nvPr>
            <p:ph idx="1"/>
          </p:nvPr>
        </p:nvSpPr>
        <p:spPr/>
        <p:txBody>
          <a:bodyPr/>
          <a:lstStyle/>
          <a:p>
            <a:r>
              <a:rPr lang="en-US" dirty="0" smtClean="0"/>
              <a:t>Input, processing, storage, output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336" y="2590800"/>
            <a:ext cx="8259328" cy="4391744"/>
          </a:xfrm>
          <a:prstGeom prst="rect">
            <a:avLst/>
          </a:prstGeom>
        </p:spPr>
      </p:pic>
    </p:spTree>
    <p:extLst>
      <p:ext uri="{BB962C8B-B14F-4D97-AF65-F5344CB8AC3E}">
        <p14:creationId xmlns:p14="http://schemas.microsoft.com/office/powerpoint/2010/main" val="2758518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a:t>
            </a:r>
            <a:endParaRPr lang="en-US" b="1"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 </a:t>
            </a:r>
            <a:r>
              <a:rPr lang="en-US" b="1" dirty="0" smtClean="0"/>
              <a:t>Input: </a:t>
            </a:r>
            <a:r>
              <a:rPr lang="en-US" dirty="0" smtClean="0"/>
              <a:t>Is whatever is typed, submitted or transmitted to a computer by a person, the environment, or another computer. </a:t>
            </a:r>
          </a:p>
          <a:p>
            <a:pPr marL="0" indent="0">
              <a:buNone/>
            </a:pPr>
            <a:endParaRPr lang="en-US" dirty="0" smtClean="0"/>
          </a:p>
          <a:p>
            <a:r>
              <a:rPr lang="en-US" dirty="0" smtClean="0"/>
              <a:t>Examples of </a:t>
            </a:r>
            <a:r>
              <a:rPr lang="en-US" b="1" dirty="0" smtClean="0"/>
              <a:t>Input:</a:t>
            </a:r>
          </a:p>
          <a:p>
            <a:pPr lvl="1">
              <a:buFont typeface="Wingdings" pitchFamily="2" charset="2"/>
              <a:buChar char="v"/>
            </a:pPr>
            <a:r>
              <a:rPr lang="en-US" dirty="0"/>
              <a:t>W</a:t>
            </a:r>
            <a:r>
              <a:rPr lang="en-US" dirty="0" smtClean="0"/>
              <a:t>ords and symbols.</a:t>
            </a:r>
          </a:p>
          <a:p>
            <a:pPr lvl="1">
              <a:buFont typeface="Wingdings" pitchFamily="2" charset="2"/>
              <a:buChar char="v"/>
            </a:pPr>
            <a:r>
              <a:rPr lang="en-US" dirty="0" smtClean="0"/>
              <a:t>Numbers</a:t>
            </a:r>
          </a:p>
          <a:p>
            <a:pPr lvl="1">
              <a:buFont typeface="Wingdings" pitchFamily="2" charset="2"/>
              <a:buChar char="v"/>
            </a:pPr>
            <a:r>
              <a:rPr lang="en-US" dirty="0" smtClean="0"/>
              <a:t>Pictures</a:t>
            </a:r>
          </a:p>
          <a:p>
            <a:pPr lvl="1">
              <a:buFont typeface="Wingdings" pitchFamily="2" charset="2"/>
              <a:buChar char="v"/>
            </a:pPr>
            <a:r>
              <a:rPr lang="en-US" dirty="0"/>
              <a:t>A</a:t>
            </a:r>
            <a:r>
              <a:rPr lang="en-US" dirty="0" smtClean="0"/>
              <a:t>udio signals from a microphone</a:t>
            </a:r>
          </a:p>
          <a:p>
            <a:pPr lvl="1">
              <a:buFont typeface="Wingdings" pitchFamily="2" charset="2"/>
              <a:buChar char="v"/>
            </a:pPr>
            <a:r>
              <a:rPr lang="en-US" dirty="0" smtClean="0"/>
              <a:t>Signals from another computer </a:t>
            </a:r>
          </a:p>
          <a:p>
            <a:pPr lvl="1">
              <a:buFont typeface="Wingdings" pitchFamily="2" charset="2"/>
              <a:buChar char="v"/>
            </a:pPr>
            <a:r>
              <a:rPr lang="en-US" dirty="0" smtClean="0"/>
              <a:t>Temperature, speed, pressures, etc. from sensors </a:t>
            </a:r>
            <a:endParaRPr lang="en-US" dirty="0"/>
          </a:p>
        </p:txBody>
      </p:sp>
    </p:spTree>
    <p:extLst>
      <p:ext uri="{BB962C8B-B14F-4D97-AF65-F5344CB8AC3E}">
        <p14:creationId xmlns:p14="http://schemas.microsoft.com/office/powerpoint/2010/main" val="3399242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3785</Words>
  <Application>Microsoft Office PowerPoint</Application>
  <PresentationFormat>On-screen Show (4:3)</PresentationFormat>
  <Paragraphs>381</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COMPUTER ARCHITECTRE TDIT 114</vt:lpstr>
      <vt:lpstr>A Computer</vt:lpstr>
      <vt:lpstr>COMPUTER ARCHITECTURE</vt:lpstr>
      <vt:lpstr>Computer structure</vt:lpstr>
      <vt:lpstr>Why study computer architecture </vt:lpstr>
      <vt:lpstr>Information in a computer -Instructions </vt:lpstr>
      <vt:lpstr>Data </vt:lpstr>
      <vt:lpstr>Basic Computer Functions </vt:lpstr>
      <vt:lpstr>Input </vt:lpstr>
      <vt:lpstr>Input devices</vt:lpstr>
      <vt:lpstr>Processing </vt:lpstr>
      <vt:lpstr>Processing devices CPU</vt:lpstr>
      <vt:lpstr>CPU cont’d</vt:lpstr>
      <vt:lpstr>The Motherboard </vt:lpstr>
      <vt:lpstr>Cont’d</vt:lpstr>
      <vt:lpstr>Memory devices</vt:lpstr>
      <vt:lpstr>Cont’d</vt:lpstr>
      <vt:lpstr>Memory cont’d</vt:lpstr>
      <vt:lpstr>Outputting </vt:lpstr>
      <vt:lpstr>Output Devices</vt:lpstr>
      <vt:lpstr>Output devices cont’d</vt:lpstr>
      <vt:lpstr>Storage</vt:lpstr>
      <vt:lpstr>Cont’d</vt:lpstr>
      <vt:lpstr>Differences between memory and storage</vt:lpstr>
      <vt:lpstr>Computer components</vt:lpstr>
      <vt:lpstr>Functional Units of a Computer</vt:lpstr>
      <vt:lpstr>Central Processing Unit</vt:lpstr>
      <vt:lpstr>The Central Processing Unit</vt:lpstr>
      <vt:lpstr>Cont’d</vt:lpstr>
      <vt:lpstr>CPU Components</vt:lpstr>
      <vt:lpstr>Cont’d</vt:lpstr>
      <vt:lpstr>Structure of the CPU</vt:lpstr>
      <vt:lpstr>Control Unit</vt:lpstr>
      <vt:lpstr>Computer operations</vt:lpstr>
      <vt:lpstr>Components of the control unit</vt:lpstr>
      <vt:lpstr>Components of the control unit</vt:lpstr>
      <vt:lpstr>The Arithmetic/Logic Unit (ALU)</vt:lpstr>
      <vt:lpstr>ALU cont’d</vt:lpstr>
      <vt:lpstr>Primary storage</vt:lpstr>
      <vt:lpstr>Primary Storage cont’d </vt:lpstr>
      <vt:lpstr>Primary Storage cont’d </vt:lpstr>
      <vt:lpstr>Primary storage</vt:lpstr>
      <vt:lpstr>Primary storage</vt:lpstr>
      <vt:lpstr>Primary storage</vt:lpstr>
      <vt:lpstr>The processing sequence -Machine cycle </vt:lpstr>
      <vt:lpstr>Instruction cycle </vt:lpstr>
      <vt:lpstr>Execution cycle </vt:lpstr>
      <vt:lpstr>The Machine Cycle cont’d</vt:lpstr>
      <vt:lpstr>Note </vt:lpstr>
      <vt:lpstr>Classifications of memory</vt:lpstr>
      <vt:lpstr>Processor Speed </vt:lpstr>
      <vt:lpstr>System clock</vt:lpstr>
      <vt:lpstr>System clock cont’d</vt:lpstr>
      <vt:lpstr>Bus width</vt:lpstr>
      <vt:lpstr>Bus cont’d… </vt:lpstr>
      <vt:lpstr>Bus cont’d… </vt:lpstr>
      <vt:lpstr>Registers </vt:lpstr>
      <vt:lpstr>Registers cont’d</vt:lpstr>
      <vt:lpstr>Working registers</vt:lpstr>
      <vt:lpstr>Cache memory</vt:lpstr>
      <vt:lpstr>Cache memory</vt:lpstr>
      <vt:lpstr>Cache memory</vt:lpstr>
      <vt:lpstr>Pipelining </vt:lpstr>
      <vt:lpstr>Parallel processing</vt:lpstr>
      <vt:lpstr>Ports </vt:lpstr>
      <vt:lpstr>Ports cont’d</vt:lpstr>
      <vt:lpstr>Universal Serial Bus</vt:lpstr>
      <vt:lpstr>Note </vt:lpstr>
      <vt:lpstr>System Interconnection </vt:lpstr>
      <vt:lpstr>System bus</vt:lpstr>
      <vt:lpstr>Interfaces</vt:lpstr>
      <vt:lpstr>Arrangements of a computer structure</vt:lpstr>
      <vt:lpstr>Cont’d</vt:lpstr>
      <vt:lpstr>Multi-Processing System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ARCHITECTRE</dc:title>
  <dc:creator>Windows User</dc:creator>
  <cp:lastModifiedBy>PROJECTOR</cp:lastModifiedBy>
  <cp:revision>65</cp:revision>
  <dcterms:created xsi:type="dcterms:W3CDTF">2023-05-25T11:07:34Z</dcterms:created>
  <dcterms:modified xsi:type="dcterms:W3CDTF">2023-06-01T16:37:43Z</dcterms:modified>
</cp:coreProperties>
</file>