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59" r:id="rId6"/>
    <p:sldId id="257" r:id="rId7"/>
    <p:sldId id="268" r:id="rId8"/>
    <p:sldId id="258" r:id="rId9"/>
    <p:sldId id="263" r:id="rId10"/>
    <p:sldId id="264" r:id="rId11"/>
    <p:sldId id="267" r:id="rId12"/>
    <p:sldId id="265" r:id="rId13"/>
    <p:sldId id="266"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7CF5C5-A048-4F8F-BA72-332111ACAA0D}"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6E2D7-DD68-4E57-9AD9-AA59078954BF}" type="slidenum">
              <a:rPr lang="en-US" smtClean="0"/>
              <a:t>‹#›</a:t>
            </a:fld>
            <a:endParaRPr lang="en-US"/>
          </a:p>
        </p:txBody>
      </p:sp>
    </p:spTree>
    <p:extLst>
      <p:ext uri="{BB962C8B-B14F-4D97-AF65-F5344CB8AC3E}">
        <p14:creationId xmlns:p14="http://schemas.microsoft.com/office/powerpoint/2010/main" val="1895749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7CF5C5-A048-4F8F-BA72-332111ACAA0D}"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6E2D7-DD68-4E57-9AD9-AA59078954BF}" type="slidenum">
              <a:rPr lang="en-US" smtClean="0"/>
              <a:t>‹#›</a:t>
            </a:fld>
            <a:endParaRPr lang="en-US"/>
          </a:p>
        </p:txBody>
      </p:sp>
    </p:spTree>
    <p:extLst>
      <p:ext uri="{BB962C8B-B14F-4D97-AF65-F5344CB8AC3E}">
        <p14:creationId xmlns:p14="http://schemas.microsoft.com/office/powerpoint/2010/main" val="3922367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7CF5C5-A048-4F8F-BA72-332111ACAA0D}"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6E2D7-DD68-4E57-9AD9-AA59078954BF}" type="slidenum">
              <a:rPr lang="en-US" smtClean="0"/>
              <a:t>‹#›</a:t>
            </a:fld>
            <a:endParaRPr lang="en-US"/>
          </a:p>
        </p:txBody>
      </p:sp>
    </p:spTree>
    <p:extLst>
      <p:ext uri="{BB962C8B-B14F-4D97-AF65-F5344CB8AC3E}">
        <p14:creationId xmlns:p14="http://schemas.microsoft.com/office/powerpoint/2010/main" val="2323856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7CF5C5-A048-4F8F-BA72-332111ACAA0D}"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6E2D7-DD68-4E57-9AD9-AA59078954BF}" type="slidenum">
              <a:rPr lang="en-US" smtClean="0"/>
              <a:t>‹#›</a:t>
            </a:fld>
            <a:endParaRPr lang="en-US"/>
          </a:p>
        </p:txBody>
      </p:sp>
    </p:spTree>
    <p:extLst>
      <p:ext uri="{BB962C8B-B14F-4D97-AF65-F5344CB8AC3E}">
        <p14:creationId xmlns:p14="http://schemas.microsoft.com/office/powerpoint/2010/main" val="3900653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7CF5C5-A048-4F8F-BA72-332111ACAA0D}"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6E2D7-DD68-4E57-9AD9-AA59078954BF}" type="slidenum">
              <a:rPr lang="en-US" smtClean="0"/>
              <a:t>‹#›</a:t>
            </a:fld>
            <a:endParaRPr lang="en-US"/>
          </a:p>
        </p:txBody>
      </p:sp>
    </p:spTree>
    <p:extLst>
      <p:ext uri="{BB962C8B-B14F-4D97-AF65-F5344CB8AC3E}">
        <p14:creationId xmlns:p14="http://schemas.microsoft.com/office/powerpoint/2010/main" val="2198155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7CF5C5-A048-4F8F-BA72-332111ACAA0D}"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36E2D7-DD68-4E57-9AD9-AA59078954BF}" type="slidenum">
              <a:rPr lang="en-US" smtClean="0"/>
              <a:t>‹#›</a:t>
            </a:fld>
            <a:endParaRPr lang="en-US"/>
          </a:p>
        </p:txBody>
      </p:sp>
    </p:spTree>
    <p:extLst>
      <p:ext uri="{BB962C8B-B14F-4D97-AF65-F5344CB8AC3E}">
        <p14:creationId xmlns:p14="http://schemas.microsoft.com/office/powerpoint/2010/main" val="3745870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7CF5C5-A048-4F8F-BA72-332111ACAA0D}" type="datetimeFigureOut">
              <a:rPr lang="en-US" smtClean="0"/>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36E2D7-DD68-4E57-9AD9-AA59078954BF}" type="slidenum">
              <a:rPr lang="en-US" smtClean="0"/>
              <a:t>‹#›</a:t>
            </a:fld>
            <a:endParaRPr lang="en-US"/>
          </a:p>
        </p:txBody>
      </p:sp>
    </p:spTree>
    <p:extLst>
      <p:ext uri="{BB962C8B-B14F-4D97-AF65-F5344CB8AC3E}">
        <p14:creationId xmlns:p14="http://schemas.microsoft.com/office/powerpoint/2010/main" val="2906507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7CF5C5-A048-4F8F-BA72-332111ACAA0D}" type="datetimeFigureOut">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36E2D7-DD68-4E57-9AD9-AA59078954BF}" type="slidenum">
              <a:rPr lang="en-US" smtClean="0"/>
              <a:t>‹#›</a:t>
            </a:fld>
            <a:endParaRPr lang="en-US"/>
          </a:p>
        </p:txBody>
      </p:sp>
    </p:spTree>
    <p:extLst>
      <p:ext uri="{BB962C8B-B14F-4D97-AF65-F5344CB8AC3E}">
        <p14:creationId xmlns:p14="http://schemas.microsoft.com/office/powerpoint/2010/main" val="313011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7CF5C5-A048-4F8F-BA72-332111ACAA0D}" type="datetimeFigureOut">
              <a:rPr lang="en-US" smtClean="0"/>
              <a:t>7/27/2023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36E2D7-DD68-4E57-9AD9-AA59078954BF}" type="slidenum">
              <a:rPr lang="en-US" smtClean="0"/>
              <a:t>‹#›</a:t>
            </a:fld>
            <a:endParaRPr lang="en-US"/>
          </a:p>
        </p:txBody>
      </p:sp>
    </p:spTree>
    <p:extLst>
      <p:ext uri="{BB962C8B-B14F-4D97-AF65-F5344CB8AC3E}">
        <p14:creationId xmlns:p14="http://schemas.microsoft.com/office/powerpoint/2010/main" val="2785861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F7CF5C5-A048-4F8F-BA72-332111ACAA0D}"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36E2D7-DD68-4E57-9AD9-AA59078954BF}" type="slidenum">
              <a:rPr lang="en-US" smtClean="0"/>
              <a:t>‹#›</a:t>
            </a:fld>
            <a:endParaRPr lang="en-US"/>
          </a:p>
        </p:txBody>
      </p:sp>
    </p:spTree>
    <p:extLst>
      <p:ext uri="{BB962C8B-B14F-4D97-AF65-F5344CB8AC3E}">
        <p14:creationId xmlns:p14="http://schemas.microsoft.com/office/powerpoint/2010/main" val="269300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F7CF5C5-A048-4F8F-BA72-332111ACAA0D}"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36E2D7-DD68-4E57-9AD9-AA59078954BF}" type="slidenum">
              <a:rPr lang="en-US" smtClean="0"/>
              <a:t>‹#›</a:t>
            </a:fld>
            <a:endParaRPr lang="en-US"/>
          </a:p>
        </p:txBody>
      </p:sp>
    </p:spTree>
    <p:extLst>
      <p:ext uri="{BB962C8B-B14F-4D97-AF65-F5344CB8AC3E}">
        <p14:creationId xmlns:p14="http://schemas.microsoft.com/office/powerpoint/2010/main" val="2752405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7CF5C5-A048-4F8F-BA72-332111ACAA0D}" type="datetimeFigureOut">
              <a:rPr lang="en-US" smtClean="0"/>
              <a:t>7/27/2023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36E2D7-DD68-4E57-9AD9-AA59078954BF}" type="slidenum">
              <a:rPr lang="en-US" smtClean="0"/>
              <a:t>‹#›</a:t>
            </a:fld>
            <a:endParaRPr lang="en-US"/>
          </a:p>
        </p:txBody>
      </p:sp>
    </p:spTree>
    <p:extLst>
      <p:ext uri="{BB962C8B-B14F-4D97-AF65-F5344CB8AC3E}">
        <p14:creationId xmlns:p14="http://schemas.microsoft.com/office/powerpoint/2010/main" val="3055770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Addressing modes</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38156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Dynamic Random Access Memory (DRAM)</a:t>
            </a:r>
            <a:endParaRPr lang="en-US" b="1" dirty="0"/>
          </a:p>
        </p:txBody>
      </p:sp>
      <p:sp>
        <p:nvSpPr>
          <p:cNvPr id="3" name="Content Placeholder 2"/>
          <p:cNvSpPr>
            <a:spLocks noGrp="1"/>
          </p:cNvSpPr>
          <p:nvPr>
            <p:ph idx="1"/>
          </p:nvPr>
        </p:nvSpPr>
        <p:spPr/>
        <p:txBody>
          <a:bodyPr/>
          <a:lstStyle/>
          <a:p>
            <a:r>
              <a:rPr lang="en-US" dirty="0" smtClean="0"/>
              <a:t> </a:t>
            </a:r>
            <a:r>
              <a:rPr lang="en-US" b="1" dirty="0" smtClean="0"/>
              <a:t>DRAM</a:t>
            </a:r>
            <a:r>
              <a:rPr lang="en-US" dirty="0" smtClean="0"/>
              <a:t> is a type of RAM that stores each bit of data on a separate capacitor. This is an efficient way to store data in memory, because it requires less physical space to store the same amount of data than if it was stored statically.</a:t>
            </a:r>
          </a:p>
          <a:p>
            <a:r>
              <a:rPr lang="en-US" b="1" dirty="0" smtClean="0"/>
              <a:t>DRAM</a:t>
            </a:r>
            <a:r>
              <a:rPr lang="en-US" dirty="0" smtClean="0"/>
              <a:t> is the most common type of memory found in personal computer systems.</a:t>
            </a:r>
            <a:endParaRPr lang="en-US" dirty="0"/>
          </a:p>
        </p:txBody>
      </p:sp>
    </p:spTree>
    <p:extLst>
      <p:ext uri="{BB962C8B-B14F-4D97-AF65-F5344CB8AC3E}">
        <p14:creationId xmlns:p14="http://schemas.microsoft.com/office/powerpoint/2010/main" val="1011629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559"/>
            <a:ext cx="10515600" cy="929390"/>
          </a:xfrm>
        </p:spPr>
        <p:txBody>
          <a:bodyPr/>
          <a:lstStyle/>
          <a:p>
            <a:r>
              <a:rPr lang="en-US" b="1" dirty="0" smtClean="0"/>
              <a:t>ADVANTAGES</a:t>
            </a:r>
            <a:r>
              <a:rPr lang="en-US" dirty="0" smtClean="0"/>
              <a:t> </a:t>
            </a:r>
            <a:r>
              <a:rPr lang="en-US" b="1" dirty="0" smtClean="0"/>
              <a:t>DRAM</a:t>
            </a:r>
            <a:endParaRPr lang="en-US" b="1" dirty="0"/>
          </a:p>
        </p:txBody>
      </p:sp>
      <p:sp>
        <p:nvSpPr>
          <p:cNvPr id="3" name="Content Placeholder 2"/>
          <p:cNvSpPr>
            <a:spLocks noGrp="1"/>
          </p:cNvSpPr>
          <p:nvPr>
            <p:ph idx="1"/>
          </p:nvPr>
        </p:nvSpPr>
        <p:spPr>
          <a:xfrm>
            <a:off x="838200" y="1330949"/>
            <a:ext cx="10515600" cy="5369654"/>
          </a:xfrm>
        </p:spPr>
        <p:txBody>
          <a:bodyPr>
            <a:normAutofit fontScale="85000" lnSpcReduction="20000"/>
          </a:bodyPr>
          <a:lstStyle/>
          <a:p>
            <a:r>
              <a:rPr lang="en-US" dirty="0" smtClean="0"/>
              <a:t>It </a:t>
            </a:r>
            <a:r>
              <a:rPr lang="en-US" dirty="0"/>
              <a:t>can be deleted and refreshed while running the program.</a:t>
            </a:r>
          </a:p>
          <a:p>
            <a:r>
              <a:rPr lang="en-US" dirty="0"/>
              <a:t>It is cheaper compared to Static Random Access Memory (SRAM).</a:t>
            </a:r>
          </a:p>
          <a:p>
            <a:r>
              <a:rPr lang="en-US" dirty="0"/>
              <a:t>It is smaller in size.</a:t>
            </a:r>
          </a:p>
          <a:p>
            <a:r>
              <a:rPr lang="en-US" dirty="0"/>
              <a:t>It has higher storage capacity. Hence it is used to create larger RAM space system.</a:t>
            </a:r>
          </a:p>
          <a:p>
            <a:r>
              <a:rPr lang="en-US" dirty="0"/>
              <a:t>It is simple in structure than </a:t>
            </a:r>
            <a:r>
              <a:rPr lang="en-US" dirty="0" smtClean="0"/>
              <a:t>SRAM.</a:t>
            </a:r>
          </a:p>
          <a:p>
            <a:endParaRPr lang="en-US" dirty="0"/>
          </a:p>
          <a:p>
            <a:endParaRPr lang="en-US" dirty="0" smtClean="0"/>
          </a:p>
          <a:p>
            <a:pPr marL="0" indent="0">
              <a:buNone/>
            </a:pPr>
            <a:r>
              <a:rPr lang="en-US" b="1" dirty="0" smtClean="0"/>
              <a:t>DISADVANTAGES</a:t>
            </a:r>
          </a:p>
          <a:p>
            <a:r>
              <a:rPr lang="en-US" dirty="0" smtClean="0"/>
              <a:t>It is volatile. It loses data when power is turned off.</a:t>
            </a:r>
          </a:p>
          <a:p>
            <a:r>
              <a:rPr lang="en-US" dirty="0" smtClean="0"/>
              <a:t>It is slower than Static Random Access Memory (SRAM).</a:t>
            </a:r>
          </a:p>
          <a:p>
            <a:r>
              <a:rPr lang="en-US" dirty="0" smtClean="0"/>
              <a:t>It requires continuous refreshing.</a:t>
            </a:r>
          </a:p>
          <a:p>
            <a:r>
              <a:rPr lang="en-US" dirty="0" smtClean="0"/>
              <a:t>It has low retention of data.</a:t>
            </a:r>
          </a:p>
          <a:p>
            <a:r>
              <a:rPr lang="en-US" dirty="0" smtClean="0"/>
              <a:t>Manufacturing is complex.</a:t>
            </a:r>
          </a:p>
          <a:p>
            <a:r>
              <a:rPr lang="en-US" dirty="0" smtClean="0"/>
              <a:t>It has a high power consumption compared to other options.</a:t>
            </a:r>
          </a:p>
        </p:txBody>
      </p:sp>
    </p:spTree>
    <p:extLst>
      <p:ext uri="{BB962C8B-B14F-4D97-AF65-F5344CB8AC3E}">
        <p14:creationId xmlns:p14="http://schemas.microsoft.com/office/powerpoint/2010/main" val="1305705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STATIC RAM (SRAM)</a:t>
            </a:r>
            <a:endParaRPr lang="en-US" b="1" dirty="0"/>
          </a:p>
        </p:txBody>
      </p:sp>
      <p:sp>
        <p:nvSpPr>
          <p:cNvPr id="3" name="Content Placeholder 2"/>
          <p:cNvSpPr>
            <a:spLocks noGrp="1"/>
          </p:cNvSpPr>
          <p:nvPr>
            <p:ph idx="1"/>
          </p:nvPr>
        </p:nvSpPr>
        <p:spPr/>
        <p:txBody>
          <a:bodyPr/>
          <a:lstStyle/>
          <a:p>
            <a:r>
              <a:rPr lang="en-US" dirty="0" smtClean="0"/>
              <a:t> Static random-access memory is a type of semiconductor random-access memory that uses bi-stable latching circuitry to store each bit. </a:t>
            </a:r>
          </a:p>
          <a:p>
            <a:r>
              <a:rPr lang="en-US" dirty="0" smtClean="0"/>
              <a:t> SRAM stores a bit of data on four transistors using two </a:t>
            </a:r>
            <a:r>
              <a:rPr lang="en-US" dirty="0" err="1" smtClean="0"/>
              <a:t>crosscoupled</a:t>
            </a:r>
            <a:r>
              <a:rPr lang="en-US" dirty="0" smtClean="0"/>
              <a:t> inverters. The two stable states characterize 0 and 1. </a:t>
            </a:r>
            <a:endParaRPr lang="en-US" dirty="0"/>
          </a:p>
        </p:txBody>
      </p:sp>
    </p:spTree>
    <p:extLst>
      <p:ext uri="{BB962C8B-B14F-4D97-AF65-F5344CB8AC3E}">
        <p14:creationId xmlns:p14="http://schemas.microsoft.com/office/powerpoint/2010/main" val="3594143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6941" y="365125"/>
            <a:ext cx="8351675" cy="4328397"/>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922" y="4693522"/>
            <a:ext cx="8351674" cy="1993181"/>
          </a:xfrm>
          <a:prstGeom prst="rect">
            <a:avLst/>
          </a:prstGeom>
        </p:spPr>
      </p:pic>
    </p:spTree>
    <p:extLst>
      <p:ext uri="{BB962C8B-B14F-4D97-AF65-F5344CB8AC3E}">
        <p14:creationId xmlns:p14="http://schemas.microsoft.com/office/powerpoint/2010/main" val="2211458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59370"/>
          </a:xfrm>
        </p:spPr>
        <p:txBody>
          <a:bodyPr/>
          <a:lstStyle/>
          <a:p>
            <a:pPr algn="ctr"/>
            <a:r>
              <a:rPr lang="en-US" b="1" dirty="0" smtClean="0"/>
              <a:t>Interrupts </a:t>
            </a:r>
            <a:endParaRPr lang="en-US" b="1" dirty="0"/>
          </a:p>
        </p:txBody>
      </p:sp>
      <p:sp>
        <p:nvSpPr>
          <p:cNvPr id="3" name="Content Placeholder 2"/>
          <p:cNvSpPr>
            <a:spLocks noGrp="1"/>
          </p:cNvSpPr>
          <p:nvPr>
            <p:ph idx="1"/>
          </p:nvPr>
        </p:nvSpPr>
        <p:spPr>
          <a:xfrm>
            <a:off x="838200" y="764498"/>
            <a:ext cx="10515600" cy="6093502"/>
          </a:xfrm>
        </p:spPr>
        <p:txBody>
          <a:bodyPr>
            <a:normAutofit fontScale="92500" lnSpcReduction="10000"/>
          </a:bodyPr>
          <a:lstStyle/>
          <a:p>
            <a:r>
              <a:rPr lang="en-US" dirty="0" smtClean="0"/>
              <a:t>An </a:t>
            </a:r>
            <a:r>
              <a:rPr lang="en-US" b="1" dirty="0" smtClean="0"/>
              <a:t>interrupt </a:t>
            </a:r>
            <a:r>
              <a:rPr lang="en-US" dirty="0" smtClean="0"/>
              <a:t>is a signal from a device attached to a computer or from a program within a computer that requires the operating system to stop and figure out what to do next.</a:t>
            </a:r>
          </a:p>
          <a:p>
            <a:pPr marL="0" indent="0">
              <a:buNone/>
            </a:pPr>
            <a:r>
              <a:rPr lang="en-US" b="1" dirty="0" smtClean="0"/>
              <a:t>How processor handles interrupts.</a:t>
            </a:r>
            <a:endParaRPr lang="en-US" b="1" dirty="0"/>
          </a:p>
          <a:p>
            <a:pPr marL="0" indent="0">
              <a:buNone/>
            </a:pPr>
            <a:r>
              <a:rPr lang="en-US" i="1" dirty="0" smtClean="0"/>
              <a:t>When an interrupt occurs, it causes the CPU to stop executing the current program. Then, comes the control to interrupt handler or interrupt service routine.</a:t>
            </a:r>
          </a:p>
          <a:p>
            <a:pPr marL="0" indent="0">
              <a:buNone/>
            </a:pPr>
            <a:r>
              <a:rPr lang="en-US" b="1" dirty="0" smtClean="0"/>
              <a:t>Steps </a:t>
            </a:r>
            <a:endParaRPr lang="en-US" b="1" dirty="0"/>
          </a:p>
          <a:p>
            <a:r>
              <a:rPr lang="en-US" dirty="0" smtClean="0"/>
              <a:t>When an interrupt occurs, the program counter points to the next instruction.</a:t>
            </a:r>
          </a:p>
          <a:p>
            <a:r>
              <a:rPr lang="en-US" dirty="0" smtClean="0"/>
              <a:t>The program value is stored on the process stack and the program counter is loaded with the address of the interrupt routine.</a:t>
            </a:r>
          </a:p>
          <a:p>
            <a:r>
              <a:rPr lang="en-US" dirty="0" smtClean="0"/>
              <a:t>Once the interrupt service routine is completed, the address on the process stack is popped and placed back in the program counter.</a:t>
            </a:r>
          </a:p>
          <a:p>
            <a:r>
              <a:rPr lang="en-US" dirty="0" smtClean="0"/>
              <a:t>Now it executes the resume of the previously popped process/instruction.</a:t>
            </a:r>
          </a:p>
          <a:p>
            <a:endParaRPr lang="en-US" dirty="0"/>
          </a:p>
        </p:txBody>
      </p:sp>
    </p:spTree>
    <p:extLst>
      <p:ext uri="{BB962C8B-B14F-4D97-AF65-F5344CB8AC3E}">
        <p14:creationId xmlns:p14="http://schemas.microsoft.com/office/powerpoint/2010/main" val="2379710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smtClean="0"/>
              <a:t>Types of interrupts</a:t>
            </a:r>
            <a:endParaRPr lang="en-US" b="1" dirty="0"/>
          </a:p>
        </p:txBody>
      </p:sp>
      <p:sp>
        <p:nvSpPr>
          <p:cNvPr id="3" name="Content Placeholder 2"/>
          <p:cNvSpPr>
            <a:spLocks noGrp="1"/>
          </p:cNvSpPr>
          <p:nvPr>
            <p:ph idx="1"/>
          </p:nvPr>
        </p:nvSpPr>
        <p:spPr>
          <a:xfrm>
            <a:off x="838199" y="1214204"/>
            <a:ext cx="10734207" cy="5643796"/>
          </a:xfrm>
        </p:spPr>
        <p:txBody>
          <a:bodyPr>
            <a:normAutofit/>
          </a:bodyPr>
          <a:lstStyle/>
          <a:p>
            <a:r>
              <a:rPr lang="en-US" b="1" dirty="0" smtClean="0"/>
              <a:t>Hardware interrupts – </a:t>
            </a:r>
            <a:r>
              <a:rPr lang="en-US" dirty="0" smtClean="0"/>
              <a:t>this is an interrupt signal generated from external devices. Hardware interrupts are classified into two types which are as follows.</a:t>
            </a:r>
          </a:p>
          <a:p>
            <a:pPr lvl="2"/>
            <a:r>
              <a:rPr lang="en-US" b="1" dirty="0" smtClean="0"/>
              <a:t>Maskable interrupt – </a:t>
            </a:r>
            <a:r>
              <a:rPr lang="en-US" dirty="0" smtClean="0"/>
              <a:t>this is a hardware interrupt that can be delayed when highest priority interrupt has occurred to the processor.</a:t>
            </a:r>
          </a:p>
          <a:p>
            <a:pPr lvl="2"/>
            <a:r>
              <a:rPr lang="en-US" b="1" dirty="0" smtClean="0"/>
              <a:t>Non Maskable interrupt – </a:t>
            </a:r>
            <a:r>
              <a:rPr lang="en-US" dirty="0" smtClean="0"/>
              <a:t>this is a hardware interrupt that can not be delayed and immediately serviced by the processor.</a:t>
            </a:r>
          </a:p>
          <a:p>
            <a:r>
              <a:rPr lang="en-US" b="1" dirty="0" smtClean="0"/>
              <a:t>Software interrupts - </a:t>
            </a:r>
            <a:r>
              <a:rPr lang="en-US" dirty="0" smtClean="0"/>
              <a:t> this is an interrupt signal generated from internal devices and software programs which are in need to access any system call.</a:t>
            </a:r>
            <a:r>
              <a:rPr lang="en-US" b="1" dirty="0"/>
              <a:t> </a:t>
            </a:r>
            <a:r>
              <a:rPr lang="en-US" dirty="0" smtClean="0"/>
              <a:t>Software interrupts are divided into two types . They are as follows.</a:t>
            </a:r>
          </a:p>
          <a:p>
            <a:pPr lvl="2"/>
            <a:r>
              <a:rPr lang="en-US" b="1" dirty="0" smtClean="0"/>
              <a:t>Normal interrupts – </a:t>
            </a:r>
            <a:r>
              <a:rPr lang="en-US" dirty="0" smtClean="0"/>
              <a:t>these are interrupts caused by software instructions.</a:t>
            </a:r>
          </a:p>
          <a:p>
            <a:pPr lvl="2"/>
            <a:r>
              <a:rPr lang="en-US" b="1" dirty="0" smtClean="0"/>
              <a:t>Exception – </a:t>
            </a:r>
            <a:r>
              <a:rPr lang="en-US" dirty="0" smtClean="0"/>
              <a:t>these are unplanned interruptions. For example division by zero.</a:t>
            </a:r>
            <a:endParaRPr lang="en-US" b="1" dirty="0" smtClean="0"/>
          </a:p>
        </p:txBody>
      </p:sp>
    </p:spTree>
    <p:extLst>
      <p:ext uri="{BB962C8B-B14F-4D97-AF65-F5344CB8AC3E}">
        <p14:creationId xmlns:p14="http://schemas.microsoft.com/office/powerpoint/2010/main" val="537005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Effects of interrupts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Interrupts decreases waiting time therefore stops wastage of the instruction cycle.</a:t>
            </a:r>
          </a:p>
          <a:p>
            <a:r>
              <a:rPr lang="en-US" dirty="0" smtClean="0"/>
              <a:t>Interrupts enables multi-tasking by allowing the CPU to quickly switch between different processes.</a:t>
            </a:r>
          </a:p>
          <a:p>
            <a:r>
              <a:rPr lang="en-US" dirty="0" smtClean="0"/>
              <a:t>Interrupts simplifies input/output operations by allowing devices to communicate directly with the CPU.</a:t>
            </a:r>
            <a:endParaRPr lang="en-US" dirty="0"/>
          </a:p>
          <a:p>
            <a:r>
              <a:rPr lang="en-US" dirty="0" smtClean="0"/>
              <a:t>Interrupts provide device independence.</a:t>
            </a:r>
          </a:p>
          <a:p>
            <a:r>
              <a:rPr lang="en-US" dirty="0" smtClean="0"/>
              <a:t>Interrupts provide concurrency and provide a way to respond to external events.</a:t>
            </a:r>
          </a:p>
          <a:p>
            <a:endParaRPr lang="en-US" dirty="0" smtClean="0"/>
          </a:p>
          <a:p>
            <a:r>
              <a:rPr lang="en-US" b="1" dirty="0" smtClean="0"/>
              <a:t>However,</a:t>
            </a:r>
          </a:p>
          <a:p>
            <a:r>
              <a:rPr lang="en-US" dirty="0" smtClean="0"/>
              <a:t>Interrupts consume processor time and cause a context switch.</a:t>
            </a:r>
            <a:endParaRPr lang="en-US" dirty="0"/>
          </a:p>
        </p:txBody>
      </p:sp>
    </p:spTree>
    <p:extLst>
      <p:ext uri="{BB962C8B-B14F-4D97-AF65-F5344CB8AC3E}">
        <p14:creationId xmlns:p14="http://schemas.microsoft.com/office/powerpoint/2010/main" val="57935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Addressing modes</a:t>
            </a:r>
            <a:endParaRPr lang="en-US" b="1" dirty="0"/>
          </a:p>
        </p:txBody>
      </p:sp>
      <p:sp>
        <p:nvSpPr>
          <p:cNvPr id="3" name="Content Placeholder 2"/>
          <p:cNvSpPr>
            <a:spLocks noGrp="1"/>
          </p:cNvSpPr>
          <p:nvPr>
            <p:ph idx="1"/>
          </p:nvPr>
        </p:nvSpPr>
        <p:spPr/>
        <p:txBody>
          <a:bodyPr/>
          <a:lstStyle/>
          <a:p>
            <a:r>
              <a:rPr lang="en-US" b="1" dirty="0" smtClean="0"/>
              <a:t>Addressing mode </a:t>
            </a:r>
            <a:r>
              <a:rPr lang="en-US" dirty="0" smtClean="0"/>
              <a:t>is the manner in which a target address is identified within the instruction.</a:t>
            </a:r>
          </a:p>
          <a:p>
            <a:pPr marL="0" indent="0">
              <a:buNone/>
            </a:pPr>
            <a:r>
              <a:rPr lang="en-US" b="1" dirty="0" smtClean="0"/>
              <a:t>Examples of addressing modes</a:t>
            </a:r>
          </a:p>
          <a:p>
            <a:r>
              <a:rPr lang="en-US" dirty="0" smtClean="0"/>
              <a:t>Implied addressing</a:t>
            </a:r>
          </a:p>
          <a:p>
            <a:r>
              <a:rPr lang="en-US" dirty="0" smtClean="0"/>
              <a:t>Direct addressing</a:t>
            </a:r>
          </a:p>
          <a:p>
            <a:r>
              <a:rPr lang="en-US" dirty="0" smtClean="0"/>
              <a:t>Indirect addressing</a:t>
            </a:r>
          </a:p>
          <a:p>
            <a:r>
              <a:rPr lang="en-US" dirty="0" smtClean="0"/>
              <a:t>Immediate addressing</a:t>
            </a:r>
          </a:p>
          <a:p>
            <a:r>
              <a:rPr lang="en-US" dirty="0" smtClean="0"/>
              <a:t>Register addressing</a:t>
            </a:r>
          </a:p>
          <a:p>
            <a:endParaRPr lang="en-US" dirty="0"/>
          </a:p>
        </p:txBody>
      </p:sp>
    </p:spTree>
    <p:extLst>
      <p:ext uri="{BB962C8B-B14F-4D97-AF65-F5344CB8AC3E}">
        <p14:creationId xmlns:p14="http://schemas.microsoft.com/office/powerpoint/2010/main" val="187991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14399"/>
          </a:xfrm>
        </p:spPr>
        <p:txBody>
          <a:bodyPr/>
          <a:lstStyle/>
          <a:p>
            <a:r>
              <a:rPr lang="en-US" b="1" dirty="0" smtClean="0"/>
              <a:t>Immediate addressing</a:t>
            </a:r>
            <a:endParaRPr lang="en-US" b="1" dirty="0"/>
          </a:p>
        </p:txBody>
      </p:sp>
      <p:sp>
        <p:nvSpPr>
          <p:cNvPr id="3" name="Content Placeholder 2"/>
          <p:cNvSpPr>
            <a:spLocks noGrp="1"/>
          </p:cNvSpPr>
          <p:nvPr>
            <p:ph idx="1"/>
          </p:nvPr>
        </p:nvSpPr>
        <p:spPr>
          <a:xfrm>
            <a:off x="838200" y="764498"/>
            <a:ext cx="10515600" cy="6093501"/>
          </a:xfrm>
        </p:spPr>
        <p:txBody>
          <a:bodyPr>
            <a:normAutofit/>
          </a:bodyPr>
          <a:lstStyle/>
          <a:p>
            <a:pPr lvl="1"/>
            <a:r>
              <a:rPr lang="en-US" dirty="0" smtClean="0"/>
              <a:t>This is the type of addressing in which the operand is part of the instruction. It is fast.</a:t>
            </a:r>
            <a:endParaRPr lang="en-US" dirty="0"/>
          </a:p>
          <a:p>
            <a:r>
              <a:rPr lang="en-US" b="1" dirty="0" smtClean="0"/>
              <a:t>Direct addressing.</a:t>
            </a:r>
          </a:p>
          <a:p>
            <a:pPr lvl="1"/>
            <a:r>
              <a:rPr lang="en-US" dirty="0" smtClean="0"/>
              <a:t>This is the mode of addressing in which the address field contains the address of the operand. It does not require additional calculations to work out effective address.</a:t>
            </a:r>
          </a:p>
          <a:p>
            <a:r>
              <a:rPr lang="en-US" b="1" dirty="0" smtClean="0"/>
              <a:t>Indirect addressing.</a:t>
            </a:r>
          </a:p>
          <a:p>
            <a:pPr lvl="1"/>
            <a:r>
              <a:rPr lang="en-US" dirty="0" smtClean="0"/>
              <a:t>This is a mode of addressing where the memory cell pointed to by the address field contains the address of the operand. It is slower.</a:t>
            </a:r>
          </a:p>
          <a:p>
            <a:r>
              <a:rPr lang="en-US" b="1" dirty="0" smtClean="0"/>
              <a:t>Register addressing.</a:t>
            </a:r>
          </a:p>
          <a:p>
            <a:pPr lvl="1"/>
            <a:r>
              <a:rPr lang="en-US" dirty="0" smtClean="0"/>
              <a:t>In this addressing mode, the operand is held in register named in address field. It has very fast execution.</a:t>
            </a:r>
          </a:p>
          <a:p>
            <a:r>
              <a:rPr lang="en-US" b="1" dirty="0" smtClean="0"/>
              <a:t>Implied addressing.</a:t>
            </a:r>
          </a:p>
          <a:p>
            <a:pPr lvl="1"/>
            <a:r>
              <a:rPr lang="en-US" dirty="0" smtClean="0"/>
              <a:t>This is the mode of addressing in which the operands are specified implicitly in definition of the instruction </a:t>
            </a:r>
            <a:endParaRPr lang="en-US" dirty="0"/>
          </a:p>
        </p:txBody>
      </p:sp>
    </p:spTree>
    <p:extLst>
      <p:ext uri="{BB962C8B-B14F-4D97-AF65-F5344CB8AC3E}">
        <p14:creationId xmlns:p14="http://schemas.microsoft.com/office/powerpoint/2010/main" val="2137636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addressing modes</a:t>
            </a:r>
            <a:endParaRPr lang="en-US" b="1" dirty="0"/>
          </a:p>
        </p:txBody>
      </p:sp>
      <p:sp>
        <p:nvSpPr>
          <p:cNvPr id="3" name="Content Placeholder 2"/>
          <p:cNvSpPr>
            <a:spLocks noGrp="1"/>
          </p:cNvSpPr>
          <p:nvPr>
            <p:ph idx="1"/>
          </p:nvPr>
        </p:nvSpPr>
        <p:spPr/>
        <p:txBody>
          <a:bodyPr>
            <a:normAutofit/>
          </a:bodyPr>
          <a:lstStyle/>
          <a:p>
            <a:r>
              <a:rPr lang="en-US" dirty="0" smtClean="0"/>
              <a:t>Register Indirect Addressing.</a:t>
            </a:r>
          </a:p>
          <a:p>
            <a:r>
              <a:rPr lang="en-US" dirty="0" smtClean="0"/>
              <a:t>Base-plus-index addressing </a:t>
            </a:r>
          </a:p>
          <a:p>
            <a:r>
              <a:rPr lang="en-US" dirty="0" smtClean="0"/>
              <a:t>Register relative addressing  </a:t>
            </a:r>
          </a:p>
          <a:p>
            <a:r>
              <a:rPr lang="en-US" dirty="0" smtClean="0"/>
              <a:t>Base relative-plus-index addressing: </a:t>
            </a:r>
            <a:endParaRPr lang="en-US" dirty="0"/>
          </a:p>
        </p:txBody>
      </p:sp>
    </p:spTree>
    <p:extLst>
      <p:ext uri="{BB962C8B-B14F-4D97-AF65-F5344CB8AC3E}">
        <p14:creationId xmlns:p14="http://schemas.microsoft.com/office/powerpoint/2010/main" val="2965475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Direct Memory Access</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8161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Direct Memory Access</a:t>
            </a:r>
            <a:endParaRPr lang="en-US" dirty="0"/>
          </a:p>
        </p:txBody>
      </p:sp>
      <p:sp>
        <p:nvSpPr>
          <p:cNvPr id="3" name="Content Placeholder 2"/>
          <p:cNvSpPr>
            <a:spLocks noGrp="1"/>
          </p:cNvSpPr>
          <p:nvPr>
            <p:ph idx="1"/>
          </p:nvPr>
        </p:nvSpPr>
        <p:spPr/>
        <p:txBody>
          <a:bodyPr/>
          <a:lstStyle/>
          <a:p>
            <a:r>
              <a:rPr lang="en-US" b="1" dirty="0" smtClean="0"/>
              <a:t>Direct Memory Access </a:t>
            </a:r>
            <a:r>
              <a:rPr lang="en-US" dirty="0" smtClean="0"/>
              <a:t>is when an external device accesses the computer memory directly.</a:t>
            </a:r>
          </a:p>
          <a:p>
            <a:r>
              <a:rPr lang="en-US" b="1" dirty="0" smtClean="0"/>
              <a:t>Examples of DMA devices include: </a:t>
            </a:r>
            <a:r>
              <a:rPr lang="en-US" dirty="0"/>
              <a:t>N</a:t>
            </a:r>
            <a:r>
              <a:rPr lang="en-US" dirty="0" smtClean="0"/>
              <a:t>etwork card, sound card, graphic card.</a:t>
            </a:r>
            <a:endParaRPr lang="en-US" b="1" dirty="0" smtClean="0"/>
          </a:p>
          <a:p>
            <a:r>
              <a:rPr lang="en-US" dirty="0" smtClean="0"/>
              <a:t>A DMA is required when a multi-byte data set or a burst of data or a block of data is to be transferred between the external device and system or two systems</a:t>
            </a:r>
          </a:p>
          <a:p>
            <a:r>
              <a:rPr lang="en-US" dirty="0" smtClean="0"/>
              <a:t>A device facilitates DMA transfer with a processing element called DMAC (DMA Controller) </a:t>
            </a:r>
          </a:p>
          <a:p>
            <a:endParaRPr lang="en-US" dirty="0"/>
          </a:p>
        </p:txBody>
      </p:sp>
    </p:spTree>
    <p:extLst>
      <p:ext uri="{BB962C8B-B14F-4D97-AF65-F5344CB8AC3E}">
        <p14:creationId xmlns:p14="http://schemas.microsoft.com/office/powerpoint/2010/main" val="789132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Methods of Direct Memory Access (DMA)</a:t>
            </a:r>
            <a:endParaRPr lang="en-US" b="1" dirty="0"/>
          </a:p>
        </p:txBody>
      </p:sp>
      <p:sp>
        <p:nvSpPr>
          <p:cNvPr id="3" name="Content Placeholder 2"/>
          <p:cNvSpPr>
            <a:spLocks noGrp="1"/>
          </p:cNvSpPr>
          <p:nvPr>
            <p:ph idx="1"/>
          </p:nvPr>
        </p:nvSpPr>
        <p:spPr>
          <a:xfrm>
            <a:off x="838200" y="1825625"/>
            <a:ext cx="9115269" cy="4351338"/>
          </a:xfrm>
        </p:spPr>
        <p:txBody>
          <a:bodyPr>
            <a:normAutofit fontScale="85000" lnSpcReduction="20000"/>
          </a:bodyPr>
          <a:lstStyle/>
          <a:p>
            <a:r>
              <a:rPr lang="en-US" b="1" dirty="0"/>
              <a:t>Burst Mode: </a:t>
            </a:r>
            <a:endParaRPr lang="en-US" b="1" dirty="0" smtClean="0"/>
          </a:p>
          <a:p>
            <a:pPr lvl="1"/>
            <a:r>
              <a:rPr lang="en-US" dirty="0" smtClean="0"/>
              <a:t>Here</a:t>
            </a:r>
            <a:r>
              <a:rPr lang="en-US" dirty="0"/>
              <a:t>, once the DMA controller gains the charge of the system bus, then it releases the system bus only after completion</a:t>
            </a:r>
            <a:r>
              <a:rPr lang="en-US" b="1" dirty="0"/>
              <a:t> </a:t>
            </a:r>
            <a:r>
              <a:rPr lang="en-US" dirty="0"/>
              <a:t>of data transfer. Till then, the CPU has to wait for the system buses.</a:t>
            </a:r>
          </a:p>
          <a:p>
            <a:endParaRPr lang="en-US" dirty="0"/>
          </a:p>
          <a:p>
            <a:r>
              <a:rPr lang="en-US" b="1" dirty="0"/>
              <a:t>Cycle Stealing Mode: </a:t>
            </a:r>
            <a:endParaRPr lang="en-US" b="1" dirty="0" smtClean="0"/>
          </a:p>
          <a:p>
            <a:pPr lvl="1"/>
            <a:r>
              <a:rPr lang="en-US" dirty="0" smtClean="0"/>
              <a:t>In </a:t>
            </a:r>
            <a:r>
              <a:rPr lang="en-US" dirty="0"/>
              <a:t>this mode, the DMA controller forces the CPU to stop its operation and relinquish the control over the bus for a short term to DMA controller. </a:t>
            </a:r>
            <a:endParaRPr lang="en-US" dirty="0" smtClean="0"/>
          </a:p>
          <a:p>
            <a:pPr lvl="1"/>
            <a:r>
              <a:rPr lang="en-US" dirty="0" smtClean="0"/>
              <a:t>After </a:t>
            </a:r>
            <a:r>
              <a:rPr lang="en-US" dirty="0"/>
              <a:t>the transfer of every byte, the DMA controller releases the bus and then again requests for the system bus. In this way, the DMA controller steals the clock cycle for transferring every byte.</a:t>
            </a:r>
          </a:p>
          <a:p>
            <a:endParaRPr lang="en-US" dirty="0"/>
          </a:p>
          <a:p>
            <a:r>
              <a:rPr lang="en-US" b="1" dirty="0"/>
              <a:t>Transparent Mode: </a:t>
            </a:r>
            <a:endParaRPr lang="en-US" b="1" dirty="0" smtClean="0"/>
          </a:p>
          <a:p>
            <a:pPr lvl="1"/>
            <a:r>
              <a:rPr lang="en-US" dirty="0" smtClean="0"/>
              <a:t>Here</a:t>
            </a:r>
            <a:r>
              <a:rPr lang="en-US" dirty="0"/>
              <a:t>, the DMA controller takes the charge of the system bus only if the processor does not require the system bus.</a:t>
            </a:r>
          </a:p>
          <a:p>
            <a:endParaRPr lang="en-US" dirty="0"/>
          </a:p>
          <a:p>
            <a:endParaRPr lang="en-US" dirty="0"/>
          </a:p>
        </p:txBody>
      </p:sp>
    </p:spTree>
    <p:extLst>
      <p:ext uri="{BB962C8B-B14F-4D97-AF65-F5344CB8AC3E}">
        <p14:creationId xmlns:p14="http://schemas.microsoft.com/office/powerpoint/2010/main" val="1632693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Steps in DMA</a:t>
            </a:r>
            <a:endParaRPr lang="en-US" b="1"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Device wishing to perform DMA asserts the processor’s bus request signal.</a:t>
            </a:r>
          </a:p>
          <a:p>
            <a:pPr marL="514350" indent="-514350">
              <a:buFont typeface="+mj-lt"/>
              <a:buAutoNum type="arabicPeriod"/>
            </a:pPr>
            <a:r>
              <a:rPr lang="en-US" dirty="0" smtClean="0"/>
              <a:t>Processor completes the current bus cycle and then asserts the bus grant signal to the device.</a:t>
            </a:r>
          </a:p>
          <a:p>
            <a:pPr marL="514350" indent="-514350">
              <a:buFont typeface="+mj-lt"/>
              <a:buAutoNum type="arabicPeriod"/>
            </a:pPr>
            <a:r>
              <a:rPr lang="en-US" dirty="0" smtClean="0"/>
              <a:t>The device then asserts the bus grant ack-signal.</a:t>
            </a:r>
          </a:p>
          <a:p>
            <a:pPr marL="514350" indent="-514350">
              <a:buFont typeface="+mj-lt"/>
              <a:buAutoNum type="arabicPeriod"/>
            </a:pPr>
            <a:r>
              <a:rPr lang="en-US" dirty="0" smtClean="0"/>
              <a:t>The DMA device performs the transfer from the source to destination address.</a:t>
            </a:r>
          </a:p>
          <a:p>
            <a:pPr marL="514350" indent="-514350">
              <a:buFont typeface="+mj-lt"/>
              <a:buAutoNum type="arabicPeriod"/>
            </a:pPr>
            <a:r>
              <a:rPr lang="en-US" dirty="0" smtClean="0"/>
              <a:t>Once the DMA operations have been completed, the device releases the bus by asserting the bus release signal.</a:t>
            </a:r>
          </a:p>
          <a:p>
            <a:pPr marL="514350" indent="-514350">
              <a:buFont typeface="+mj-lt"/>
              <a:buAutoNum type="arabicPeriod"/>
            </a:pPr>
            <a:r>
              <a:rPr lang="en-US" dirty="0" smtClean="0"/>
              <a:t>Processor acknowledges the bus release and resumes its bus cycles from the point it left off.</a:t>
            </a:r>
            <a:endParaRPr lang="en-US" dirty="0"/>
          </a:p>
        </p:txBody>
      </p:sp>
    </p:spTree>
    <p:extLst>
      <p:ext uri="{BB962C8B-B14F-4D97-AF65-F5344CB8AC3E}">
        <p14:creationId xmlns:p14="http://schemas.microsoft.com/office/powerpoint/2010/main" val="1884896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DMA steps </a:t>
            </a:r>
            <a:r>
              <a:rPr lang="en-US" sz="2800" i="1" dirty="0" smtClean="0"/>
              <a:t>cont’d</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935" y="1690688"/>
            <a:ext cx="7897507" cy="4351338"/>
          </a:xfrm>
        </p:spPr>
      </p:pic>
    </p:spTree>
    <p:extLst>
      <p:ext uri="{BB962C8B-B14F-4D97-AF65-F5344CB8AC3E}">
        <p14:creationId xmlns:p14="http://schemas.microsoft.com/office/powerpoint/2010/main" val="3912733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1081</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Addressing modes</vt:lpstr>
      <vt:lpstr>Addressing modes</vt:lpstr>
      <vt:lpstr>Immediate addressing</vt:lpstr>
      <vt:lpstr>Other addressing modes</vt:lpstr>
      <vt:lpstr>Direct Memory Access</vt:lpstr>
      <vt:lpstr>Direct Memory Access</vt:lpstr>
      <vt:lpstr>Methods of Direct Memory Access (DMA)</vt:lpstr>
      <vt:lpstr>Steps in DMA</vt:lpstr>
      <vt:lpstr>DMA steps cont’d</vt:lpstr>
      <vt:lpstr>Dynamic Random Access Memory (DRAM)</vt:lpstr>
      <vt:lpstr>ADVANTAGES DRAM</vt:lpstr>
      <vt:lpstr>STATIC RAM (SRAM)</vt:lpstr>
      <vt:lpstr>PowerPoint Presentation</vt:lpstr>
      <vt:lpstr>Interrupts </vt:lpstr>
      <vt:lpstr>Types of interrupts</vt:lpstr>
      <vt:lpstr>Effects of interrupts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 Memory Access</dc:title>
  <dc:creator>MISD LAB 2</dc:creator>
  <cp:lastModifiedBy>MISD LAB 2</cp:lastModifiedBy>
  <cp:revision>58</cp:revision>
  <dcterms:created xsi:type="dcterms:W3CDTF">2023-07-17T10:50:47Z</dcterms:created>
  <dcterms:modified xsi:type="dcterms:W3CDTF">2023-07-27T14:40:01Z</dcterms:modified>
</cp:coreProperties>
</file>