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329" r:id="rId2"/>
    <p:sldId id="330" r:id="rId3"/>
    <p:sldId id="354" r:id="rId4"/>
    <p:sldId id="355" r:id="rId5"/>
    <p:sldId id="356" r:id="rId6"/>
    <p:sldId id="357" r:id="rId7"/>
    <p:sldId id="358" r:id="rId8"/>
    <p:sldId id="359" r:id="rId9"/>
    <p:sldId id="360" r:id="rId10"/>
    <p:sldId id="361" r:id="rId11"/>
    <p:sldId id="362" r:id="rId12"/>
    <p:sldId id="363" r:id="rId13"/>
    <p:sldId id="364" r:id="rId14"/>
    <p:sldId id="366" r:id="rId15"/>
    <p:sldId id="3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02ECC7-85A5-405A-8217-2D4E4ECE84DC}" type="datetimeFigureOut">
              <a:rPr lang="en-US" smtClean="0"/>
              <a:pPr/>
              <a:t>10/14/2023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17F5D9-860D-426D-96A5-6479992AA04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3792F2CF-CF15-4ECA-B3FC-C3612070D3E8}" type="datetimeFigureOut">
              <a:rPr lang="en-US" smtClean="0"/>
              <a:pPr/>
              <a:t>10/14/2023</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6884BE3-E054-4640-B86C-58A1130D256A}"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92F2CF-CF15-4ECA-B3FC-C3612070D3E8}" type="datetimeFigureOut">
              <a:rPr lang="en-US" smtClean="0"/>
              <a:pPr/>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92F2CF-CF15-4ECA-B3FC-C3612070D3E8}" type="datetimeFigureOut">
              <a:rPr lang="en-US" smtClean="0"/>
              <a:pPr/>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92F2CF-CF15-4ECA-B3FC-C3612070D3E8}" type="datetimeFigureOut">
              <a:rPr lang="en-US" smtClean="0"/>
              <a:pPr/>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792F2CF-CF15-4ECA-B3FC-C3612070D3E8}" type="datetimeFigureOut">
              <a:rPr lang="en-US" smtClean="0"/>
              <a:pPr/>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84BE3-E054-4640-B86C-58A1130D256A}"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792F2CF-CF15-4ECA-B3FC-C3612070D3E8}" type="datetimeFigureOut">
              <a:rPr lang="en-US" smtClean="0"/>
              <a:pPr/>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792F2CF-CF15-4ECA-B3FC-C3612070D3E8}" type="datetimeFigureOut">
              <a:rPr lang="en-US" smtClean="0"/>
              <a:pPr/>
              <a:t>10/14/2023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3792F2CF-CF15-4ECA-B3FC-C3612070D3E8}" type="datetimeFigureOut">
              <a:rPr lang="en-US" smtClean="0"/>
              <a:pPr/>
              <a:t>10/14/2023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3792F2CF-CF15-4ECA-B3FC-C3612070D3E8}" type="datetimeFigureOut">
              <a:rPr lang="en-US" smtClean="0"/>
              <a:pPr/>
              <a:t>10/14/2023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84BE3-E054-4640-B86C-58A1130D256A}"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792F2CF-CF15-4ECA-B3FC-C3612070D3E8}" type="datetimeFigureOut">
              <a:rPr lang="en-US" smtClean="0"/>
              <a:pPr/>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84BE3-E054-4640-B86C-58A1130D25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3792F2CF-CF15-4ECA-B3FC-C3612070D3E8}" type="datetimeFigureOut">
              <a:rPr lang="en-US" smtClean="0"/>
              <a:pPr/>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84BE3-E054-4640-B86C-58A1130D256A}"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792F2CF-CF15-4ECA-B3FC-C3612070D3E8}" type="datetimeFigureOut">
              <a:rPr lang="en-US" smtClean="0"/>
              <a:pPr/>
              <a:t>10/14/2023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6884BE3-E054-4640-B86C-58A1130D256A}"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effectLst/>
              </a:rPr>
              <a:t>MODULE III</a:t>
            </a:r>
            <a:endParaRPr lang="en-US" dirty="0"/>
          </a:p>
        </p:txBody>
      </p:sp>
      <p:sp>
        <p:nvSpPr>
          <p:cNvPr id="3" name="Content Placeholder 2"/>
          <p:cNvSpPr>
            <a:spLocks noGrp="1"/>
          </p:cNvSpPr>
          <p:nvPr>
            <p:ph idx="1"/>
          </p:nvPr>
        </p:nvSpPr>
        <p:spPr>
          <a:xfrm>
            <a:off x="1435608" y="1447800"/>
            <a:ext cx="7498080" cy="1676400"/>
          </a:xfrm>
        </p:spPr>
        <p:txBody>
          <a:bodyPr>
            <a:normAutofit fontScale="62500" lnSpcReduction="20000"/>
          </a:bodyPr>
          <a:lstStyle/>
          <a:p>
            <a:pPr marL="82296" indent="0" algn="ctr">
              <a:buNone/>
            </a:pPr>
            <a:endParaRPr lang="en-US" b="1" dirty="0"/>
          </a:p>
          <a:p>
            <a:pPr marL="82296" indent="0" algn="ctr">
              <a:buNone/>
            </a:pPr>
            <a:endParaRPr lang="en-US" b="1" dirty="0"/>
          </a:p>
          <a:p>
            <a:pPr marL="82296" indent="0" algn="ctr">
              <a:buNone/>
            </a:pPr>
            <a:endParaRPr lang="en-US" b="1" dirty="0"/>
          </a:p>
          <a:p>
            <a:pPr marL="82296" indent="0" algn="ctr">
              <a:buNone/>
            </a:pPr>
            <a:r>
              <a:rPr lang="en-US" b="1" dirty="0"/>
              <a:t>Data Modeling and Relationships</a:t>
            </a:r>
          </a:p>
          <a:p>
            <a:pPr marL="82296" indent="0" algn="ctr">
              <a:buNone/>
            </a:pPr>
            <a:r>
              <a:rPr lang="en-US" b="1" dirty="0"/>
              <a:t> </a:t>
            </a:r>
            <a:endParaRPr lang="en-US" dirty="0"/>
          </a:p>
        </p:txBody>
      </p:sp>
    </p:spTree>
    <p:extLst>
      <p:ext uri="{BB962C8B-B14F-4D97-AF65-F5344CB8AC3E}">
        <p14:creationId xmlns:p14="http://schemas.microsoft.com/office/powerpoint/2010/main" val="3831815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2"/>
          <p:cNvSpPr>
            <a:spLocks noGrp="1"/>
          </p:cNvSpPr>
          <p:nvPr>
            <p:ph type="title"/>
          </p:nvPr>
        </p:nvSpPr>
        <p:spPr>
          <a:xfrm>
            <a:off x="1066800" y="152400"/>
            <a:ext cx="7696200" cy="838200"/>
          </a:xfrm>
          <a:solidFill>
            <a:srgbClr val="FFFF00"/>
          </a:solidFill>
        </p:spPr>
        <p:txBody>
          <a:bodyPr>
            <a:normAutofit/>
          </a:bodyPr>
          <a:lstStyle/>
          <a:p>
            <a:pPr algn="ctr"/>
            <a:r>
              <a:rPr lang="en-US" sz="4400" b="1" dirty="0"/>
              <a:t>Attributes and constraints</a:t>
            </a:r>
            <a:endParaRPr lang="en-US" b="1" dirty="0"/>
          </a:p>
        </p:txBody>
      </p:sp>
      <p:sp>
        <p:nvSpPr>
          <p:cNvPr id="4" name="Content Placeholder 3"/>
          <p:cNvSpPr>
            <a:spLocks noGrp="1"/>
          </p:cNvSpPr>
          <p:nvPr>
            <p:ph idx="1"/>
          </p:nvPr>
        </p:nvSpPr>
        <p:spPr/>
        <p:txBody>
          <a:bodyPr>
            <a:normAutofit lnSpcReduction="10000"/>
          </a:bodyPr>
          <a:lstStyle/>
          <a:p>
            <a:r>
              <a:rPr lang="en-US" sz="2000" b="1" dirty="0"/>
              <a:t>CHECK:</a:t>
            </a:r>
          </a:p>
          <a:p>
            <a:pPr>
              <a:buNone/>
            </a:pPr>
            <a:r>
              <a:rPr lang="en-US" sz="2000" dirty="0"/>
              <a:t>    This constraint is used for specifying range of values for a particular column of a table. When this constraint is being set on a column, it ensures that the specified column must have the value falling in the specified range.</a:t>
            </a:r>
          </a:p>
          <a:p>
            <a:pPr>
              <a:buNone/>
            </a:pPr>
            <a:r>
              <a:rPr lang="en-US" sz="2000" b="1" dirty="0"/>
              <a:t>    Key constraints:</a:t>
            </a:r>
          </a:p>
          <a:p>
            <a:r>
              <a:rPr lang="en-US" sz="2000" b="1" dirty="0"/>
              <a:t>PRIMARY KEY:</a:t>
            </a:r>
          </a:p>
          <a:p>
            <a:pPr>
              <a:buNone/>
            </a:pPr>
            <a:r>
              <a:rPr lang="en-US" sz="2000" b="1" dirty="0"/>
              <a:t>    </a:t>
            </a:r>
            <a:r>
              <a:rPr lang="en-US" sz="2000" dirty="0"/>
              <a:t>Primary key uniquely identifies each record in a table. It must have unique values and cannot contain nulls. In the below example the ROLL_NO field is marked as primary key, that means the ROLL_NO field cannot have duplicate and null values.</a:t>
            </a:r>
          </a:p>
          <a:p>
            <a:r>
              <a:rPr lang="en-US" sz="2000" b="1" dirty="0"/>
              <a:t>FOREIGN KEY:</a:t>
            </a:r>
          </a:p>
          <a:p>
            <a:pPr>
              <a:buNone/>
            </a:pPr>
            <a:r>
              <a:rPr lang="en-US" sz="2000" dirty="0"/>
              <a:t>    Foreign keys are the columns of a table that points to the primary key of another table. They act as a cross-reference between tables.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2"/>
          <p:cNvSpPr>
            <a:spLocks noGrp="1"/>
          </p:cNvSpPr>
          <p:nvPr>
            <p:ph type="title"/>
          </p:nvPr>
        </p:nvSpPr>
        <p:spPr>
          <a:xfrm>
            <a:off x="1143000" y="533400"/>
            <a:ext cx="7696200" cy="838200"/>
          </a:xfrm>
          <a:solidFill>
            <a:srgbClr val="FFFF00"/>
          </a:solidFill>
        </p:spPr>
        <p:txBody>
          <a:bodyPr>
            <a:normAutofit/>
          </a:bodyPr>
          <a:lstStyle/>
          <a:p>
            <a:r>
              <a:rPr lang="en-US" sz="4400" b="1" dirty="0"/>
              <a:t>Model structure relation</a:t>
            </a:r>
          </a:p>
        </p:txBody>
      </p:sp>
      <p:sp>
        <p:nvSpPr>
          <p:cNvPr id="4" name="Content Placeholder 3"/>
          <p:cNvSpPr>
            <a:spLocks noGrp="1"/>
          </p:cNvSpPr>
          <p:nvPr>
            <p:ph idx="1"/>
          </p:nvPr>
        </p:nvSpPr>
        <p:spPr>
          <a:xfrm>
            <a:off x="1435608" y="1066800"/>
            <a:ext cx="7498080" cy="5486400"/>
          </a:xfrm>
        </p:spPr>
        <p:txBody>
          <a:bodyPr>
            <a:normAutofit fontScale="85000" lnSpcReduction="10000"/>
          </a:bodyPr>
          <a:lstStyle/>
          <a:p>
            <a:pPr>
              <a:buNone/>
            </a:pPr>
            <a:r>
              <a:rPr lang="en-US" sz="2000" b="1" dirty="0"/>
              <a:t>Relational Model Concepts</a:t>
            </a:r>
          </a:p>
          <a:p>
            <a:r>
              <a:rPr lang="en-US" sz="2000" b="1" dirty="0"/>
              <a:t>Attribute:</a:t>
            </a:r>
            <a:r>
              <a:rPr lang="en-US" sz="2000" dirty="0"/>
              <a:t> Each column in a Table. Attributes are the properties which define a relation. e.g., </a:t>
            </a:r>
            <a:r>
              <a:rPr lang="en-US" sz="2000" dirty="0" smtClean="0"/>
              <a:t>Student Rollno</a:t>
            </a:r>
            <a:r>
              <a:rPr lang="en-US" sz="2000" dirty="0"/>
              <a:t>, NAME,etc.</a:t>
            </a:r>
          </a:p>
          <a:p>
            <a:r>
              <a:rPr lang="en-US" sz="2000" b="1" dirty="0"/>
              <a:t>Tables</a:t>
            </a:r>
            <a:r>
              <a:rPr lang="en-US" sz="2000" dirty="0"/>
              <a:t> – In the Relational model the, relations are saved in the table format. It is stored along with its entities. A table has two properties rows and columns. Rows represent records and columns represent attributes.</a:t>
            </a:r>
          </a:p>
          <a:p>
            <a:r>
              <a:rPr lang="en-US" sz="2000" b="1" dirty="0"/>
              <a:t>Tuple</a:t>
            </a:r>
            <a:r>
              <a:rPr lang="en-US" sz="2000" dirty="0"/>
              <a:t> – It is nothing but a single row of a table, which contains a single record.</a:t>
            </a:r>
          </a:p>
          <a:p>
            <a:r>
              <a:rPr lang="en-US" sz="2000" b="1" dirty="0"/>
              <a:t>Relation Schema:</a:t>
            </a:r>
            <a:r>
              <a:rPr lang="en-US" sz="2000" dirty="0"/>
              <a:t> A relation schema represents the name of the relation with its attributes.</a:t>
            </a:r>
          </a:p>
          <a:p>
            <a:r>
              <a:rPr lang="en-US" sz="2000" b="1" dirty="0"/>
              <a:t>Degree:</a:t>
            </a:r>
            <a:r>
              <a:rPr lang="en-US" sz="2000" dirty="0"/>
              <a:t> The total number of attributes present in the table which in the relation is called the degree of the relation.</a:t>
            </a:r>
          </a:p>
          <a:p>
            <a:r>
              <a:rPr lang="en-US" sz="2000" b="1" dirty="0"/>
              <a:t>Cardinality: </a:t>
            </a:r>
            <a:r>
              <a:rPr lang="en-US" sz="2000" dirty="0"/>
              <a:t>Total number of rows present in the Table.</a:t>
            </a:r>
          </a:p>
          <a:p>
            <a:r>
              <a:rPr lang="en-US" sz="2000" b="1" dirty="0"/>
              <a:t>Column:</a:t>
            </a:r>
            <a:r>
              <a:rPr lang="en-US" sz="2000" dirty="0"/>
              <a:t> The column represents the set of values for a specific attribute.</a:t>
            </a:r>
          </a:p>
          <a:p>
            <a:r>
              <a:rPr lang="en-US" sz="2000" b="1" dirty="0"/>
              <a:t>Relation instance</a:t>
            </a:r>
            <a:r>
              <a:rPr lang="en-US" sz="2000" dirty="0"/>
              <a:t> – Relation instance is a finite set of tuples in the RDBMS system. Relation instances never have duplicate tuples.</a:t>
            </a:r>
          </a:p>
          <a:p>
            <a:r>
              <a:rPr lang="en-US" sz="2000" b="1" dirty="0"/>
              <a:t>Relation key</a:t>
            </a:r>
            <a:r>
              <a:rPr lang="en-US" sz="2000" dirty="0"/>
              <a:t> - Every row has one, two or multiple attributes, which is called relation key.</a:t>
            </a:r>
          </a:p>
          <a:p>
            <a:r>
              <a:rPr lang="en-US" sz="2000" b="1" dirty="0"/>
              <a:t>Attribute domain</a:t>
            </a:r>
            <a:r>
              <a:rPr lang="en-US" sz="2000" dirty="0"/>
              <a:t> – Every attribute has some pre-defined value and scope which is known as attribute domain.</a:t>
            </a:r>
            <a:endParaRPr lang="en-US" sz="2000" b="1" dirty="0"/>
          </a:p>
          <a:p>
            <a:endParaRPr lang="en-US" sz="20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attributes</a:t>
            </a:r>
            <a:endParaRPr lang="en-US" b="1" dirty="0"/>
          </a:p>
        </p:txBody>
      </p:sp>
      <p:sp>
        <p:nvSpPr>
          <p:cNvPr id="3" name="Content Placeholder 2"/>
          <p:cNvSpPr>
            <a:spLocks noGrp="1"/>
          </p:cNvSpPr>
          <p:nvPr>
            <p:ph idx="1"/>
          </p:nvPr>
        </p:nvSpPr>
        <p:spPr/>
        <p:txBody>
          <a:bodyPr>
            <a:normAutofit fontScale="55000" lnSpcReduction="20000"/>
          </a:bodyPr>
          <a:lstStyle/>
          <a:p>
            <a:pPr fontAlgn="base"/>
            <a:r>
              <a:rPr lang="en-US" b="1" dirty="0"/>
              <a:t>Simple attribute : </a:t>
            </a:r>
          </a:p>
          <a:p>
            <a:pPr fontAlgn="base"/>
            <a:r>
              <a:rPr lang="en-US" dirty="0"/>
              <a:t>An attribute that cannot be further subdivided into components is a simple attribute. </a:t>
            </a:r>
            <a:br>
              <a:rPr lang="en-US" dirty="0"/>
            </a:br>
            <a:r>
              <a:rPr lang="en-US" b="1" dirty="0"/>
              <a:t>Example:</a:t>
            </a:r>
            <a:r>
              <a:rPr lang="en-US" dirty="0"/>
              <a:t> The roll number of a student, the id number of an employee. </a:t>
            </a:r>
          </a:p>
          <a:p>
            <a:pPr fontAlgn="base"/>
            <a:r>
              <a:rPr lang="en-US" b="1" dirty="0"/>
              <a:t>Composite attribute : </a:t>
            </a:r>
          </a:p>
          <a:p>
            <a:pPr fontAlgn="base"/>
            <a:r>
              <a:rPr lang="en-US" dirty="0"/>
              <a:t>An attribute that can be split into components is a composite attribute. </a:t>
            </a:r>
          </a:p>
          <a:p>
            <a:pPr fontAlgn="base"/>
            <a:r>
              <a:rPr lang="en-US" b="1" dirty="0"/>
              <a:t>Example:</a:t>
            </a:r>
            <a:r>
              <a:rPr lang="en-US" dirty="0"/>
              <a:t> The address can be further split into house number, street number, city, state, country, and pin code, the name can also be split into first name middle name, and last name. </a:t>
            </a:r>
          </a:p>
          <a:p>
            <a:pPr fontAlgn="base"/>
            <a:r>
              <a:rPr lang="en-US" b="1" dirty="0"/>
              <a:t>Single-valued attribute : </a:t>
            </a:r>
          </a:p>
          <a:p>
            <a:pPr fontAlgn="base"/>
            <a:r>
              <a:rPr lang="en-US" dirty="0"/>
              <a:t>The attribute which takes up only a single value for each entity instance is a single-valued attribute. </a:t>
            </a:r>
          </a:p>
          <a:p>
            <a:pPr fontAlgn="base"/>
            <a:r>
              <a:rPr lang="en-US" b="1" dirty="0"/>
              <a:t>Example:</a:t>
            </a:r>
            <a:r>
              <a:rPr lang="en-US" dirty="0"/>
              <a:t> The age of a student. </a:t>
            </a:r>
          </a:p>
          <a:p>
            <a:pPr fontAlgn="base"/>
            <a:r>
              <a:rPr lang="en-US" b="1" dirty="0"/>
              <a:t>Multi-valued attribute : </a:t>
            </a:r>
          </a:p>
          <a:p>
            <a:pPr fontAlgn="base"/>
            <a:r>
              <a:rPr lang="en-US" dirty="0"/>
              <a:t>The attribute which takes up more than a single value for each entity instance is a multi-valued attribute. </a:t>
            </a:r>
          </a:p>
          <a:p>
            <a:pPr fontAlgn="base"/>
            <a:r>
              <a:rPr lang="en-US" b="1" dirty="0"/>
              <a:t>Example: </a:t>
            </a:r>
            <a:r>
              <a:rPr lang="en-US" dirty="0"/>
              <a:t>Phone number of a student: Landline and mobile. </a:t>
            </a:r>
          </a:p>
        </p:txBody>
      </p:sp>
    </p:spTree>
    <p:extLst>
      <p:ext uri="{BB962C8B-B14F-4D97-AF65-F5344CB8AC3E}">
        <p14:creationId xmlns:p14="http://schemas.microsoft.com/office/powerpoint/2010/main" val="1220488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attributes</a:t>
            </a:r>
            <a:endParaRPr lang="en-US" dirty="0"/>
          </a:p>
        </p:txBody>
      </p:sp>
      <p:sp>
        <p:nvSpPr>
          <p:cNvPr id="3" name="Content Placeholder 2"/>
          <p:cNvSpPr>
            <a:spLocks noGrp="1"/>
          </p:cNvSpPr>
          <p:nvPr>
            <p:ph idx="1"/>
          </p:nvPr>
        </p:nvSpPr>
        <p:spPr/>
        <p:txBody>
          <a:bodyPr>
            <a:normAutofit fontScale="62500" lnSpcReduction="20000"/>
          </a:bodyPr>
          <a:lstStyle/>
          <a:p>
            <a:pPr fontAlgn="base"/>
            <a:r>
              <a:rPr lang="en-US" b="1" dirty="0"/>
              <a:t>Derived attribute : </a:t>
            </a:r>
          </a:p>
          <a:p>
            <a:pPr fontAlgn="base"/>
            <a:r>
              <a:rPr lang="en-US" dirty="0"/>
              <a:t>An attribute that can be derived from other attributes is derived attributes. </a:t>
            </a:r>
          </a:p>
          <a:p>
            <a:pPr fontAlgn="base"/>
            <a:r>
              <a:rPr lang="en-US" b="1" dirty="0"/>
              <a:t>Example:</a:t>
            </a:r>
            <a:r>
              <a:rPr lang="en-US" dirty="0"/>
              <a:t> Total and average marks of a student. </a:t>
            </a:r>
            <a:endParaRPr lang="en-US" b="1" dirty="0" smtClean="0"/>
          </a:p>
          <a:p>
            <a:pPr fontAlgn="base"/>
            <a:r>
              <a:rPr lang="en-US" b="1" dirty="0" smtClean="0"/>
              <a:t>Stored </a:t>
            </a:r>
            <a:r>
              <a:rPr lang="en-US" b="1" dirty="0"/>
              <a:t>attribute:</a:t>
            </a:r>
          </a:p>
          <a:p>
            <a:pPr fontAlgn="base"/>
            <a:r>
              <a:rPr lang="en-US" dirty="0"/>
              <a:t> The stored attribute are those attribute which doesn’t require any type of further update since they are stored in the database.</a:t>
            </a:r>
          </a:p>
          <a:p>
            <a:pPr fontAlgn="base"/>
            <a:r>
              <a:rPr lang="en-US" b="1" dirty="0"/>
              <a:t>Example: </a:t>
            </a:r>
            <a:r>
              <a:rPr lang="en-US" dirty="0"/>
              <a:t>DOB(Date of birth) is the stored attribute.</a:t>
            </a:r>
          </a:p>
          <a:p>
            <a:pPr fontAlgn="base"/>
            <a:r>
              <a:rPr lang="en-US" b="1" dirty="0"/>
              <a:t>Key attribute:</a:t>
            </a:r>
          </a:p>
          <a:p>
            <a:pPr fontAlgn="base"/>
            <a:r>
              <a:rPr lang="en-US" dirty="0"/>
              <a:t>Key attributes are those attributes that can uniquely identify the entity in the entity set.</a:t>
            </a:r>
          </a:p>
          <a:p>
            <a:pPr fontAlgn="base"/>
            <a:r>
              <a:rPr lang="en-US" b="1" dirty="0"/>
              <a:t>Example:</a:t>
            </a:r>
            <a:r>
              <a:rPr lang="en-US" dirty="0"/>
              <a:t> Roll-No is the key attribute because it can uniquely identify the student. </a:t>
            </a:r>
          </a:p>
          <a:p>
            <a:r>
              <a:rPr lang="en-US" dirty="0"/>
              <a:t/>
            </a:r>
            <a:br>
              <a:rPr lang="en-US" dirty="0"/>
            </a:br>
            <a:endParaRPr lang="en-US" dirty="0"/>
          </a:p>
        </p:txBody>
      </p:sp>
    </p:spTree>
    <p:extLst>
      <p:ext uri="{BB962C8B-B14F-4D97-AF65-F5344CB8AC3E}">
        <p14:creationId xmlns:p14="http://schemas.microsoft.com/office/powerpoint/2010/main" val="1913270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attributes</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b="1" dirty="0"/>
              <a:t>Null Attribute: </a:t>
            </a:r>
          </a:p>
          <a:p>
            <a:pPr fontAlgn="base"/>
            <a:r>
              <a:rPr lang="en-US" dirty="0"/>
              <a:t>This attribute can take NULL value when entity does not have value for it.</a:t>
            </a:r>
          </a:p>
          <a:p>
            <a:pPr fontAlgn="base"/>
            <a:r>
              <a:rPr lang="en-US" b="1" dirty="0"/>
              <a:t>Example:</a:t>
            </a:r>
            <a:endParaRPr lang="en-US" dirty="0"/>
          </a:p>
          <a:p>
            <a:pPr fontAlgn="base"/>
            <a:r>
              <a:rPr lang="en-US" dirty="0"/>
              <a:t>The ‘Net Banking Active Bin’ attribute gives weather particular customer having net banking facility activated or not activated.</a:t>
            </a:r>
          </a:p>
          <a:p>
            <a:pPr fontAlgn="base"/>
            <a:r>
              <a:rPr lang="en-US" dirty="0"/>
              <a:t>For bank which does not offer facility of net banking in customer table ‘Net Banking Active Bin’ attribute is always null till Net banking facility is not activated as this attribute indicates Bank offers net banking facility or does not offers.</a:t>
            </a:r>
          </a:p>
          <a:p>
            <a:endParaRPr lang="en-US" dirty="0"/>
          </a:p>
        </p:txBody>
      </p:sp>
    </p:spTree>
    <p:extLst>
      <p:ext uri="{BB962C8B-B14F-4D97-AF65-F5344CB8AC3E}">
        <p14:creationId xmlns:p14="http://schemas.microsoft.com/office/powerpoint/2010/main" val="2106109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Types of DBMS </a:t>
            </a:r>
            <a:r>
              <a:rPr lang="en-US" b="1" dirty="0" smtClean="0"/>
              <a:t>Entities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The </a:t>
            </a:r>
            <a:r>
              <a:rPr lang="en-US" dirty="0"/>
              <a:t>following are the types of entities in DBMS −</a:t>
            </a:r>
          </a:p>
          <a:p>
            <a:r>
              <a:rPr lang="en-US" b="1" dirty="0"/>
              <a:t>Strong Entity</a:t>
            </a:r>
          </a:p>
          <a:p>
            <a:r>
              <a:rPr lang="en-US" dirty="0"/>
              <a:t>The strong entity has a primary key. Weak entities are dependent on strong entity. Its existence is not dependent on any other entity.</a:t>
            </a:r>
          </a:p>
          <a:p>
            <a:r>
              <a:rPr lang="en-US" dirty="0"/>
              <a:t>Strong Entity is represented by a single rectangle −</a:t>
            </a:r>
          </a:p>
          <a:p>
            <a:r>
              <a:rPr lang="en-US" b="1" dirty="0" smtClean="0"/>
              <a:t>Professor</a:t>
            </a:r>
            <a:r>
              <a:rPr lang="en-US" b="1" dirty="0"/>
              <a:t> </a:t>
            </a:r>
            <a:r>
              <a:rPr lang="en-US" dirty="0"/>
              <a:t>is a strong entity here, and the primary key is  </a:t>
            </a:r>
            <a:r>
              <a:rPr lang="en-US" b="1" dirty="0" err="1"/>
              <a:t>Professor_ID</a:t>
            </a:r>
            <a:r>
              <a:rPr lang="en-US" b="1" dirty="0"/>
              <a:t>.</a:t>
            </a:r>
            <a:endParaRPr lang="en-US" dirty="0"/>
          </a:p>
          <a:p>
            <a:r>
              <a:rPr lang="en-US" b="1" dirty="0"/>
              <a:t>Weak Entity</a:t>
            </a:r>
          </a:p>
          <a:p>
            <a:r>
              <a:rPr lang="en-US" dirty="0"/>
              <a:t>The weak entity in DBMS do not have a primary key and are dependent on the parent entity. It mainly depends on other entities.</a:t>
            </a:r>
          </a:p>
          <a:p>
            <a:r>
              <a:rPr lang="en-US" dirty="0"/>
              <a:t>Weak Entity is represented by double rectangle −</a:t>
            </a:r>
          </a:p>
          <a:p>
            <a:r>
              <a:rPr lang="en-US" dirty="0"/>
              <a:t>Continuing our previous example, </a:t>
            </a:r>
            <a:r>
              <a:rPr lang="en-US" b="1" dirty="0"/>
              <a:t>Professor </a:t>
            </a:r>
            <a:r>
              <a:rPr lang="en-US" dirty="0"/>
              <a:t>is a strong entity, and the primary key is  </a:t>
            </a:r>
            <a:r>
              <a:rPr lang="en-US" b="1" dirty="0" err="1"/>
              <a:t>Professor_ID</a:t>
            </a:r>
            <a:r>
              <a:rPr lang="en-US" dirty="0"/>
              <a:t>. However, another entity is</a:t>
            </a:r>
            <a:r>
              <a:rPr lang="en-US" b="1" dirty="0"/>
              <a:t> </a:t>
            </a:r>
            <a:r>
              <a:rPr lang="en-US" b="1" dirty="0" err="1"/>
              <a:t>Professor_Dependents</a:t>
            </a:r>
            <a:r>
              <a:rPr lang="en-US" dirty="0"/>
              <a:t>, which is our Weak Entity.</a:t>
            </a:r>
          </a:p>
          <a:p>
            <a:r>
              <a:rPr lang="en-US" dirty="0"/>
              <a:t/>
            </a:r>
            <a:br>
              <a:rPr lang="en-US" dirty="0"/>
            </a:br>
            <a:r>
              <a:rPr lang="en-US" dirty="0"/>
              <a:t>This is a weak entity since its existence is dependent on another entity </a:t>
            </a:r>
            <a:r>
              <a:rPr lang="en-US" b="1" dirty="0"/>
              <a:t>Professor</a:t>
            </a:r>
            <a:r>
              <a:rPr lang="en-US" dirty="0"/>
              <a:t>, which we saw above. A Professor has Dependents.</a:t>
            </a:r>
          </a:p>
          <a:p>
            <a:r>
              <a:rPr lang="en-US" dirty="0" smtClean="0"/>
              <a:t>The </a:t>
            </a:r>
            <a:r>
              <a:rPr lang="en-US" dirty="0"/>
              <a:t>Strong Entity is </a:t>
            </a:r>
            <a:r>
              <a:rPr lang="en-US" b="1" dirty="0"/>
              <a:t>Professor</a:t>
            </a:r>
            <a:r>
              <a:rPr lang="en-US" dirty="0"/>
              <a:t>, whereas </a:t>
            </a:r>
            <a:r>
              <a:rPr lang="en-US" b="1" dirty="0"/>
              <a:t>Dependent </a:t>
            </a:r>
            <a:r>
              <a:rPr lang="en-US" dirty="0"/>
              <a:t>is a Weak Entity. </a:t>
            </a:r>
          </a:p>
        </p:txBody>
      </p:sp>
    </p:spTree>
    <p:extLst>
      <p:ext uri="{BB962C8B-B14F-4D97-AF65-F5344CB8AC3E}">
        <p14:creationId xmlns:p14="http://schemas.microsoft.com/office/powerpoint/2010/main" val="845865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2"/>
          <p:cNvSpPr>
            <a:spLocks noGrp="1"/>
          </p:cNvSpPr>
          <p:nvPr>
            <p:ph type="title"/>
          </p:nvPr>
        </p:nvSpPr>
        <p:spPr>
          <a:xfrm>
            <a:off x="1066800" y="152400"/>
            <a:ext cx="7696200" cy="838200"/>
          </a:xfrm>
          <a:solidFill>
            <a:srgbClr val="FFFF00"/>
          </a:solidFill>
        </p:spPr>
        <p:txBody>
          <a:bodyPr/>
          <a:lstStyle/>
          <a:p>
            <a:pPr algn="ctr" eaLnBrk="1" hangingPunct="1"/>
            <a:r>
              <a:rPr lang="en-US" b="1" dirty="0"/>
              <a:t>Module Summary</a:t>
            </a:r>
            <a:endParaRPr lang="en-US" dirty="0"/>
          </a:p>
        </p:txBody>
      </p:sp>
      <p:sp>
        <p:nvSpPr>
          <p:cNvPr id="2" name="Content Placeholder 1"/>
          <p:cNvSpPr>
            <a:spLocks noGrp="1"/>
          </p:cNvSpPr>
          <p:nvPr>
            <p:ph idx="1"/>
          </p:nvPr>
        </p:nvSpPr>
        <p:spPr>
          <a:xfrm>
            <a:off x="1295400" y="1143000"/>
            <a:ext cx="7391400" cy="4953000"/>
          </a:xfrm>
        </p:spPr>
        <p:txBody>
          <a:bodyPr rtlCol="0">
            <a:normAutofit/>
          </a:bodyPr>
          <a:lstStyle/>
          <a:p>
            <a:r>
              <a:rPr lang="en-US" sz="2000" dirty="0"/>
              <a:t>Entity relationship model; relational data model; entity types, entity subtypes</a:t>
            </a:r>
          </a:p>
          <a:p>
            <a:r>
              <a:rPr lang="en-US" sz="2000" dirty="0"/>
              <a:t>CASE Modeling Tools</a:t>
            </a:r>
          </a:p>
          <a:p>
            <a:r>
              <a:rPr lang="en-US" sz="2000" dirty="0"/>
              <a:t>Entity relationship modeling (E-R diagrams)</a:t>
            </a:r>
          </a:p>
          <a:p>
            <a:r>
              <a:rPr lang="en-US" sz="2000" dirty="0"/>
              <a:t>Relationships types:</a:t>
            </a:r>
          </a:p>
          <a:p>
            <a:pPr>
              <a:buNone/>
            </a:pPr>
            <a:r>
              <a:rPr lang="en-US" sz="2000" dirty="0"/>
              <a:t>- 1:1 relationships</a:t>
            </a:r>
          </a:p>
          <a:p>
            <a:pPr>
              <a:buNone/>
            </a:pPr>
            <a:r>
              <a:rPr lang="en-US" sz="2000" dirty="0"/>
              <a:t>- 1:N relationships</a:t>
            </a:r>
          </a:p>
          <a:p>
            <a:pPr>
              <a:buNone/>
            </a:pPr>
            <a:r>
              <a:rPr lang="en-US" sz="2000" dirty="0"/>
              <a:t>- M:N relationships</a:t>
            </a:r>
          </a:p>
          <a:p>
            <a:pPr>
              <a:buNone/>
            </a:pPr>
            <a:r>
              <a:rPr lang="en-US" sz="2000" dirty="0"/>
              <a:t>- Attributes and constraints</a:t>
            </a:r>
          </a:p>
          <a:p>
            <a:r>
              <a:rPr lang="en-US" sz="2000" dirty="0"/>
              <a:t>Model structure relation</a:t>
            </a:r>
          </a:p>
          <a:p>
            <a:r>
              <a:rPr lang="en-US" sz="2000" dirty="0"/>
              <a:t>Transforming E-R diagrams into relations</a:t>
            </a:r>
            <a:endParaRPr lang="en-US" sz="2000" dirty="0">
              <a:latin typeface="Vani" pitchFamily="34" charset="0"/>
              <a:cs typeface="Vani" pitchFamily="3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2"/>
          <p:cNvSpPr>
            <a:spLocks noGrp="1"/>
          </p:cNvSpPr>
          <p:nvPr>
            <p:ph type="title"/>
          </p:nvPr>
        </p:nvSpPr>
        <p:spPr>
          <a:xfrm>
            <a:off x="1066800" y="152400"/>
            <a:ext cx="7696200" cy="838200"/>
          </a:xfrm>
          <a:solidFill>
            <a:srgbClr val="FFFF00"/>
          </a:solidFill>
        </p:spPr>
        <p:txBody>
          <a:bodyPr/>
          <a:lstStyle/>
          <a:p>
            <a:pPr algn="ctr"/>
            <a:r>
              <a:rPr lang="en-US" sz="4400" b="1" dirty="0"/>
              <a:t>Entity relationship model</a:t>
            </a:r>
            <a:endParaRPr lang="en-US" b="1" dirty="0"/>
          </a:p>
        </p:txBody>
      </p:sp>
      <p:sp>
        <p:nvSpPr>
          <p:cNvPr id="2" name="Content Placeholder 1"/>
          <p:cNvSpPr>
            <a:spLocks noGrp="1"/>
          </p:cNvSpPr>
          <p:nvPr>
            <p:ph idx="1"/>
          </p:nvPr>
        </p:nvSpPr>
        <p:spPr>
          <a:xfrm>
            <a:off x="1295400" y="1143000"/>
            <a:ext cx="7391400" cy="4953000"/>
          </a:xfrm>
        </p:spPr>
        <p:txBody>
          <a:bodyPr rtlCol="0">
            <a:normAutofit/>
          </a:bodyPr>
          <a:lstStyle/>
          <a:p>
            <a:pPr>
              <a:buNone/>
            </a:pPr>
            <a:r>
              <a:rPr lang="en-US" sz="2000" b="1" dirty="0"/>
              <a:t>    Entity Relationship Model</a:t>
            </a:r>
            <a:r>
              <a:rPr lang="en-US" sz="2000" dirty="0"/>
              <a:t> (ER Modeling) is a graphical approach to database design. It is a high-level data model that defines data elements and their relationship for a specified software system. </a:t>
            </a:r>
          </a:p>
          <a:p>
            <a:pPr>
              <a:buNone/>
            </a:pPr>
            <a:r>
              <a:rPr lang="en-US" sz="2000" dirty="0"/>
              <a:t>     An ER model is used to represent real-world objects.</a:t>
            </a:r>
          </a:p>
          <a:p>
            <a:pPr>
              <a:buNone/>
            </a:pPr>
            <a:r>
              <a:rPr lang="en-US" sz="2000" dirty="0"/>
              <a:t>     ER model stands for an Entity-Relationship model. It is a high-level data model. This model is used to define the data elements and relationship for a specified system.</a:t>
            </a:r>
          </a:p>
          <a:p>
            <a:pPr>
              <a:buNone/>
            </a:pPr>
            <a:r>
              <a:rPr lang="en-US" sz="2000" dirty="0"/>
              <a:t>    It develops a conceptual design for the database. It also develops a very simple and easy to design view of data.</a:t>
            </a:r>
          </a:p>
          <a:p>
            <a:pPr>
              <a:buNone/>
            </a:pPr>
            <a:r>
              <a:rPr lang="en-US" sz="2000" dirty="0"/>
              <a:t>    In ER modeling, the database structure is portrayed as a diagram called an entity-relationship diagram.</a:t>
            </a:r>
          </a:p>
          <a:p>
            <a:pPr>
              <a:buNone/>
            </a:pPr>
            <a:endParaRPr lang="en-US" sz="2000" dirty="0">
              <a:latin typeface="Vani" pitchFamily="34" charset="0"/>
              <a:cs typeface="Vani" pitchFamily="34"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2"/>
          <p:cNvSpPr>
            <a:spLocks noGrp="1"/>
          </p:cNvSpPr>
          <p:nvPr>
            <p:ph type="title"/>
          </p:nvPr>
        </p:nvSpPr>
        <p:spPr>
          <a:xfrm>
            <a:off x="1066800" y="152400"/>
            <a:ext cx="7696200" cy="838200"/>
          </a:xfrm>
          <a:solidFill>
            <a:srgbClr val="FFFF00"/>
          </a:solidFill>
        </p:spPr>
        <p:txBody>
          <a:bodyPr>
            <a:normAutofit/>
          </a:bodyPr>
          <a:lstStyle/>
          <a:p>
            <a:pPr algn="ctr"/>
            <a:r>
              <a:rPr lang="en-US" b="1" dirty="0"/>
              <a:t>Components of ER Diagram</a:t>
            </a:r>
          </a:p>
        </p:txBody>
      </p:sp>
      <p:sp>
        <p:nvSpPr>
          <p:cNvPr id="2" name="Content Placeholder 1"/>
          <p:cNvSpPr>
            <a:spLocks noGrp="1"/>
          </p:cNvSpPr>
          <p:nvPr>
            <p:ph idx="1"/>
          </p:nvPr>
        </p:nvSpPr>
        <p:spPr>
          <a:xfrm>
            <a:off x="1295400" y="1143000"/>
            <a:ext cx="7391400" cy="4953000"/>
          </a:xfrm>
        </p:spPr>
        <p:txBody>
          <a:bodyPr rtlCol="0">
            <a:normAutofit/>
          </a:bodyPr>
          <a:lstStyle/>
          <a:p>
            <a:pPr>
              <a:buNone/>
            </a:pPr>
            <a:r>
              <a:rPr lang="en-US" sz="2000" dirty="0"/>
              <a:t>    </a:t>
            </a:r>
            <a:r>
              <a:rPr lang="en-US" sz="2000" b="1" dirty="0"/>
              <a:t>1. Entity:</a:t>
            </a:r>
          </a:p>
          <a:p>
            <a:pPr>
              <a:buNone/>
            </a:pPr>
            <a:r>
              <a:rPr lang="en-US" sz="2000" dirty="0"/>
              <a:t>     An entity may be any object, class, person or place. In the ER diagram, an entity can be represented as rectangles.</a:t>
            </a:r>
          </a:p>
          <a:p>
            <a:pPr>
              <a:buNone/>
            </a:pPr>
            <a:r>
              <a:rPr lang="en-US" sz="2000" dirty="0"/>
              <a:t>    Consider an organization as an example- manager, product, employee, department etc. can be taken as an entity.</a:t>
            </a:r>
          </a:p>
          <a:p>
            <a:pPr>
              <a:buNone/>
            </a:pPr>
            <a:r>
              <a:rPr lang="en-US" sz="2000" dirty="0"/>
              <a:t>    </a:t>
            </a:r>
            <a:r>
              <a:rPr lang="en-US" sz="2000" b="1" dirty="0"/>
              <a:t>2. Attribute</a:t>
            </a:r>
          </a:p>
          <a:p>
            <a:pPr>
              <a:buNone/>
            </a:pPr>
            <a:r>
              <a:rPr lang="en-US" sz="2000" dirty="0"/>
              <a:t>     The attribute is used to describe the property of an entity. Eclipse is used to represent an attribute.</a:t>
            </a:r>
          </a:p>
          <a:p>
            <a:pPr>
              <a:buNone/>
            </a:pPr>
            <a:r>
              <a:rPr lang="en-US" sz="2000" dirty="0"/>
              <a:t>    For example, id, age, contact number, name, etc. can be attributes of a student.</a:t>
            </a:r>
          </a:p>
          <a:p>
            <a:pPr>
              <a:buNone/>
            </a:pPr>
            <a:r>
              <a:rPr lang="en-US" sz="2000" b="1" dirty="0"/>
              <a:t>    3. Relationship</a:t>
            </a:r>
          </a:p>
          <a:p>
            <a:pPr>
              <a:buNone/>
            </a:pPr>
            <a:r>
              <a:rPr lang="en-US" sz="2000" dirty="0"/>
              <a:t>    A relationship is used to describe the relation between entities. Diamond or rhombus is used to represent the relationship.</a:t>
            </a:r>
          </a:p>
          <a:p>
            <a:pPr>
              <a:buNone/>
            </a:pPr>
            <a:endParaRPr lang="en-US" sz="2000" dirty="0"/>
          </a:p>
          <a:p>
            <a:pPr>
              <a:buNone/>
            </a:pPr>
            <a:endParaRPr lang="en-US" sz="2000" dirty="0">
              <a:latin typeface="Vani" pitchFamily="34" charset="0"/>
              <a:cs typeface="Vani" pitchFamily="34"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2"/>
          <p:cNvSpPr>
            <a:spLocks noGrp="1"/>
          </p:cNvSpPr>
          <p:nvPr>
            <p:ph type="title"/>
          </p:nvPr>
        </p:nvSpPr>
        <p:spPr>
          <a:xfrm>
            <a:off x="1066800" y="152400"/>
            <a:ext cx="7696200" cy="838200"/>
          </a:xfrm>
          <a:solidFill>
            <a:srgbClr val="FFFF00"/>
          </a:solidFill>
        </p:spPr>
        <p:txBody>
          <a:bodyPr>
            <a:normAutofit/>
          </a:bodyPr>
          <a:lstStyle/>
          <a:p>
            <a:pPr algn="ctr"/>
            <a:r>
              <a:rPr lang="en-US" b="1" dirty="0"/>
              <a:t>Types of relationship </a:t>
            </a:r>
          </a:p>
        </p:txBody>
      </p:sp>
      <p:sp>
        <p:nvSpPr>
          <p:cNvPr id="2" name="Content Placeholder 1"/>
          <p:cNvSpPr>
            <a:spLocks noGrp="1"/>
          </p:cNvSpPr>
          <p:nvPr>
            <p:ph idx="1"/>
          </p:nvPr>
        </p:nvSpPr>
        <p:spPr>
          <a:xfrm>
            <a:off x="1295400" y="1143000"/>
            <a:ext cx="7391400" cy="4953000"/>
          </a:xfrm>
        </p:spPr>
        <p:txBody>
          <a:bodyPr rtlCol="0">
            <a:normAutofit/>
          </a:bodyPr>
          <a:lstStyle/>
          <a:p>
            <a:pPr>
              <a:buNone/>
            </a:pPr>
            <a:r>
              <a:rPr lang="en-US" sz="2000" b="1" dirty="0"/>
              <a:t>   a. One-to-One Relationship</a:t>
            </a:r>
            <a:endParaRPr lang="en-US" sz="2000" dirty="0"/>
          </a:p>
          <a:p>
            <a:pPr>
              <a:buNone/>
            </a:pPr>
            <a:r>
              <a:rPr lang="en-US" sz="2000" dirty="0"/>
              <a:t>    When only one instance of an entity is associated with the relationship, then it is known as one to one relationship.</a:t>
            </a:r>
          </a:p>
          <a:p>
            <a:pPr>
              <a:buNone/>
            </a:pPr>
            <a:r>
              <a:rPr lang="en-US" sz="2000" b="1" dirty="0"/>
              <a:t>    </a:t>
            </a:r>
            <a:r>
              <a:rPr lang="en-US" sz="2000" dirty="0"/>
              <a:t>For example, A female can marry to one male, and a male can marry to one female.</a:t>
            </a:r>
          </a:p>
          <a:p>
            <a:pPr>
              <a:buNone/>
            </a:pPr>
            <a:r>
              <a:rPr lang="en-US" sz="2000" b="1" dirty="0"/>
              <a:t>    b. One-to-many relationship</a:t>
            </a:r>
            <a:endParaRPr lang="en-US" sz="2000" dirty="0"/>
          </a:p>
          <a:p>
            <a:pPr>
              <a:buNone/>
            </a:pPr>
            <a:r>
              <a:rPr lang="en-US" sz="2000" dirty="0"/>
              <a:t>     When only one instance of the entity on the left, and more than one instance of an entity on the right associates with the relationship then this is known as a one-to-many relationship.</a:t>
            </a:r>
          </a:p>
          <a:p>
            <a:pPr>
              <a:buNone/>
            </a:pPr>
            <a:r>
              <a:rPr lang="en-US" sz="2000" b="1" dirty="0"/>
              <a:t>    </a:t>
            </a:r>
            <a:r>
              <a:rPr lang="en-US" sz="2000" dirty="0"/>
              <a:t>For example, Scientist can invent many inventions, but the invention is done by the only specific scientist.</a:t>
            </a:r>
          </a:p>
          <a:p>
            <a:pPr>
              <a:buNone/>
            </a:pPr>
            <a:endParaRPr lang="en-US" sz="2000" dirty="0">
              <a:latin typeface="Vani" pitchFamily="34" charset="0"/>
              <a:cs typeface="Vani" pitchFamily="34"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2"/>
          <p:cNvSpPr>
            <a:spLocks noGrp="1"/>
          </p:cNvSpPr>
          <p:nvPr>
            <p:ph type="title"/>
          </p:nvPr>
        </p:nvSpPr>
        <p:spPr>
          <a:xfrm>
            <a:off x="1066800" y="152400"/>
            <a:ext cx="7696200" cy="838200"/>
          </a:xfrm>
          <a:solidFill>
            <a:srgbClr val="FFFF00"/>
          </a:solidFill>
        </p:spPr>
        <p:txBody>
          <a:bodyPr>
            <a:normAutofit/>
          </a:bodyPr>
          <a:lstStyle/>
          <a:p>
            <a:pPr algn="ctr"/>
            <a:r>
              <a:rPr lang="en-US" b="1" dirty="0"/>
              <a:t>Types of relationship </a:t>
            </a:r>
          </a:p>
        </p:txBody>
      </p:sp>
      <p:sp>
        <p:nvSpPr>
          <p:cNvPr id="2" name="Content Placeholder 1"/>
          <p:cNvSpPr>
            <a:spLocks noGrp="1"/>
          </p:cNvSpPr>
          <p:nvPr>
            <p:ph idx="1"/>
          </p:nvPr>
        </p:nvSpPr>
        <p:spPr>
          <a:xfrm>
            <a:off x="1295400" y="1143000"/>
            <a:ext cx="7391400" cy="4953000"/>
          </a:xfrm>
        </p:spPr>
        <p:txBody>
          <a:bodyPr rtlCol="0">
            <a:normAutofit/>
          </a:bodyPr>
          <a:lstStyle/>
          <a:p>
            <a:pPr>
              <a:buNone/>
            </a:pPr>
            <a:r>
              <a:rPr lang="en-US" sz="2000" b="1" dirty="0"/>
              <a:t>    c. Many-to-one relationship</a:t>
            </a:r>
            <a:endParaRPr lang="en-US" sz="2000" dirty="0"/>
          </a:p>
          <a:p>
            <a:pPr>
              <a:buNone/>
            </a:pPr>
            <a:r>
              <a:rPr lang="en-US" sz="2000" dirty="0"/>
              <a:t>    When more than one instance of the entity on the left, and only one instance of an entity on the right associates with the relationship then it is known as a many-to-one relationship.</a:t>
            </a:r>
          </a:p>
          <a:p>
            <a:pPr>
              <a:buNone/>
            </a:pPr>
            <a:r>
              <a:rPr lang="en-US" sz="2000" b="1" dirty="0"/>
              <a:t>    </a:t>
            </a:r>
            <a:r>
              <a:rPr lang="en-US" sz="2000" dirty="0"/>
              <a:t>For example, Student enrolls for only one course, but a course can have many students.</a:t>
            </a:r>
          </a:p>
          <a:p>
            <a:pPr>
              <a:buNone/>
            </a:pPr>
            <a:r>
              <a:rPr lang="en-US" sz="2000" b="1" dirty="0"/>
              <a:t>    d. Many-to-many relationship</a:t>
            </a:r>
            <a:endParaRPr lang="en-US" sz="2000" dirty="0"/>
          </a:p>
          <a:p>
            <a:pPr>
              <a:buNone/>
            </a:pPr>
            <a:r>
              <a:rPr lang="en-US" sz="2000" dirty="0"/>
              <a:t>    When more than one instance of the entity on the left, and more than one instance of an entity on the right associates with the relationship then it is known as a many-to-many relationship.</a:t>
            </a:r>
          </a:p>
          <a:p>
            <a:pPr>
              <a:buNone/>
            </a:pPr>
            <a:r>
              <a:rPr lang="en-US" sz="2000" b="1" dirty="0"/>
              <a:t>    </a:t>
            </a:r>
            <a:r>
              <a:rPr lang="en-US" sz="2000" dirty="0"/>
              <a:t>For example, Employee can assign by many projects and project can have many employees.</a:t>
            </a:r>
          </a:p>
          <a:p>
            <a:pPr>
              <a:buNone/>
            </a:pPr>
            <a:r>
              <a:rPr lang="en-US" sz="2000" dirty="0"/>
              <a:t/>
            </a:r>
            <a:br>
              <a:rPr lang="en-US" sz="2000" dirty="0"/>
            </a:br>
            <a:endParaRPr lang="en-US" sz="2000" dirty="0">
              <a:latin typeface="Vani" pitchFamily="34" charset="0"/>
              <a:cs typeface="Vani" pitchFamily="34"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2"/>
          <p:cNvSpPr>
            <a:spLocks noGrp="1"/>
          </p:cNvSpPr>
          <p:nvPr>
            <p:ph type="title"/>
          </p:nvPr>
        </p:nvSpPr>
        <p:spPr>
          <a:xfrm>
            <a:off x="1066800" y="152400"/>
            <a:ext cx="7696200" cy="838200"/>
          </a:xfrm>
          <a:solidFill>
            <a:srgbClr val="FFFF00"/>
          </a:solidFill>
        </p:spPr>
        <p:txBody>
          <a:bodyPr>
            <a:normAutofit/>
          </a:bodyPr>
          <a:lstStyle/>
          <a:p>
            <a:pPr algn="ctr"/>
            <a:r>
              <a:rPr lang="en-US" b="1" dirty="0"/>
              <a:t>Relationship examples </a:t>
            </a:r>
          </a:p>
        </p:txBody>
      </p:sp>
      <p:pic>
        <p:nvPicPr>
          <p:cNvPr id="1026" name="Picture 2" descr="C:\Users\Hamzah\Desktop\Screenshot_2.png"/>
          <p:cNvPicPr>
            <a:picLocks noGrp="1" noChangeAspect="1" noChangeArrowheads="1"/>
          </p:cNvPicPr>
          <p:nvPr>
            <p:ph idx="1"/>
          </p:nvPr>
        </p:nvPicPr>
        <p:blipFill>
          <a:blip r:embed="rId2"/>
          <a:srcRect/>
          <a:stretch>
            <a:fillRect/>
          </a:stretch>
        </p:blipFill>
        <p:spPr bwMode="auto">
          <a:xfrm>
            <a:off x="1817060" y="1143000"/>
            <a:ext cx="6348079" cy="4953000"/>
          </a:xfrm>
          <a:prstGeom prst="rect">
            <a:avLst/>
          </a:prstGeom>
          <a:noFill/>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2"/>
          <p:cNvSpPr>
            <a:spLocks noGrp="1"/>
          </p:cNvSpPr>
          <p:nvPr>
            <p:ph type="title"/>
          </p:nvPr>
        </p:nvSpPr>
        <p:spPr>
          <a:xfrm>
            <a:off x="1066800" y="152400"/>
            <a:ext cx="7696200" cy="838200"/>
          </a:xfrm>
          <a:solidFill>
            <a:srgbClr val="FFFF00"/>
          </a:solidFill>
        </p:spPr>
        <p:txBody>
          <a:bodyPr>
            <a:normAutofit/>
          </a:bodyPr>
          <a:lstStyle/>
          <a:p>
            <a:pPr algn="ctr"/>
            <a:r>
              <a:rPr lang="en-US" sz="4400" b="1" dirty="0"/>
              <a:t>Attributes and constraints</a:t>
            </a:r>
            <a:endParaRPr lang="en-US" b="1" dirty="0"/>
          </a:p>
        </p:txBody>
      </p:sp>
      <p:sp>
        <p:nvSpPr>
          <p:cNvPr id="4" name="Content Placeholder 3"/>
          <p:cNvSpPr>
            <a:spLocks noGrp="1"/>
          </p:cNvSpPr>
          <p:nvPr>
            <p:ph idx="1"/>
          </p:nvPr>
        </p:nvSpPr>
        <p:spPr/>
        <p:txBody>
          <a:bodyPr>
            <a:normAutofit/>
          </a:bodyPr>
          <a:lstStyle/>
          <a:p>
            <a:pPr>
              <a:buNone/>
            </a:pPr>
            <a:r>
              <a:rPr lang="en-US" sz="2000" dirty="0"/>
              <a:t>    Constraints enforce limits to the data or type of data that can be inserted/updated/deleted from a table. </a:t>
            </a:r>
          </a:p>
          <a:p>
            <a:pPr>
              <a:buNone/>
            </a:pPr>
            <a:r>
              <a:rPr lang="en-US" sz="2000" dirty="0"/>
              <a:t>     The whole purpose of constraints is to maintain the </a:t>
            </a:r>
            <a:r>
              <a:rPr lang="en-US" sz="2000" b="1" dirty="0"/>
              <a:t>data integrity </a:t>
            </a:r>
            <a:r>
              <a:rPr lang="en-US" sz="2000" dirty="0"/>
              <a:t>during an update/delete/insert into a table.</a:t>
            </a:r>
          </a:p>
          <a:p>
            <a:pPr>
              <a:buNone/>
            </a:pPr>
            <a:r>
              <a:rPr lang="en-US" sz="2000" b="1" dirty="0"/>
              <a:t>     Types of constraints</a:t>
            </a:r>
          </a:p>
          <a:p>
            <a:pPr>
              <a:buNone/>
            </a:pPr>
            <a:r>
              <a:rPr lang="en-US" sz="2000" dirty="0"/>
              <a:t>              - NOT NULL</a:t>
            </a:r>
          </a:p>
          <a:p>
            <a:pPr>
              <a:buNone/>
            </a:pPr>
            <a:r>
              <a:rPr lang="en-US" sz="2000" dirty="0"/>
              <a:t>              - UNIQUE</a:t>
            </a:r>
          </a:p>
          <a:p>
            <a:pPr>
              <a:buNone/>
            </a:pPr>
            <a:r>
              <a:rPr lang="en-US" sz="2000" dirty="0"/>
              <a:t>              - DEFAULT</a:t>
            </a:r>
          </a:p>
          <a:p>
            <a:pPr>
              <a:buNone/>
            </a:pPr>
            <a:r>
              <a:rPr lang="en-US" sz="2000" dirty="0"/>
              <a:t>              - CHECK</a:t>
            </a:r>
          </a:p>
          <a:p>
            <a:pPr>
              <a:buNone/>
            </a:pPr>
            <a:r>
              <a:rPr lang="en-US" sz="2000" dirty="0"/>
              <a:t>              - Key Constraints – PRIMARY KEY, FOREIGN KEY</a:t>
            </a:r>
          </a:p>
          <a:p>
            <a:pPr>
              <a:buNone/>
            </a:pPr>
            <a:r>
              <a:rPr lang="en-US" sz="2000" dirty="0"/>
              <a:t>              </a:t>
            </a:r>
          </a:p>
          <a:p>
            <a:pPr>
              <a:buNone/>
            </a:pPr>
            <a:endParaRPr lang="en-US" sz="200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2"/>
          <p:cNvSpPr>
            <a:spLocks noGrp="1"/>
          </p:cNvSpPr>
          <p:nvPr>
            <p:ph type="title"/>
          </p:nvPr>
        </p:nvSpPr>
        <p:spPr>
          <a:xfrm>
            <a:off x="1066800" y="152400"/>
            <a:ext cx="7696200" cy="838200"/>
          </a:xfrm>
          <a:solidFill>
            <a:srgbClr val="FFFF00"/>
          </a:solidFill>
        </p:spPr>
        <p:txBody>
          <a:bodyPr>
            <a:normAutofit/>
          </a:bodyPr>
          <a:lstStyle/>
          <a:p>
            <a:pPr algn="ctr"/>
            <a:r>
              <a:rPr lang="en-US" sz="4400" b="1" dirty="0"/>
              <a:t>Attributes and constraints</a:t>
            </a:r>
            <a:endParaRPr lang="en-US" b="1" dirty="0"/>
          </a:p>
        </p:txBody>
      </p:sp>
      <p:sp>
        <p:nvSpPr>
          <p:cNvPr id="4" name="Content Placeholder 3"/>
          <p:cNvSpPr>
            <a:spLocks noGrp="1"/>
          </p:cNvSpPr>
          <p:nvPr>
            <p:ph idx="1"/>
          </p:nvPr>
        </p:nvSpPr>
        <p:spPr/>
        <p:txBody>
          <a:bodyPr>
            <a:normAutofit/>
          </a:bodyPr>
          <a:lstStyle/>
          <a:p>
            <a:r>
              <a:rPr lang="en-US" sz="2000" b="1" dirty="0"/>
              <a:t>NOT NULL:</a:t>
            </a:r>
          </a:p>
          <a:p>
            <a:pPr>
              <a:buNone/>
            </a:pPr>
            <a:r>
              <a:rPr lang="en-US" sz="2000" dirty="0"/>
              <a:t>    NOT NULL constraint makes sure that a column does not hold NULL value. When we don’t provide value for a particular column while inserting a record into a table, it takes NULL value by default. By specifying NULL constraint, we can be sure that a particular column(s) cannot have NULL values.</a:t>
            </a:r>
          </a:p>
          <a:p>
            <a:r>
              <a:rPr lang="en-US" sz="2000" b="1" dirty="0"/>
              <a:t>UNIQUE:</a:t>
            </a:r>
          </a:p>
          <a:p>
            <a:pPr>
              <a:buNone/>
            </a:pPr>
            <a:r>
              <a:rPr lang="en-US" sz="2000" dirty="0"/>
              <a:t>    UNIQUE Constraint enforces a column or set of columns to have unique values. If a column has a unique constraint, it means that particular column cannot have duplicate values in a table.</a:t>
            </a:r>
          </a:p>
          <a:p>
            <a:r>
              <a:rPr lang="en-US" sz="2000" b="1" dirty="0"/>
              <a:t>DEFAULT:</a:t>
            </a:r>
          </a:p>
          <a:p>
            <a:pPr>
              <a:buNone/>
            </a:pPr>
            <a:r>
              <a:rPr lang="en-US" sz="2000" dirty="0"/>
              <a:t>     The DEFAULT constraint provides a default value to a column when there is no value provided while inserting a record into a table.</a:t>
            </a:r>
          </a:p>
          <a:p>
            <a:endParaRPr lang="en-US" sz="2000" dirty="0"/>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3333</TotalTime>
  <Words>608</Words>
  <Application>Microsoft Office PowerPoint</Application>
  <PresentationFormat>On-screen Show (4:3)</PresentationFormat>
  <Paragraphs>126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Gill Sans MT</vt:lpstr>
      <vt:lpstr>Vani</vt:lpstr>
      <vt:lpstr>Verdana</vt:lpstr>
      <vt:lpstr>Wingdings 2</vt:lpstr>
      <vt:lpstr>Solstice</vt:lpstr>
      <vt:lpstr>MODULE III</vt:lpstr>
      <vt:lpstr>Module Summary</vt:lpstr>
      <vt:lpstr>Entity relationship model</vt:lpstr>
      <vt:lpstr>Components of ER Diagram</vt:lpstr>
      <vt:lpstr>Types of relationship </vt:lpstr>
      <vt:lpstr>Types of relationship </vt:lpstr>
      <vt:lpstr>Relationship examples </vt:lpstr>
      <vt:lpstr>Attributes and constraints</vt:lpstr>
      <vt:lpstr>Attributes and constraints</vt:lpstr>
      <vt:lpstr>Attributes and constraints</vt:lpstr>
      <vt:lpstr>Model structure relation</vt:lpstr>
      <vt:lpstr>Types of attributes</vt:lpstr>
      <vt:lpstr>Types of attributes</vt:lpstr>
      <vt:lpstr>Types of attributes</vt:lpstr>
      <vt:lpstr>Types of DBMS Entities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 (SAD)</dc:title>
  <dc:creator>Hamzah</dc:creator>
  <cp:lastModifiedBy>MISD LAB 2</cp:lastModifiedBy>
  <cp:revision>283</cp:revision>
  <dcterms:created xsi:type="dcterms:W3CDTF">2019-03-01T09:14:33Z</dcterms:created>
  <dcterms:modified xsi:type="dcterms:W3CDTF">2023-10-14T18:02:07Z</dcterms:modified>
</cp:coreProperties>
</file>