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29" r:id="rId3"/>
    <p:sldId id="330" r:id="rId4"/>
    <p:sldId id="331" r:id="rId5"/>
    <p:sldId id="354" r:id="rId6"/>
    <p:sldId id="355" r:id="rId7"/>
    <p:sldId id="356" r:id="rId8"/>
    <p:sldId id="360" r:id="rId9"/>
    <p:sldId id="359" r:id="rId10"/>
    <p:sldId id="361" r:id="rId11"/>
    <p:sldId id="362" r:id="rId12"/>
    <p:sldId id="363" r:id="rId13"/>
    <p:sldId id="364" r:id="rId14"/>
    <p:sldId id="365" r:id="rId15"/>
    <p:sldId id="366" r:id="rId16"/>
    <p:sldId id="367" r:id="rId17"/>
    <p:sldId id="368" r:id="rId18"/>
    <p:sldId id="369" r:id="rId19"/>
    <p:sldId id="370" r:id="rId20"/>
    <p:sldId id="3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2ECC7-85A5-405A-8217-2D4E4ECE84DC}" type="datetimeFigureOut">
              <a:rPr lang="en-US" smtClean="0"/>
              <a:pPr/>
              <a:t>7/21/2022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7F5D9-860D-426D-96A5-6479992AA0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792F2CF-CF15-4ECA-B3FC-C3612070D3E8}" type="datetimeFigureOut">
              <a:rPr lang="en-US" smtClean="0"/>
              <a:pPr/>
              <a:t>7/21/2022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792F2CF-CF15-4ECA-B3FC-C3612070D3E8}" type="datetimeFigureOut">
              <a:rPr lang="en-US" smtClean="0"/>
              <a:pPr/>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7/21/2022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804416"/>
            <a:ext cx="7406640" cy="1472184"/>
          </a:xfrm>
        </p:spPr>
        <p:txBody>
          <a:bodyPr/>
          <a:lstStyle/>
          <a:p>
            <a:pPr algn="ctr"/>
            <a:r>
              <a:rPr lang="en-US" b="1" dirty="0"/>
              <a:t>Database Planning, Design and Management I</a:t>
            </a:r>
          </a:p>
        </p:txBody>
      </p:sp>
      <p:sp>
        <p:nvSpPr>
          <p:cNvPr id="3" name="Subtitle 2"/>
          <p:cNvSpPr>
            <a:spLocks noGrp="1"/>
          </p:cNvSpPr>
          <p:nvPr>
            <p:ph type="subTitle" idx="1"/>
          </p:nvPr>
        </p:nvSpPr>
        <p:spPr>
          <a:xfrm>
            <a:off x="1432560" y="3505200"/>
            <a:ext cx="7406640" cy="1752600"/>
          </a:xfrm>
        </p:spPr>
        <p:txBody>
          <a:bodyPr/>
          <a:lstStyle/>
          <a:p>
            <a:pPr algn="ctr"/>
            <a:endParaRPr lang="en-US" dirty="0"/>
          </a:p>
        </p:txBody>
      </p:sp>
    </p:spTree>
    <p:extLst>
      <p:ext uri="{BB962C8B-B14F-4D97-AF65-F5344CB8AC3E}">
        <p14:creationId xmlns:p14="http://schemas.microsoft.com/office/powerpoint/2010/main" val="366222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First normal form (1NF)</a:t>
            </a:r>
          </a:p>
        </p:txBody>
      </p:sp>
      <p:pic>
        <p:nvPicPr>
          <p:cNvPr id="3075" name="Picture 3" descr="C:\Users\Hamzah\Desktop\Screenshot_4.png"/>
          <p:cNvPicPr>
            <a:picLocks noGrp="1" noChangeAspect="1" noChangeArrowheads="1"/>
          </p:cNvPicPr>
          <p:nvPr>
            <p:ph idx="1"/>
          </p:nvPr>
        </p:nvPicPr>
        <p:blipFill>
          <a:blip r:embed="rId2"/>
          <a:srcRect/>
          <a:stretch>
            <a:fillRect/>
          </a:stretch>
        </p:blipFill>
        <p:spPr bwMode="auto">
          <a:xfrm>
            <a:off x="1435100" y="1143000"/>
            <a:ext cx="7499350" cy="2816785"/>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First normal form (1NF)</a:t>
            </a:r>
          </a:p>
        </p:txBody>
      </p:sp>
      <p:pic>
        <p:nvPicPr>
          <p:cNvPr id="2" name="Picture 2" descr="C:\Users\Hamzah\Desktop\Screenshot_5.png"/>
          <p:cNvPicPr>
            <a:picLocks noGrp="1" noChangeAspect="1" noChangeArrowheads="1"/>
          </p:cNvPicPr>
          <p:nvPr>
            <p:ph idx="1"/>
          </p:nvPr>
        </p:nvPicPr>
        <p:blipFill>
          <a:blip r:embed="rId2"/>
          <a:srcRect/>
          <a:stretch>
            <a:fillRect/>
          </a:stretch>
        </p:blipFill>
        <p:spPr bwMode="auto">
          <a:xfrm>
            <a:off x="1435100" y="1219200"/>
            <a:ext cx="7499350" cy="2490627"/>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Second normal form (2NF)</a:t>
            </a:r>
          </a:p>
        </p:txBody>
      </p:sp>
      <p:sp>
        <p:nvSpPr>
          <p:cNvPr id="4099" name="Content Placeholder 2"/>
          <p:cNvSpPr>
            <a:spLocks noGrp="1"/>
          </p:cNvSpPr>
          <p:nvPr>
            <p:ph idx="1"/>
          </p:nvPr>
        </p:nvSpPr>
        <p:spPr>
          <a:xfrm>
            <a:off x="1066800" y="1066800"/>
            <a:ext cx="7620000" cy="5486400"/>
          </a:xfrm>
        </p:spPr>
        <p:txBody>
          <a:bodyPr>
            <a:normAutofit/>
          </a:bodyPr>
          <a:lstStyle/>
          <a:p>
            <a:r>
              <a:rPr lang="en-US" sz="2000" dirty="0"/>
              <a:t>In the 2NF, relational must be in 1NF.</a:t>
            </a:r>
          </a:p>
          <a:p>
            <a:r>
              <a:rPr lang="en-US" sz="2000" dirty="0"/>
              <a:t>In the second normal form, all non-key attributes are fully functional dependent on the primary key</a:t>
            </a:r>
          </a:p>
          <a:p>
            <a:pPr>
              <a:buNone/>
            </a:pPr>
            <a:r>
              <a:rPr lang="en-US" sz="2000" b="1" dirty="0"/>
              <a:t>Example:</a:t>
            </a:r>
            <a:r>
              <a:rPr lang="en-US" sz="2000" dirty="0"/>
              <a:t> </a:t>
            </a:r>
          </a:p>
          <a:p>
            <a:pPr>
              <a:buNone/>
            </a:pPr>
            <a:r>
              <a:rPr lang="en-US" sz="2000" dirty="0"/>
              <a:t>Let's assume, a school can store the data of teachers and the subjects they teach. In a school, a teacher can teach more than one subject.</a:t>
            </a:r>
          </a:p>
          <a:p>
            <a:endParaRPr lang="en-US" sz="20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Second normal form (2NF)</a:t>
            </a:r>
          </a:p>
        </p:txBody>
      </p:sp>
      <p:pic>
        <p:nvPicPr>
          <p:cNvPr id="5122" name="Picture 2" descr="C:\Users\Hamzah\Desktop\Screenshot_6.png"/>
          <p:cNvPicPr>
            <a:picLocks noGrp="1" noChangeAspect="1" noChangeArrowheads="1"/>
          </p:cNvPicPr>
          <p:nvPr>
            <p:ph idx="1"/>
          </p:nvPr>
        </p:nvPicPr>
        <p:blipFill>
          <a:blip r:embed="rId2"/>
          <a:srcRect/>
          <a:stretch>
            <a:fillRect/>
          </a:stretch>
        </p:blipFill>
        <p:spPr bwMode="auto">
          <a:xfrm>
            <a:off x="2064398" y="1143000"/>
            <a:ext cx="6240754" cy="2816225"/>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Second normal form (2NF)</a:t>
            </a:r>
          </a:p>
        </p:txBody>
      </p:sp>
      <p:pic>
        <p:nvPicPr>
          <p:cNvPr id="6146" name="Picture 2" descr="C:\Users\Hamzah\Desktop\Screenshot_7.png"/>
          <p:cNvPicPr>
            <a:picLocks noGrp="1" noChangeAspect="1" noChangeArrowheads="1"/>
          </p:cNvPicPr>
          <p:nvPr>
            <p:ph idx="1"/>
          </p:nvPr>
        </p:nvPicPr>
        <p:blipFill>
          <a:blip r:embed="rId2"/>
          <a:srcRect/>
          <a:stretch>
            <a:fillRect/>
          </a:stretch>
        </p:blipFill>
        <p:spPr bwMode="auto">
          <a:xfrm>
            <a:off x="1746952" y="1219200"/>
            <a:ext cx="6875645" cy="4800600"/>
          </a:xfrm>
          <a:prstGeom prst="rect">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Third normal form (3NF)</a:t>
            </a:r>
          </a:p>
        </p:txBody>
      </p:sp>
      <p:sp>
        <p:nvSpPr>
          <p:cNvPr id="4099" name="Content Placeholder 2"/>
          <p:cNvSpPr>
            <a:spLocks noGrp="1"/>
          </p:cNvSpPr>
          <p:nvPr>
            <p:ph idx="1"/>
          </p:nvPr>
        </p:nvSpPr>
        <p:spPr>
          <a:xfrm>
            <a:off x="1066800" y="1066800"/>
            <a:ext cx="7620000" cy="5486400"/>
          </a:xfrm>
        </p:spPr>
        <p:txBody>
          <a:bodyPr>
            <a:normAutofit/>
          </a:bodyPr>
          <a:lstStyle/>
          <a:p>
            <a:r>
              <a:rPr lang="en-US" sz="2000" dirty="0"/>
              <a:t>A relation will be in 3NF if it is in 2NF and not contain any transitive partial dependency.</a:t>
            </a:r>
          </a:p>
          <a:p>
            <a:r>
              <a:rPr lang="en-US" sz="2000" dirty="0"/>
              <a:t>3NF is used to reduce the data duplication. It is also used to achieve the data integrity.</a:t>
            </a:r>
          </a:p>
          <a:p>
            <a:r>
              <a:rPr lang="en-US" sz="2000" dirty="0"/>
              <a:t>If there is no transitive dependency for non-prime attributes, then the relation must be in third normal form.</a:t>
            </a:r>
          </a:p>
          <a:p>
            <a:pPr>
              <a:buNone/>
            </a:pPr>
            <a:r>
              <a:rPr lang="en-US" sz="1900" dirty="0"/>
              <a:t>    A relation is in third normal form if it holds at least one of the following conditions for every non-trivial function dependency X→ Y.</a:t>
            </a:r>
          </a:p>
          <a:p>
            <a:pPr>
              <a:buNone/>
            </a:pPr>
            <a:r>
              <a:rPr lang="en-US" sz="1900" dirty="0"/>
              <a:t>         1. X is a super key.</a:t>
            </a:r>
          </a:p>
          <a:p>
            <a:pPr>
              <a:buNone/>
            </a:pPr>
            <a:r>
              <a:rPr lang="en-US" sz="1900" dirty="0"/>
              <a:t>         2. Y is a prime attribute, i.e., each element of Y is part of some     candidate key.</a:t>
            </a:r>
          </a:p>
          <a:p>
            <a:endParaRPr lang="en-US" sz="20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Third normal form (3NF)</a:t>
            </a:r>
          </a:p>
        </p:txBody>
      </p:sp>
      <p:pic>
        <p:nvPicPr>
          <p:cNvPr id="7170" name="Picture 2" descr="C:\Users\Hamzah\Desktop\Screenshot_8.png"/>
          <p:cNvPicPr>
            <a:picLocks noGrp="1" noChangeAspect="1" noChangeArrowheads="1"/>
          </p:cNvPicPr>
          <p:nvPr>
            <p:ph idx="1"/>
          </p:nvPr>
        </p:nvPicPr>
        <p:blipFill>
          <a:blip r:embed="rId2"/>
          <a:srcRect/>
          <a:stretch>
            <a:fillRect/>
          </a:stretch>
        </p:blipFill>
        <p:spPr bwMode="auto">
          <a:xfrm>
            <a:off x="1435100" y="1219200"/>
            <a:ext cx="7499350" cy="3125488"/>
          </a:xfrm>
          <a:prstGeom prst="rect">
            <a:avLst/>
          </a:prstGeom>
          <a:noFill/>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Third normal form (3NF)</a:t>
            </a:r>
          </a:p>
        </p:txBody>
      </p:sp>
      <p:sp>
        <p:nvSpPr>
          <p:cNvPr id="4" name="Content Placeholder 3"/>
          <p:cNvSpPr>
            <a:spLocks noGrp="1"/>
          </p:cNvSpPr>
          <p:nvPr>
            <p:ph idx="1"/>
          </p:nvPr>
        </p:nvSpPr>
        <p:spPr/>
        <p:txBody>
          <a:bodyPr>
            <a:normAutofit/>
          </a:bodyPr>
          <a:lstStyle/>
          <a:p>
            <a:pPr>
              <a:buNone/>
            </a:pPr>
            <a:r>
              <a:rPr lang="en-US" sz="2000" b="1" dirty="0"/>
              <a:t>Super key in the table above:</a:t>
            </a:r>
            <a:endParaRPr lang="en-US" sz="2000" dirty="0"/>
          </a:p>
          <a:p>
            <a:pPr>
              <a:buNone/>
            </a:pPr>
            <a:r>
              <a:rPr lang="en-US" sz="2000" dirty="0"/>
              <a:t>{EMP_ID}, {EMP_ID, EMP_NAME}, {EMP_ID, EMP_NAME, EMP_ZIP}....so on  </a:t>
            </a:r>
          </a:p>
          <a:p>
            <a:pPr>
              <a:buNone/>
            </a:pPr>
            <a:r>
              <a:rPr lang="en-US" sz="2000" b="1" dirty="0"/>
              <a:t>Candidate key:</a:t>
            </a:r>
            <a:r>
              <a:rPr lang="en-US" sz="2000" dirty="0"/>
              <a:t> {EMP_ID}</a:t>
            </a:r>
          </a:p>
          <a:p>
            <a:pPr>
              <a:buNone/>
            </a:pPr>
            <a:r>
              <a:rPr lang="en-US" sz="2000" b="1" dirty="0"/>
              <a:t>Non-prime attributes:</a:t>
            </a:r>
            <a:r>
              <a:rPr lang="en-US" sz="2000" dirty="0"/>
              <a:t> In the given table, all attributes except EMP_ID are non-prime.</a:t>
            </a:r>
          </a:p>
          <a:p>
            <a:pPr>
              <a:buNone/>
            </a:pPr>
            <a:r>
              <a:rPr lang="en-US" sz="2000" dirty="0"/>
              <a:t>Here, EMP_STATE &amp; EMP_CITY dependent on EMP_ZIP and EMP_ZIP dependent on EMP_ID. The non-prime attributes (EMP_STATE, EMP_CITY) transitively dependent on super key(EMP_ID). It violates the rule of third normal form.</a:t>
            </a:r>
          </a:p>
          <a:p>
            <a:pPr>
              <a:buNone/>
            </a:pPr>
            <a:r>
              <a:rPr lang="en-US" sz="2000" dirty="0"/>
              <a:t>That's why we need to move the EMP_CITY and EMP_STATE to the new &lt;EMPLOYEE_ZIP&gt; table, with EMP_ZIP as a Primary key.</a:t>
            </a:r>
          </a:p>
          <a:p>
            <a:pPr>
              <a:buNone/>
            </a:pPr>
            <a:endParaRPr lang="en-US" sz="20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Third normal form (3NF)</a:t>
            </a:r>
          </a:p>
        </p:txBody>
      </p:sp>
      <p:pic>
        <p:nvPicPr>
          <p:cNvPr id="8194" name="Picture 2" descr="C:\Users\Hamzah\Desktop\Screenshot_9.png"/>
          <p:cNvPicPr>
            <a:picLocks noGrp="1" noChangeAspect="1" noChangeArrowheads="1"/>
          </p:cNvPicPr>
          <p:nvPr>
            <p:ph idx="1"/>
          </p:nvPr>
        </p:nvPicPr>
        <p:blipFill>
          <a:blip r:embed="rId2"/>
          <a:srcRect/>
          <a:stretch>
            <a:fillRect/>
          </a:stretch>
        </p:blipFill>
        <p:spPr bwMode="auto">
          <a:xfrm>
            <a:off x="1781769" y="1143000"/>
            <a:ext cx="6806011" cy="4800600"/>
          </a:xfrm>
          <a:prstGeom prst="rect">
            <a:avLst/>
          </a:prstGeom>
          <a:noFill/>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Functional Dependency</a:t>
            </a:r>
          </a:p>
        </p:txBody>
      </p:sp>
      <p:sp>
        <p:nvSpPr>
          <p:cNvPr id="4" name="Content Placeholder 3"/>
          <p:cNvSpPr>
            <a:spLocks noGrp="1"/>
          </p:cNvSpPr>
          <p:nvPr>
            <p:ph idx="1"/>
          </p:nvPr>
        </p:nvSpPr>
        <p:spPr/>
        <p:txBody>
          <a:bodyPr>
            <a:normAutofit fontScale="92500" lnSpcReduction="10000"/>
          </a:bodyPr>
          <a:lstStyle/>
          <a:p>
            <a:pPr>
              <a:buNone/>
            </a:pPr>
            <a:r>
              <a:rPr lang="en-US" sz="2000" dirty="0"/>
              <a:t>    The functional dependency is a relationship that exists between two attributes. It typically exists between the primary key and non-key attribute within a table.</a:t>
            </a:r>
          </a:p>
          <a:p>
            <a:pPr>
              <a:buNone/>
            </a:pPr>
            <a:r>
              <a:rPr lang="en-US" sz="2000" dirty="0"/>
              <a:t>X   →   Y  </a:t>
            </a:r>
          </a:p>
          <a:p>
            <a:pPr>
              <a:buNone/>
            </a:pPr>
            <a:r>
              <a:rPr lang="en-US" sz="2000" dirty="0"/>
              <a:t>The left side of FD is known as a determinant, the right side of the production is known as a dependent.</a:t>
            </a:r>
          </a:p>
          <a:p>
            <a:pPr>
              <a:buNone/>
            </a:pPr>
            <a:r>
              <a:rPr lang="en-US" sz="2000" b="1" dirty="0"/>
              <a:t>For example:</a:t>
            </a:r>
          </a:p>
          <a:p>
            <a:pPr>
              <a:buNone/>
            </a:pPr>
            <a:r>
              <a:rPr lang="en-US" sz="2000" dirty="0"/>
              <a:t>     Assume we have an employee table with attributes: </a:t>
            </a:r>
            <a:r>
              <a:rPr lang="en-US" sz="2000" dirty="0" err="1"/>
              <a:t>Emp_Id</a:t>
            </a:r>
            <a:r>
              <a:rPr lang="en-US" sz="2000" dirty="0"/>
              <a:t>, </a:t>
            </a:r>
            <a:r>
              <a:rPr lang="en-US" sz="2000" dirty="0" err="1"/>
              <a:t>Emp_Name</a:t>
            </a:r>
            <a:r>
              <a:rPr lang="en-US" sz="2000" dirty="0"/>
              <a:t>, </a:t>
            </a:r>
            <a:r>
              <a:rPr lang="en-US" sz="2000" dirty="0" err="1"/>
              <a:t>Emp_Address</a:t>
            </a:r>
            <a:r>
              <a:rPr lang="en-US" sz="2000" dirty="0"/>
              <a:t>.</a:t>
            </a:r>
          </a:p>
          <a:p>
            <a:pPr>
              <a:buNone/>
            </a:pPr>
            <a:r>
              <a:rPr lang="en-US" sz="2000" dirty="0"/>
              <a:t>     Here </a:t>
            </a:r>
            <a:r>
              <a:rPr lang="en-US" sz="2000" dirty="0" err="1"/>
              <a:t>Emp_Id</a:t>
            </a:r>
            <a:r>
              <a:rPr lang="en-US" sz="2000" dirty="0"/>
              <a:t> attribute can uniquely identify the </a:t>
            </a:r>
            <a:r>
              <a:rPr lang="en-US" sz="2000" dirty="0" err="1"/>
              <a:t>Emp_Name</a:t>
            </a:r>
            <a:r>
              <a:rPr lang="en-US" sz="2000" dirty="0"/>
              <a:t> attribute of employee table because if we know the </a:t>
            </a:r>
            <a:r>
              <a:rPr lang="en-US" sz="2000" dirty="0" err="1"/>
              <a:t>Emp_Id</a:t>
            </a:r>
            <a:r>
              <a:rPr lang="en-US" sz="2000" dirty="0"/>
              <a:t>, we can tell that employee name associated with it.</a:t>
            </a:r>
          </a:p>
          <a:p>
            <a:pPr>
              <a:buNone/>
            </a:pPr>
            <a:r>
              <a:rPr lang="en-US" sz="2000" dirty="0"/>
              <a:t>     Functional dependency can be written as:</a:t>
            </a:r>
          </a:p>
          <a:p>
            <a:pPr>
              <a:buNone/>
            </a:pPr>
            <a:r>
              <a:rPr lang="en-US" sz="2000" dirty="0"/>
              <a:t>     </a:t>
            </a:r>
            <a:r>
              <a:rPr lang="en-US" sz="2000" dirty="0" err="1"/>
              <a:t>Emp_Id</a:t>
            </a:r>
            <a:r>
              <a:rPr lang="en-US" sz="2000" dirty="0"/>
              <a:t> → </a:t>
            </a:r>
            <a:r>
              <a:rPr lang="en-US" sz="2000" dirty="0" err="1"/>
              <a:t>Emp_Name</a:t>
            </a:r>
            <a:r>
              <a:rPr lang="en-US" sz="2000" dirty="0"/>
              <a:t>   </a:t>
            </a:r>
          </a:p>
          <a:p>
            <a:pPr>
              <a:buNone/>
            </a:pPr>
            <a:r>
              <a:rPr lang="en-US" sz="2000" dirty="0"/>
              <a:t>      We can say that </a:t>
            </a:r>
            <a:r>
              <a:rPr lang="en-US" sz="2000" dirty="0" err="1"/>
              <a:t>Emp_Name</a:t>
            </a:r>
            <a:r>
              <a:rPr lang="en-US" sz="2000" dirty="0"/>
              <a:t> is functionally dependent on </a:t>
            </a:r>
            <a:r>
              <a:rPr lang="en-US" sz="2000" dirty="0" err="1"/>
              <a:t>Emp_Id</a:t>
            </a:r>
            <a:r>
              <a:rPr lang="en-US" sz="2000" dirty="0"/>
              <a:t>.</a:t>
            </a:r>
          </a:p>
          <a:p>
            <a:pPr>
              <a:buNone/>
            </a:pPr>
            <a:endParaRPr lang="en-US" sz="2000" dirty="0"/>
          </a:p>
          <a:p>
            <a:pPr>
              <a:buNone/>
            </a:pPr>
            <a:endParaRPr lang="en-US" sz="20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effectLst/>
              </a:rPr>
              <a:t>MODULE 1V</a:t>
            </a:r>
            <a:endParaRPr lang="en-US" dirty="0"/>
          </a:p>
        </p:txBody>
      </p:sp>
      <p:sp>
        <p:nvSpPr>
          <p:cNvPr id="3" name="Content Placeholder 2"/>
          <p:cNvSpPr>
            <a:spLocks noGrp="1"/>
          </p:cNvSpPr>
          <p:nvPr>
            <p:ph idx="1"/>
          </p:nvPr>
        </p:nvSpPr>
        <p:spPr/>
        <p:txBody>
          <a:bodyPr/>
          <a:lstStyle/>
          <a:p>
            <a:pPr marL="82296" indent="0" algn="ctr">
              <a:buNone/>
            </a:pPr>
            <a:endParaRPr lang="en-US" b="1" dirty="0"/>
          </a:p>
          <a:p>
            <a:pPr marL="82296" indent="0" algn="ctr">
              <a:buNone/>
            </a:pPr>
            <a:endParaRPr lang="en-US" b="1" dirty="0"/>
          </a:p>
          <a:p>
            <a:pPr marL="82296" indent="0" algn="ctr">
              <a:buNone/>
            </a:pPr>
            <a:endParaRPr lang="en-US" b="1" dirty="0"/>
          </a:p>
          <a:p>
            <a:pPr marL="82296" indent="0" algn="ctr">
              <a:buNone/>
            </a:pPr>
            <a:r>
              <a:rPr lang="en-US" b="1" dirty="0"/>
              <a:t>Normalization </a:t>
            </a:r>
            <a:endParaRPr lang="en-US" dirty="0"/>
          </a:p>
        </p:txBody>
      </p:sp>
    </p:spTree>
    <p:extLst>
      <p:ext uri="{BB962C8B-B14F-4D97-AF65-F5344CB8AC3E}">
        <p14:creationId xmlns:p14="http://schemas.microsoft.com/office/powerpoint/2010/main" val="3831815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r>
              <a:rPr lang="en-US" sz="2800" b="1" dirty="0"/>
              <a:t>Types of Functional dependency</a:t>
            </a:r>
          </a:p>
        </p:txBody>
      </p:sp>
      <p:sp>
        <p:nvSpPr>
          <p:cNvPr id="4" name="Content Placeholder 3"/>
          <p:cNvSpPr>
            <a:spLocks noGrp="1"/>
          </p:cNvSpPr>
          <p:nvPr>
            <p:ph idx="1"/>
          </p:nvPr>
        </p:nvSpPr>
        <p:spPr>
          <a:xfrm>
            <a:off x="1435608" y="1066800"/>
            <a:ext cx="7498080" cy="5562600"/>
          </a:xfrm>
        </p:spPr>
        <p:txBody>
          <a:bodyPr>
            <a:noAutofit/>
          </a:bodyPr>
          <a:lstStyle/>
          <a:p>
            <a:pPr>
              <a:buNone/>
            </a:pPr>
            <a:r>
              <a:rPr lang="en-US" sz="2000" b="1" dirty="0"/>
              <a:t>1. Trivial functional dependency</a:t>
            </a:r>
          </a:p>
          <a:p>
            <a:pPr>
              <a:buNone/>
            </a:pPr>
            <a:r>
              <a:rPr lang="en-US" sz="1600" dirty="0"/>
              <a:t>A → B has trivial functional dependency if B is a subset of A.</a:t>
            </a:r>
          </a:p>
          <a:p>
            <a:pPr>
              <a:buNone/>
            </a:pPr>
            <a:r>
              <a:rPr lang="en-US" sz="1600" dirty="0"/>
              <a:t>The following dependencies are also trivial like: A → A, B → B</a:t>
            </a:r>
          </a:p>
          <a:p>
            <a:pPr>
              <a:buNone/>
            </a:pPr>
            <a:r>
              <a:rPr lang="en-US" sz="1600" b="1" dirty="0"/>
              <a:t>Example:</a:t>
            </a:r>
            <a:endParaRPr lang="en-US" sz="1600" dirty="0"/>
          </a:p>
          <a:p>
            <a:pPr>
              <a:buNone/>
            </a:pPr>
            <a:r>
              <a:rPr lang="en-US" sz="1600" dirty="0"/>
              <a:t>Consider a table with two columns </a:t>
            </a:r>
            <a:r>
              <a:rPr lang="en-US" sz="1600" dirty="0" err="1"/>
              <a:t>Employee_Id</a:t>
            </a:r>
            <a:r>
              <a:rPr lang="en-US" sz="1600" dirty="0"/>
              <a:t> and </a:t>
            </a:r>
            <a:r>
              <a:rPr lang="en-US" sz="1600" dirty="0" err="1"/>
              <a:t>Employee_Name</a:t>
            </a:r>
            <a:r>
              <a:rPr lang="en-US" sz="1600" dirty="0"/>
              <a:t>.  </a:t>
            </a:r>
          </a:p>
          <a:p>
            <a:pPr>
              <a:buNone/>
            </a:pPr>
            <a:r>
              <a:rPr lang="en-US" sz="1600" dirty="0"/>
              <a:t>{</a:t>
            </a:r>
            <a:r>
              <a:rPr lang="en-US" sz="1600" dirty="0" err="1"/>
              <a:t>Employee_id</a:t>
            </a:r>
            <a:r>
              <a:rPr lang="en-US" sz="1600" dirty="0"/>
              <a:t>, </a:t>
            </a:r>
            <a:r>
              <a:rPr lang="en-US" sz="1600" dirty="0" err="1"/>
              <a:t>Employee_Name</a:t>
            </a:r>
            <a:r>
              <a:rPr lang="en-US" sz="1600" dirty="0"/>
              <a:t>}   →    </a:t>
            </a:r>
            <a:r>
              <a:rPr lang="en-US" sz="1600" dirty="0" err="1"/>
              <a:t>Employee_Id</a:t>
            </a:r>
            <a:r>
              <a:rPr lang="en-US" sz="1600" dirty="0"/>
              <a:t> is a trivial functional dependency </a:t>
            </a:r>
          </a:p>
          <a:p>
            <a:pPr>
              <a:buNone/>
            </a:pPr>
            <a:r>
              <a:rPr lang="en-US" sz="1600" dirty="0"/>
              <a:t>as </a:t>
            </a:r>
            <a:r>
              <a:rPr lang="en-US" sz="1600" dirty="0" err="1"/>
              <a:t>Employee_Id</a:t>
            </a:r>
            <a:r>
              <a:rPr lang="en-US" sz="1600" dirty="0"/>
              <a:t> is a subset of {</a:t>
            </a:r>
            <a:r>
              <a:rPr lang="en-US" sz="1600" dirty="0" err="1"/>
              <a:t>Employee_Id</a:t>
            </a:r>
            <a:r>
              <a:rPr lang="en-US" sz="1600" dirty="0"/>
              <a:t>, </a:t>
            </a:r>
            <a:r>
              <a:rPr lang="en-US" sz="1600" dirty="0" err="1"/>
              <a:t>Employee_Name</a:t>
            </a:r>
            <a:r>
              <a:rPr lang="en-US" sz="1600" dirty="0"/>
              <a:t>}.  </a:t>
            </a:r>
          </a:p>
          <a:p>
            <a:pPr>
              <a:buNone/>
            </a:pPr>
            <a:r>
              <a:rPr lang="en-US" sz="1600" dirty="0"/>
              <a:t>Also, </a:t>
            </a:r>
            <a:r>
              <a:rPr lang="en-US" sz="1600" dirty="0" err="1"/>
              <a:t>Employee_Id</a:t>
            </a:r>
            <a:r>
              <a:rPr lang="en-US" sz="1600" dirty="0"/>
              <a:t> → </a:t>
            </a:r>
            <a:r>
              <a:rPr lang="en-US" sz="1600" dirty="0" err="1"/>
              <a:t>Employee_Id</a:t>
            </a:r>
            <a:r>
              <a:rPr lang="en-US" sz="1600" dirty="0"/>
              <a:t> and </a:t>
            </a:r>
            <a:r>
              <a:rPr lang="en-US" sz="1600" dirty="0" err="1"/>
              <a:t>Employee_Name</a:t>
            </a:r>
            <a:r>
              <a:rPr lang="en-US" sz="1600" dirty="0"/>
              <a:t>   →    </a:t>
            </a:r>
            <a:r>
              <a:rPr lang="en-US" sz="1600" dirty="0" err="1"/>
              <a:t>Employee_Name</a:t>
            </a:r>
            <a:r>
              <a:rPr lang="en-US" sz="1600" dirty="0"/>
              <a:t> are</a:t>
            </a:r>
          </a:p>
          <a:p>
            <a:pPr>
              <a:buNone/>
            </a:pPr>
            <a:r>
              <a:rPr lang="en-US" sz="1600" dirty="0"/>
              <a:t> trivial dependencies too.  </a:t>
            </a:r>
          </a:p>
          <a:p>
            <a:pPr>
              <a:buNone/>
            </a:pPr>
            <a:r>
              <a:rPr lang="en-US" sz="2000" dirty="0"/>
              <a:t>2. Non-trivial functional dependency</a:t>
            </a:r>
          </a:p>
          <a:p>
            <a:pPr>
              <a:buNone/>
            </a:pPr>
            <a:r>
              <a:rPr lang="en-US" sz="1600" dirty="0"/>
              <a:t>A → B has a non-trivial functional dependency if B is not a subset of A.</a:t>
            </a:r>
          </a:p>
          <a:p>
            <a:pPr>
              <a:buNone/>
            </a:pPr>
            <a:r>
              <a:rPr lang="en-US" sz="1600" dirty="0"/>
              <a:t>When A intersection B is NULL, then A → B is called as complete non-trivial.</a:t>
            </a:r>
          </a:p>
          <a:p>
            <a:pPr>
              <a:buNone/>
            </a:pPr>
            <a:r>
              <a:rPr lang="en-US" sz="1600" b="1" dirty="0"/>
              <a:t>Example:</a:t>
            </a:r>
            <a:endParaRPr lang="en-US" sz="1600" dirty="0"/>
          </a:p>
          <a:p>
            <a:pPr>
              <a:buNone/>
            </a:pPr>
            <a:r>
              <a:rPr lang="en-US" sz="1600" dirty="0"/>
              <a:t>ID   →    Name,  </a:t>
            </a:r>
          </a:p>
          <a:p>
            <a:pPr>
              <a:buNone/>
            </a:pPr>
            <a:r>
              <a:rPr lang="en-US" sz="1600" dirty="0"/>
              <a:t>Name   →    DOB  </a:t>
            </a:r>
          </a:p>
          <a:p>
            <a:pPr>
              <a:buNone/>
            </a:pPr>
            <a:r>
              <a:rPr lang="en-US" sz="1600" dirty="0"/>
              <a:t/>
            </a:r>
            <a:br>
              <a:rPr lang="en-US" sz="1600" dirty="0"/>
            </a:br>
            <a:endParaRPr lang="en-US" sz="16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lstStyle/>
          <a:p>
            <a:pPr algn="ctr" eaLnBrk="1" hangingPunct="1"/>
            <a:r>
              <a:rPr lang="en-US" b="1" dirty="0"/>
              <a:t>Module Summary</a:t>
            </a:r>
            <a:endParaRPr lang="en-US" dirty="0"/>
          </a:p>
        </p:txBody>
      </p:sp>
      <p:sp>
        <p:nvSpPr>
          <p:cNvPr id="2" name="Content Placeholder 1"/>
          <p:cNvSpPr>
            <a:spLocks noGrp="1"/>
          </p:cNvSpPr>
          <p:nvPr>
            <p:ph idx="1"/>
          </p:nvPr>
        </p:nvSpPr>
        <p:spPr>
          <a:xfrm>
            <a:off x="1295400" y="1143000"/>
            <a:ext cx="7391400" cy="4953000"/>
          </a:xfrm>
        </p:spPr>
        <p:txBody>
          <a:bodyPr rtlCol="0">
            <a:normAutofit/>
          </a:bodyPr>
          <a:lstStyle/>
          <a:p>
            <a:r>
              <a:rPr lang="en-US" sz="2000" dirty="0"/>
              <a:t>Definition</a:t>
            </a:r>
          </a:p>
          <a:p>
            <a:r>
              <a:rPr lang="en-US" sz="2000" dirty="0"/>
              <a:t>Objectives of normalization</a:t>
            </a:r>
          </a:p>
          <a:p>
            <a:r>
              <a:rPr lang="en-US" sz="2000" dirty="0"/>
              <a:t>Forms of normalization:</a:t>
            </a:r>
          </a:p>
          <a:p>
            <a:pPr>
              <a:buNone/>
            </a:pPr>
            <a:r>
              <a:rPr lang="en-US" sz="2000" dirty="0"/>
              <a:t>- First Normal Form</a:t>
            </a:r>
          </a:p>
          <a:p>
            <a:pPr>
              <a:buNone/>
            </a:pPr>
            <a:r>
              <a:rPr lang="en-US" sz="2000" dirty="0"/>
              <a:t>- Second Normal Form</a:t>
            </a:r>
          </a:p>
          <a:p>
            <a:pPr>
              <a:buNone/>
            </a:pPr>
            <a:r>
              <a:rPr lang="en-US" sz="2000" dirty="0"/>
              <a:t>- Third Normal Form</a:t>
            </a:r>
          </a:p>
          <a:p>
            <a:r>
              <a:rPr lang="en-US" sz="2000" dirty="0"/>
              <a:t>Functional dependencies and primary keys</a:t>
            </a:r>
          </a:p>
          <a:p>
            <a:r>
              <a:rPr lang="en-US" sz="2000" dirty="0"/>
              <a:t>Data redundancy and update anomalies</a:t>
            </a:r>
            <a:endParaRPr lang="en-US" sz="2000" dirty="0">
              <a:latin typeface="Vani" pitchFamily="34" charset="0"/>
              <a:cs typeface="Vani"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Normalization</a:t>
            </a:r>
            <a:r>
              <a:rPr lang="en-US" sz="2800" dirty="0"/>
              <a:t> </a:t>
            </a:r>
            <a:endParaRPr lang="en-US" sz="2800" b="1" dirty="0"/>
          </a:p>
        </p:txBody>
      </p:sp>
      <p:sp>
        <p:nvSpPr>
          <p:cNvPr id="4099" name="Content Placeholder 2"/>
          <p:cNvSpPr>
            <a:spLocks noGrp="1"/>
          </p:cNvSpPr>
          <p:nvPr>
            <p:ph idx="1"/>
          </p:nvPr>
        </p:nvSpPr>
        <p:spPr>
          <a:xfrm>
            <a:off x="1066800" y="1066800"/>
            <a:ext cx="7620000" cy="5486400"/>
          </a:xfrm>
        </p:spPr>
        <p:txBody>
          <a:bodyPr>
            <a:normAutofit/>
          </a:bodyPr>
          <a:lstStyle/>
          <a:p>
            <a:pPr>
              <a:buNone/>
            </a:pPr>
            <a:r>
              <a:rPr lang="en-US" sz="2000" b="1" dirty="0"/>
              <a:t>    Normalization</a:t>
            </a:r>
            <a:r>
              <a:rPr lang="en-US" sz="2000" dirty="0"/>
              <a:t> is a process of organizing the data in database to avoid data redundancy, insertion anomaly, update anomaly &amp; deletion anomaly. </a:t>
            </a:r>
          </a:p>
          <a:p>
            <a:pPr>
              <a:buNone/>
            </a:pPr>
            <a:r>
              <a:rPr lang="en-US" sz="2000" dirty="0"/>
              <a:t>    Let’s discuss about anomalies first then we will discuss normal forms with examples.</a:t>
            </a:r>
          </a:p>
          <a:p>
            <a:pPr>
              <a:buNone/>
            </a:pPr>
            <a:r>
              <a:rPr lang="en-US" sz="2000" b="1" dirty="0"/>
              <a:t>     Anomalies in DBMS</a:t>
            </a:r>
          </a:p>
          <a:p>
            <a:pPr>
              <a:buNone/>
            </a:pPr>
            <a:r>
              <a:rPr lang="en-US" sz="2000" dirty="0"/>
              <a:t>    There are three types of anomalies that occur when the database is not normalized. These are – Insertion, update and deletion anomaly. Let’s take an example to understand this.</a:t>
            </a:r>
          </a:p>
          <a:p>
            <a:pPr>
              <a:buNone/>
            </a:pPr>
            <a:r>
              <a:rPr lang="en-US" sz="2000" b="1" dirty="0"/>
              <a:t>    Example</a:t>
            </a:r>
            <a:r>
              <a:rPr lang="en-US" sz="2000" dirty="0"/>
              <a:t>: Suppose a manufacturing company stores the employee details in a table named employee that has four attributes: </a:t>
            </a:r>
            <a:r>
              <a:rPr lang="en-US" sz="2000" dirty="0" err="1"/>
              <a:t>emp_id</a:t>
            </a:r>
            <a:r>
              <a:rPr lang="en-US" sz="2000" dirty="0"/>
              <a:t> for storing employee’s id, </a:t>
            </a:r>
            <a:r>
              <a:rPr lang="en-US" sz="2000" dirty="0" err="1"/>
              <a:t>emp_name</a:t>
            </a:r>
            <a:r>
              <a:rPr lang="en-US" sz="2000" dirty="0"/>
              <a:t> for storing employee’s name, </a:t>
            </a:r>
            <a:r>
              <a:rPr lang="en-US" sz="2000" dirty="0" err="1"/>
              <a:t>emp_address</a:t>
            </a:r>
            <a:r>
              <a:rPr lang="en-US" sz="2000" dirty="0"/>
              <a:t> for storing employee’s address and </a:t>
            </a:r>
            <a:r>
              <a:rPr lang="en-US" sz="2000" dirty="0" err="1"/>
              <a:t>emp_dept</a:t>
            </a:r>
            <a:r>
              <a:rPr lang="en-US" sz="2000" dirty="0"/>
              <a:t> for storing the department details in which the employee works. </a:t>
            </a:r>
          </a:p>
          <a:p>
            <a:pPr>
              <a:buNone/>
            </a:pPr>
            <a:r>
              <a:rPr lang="en-US" sz="2000" dirty="0"/>
              <a:t>    At some point of time the table looks like this:</a:t>
            </a:r>
          </a:p>
          <a:p>
            <a:pPr eaLnBrk="1" hangingPunct="1">
              <a:lnSpc>
                <a:spcPct val="90000"/>
              </a:lnSpc>
              <a:buFont typeface="Arial" charset="0"/>
              <a:buNone/>
            </a:pPr>
            <a:endParaRPr 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mzah\Desktop\j.png"/>
          <p:cNvPicPr>
            <a:picLocks noGrp="1" noChangeAspect="1" noChangeArrowheads="1"/>
          </p:cNvPicPr>
          <p:nvPr>
            <p:ph idx="1"/>
          </p:nvPr>
        </p:nvPicPr>
        <p:blipFill>
          <a:blip r:embed="rId2"/>
          <a:srcRect/>
          <a:stretch>
            <a:fillRect/>
          </a:stretch>
        </p:blipFill>
        <p:spPr bwMode="auto">
          <a:xfrm>
            <a:off x="1337768" y="1066800"/>
            <a:ext cx="7078063" cy="2876952"/>
          </a:xfrm>
          <a:prstGeom prst="rect">
            <a:avLst/>
          </a:prstGeom>
          <a:noFill/>
        </p:spPr>
      </p:pic>
      <p:sp>
        <p:nvSpPr>
          <p:cNvPr id="5" name="Title 4"/>
          <p:cNvSpPr>
            <a:spLocks noGrp="1"/>
          </p:cNvSpPr>
          <p:nvPr>
            <p:ph type="title"/>
          </p:nvPr>
        </p:nvSpPr>
        <p:spPr>
          <a:xfrm>
            <a:off x="1372937" y="-76200"/>
            <a:ext cx="7498080" cy="1143000"/>
          </a:xfrm>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Anomalies in DBMS Cont…</a:t>
            </a:r>
          </a:p>
        </p:txBody>
      </p:sp>
      <p:sp>
        <p:nvSpPr>
          <p:cNvPr id="4099" name="Content Placeholder 2"/>
          <p:cNvSpPr>
            <a:spLocks noGrp="1"/>
          </p:cNvSpPr>
          <p:nvPr>
            <p:ph idx="1"/>
          </p:nvPr>
        </p:nvSpPr>
        <p:spPr>
          <a:xfrm>
            <a:off x="1066800" y="1066800"/>
            <a:ext cx="7620000" cy="5486400"/>
          </a:xfrm>
        </p:spPr>
        <p:txBody>
          <a:bodyPr>
            <a:normAutofit fontScale="92500" lnSpcReduction="10000"/>
          </a:bodyPr>
          <a:lstStyle/>
          <a:p>
            <a:pPr>
              <a:buNone/>
            </a:pPr>
            <a:r>
              <a:rPr lang="en-US" sz="2000" dirty="0"/>
              <a:t>    The above table is not normalized. We will see the problems that we face when a table is not normalized.</a:t>
            </a:r>
          </a:p>
          <a:p>
            <a:pPr>
              <a:buNone/>
            </a:pPr>
            <a:r>
              <a:rPr lang="en-US" sz="2000" b="1" dirty="0"/>
              <a:t>    Update anomaly</a:t>
            </a:r>
            <a:r>
              <a:rPr lang="en-US" sz="2000" dirty="0"/>
              <a:t>: In the above table 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p>
          <a:p>
            <a:pPr>
              <a:buNone/>
            </a:pPr>
            <a:r>
              <a:rPr lang="en-US" sz="2000" b="1" dirty="0"/>
              <a:t>    Insert anomaly</a:t>
            </a:r>
            <a:r>
              <a:rPr lang="en-US" sz="2000" dirty="0"/>
              <a:t>: Suppose a new employee joins the company, who is under training and currently not assigned to any department then we would not be able to insert the data into the table if emp_dept field doesn’t allow nulls.</a:t>
            </a:r>
          </a:p>
          <a:p>
            <a:pPr>
              <a:buNone/>
            </a:pPr>
            <a:r>
              <a:rPr lang="en-US" sz="2000" b="1" dirty="0"/>
              <a:t>    Delete anomaly</a:t>
            </a:r>
            <a:r>
              <a:rPr lang="en-US" sz="2000" dirty="0"/>
              <a:t>: Suppose, if at a point of time the company closes the department D890 then deleting the rows that are having emp_dept as D890 would also delete the information of employee Maggie since she is assigned only to this department.</a:t>
            </a:r>
          </a:p>
          <a:p>
            <a:pPr>
              <a:buNone/>
            </a:pPr>
            <a:r>
              <a:rPr lang="en-US" sz="2000" dirty="0"/>
              <a:t>    To overcome these anomalies we need to normalize the data.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First normal form (1NF)</a:t>
            </a:r>
          </a:p>
        </p:txBody>
      </p:sp>
      <p:sp>
        <p:nvSpPr>
          <p:cNvPr id="4099" name="Content Placeholder 2"/>
          <p:cNvSpPr>
            <a:spLocks noGrp="1"/>
          </p:cNvSpPr>
          <p:nvPr>
            <p:ph idx="1"/>
          </p:nvPr>
        </p:nvSpPr>
        <p:spPr>
          <a:xfrm>
            <a:off x="1066800" y="1066800"/>
            <a:ext cx="7620000" cy="5486400"/>
          </a:xfrm>
        </p:spPr>
        <p:txBody>
          <a:bodyPr>
            <a:normAutofit/>
          </a:bodyPr>
          <a:lstStyle/>
          <a:p>
            <a:pPr>
              <a:buNone/>
            </a:pPr>
            <a:r>
              <a:rPr lang="en-US" sz="2000" b="1" dirty="0"/>
              <a:t>    Normalization</a:t>
            </a:r>
          </a:p>
          <a:p>
            <a:pPr>
              <a:buNone/>
            </a:pPr>
            <a:r>
              <a:rPr lang="en-US" sz="2000" dirty="0"/>
              <a:t>    Here are the most commonly used normal forms:</a:t>
            </a:r>
          </a:p>
          <a:p>
            <a:r>
              <a:rPr lang="en-US" sz="2000" dirty="0"/>
              <a:t>First normal form(1NF)</a:t>
            </a:r>
          </a:p>
          <a:p>
            <a:r>
              <a:rPr lang="en-US" sz="2000" dirty="0"/>
              <a:t>Second normal form(2NF)</a:t>
            </a:r>
          </a:p>
          <a:p>
            <a:r>
              <a:rPr lang="en-US" sz="2000" dirty="0"/>
              <a:t>Third normal form(3NF)</a:t>
            </a:r>
          </a:p>
          <a:p>
            <a:pPr>
              <a:buNone/>
            </a:pPr>
            <a:r>
              <a:rPr lang="en-US" sz="2000" b="1" dirty="0"/>
              <a:t>   </a:t>
            </a:r>
          </a:p>
          <a:p>
            <a:pPr>
              <a:buNone/>
            </a:pPr>
            <a:endParaRPr lang="en-US" sz="2000" dirty="0"/>
          </a:p>
          <a:p>
            <a:pPr>
              <a:buNone/>
            </a:pPr>
            <a:endParaRPr lang="en-US" sz="20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Normal Form Rules</a:t>
            </a:r>
          </a:p>
        </p:txBody>
      </p:sp>
      <p:pic>
        <p:nvPicPr>
          <p:cNvPr id="2051" name="Picture 3" descr="C:\Users\Hamzah\Desktop\Screenshot_2.png"/>
          <p:cNvPicPr>
            <a:picLocks noGrp="1" noChangeAspect="1" noChangeArrowheads="1"/>
          </p:cNvPicPr>
          <p:nvPr>
            <p:ph idx="1"/>
          </p:nvPr>
        </p:nvPicPr>
        <p:blipFill>
          <a:blip r:embed="rId2"/>
          <a:srcRect/>
          <a:stretch>
            <a:fillRect/>
          </a:stretch>
        </p:blipFill>
        <p:spPr bwMode="auto">
          <a:xfrm>
            <a:off x="1435100" y="1143000"/>
            <a:ext cx="7499350" cy="2196501"/>
          </a:xfrm>
          <a:prstGeom prst="rect">
            <a:avLst/>
          </a:prstGeom>
          <a:noFill/>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274638"/>
            <a:ext cx="7620000" cy="715962"/>
          </a:xfrm>
          <a:solidFill>
            <a:srgbClr val="FFFF00"/>
          </a:solidFill>
        </p:spPr>
        <p:txBody>
          <a:bodyPr>
            <a:normAutofit/>
          </a:bodyPr>
          <a:lstStyle/>
          <a:p>
            <a:pPr algn="ctr"/>
            <a:r>
              <a:rPr lang="en-US" sz="2800" b="1" dirty="0"/>
              <a:t>First normal form (1NF)</a:t>
            </a:r>
          </a:p>
        </p:txBody>
      </p:sp>
      <p:sp>
        <p:nvSpPr>
          <p:cNvPr id="4099" name="Content Placeholder 2"/>
          <p:cNvSpPr>
            <a:spLocks noGrp="1"/>
          </p:cNvSpPr>
          <p:nvPr>
            <p:ph idx="1"/>
          </p:nvPr>
        </p:nvSpPr>
        <p:spPr>
          <a:xfrm>
            <a:off x="1066800" y="1066800"/>
            <a:ext cx="7620000" cy="5486400"/>
          </a:xfrm>
        </p:spPr>
        <p:txBody>
          <a:bodyPr>
            <a:normAutofit/>
          </a:bodyPr>
          <a:lstStyle/>
          <a:p>
            <a:r>
              <a:rPr lang="en-US" sz="2000" dirty="0"/>
              <a:t>A relation will be 1NF if it contains an atomic value.</a:t>
            </a:r>
          </a:p>
          <a:p>
            <a:r>
              <a:rPr lang="en-US" sz="2000" dirty="0"/>
              <a:t>It states that an attribute of a table cannot hold multiple values. It must hold only single-valued attribute.</a:t>
            </a:r>
          </a:p>
          <a:p>
            <a:r>
              <a:rPr lang="en-US" sz="2000" dirty="0"/>
              <a:t>First normal form disallows the multi-valued attribute, composite attribute, and their combinations.</a:t>
            </a:r>
          </a:p>
          <a:p>
            <a:pPr>
              <a:buNone/>
            </a:pPr>
            <a:endParaRPr lang="en-US" sz="2000" dirty="0"/>
          </a:p>
          <a:p>
            <a:pPr>
              <a:buNone/>
            </a:pPr>
            <a:r>
              <a:rPr lang="en-US" sz="2000" b="1" dirty="0"/>
              <a:t>Example:</a:t>
            </a:r>
            <a:r>
              <a:rPr lang="en-US" sz="2000" dirty="0"/>
              <a:t> </a:t>
            </a:r>
          </a:p>
          <a:p>
            <a:pPr>
              <a:buNone/>
            </a:pPr>
            <a:r>
              <a:rPr lang="en-US" sz="2000" dirty="0"/>
              <a:t>Relation EMPLOYEE is not in 1NF because of multi-valued attribute EMP_PHONE.</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2386</TotalTime>
  <Words>634</Words>
  <Application>Microsoft Office PowerPoint</Application>
  <PresentationFormat>On-screen Show (4:3)</PresentationFormat>
  <Paragraphs>95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Vani</vt:lpstr>
      <vt:lpstr>Verdana</vt:lpstr>
      <vt:lpstr>Wingdings 2</vt:lpstr>
      <vt:lpstr>Solstice</vt:lpstr>
      <vt:lpstr>Database Planning, Design and Management I</vt:lpstr>
      <vt:lpstr>MODULE 1V</vt:lpstr>
      <vt:lpstr>Module Summary</vt:lpstr>
      <vt:lpstr>Normalization </vt:lpstr>
      <vt:lpstr>PowerPoint Presentation</vt:lpstr>
      <vt:lpstr>Anomalies in DBMS Cont…</vt:lpstr>
      <vt:lpstr>First normal form (1NF)</vt:lpstr>
      <vt:lpstr>Normal Form Rules</vt:lpstr>
      <vt:lpstr>First normal form (1NF)</vt:lpstr>
      <vt:lpstr>First normal form (1NF)</vt:lpstr>
      <vt:lpstr>First normal form (1NF)</vt:lpstr>
      <vt:lpstr>Second normal form (2NF)</vt:lpstr>
      <vt:lpstr>Second normal form (2NF)</vt:lpstr>
      <vt:lpstr>Second normal form (2NF)</vt:lpstr>
      <vt:lpstr>Third normal form (3NF)</vt:lpstr>
      <vt:lpstr>Third normal form (3NF)</vt:lpstr>
      <vt:lpstr>Third normal form (3NF)</vt:lpstr>
      <vt:lpstr>Third normal form (3NF)</vt:lpstr>
      <vt:lpstr>Functional Dependency</vt:lpstr>
      <vt:lpstr>Types of Functional dependency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Destiny</cp:lastModifiedBy>
  <cp:revision>228</cp:revision>
  <dcterms:created xsi:type="dcterms:W3CDTF">2019-03-01T09:14:33Z</dcterms:created>
  <dcterms:modified xsi:type="dcterms:W3CDTF">2022-07-21T08:21:45Z</dcterms:modified>
</cp:coreProperties>
</file>