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29" r:id="rId2"/>
    <p:sldId id="330" r:id="rId3"/>
    <p:sldId id="333" r:id="rId4"/>
    <p:sldId id="332" r:id="rId5"/>
    <p:sldId id="334" r:id="rId6"/>
    <p:sldId id="336" r:id="rId7"/>
    <p:sldId id="337" r:id="rId8"/>
    <p:sldId id="33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2ECC7-85A5-405A-8217-2D4E4ECE84DC}" type="datetimeFigureOut">
              <a:rPr lang="en-US" smtClean="0"/>
              <a:pPr/>
              <a:t>7/21/2022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7F5D9-860D-426D-96A5-6479992AA043}" type="slidenum">
              <a:rPr lang="en-US" smtClean="0"/>
              <a:pPr/>
              <a:t>‹#›</a:t>
            </a:fld>
            <a:endParaRPr lang="en-US"/>
          </a:p>
        </p:txBody>
      </p:sp>
    </p:spTree>
    <p:extLst>
      <p:ext uri="{BB962C8B-B14F-4D97-AF65-F5344CB8AC3E}">
        <p14:creationId xmlns:p14="http://schemas.microsoft.com/office/powerpoint/2010/main" val="168090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792F2CF-CF15-4ECA-B3FC-C3612070D3E8}" type="datetimeFigureOut">
              <a:rPr lang="en-US" smtClean="0"/>
              <a:pPr/>
              <a:t>7/21/2022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792F2CF-CF15-4ECA-B3FC-C3612070D3E8}" type="datetimeFigureOut">
              <a:rPr lang="en-US" smtClean="0"/>
              <a:pPr/>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792F2CF-CF15-4ECA-B3FC-C3612070D3E8}"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7/21/2022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effectLst/>
              </a:rPr>
              <a:t>MODULE  V</a:t>
            </a:r>
            <a:endParaRPr lang="en-US" dirty="0"/>
          </a:p>
        </p:txBody>
      </p:sp>
      <p:sp>
        <p:nvSpPr>
          <p:cNvPr id="3" name="Content Placeholder 2"/>
          <p:cNvSpPr>
            <a:spLocks noGrp="1"/>
          </p:cNvSpPr>
          <p:nvPr>
            <p:ph idx="1"/>
          </p:nvPr>
        </p:nvSpPr>
        <p:spPr/>
        <p:txBody>
          <a:bodyPr/>
          <a:lstStyle/>
          <a:p>
            <a:pPr marL="82296" indent="0" algn="ctr">
              <a:buNone/>
            </a:pPr>
            <a:endParaRPr lang="en-US" b="1" dirty="0"/>
          </a:p>
          <a:p>
            <a:pPr marL="82296" indent="0" algn="ctr">
              <a:buNone/>
            </a:pPr>
            <a:endParaRPr lang="en-US" b="1" dirty="0"/>
          </a:p>
          <a:p>
            <a:pPr marL="82296" indent="0" algn="ctr">
              <a:buNone/>
            </a:pPr>
            <a:endParaRPr lang="en-US" b="1" dirty="0"/>
          </a:p>
          <a:p>
            <a:pPr marL="82296" indent="0" algn="ctr">
              <a:buNone/>
            </a:pPr>
            <a:r>
              <a:rPr lang="en-US" b="1" dirty="0"/>
              <a:t>Database </a:t>
            </a:r>
            <a:r>
              <a:rPr lang="en-US" b="1" dirty="0" smtClean="0"/>
              <a:t>Design</a:t>
            </a:r>
            <a:endParaRPr lang="en-US" b="1" dirty="0"/>
          </a:p>
        </p:txBody>
      </p:sp>
    </p:spTree>
    <p:extLst>
      <p:ext uri="{BB962C8B-B14F-4D97-AF65-F5344CB8AC3E}">
        <p14:creationId xmlns:p14="http://schemas.microsoft.com/office/powerpoint/2010/main" val="383181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lstStyle/>
          <a:p>
            <a:pPr algn="ctr" eaLnBrk="1" hangingPunct="1"/>
            <a:r>
              <a:rPr lang="en-US" b="1"/>
              <a:t>Module Summary</a:t>
            </a:r>
            <a:endParaRPr lang="en-US" dirty="0"/>
          </a:p>
        </p:txBody>
      </p:sp>
      <p:sp>
        <p:nvSpPr>
          <p:cNvPr id="2" name="Content Placeholder 1"/>
          <p:cNvSpPr>
            <a:spLocks noGrp="1"/>
          </p:cNvSpPr>
          <p:nvPr>
            <p:ph idx="1"/>
          </p:nvPr>
        </p:nvSpPr>
        <p:spPr>
          <a:xfrm>
            <a:off x="1295400" y="1143000"/>
            <a:ext cx="7391400" cy="4953000"/>
          </a:xfrm>
        </p:spPr>
        <p:txBody>
          <a:bodyPr rtlCol="0">
            <a:normAutofit/>
          </a:bodyPr>
          <a:lstStyle/>
          <a:p>
            <a:r>
              <a:rPr lang="en-US" sz="2000" dirty="0"/>
              <a:t>Database application lifecycle:</a:t>
            </a:r>
          </a:p>
          <a:p>
            <a:pPr>
              <a:buNone/>
            </a:pPr>
            <a:r>
              <a:rPr lang="en-US" sz="2000" dirty="0"/>
              <a:t>- Planning</a:t>
            </a:r>
          </a:p>
          <a:p>
            <a:pPr>
              <a:buNone/>
            </a:pPr>
            <a:r>
              <a:rPr lang="en-US" sz="2000" dirty="0"/>
              <a:t>- System definition</a:t>
            </a:r>
          </a:p>
          <a:p>
            <a:pPr>
              <a:buNone/>
            </a:pPr>
            <a:r>
              <a:rPr lang="en-US" sz="2000" dirty="0"/>
              <a:t>- Requirements collection and analysis</a:t>
            </a:r>
          </a:p>
          <a:p>
            <a:r>
              <a:rPr lang="en-US" sz="2000" dirty="0"/>
              <a:t>Approaches to database design; data modeling; phases of</a:t>
            </a:r>
          </a:p>
          <a:p>
            <a:pPr>
              <a:buNone/>
            </a:pPr>
            <a:r>
              <a:rPr lang="en-US" sz="2000" dirty="0"/>
              <a:t>database design; DBMS selection</a:t>
            </a:r>
          </a:p>
          <a:p>
            <a:r>
              <a:rPr lang="en-US" sz="2000" dirty="0"/>
              <a:t> Application design</a:t>
            </a:r>
          </a:p>
          <a:p>
            <a:r>
              <a:rPr lang="en-US" sz="2000" dirty="0"/>
              <a:t>Prototyping and implementation</a:t>
            </a:r>
          </a:p>
          <a:p>
            <a:r>
              <a:rPr lang="en-US" sz="2000" dirty="0"/>
              <a:t>Data conversion and loading</a:t>
            </a:r>
          </a:p>
          <a:p>
            <a:r>
              <a:rPr lang="en-US" sz="2000" dirty="0"/>
              <a:t>Testing</a:t>
            </a:r>
            <a:endParaRPr lang="en-US" sz="2000" dirty="0">
              <a:latin typeface="Vani" pitchFamily="34" charset="0"/>
              <a:cs typeface="Vani"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fontScale="90000"/>
          </a:bodyPr>
          <a:lstStyle/>
          <a:p>
            <a:r>
              <a:rPr lang="en-US" sz="4400" b="1" dirty="0"/>
              <a:t>Database application lifecycle</a:t>
            </a:r>
          </a:p>
        </p:txBody>
      </p:sp>
      <p:sp>
        <p:nvSpPr>
          <p:cNvPr id="2" name="Content Placeholder 1"/>
          <p:cNvSpPr>
            <a:spLocks noGrp="1"/>
          </p:cNvSpPr>
          <p:nvPr>
            <p:ph idx="1"/>
          </p:nvPr>
        </p:nvSpPr>
        <p:spPr>
          <a:xfrm>
            <a:off x="1295400" y="1143000"/>
            <a:ext cx="7391400" cy="4953000"/>
          </a:xfrm>
        </p:spPr>
        <p:txBody>
          <a:bodyPr rtlCol="0">
            <a:noAutofit/>
          </a:bodyPr>
          <a:lstStyle/>
          <a:p>
            <a:r>
              <a:rPr lang="en-US" sz="2000" dirty="0"/>
              <a:t>Analysis</a:t>
            </a:r>
          </a:p>
          <a:p>
            <a:pPr>
              <a:buNone/>
            </a:pPr>
            <a:r>
              <a:rPr lang="en-US" sz="2000" dirty="0"/>
              <a:t>    The analysis phase is where the stakeholders are interviewed and any existing system is examined to identify problems, possibilities and constraints. The objectives and scope of the new system are determined.</a:t>
            </a:r>
          </a:p>
          <a:p>
            <a:r>
              <a:rPr lang="en-US" sz="2000" dirty="0"/>
              <a:t>Design</a:t>
            </a:r>
          </a:p>
          <a:p>
            <a:pPr>
              <a:buNone/>
            </a:pPr>
            <a:r>
              <a:rPr lang="en-US" sz="2000" dirty="0"/>
              <a:t>     The design phase is where a conceptual design is created from the previously determined requirements, and a logical and physical design are created that will be ready for the </a:t>
            </a:r>
            <a:r>
              <a:rPr lang="en-US" sz="2000"/>
              <a:t>database implementation</a:t>
            </a:r>
            <a:r>
              <a:rPr lang="en-US" sz="2000" dirty="0"/>
              <a:t>.</a:t>
            </a:r>
          </a:p>
          <a:p>
            <a:r>
              <a:rPr lang="en-US" sz="2000" dirty="0"/>
              <a:t>Implementation</a:t>
            </a:r>
          </a:p>
          <a:p>
            <a:pPr>
              <a:buNone/>
            </a:pPr>
            <a:r>
              <a:rPr lang="en-US" sz="2000" dirty="0"/>
              <a:t>     The implementation phase is where the database management system (DBMS) is installed, the databases are created, and the data are loaded or imported.</a:t>
            </a:r>
          </a:p>
          <a:p>
            <a:pPr>
              <a:buNone/>
            </a:pPr>
            <a:endParaRPr lang="en-US" sz="2000" dirty="0">
              <a:latin typeface="Vani" pitchFamily="34" charset="0"/>
              <a:cs typeface="Vani"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lstStyle/>
          <a:p>
            <a:pPr algn="ctr"/>
            <a:r>
              <a:rPr lang="en-US" sz="4000" b="1" dirty="0"/>
              <a:t>Database application lifecycle</a:t>
            </a:r>
            <a:endParaRPr lang="en-US" dirty="0"/>
          </a:p>
        </p:txBody>
      </p:sp>
      <p:sp>
        <p:nvSpPr>
          <p:cNvPr id="2" name="Content Placeholder 1"/>
          <p:cNvSpPr>
            <a:spLocks noGrp="1"/>
          </p:cNvSpPr>
          <p:nvPr>
            <p:ph idx="1"/>
          </p:nvPr>
        </p:nvSpPr>
        <p:spPr>
          <a:xfrm>
            <a:off x="1295400" y="1143000"/>
            <a:ext cx="7391400" cy="4953000"/>
          </a:xfrm>
        </p:spPr>
        <p:txBody>
          <a:bodyPr rtlCol="0">
            <a:noAutofit/>
          </a:bodyPr>
          <a:lstStyle/>
          <a:p>
            <a:r>
              <a:rPr lang="en-US" sz="2000" dirty="0"/>
              <a:t>Testing</a:t>
            </a:r>
          </a:p>
          <a:p>
            <a:pPr>
              <a:buNone/>
            </a:pPr>
            <a:r>
              <a:rPr lang="en-US" sz="2000" dirty="0"/>
              <a:t>     The testing phase is where the database is tested and fine-tuned, usually in conjunction with the associated applications.</a:t>
            </a:r>
          </a:p>
          <a:p>
            <a:r>
              <a:rPr lang="en-US" sz="2000" dirty="0"/>
              <a:t>Operation</a:t>
            </a:r>
          </a:p>
          <a:p>
            <a:pPr>
              <a:buNone/>
            </a:pPr>
            <a:r>
              <a:rPr lang="en-US" sz="2000" dirty="0"/>
              <a:t>    The operation phase is where the database is working normally, producing information for its users.</a:t>
            </a:r>
          </a:p>
          <a:p>
            <a:r>
              <a:rPr lang="en-US" sz="2000" dirty="0"/>
              <a:t>Maintenance</a:t>
            </a:r>
          </a:p>
          <a:p>
            <a:pPr>
              <a:buNone/>
            </a:pPr>
            <a:r>
              <a:rPr lang="en-US" sz="2000" dirty="0"/>
              <a:t>     The maintenance phase is where changes are made to the database in response to new requirements or changed operating conditions (such as heavier load).</a:t>
            </a:r>
          </a:p>
          <a:p>
            <a:pPr>
              <a:buNone/>
            </a:pPr>
            <a:r>
              <a:rPr lang="en-US" sz="2000" dirty="0"/>
              <a:t>    Whereas database design deals with designing the system to store the data, systems design is also concerned with the processes that will impact on the data.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fontScale="90000"/>
          </a:bodyPr>
          <a:lstStyle/>
          <a:p>
            <a:pPr algn="ctr"/>
            <a:r>
              <a:rPr lang="en-US" sz="4400" b="1" dirty="0"/>
              <a:t>Approaches to database design</a:t>
            </a:r>
            <a:endParaRPr lang="en-US" b="1" dirty="0"/>
          </a:p>
        </p:txBody>
      </p:sp>
      <p:sp>
        <p:nvSpPr>
          <p:cNvPr id="2" name="Content Placeholder 1"/>
          <p:cNvSpPr>
            <a:spLocks noGrp="1"/>
          </p:cNvSpPr>
          <p:nvPr>
            <p:ph idx="1"/>
          </p:nvPr>
        </p:nvSpPr>
        <p:spPr>
          <a:xfrm>
            <a:off x="1295400" y="1143000"/>
            <a:ext cx="7391400" cy="4953000"/>
          </a:xfrm>
        </p:spPr>
        <p:txBody>
          <a:bodyPr rtlCol="0">
            <a:noAutofit/>
          </a:bodyPr>
          <a:lstStyle/>
          <a:p>
            <a:pPr marL="82296" indent="0" fontAlgn="base">
              <a:buNone/>
            </a:pPr>
            <a:r>
              <a:rPr lang="en-US" sz="2000" b="1" dirty="0"/>
              <a:t>Database Design Strategies</a:t>
            </a:r>
            <a:endParaRPr lang="en-US" sz="2000" dirty="0"/>
          </a:p>
          <a:p>
            <a:pPr marL="82296" indent="0" fontAlgn="base">
              <a:buNone/>
            </a:pPr>
            <a:r>
              <a:rPr lang="en-US" sz="2000" dirty="0"/>
              <a:t>There are two approaches for developing any database, the top-down method and the bottom-up method. </a:t>
            </a:r>
          </a:p>
          <a:p>
            <a:pPr fontAlgn="base"/>
            <a:r>
              <a:rPr lang="en-US" sz="2000" b="1" dirty="0"/>
              <a:t>Top – down design method</a:t>
            </a:r>
            <a:endParaRPr lang="en-US" sz="2000" dirty="0"/>
          </a:p>
          <a:p>
            <a:pPr marL="82296" indent="0" fontAlgn="base">
              <a:buNone/>
            </a:pPr>
            <a:r>
              <a:rPr lang="en-US" sz="2000" dirty="0"/>
              <a:t>The top-down design method starts from the general and moves to the specific. In other words, you start with a general idea of what is needed for the system and then work your way down to the more specific details of how the system will interact. </a:t>
            </a:r>
          </a:p>
          <a:p>
            <a:pPr marL="82296" indent="0" fontAlgn="base">
              <a:buNone/>
            </a:pPr>
            <a:r>
              <a:rPr lang="en-US" sz="2000" dirty="0"/>
              <a:t>This process involves the identification of different entity types and the definition of each entity’s attributes.</a:t>
            </a:r>
          </a:p>
          <a:p>
            <a:pPr fontAlgn="base"/>
            <a:r>
              <a:rPr lang="en-US" sz="2000" b="1" dirty="0"/>
              <a:t>Bottom – up design method</a:t>
            </a:r>
            <a:endParaRPr lang="en-US" sz="2000" dirty="0"/>
          </a:p>
          <a:p>
            <a:pPr marL="82296" indent="0" fontAlgn="base">
              <a:buNone/>
            </a:pPr>
            <a:r>
              <a:rPr lang="en-US" sz="2000" dirty="0"/>
              <a:t>The bottom-up approach begins with the specific details and moves up to the general. This is done by first identifying the data elements (items) and then grouping them together in data sets. In other words, this method first identifies the attributes, and then groups them to form entities.</a:t>
            </a:r>
            <a:br>
              <a:rPr lang="en-US" sz="2000" dirty="0"/>
            </a:br>
            <a:endParaRPr lang="en-US"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fontScale="90000"/>
          </a:bodyPr>
          <a:lstStyle/>
          <a:p>
            <a:pPr algn="ctr"/>
            <a:r>
              <a:rPr lang="en-US" sz="4400" b="1" dirty="0"/>
              <a:t>Approaches to database design</a:t>
            </a:r>
            <a:endParaRPr lang="en-US" b="1" dirty="0"/>
          </a:p>
        </p:txBody>
      </p:sp>
      <p:sp>
        <p:nvSpPr>
          <p:cNvPr id="2" name="Content Placeholder 1"/>
          <p:cNvSpPr>
            <a:spLocks noGrp="1"/>
          </p:cNvSpPr>
          <p:nvPr>
            <p:ph idx="1"/>
          </p:nvPr>
        </p:nvSpPr>
        <p:spPr>
          <a:xfrm>
            <a:off x="1295400" y="1143000"/>
            <a:ext cx="7391400" cy="5562600"/>
          </a:xfrm>
        </p:spPr>
        <p:txBody>
          <a:bodyPr rtlCol="0">
            <a:noAutofit/>
          </a:bodyPr>
          <a:lstStyle/>
          <a:p>
            <a:pPr marL="82296" indent="0" fontAlgn="base">
              <a:buNone/>
            </a:pPr>
            <a:r>
              <a:rPr lang="en-US" sz="2000" dirty="0"/>
              <a:t>Two general approaches (top – down and bottom – up) to the design of the databases can be heavily influenced by factors like scope, size of the system, the organizations management style, and the organizations structure. </a:t>
            </a:r>
          </a:p>
          <a:p>
            <a:pPr marL="82296" indent="0" fontAlgn="base">
              <a:buNone/>
            </a:pPr>
            <a:r>
              <a:rPr lang="en-US" sz="2000" dirty="0"/>
              <a:t>Depending on such factors, the design of the database might use two very different approaches, centralized design and decentralized design.</a:t>
            </a:r>
          </a:p>
          <a:p>
            <a:pPr fontAlgn="base"/>
            <a:r>
              <a:rPr lang="en-US" sz="2000" b="1" dirty="0"/>
              <a:t>Centralized design</a:t>
            </a:r>
            <a:endParaRPr lang="en-US" sz="2000" dirty="0"/>
          </a:p>
          <a:p>
            <a:pPr marL="82296" indent="0" fontAlgn="base">
              <a:buNone/>
            </a:pPr>
            <a:r>
              <a:rPr lang="en-US" sz="2000" dirty="0"/>
              <a:t>Centralized design is most productive when the data component is composed of a moderately small number of objects and procedures. Centralized design is typical of a simple or small database and can be successfully done by a single database administrator or by a small design team. </a:t>
            </a:r>
          </a:p>
          <a:p>
            <a:pPr marL="82296" indent="0" fontAlgn="base">
              <a:buNone/>
            </a:pPr>
            <a:r>
              <a:rPr lang="en-US" sz="2000" dirty="0"/>
              <a:t>This person or team will define the problems, create the conceptual design, verify the conceptual design with the user views, and define system processes and data constraints to ensure that the design complies with the organizations goals. </a:t>
            </a:r>
          </a:p>
        </p:txBody>
      </p:sp>
    </p:spTree>
    <p:extLst>
      <p:ext uri="{BB962C8B-B14F-4D97-AF65-F5344CB8AC3E}">
        <p14:creationId xmlns:p14="http://schemas.microsoft.com/office/powerpoint/2010/main" val="23991200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fontScale="90000"/>
          </a:bodyPr>
          <a:lstStyle/>
          <a:p>
            <a:pPr algn="ctr"/>
            <a:r>
              <a:rPr lang="en-US" sz="4400" b="1" dirty="0"/>
              <a:t>Approaches to database design</a:t>
            </a:r>
            <a:endParaRPr lang="en-US" b="1" dirty="0"/>
          </a:p>
        </p:txBody>
      </p:sp>
      <p:sp>
        <p:nvSpPr>
          <p:cNvPr id="2" name="Content Placeholder 1"/>
          <p:cNvSpPr>
            <a:spLocks noGrp="1"/>
          </p:cNvSpPr>
          <p:nvPr>
            <p:ph idx="1"/>
          </p:nvPr>
        </p:nvSpPr>
        <p:spPr>
          <a:xfrm>
            <a:off x="1295400" y="1143000"/>
            <a:ext cx="7391400" cy="4953000"/>
          </a:xfrm>
        </p:spPr>
        <p:txBody>
          <a:bodyPr rtlCol="0">
            <a:noAutofit/>
          </a:bodyPr>
          <a:lstStyle/>
          <a:p>
            <a:pPr fontAlgn="base"/>
            <a:r>
              <a:rPr lang="en-US" sz="2000" b="1" dirty="0"/>
              <a:t>Decentralized design</a:t>
            </a:r>
            <a:endParaRPr lang="en-US" sz="2000" dirty="0"/>
          </a:p>
          <a:p>
            <a:pPr marL="82296" indent="0" fontAlgn="base">
              <a:buNone/>
            </a:pPr>
            <a:r>
              <a:rPr lang="en-US" sz="2000" dirty="0"/>
              <a:t>Decentralized design might best be used when the data component of the system has a large number of entities and complex relations upon which complex operations are performed. </a:t>
            </a:r>
          </a:p>
          <a:p>
            <a:pPr marL="82296" indent="0" fontAlgn="base">
              <a:buNone/>
            </a:pPr>
            <a:r>
              <a:rPr lang="en-US" sz="2000" dirty="0"/>
              <a:t>This is also likely to be used when the problem itself is spread across many operational sites and the elements are a subset of the entire data set. In large and complex projects a team of carefully selected designers are employed to get the job done. </a:t>
            </a:r>
          </a:p>
          <a:p>
            <a:pPr marL="82296" indent="0" fontAlgn="base">
              <a:buNone/>
            </a:pPr>
            <a:r>
              <a:rPr lang="en-US" sz="2000" dirty="0"/>
              <a:t>This is commonly accomplished by several teams that work on different subsets or modules of the system. Conceptual models are created by these teams and compared to the user views, processes, and constraints for each module. </a:t>
            </a:r>
          </a:p>
        </p:txBody>
      </p:sp>
    </p:spTree>
    <p:extLst>
      <p:ext uri="{BB962C8B-B14F-4D97-AF65-F5344CB8AC3E}">
        <p14:creationId xmlns:p14="http://schemas.microsoft.com/office/powerpoint/2010/main" val="30371237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fontScale="90000"/>
          </a:bodyPr>
          <a:lstStyle/>
          <a:p>
            <a:pPr algn="ctr"/>
            <a:r>
              <a:rPr lang="en-US" sz="4400" b="1" dirty="0"/>
              <a:t>Approaches to database design</a:t>
            </a:r>
            <a:endParaRPr lang="en-US" b="1" dirty="0"/>
          </a:p>
        </p:txBody>
      </p:sp>
      <p:sp>
        <p:nvSpPr>
          <p:cNvPr id="2" name="Content Placeholder 1"/>
          <p:cNvSpPr>
            <a:spLocks noGrp="1"/>
          </p:cNvSpPr>
          <p:nvPr>
            <p:ph idx="1"/>
          </p:nvPr>
        </p:nvSpPr>
        <p:spPr>
          <a:xfrm>
            <a:off x="1295400" y="1143000"/>
            <a:ext cx="7391400" cy="4953000"/>
          </a:xfrm>
        </p:spPr>
        <p:txBody>
          <a:bodyPr rtlCol="0">
            <a:noAutofit/>
          </a:bodyPr>
          <a:lstStyle/>
          <a:p>
            <a:r>
              <a:rPr lang="en-US" sz="2000" b="1" dirty="0"/>
              <a:t>1) Usability</a:t>
            </a:r>
          </a:p>
          <a:p>
            <a:r>
              <a:rPr lang="en-US" sz="2000" dirty="0"/>
              <a:t>Consider how user-friendly the system will be for all those members of staff required to use it. In some </a:t>
            </a:r>
            <a:r>
              <a:rPr lang="en-US" sz="2000" dirty="0" err="1"/>
              <a:t>organisations</a:t>
            </a:r>
            <a:r>
              <a:rPr lang="en-US" sz="2000" dirty="0"/>
              <a:t> those may include Marketing professionals, the IT department, Database Developers and others. Look at the suitability from everyone’s perspective, and consider if you can set different levels of permission for different teams or personnel.</a:t>
            </a:r>
          </a:p>
          <a:p>
            <a:r>
              <a:rPr lang="en-US" sz="2000" dirty="0"/>
              <a:t>Many systems offer drag-and-drop execution, which makes for an intuitive working methodology. Importantly, however the system works, make sure it is usable for your whole team.</a:t>
            </a:r>
          </a:p>
          <a:p>
            <a:r>
              <a:rPr lang="en-US" sz="2000" b="1" dirty="0"/>
              <a:t>2) </a:t>
            </a:r>
            <a:r>
              <a:rPr lang="en-US" sz="2000" b="1" dirty="0" err="1"/>
              <a:t>Visualisation</a:t>
            </a:r>
            <a:r>
              <a:rPr lang="en-US" sz="2000" b="1" dirty="0"/>
              <a:t> &amp; Reporting</a:t>
            </a:r>
          </a:p>
          <a:p>
            <a:r>
              <a:rPr lang="en-US" sz="2000" dirty="0"/>
              <a:t>Review the ease of visually </a:t>
            </a:r>
            <a:r>
              <a:rPr lang="en-US" sz="2000" dirty="0" err="1"/>
              <a:t>analysing</a:t>
            </a:r>
            <a:r>
              <a:rPr lang="en-US" sz="2000" dirty="0"/>
              <a:t> and displaying results for any queries you run on your data, while making selections and deciding segments. Also, check how the software displays campaign results if you feed this information back into the database.</a:t>
            </a:r>
          </a:p>
          <a:p>
            <a:r>
              <a:rPr lang="en-US" sz="2000" dirty="0"/>
              <a:t>You should look for visual displays that will help you show selections and results to colleagues (likely other teams or managers/directors) in a way that they will be able to understand quickly and easily.</a:t>
            </a:r>
          </a:p>
          <a:p>
            <a:r>
              <a:rPr lang="en-US" sz="2000" b="1" dirty="0"/>
              <a:t>3) Security</a:t>
            </a:r>
          </a:p>
          <a:p>
            <a:r>
              <a:rPr lang="en-US" sz="2000" dirty="0"/>
              <a:t>Security of your data is an essential aspect of any database implementation. Business-sensitive data and any personal information you hold must be stored securely to adhere to regulations and to protect it from loss or theft.</a:t>
            </a:r>
          </a:p>
          <a:p>
            <a:r>
              <a:rPr lang="en-US" sz="2000" dirty="0"/>
              <a:t>It is important to consider both the physical risk to data (e.g. the risk from fire, theft, etc.) and the risks from hacking, or from unintentional corruption of data through human error. Any system you implement must address the issue of keeping your data secure.</a:t>
            </a:r>
          </a:p>
          <a:p>
            <a:r>
              <a:rPr lang="en-US" sz="2000" b="1" dirty="0"/>
              <a:t>4) Functionality</a:t>
            </a:r>
          </a:p>
          <a:p>
            <a:r>
              <a:rPr lang="en-US" sz="2000" dirty="0"/>
              <a:t>Confirm that the modules available in the data analysis software meet your business requirements. The functionality or modules you should be looking for include:</a:t>
            </a:r>
          </a:p>
          <a:p>
            <a:r>
              <a:rPr lang="en-US" sz="2000" dirty="0"/>
              <a:t>Extract and filter data</a:t>
            </a:r>
          </a:p>
          <a:p>
            <a:r>
              <a:rPr lang="en-US" sz="2000" dirty="0"/>
              <a:t>Insight and analysis</a:t>
            </a:r>
          </a:p>
          <a:p>
            <a:r>
              <a:rPr lang="en-US" sz="2000" dirty="0"/>
              <a:t>Segmentation and </a:t>
            </a:r>
            <a:r>
              <a:rPr lang="en-US" sz="2000" dirty="0" err="1"/>
              <a:t>modelling</a:t>
            </a:r>
            <a:endParaRPr lang="en-US" sz="2000" dirty="0"/>
          </a:p>
          <a:p>
            <a:r>
              <a:rPr lang="en-US" sz="2000" dirty="0"/>
              <a:t>Automation</a:t>
            </a:r>
          </a:p>
          <a:p>
            <a:r>
              <a:rPr lang="en-US" sz="2000" dirty="0"/>
              <a:t>Forecasting strategy</a:t>
            </a:r>
          </a:p>
          <a:p>
            <a:r>
              <a:rPr lang="en-US" sz="2000" dirty="0"/>
              <a:t>Results </a:t>
            </a:r>
            <a:r>
              <a:rPr lang="en-US" sz="2000" dirty="0" err="1"/>
              <a:t>visualisation</a:t>
            </a:r>
            <a:endParaRPr lang="en-US" sz="2000" dirty="0"/>
          </a:p>
          <a:p>
            <a:r>
              <a:rPr lang="en-US" sz="2000" dirty="0"/>
              <a:t>Campaign planning and ROI management.</a:t>
            </a:r>
          </a:p>
          <a:p>
            <a:r>
              <a:rPr lang="en-US" sz="2000" b="1" dirty="0"/>
              <a:t>5) Support &amp; Development</a:t>
            </a:r>
          </a:p>
          <a:p>
            <a:r>
              <a:rPr lang="en-US" sz="2000" dirty="0"/>
              <a:t>Think about the support service the software company offers for its solution. Is this available during the hours you are likely to need support? Is the support offered by email, phone, other?</a:t>
            </a:r>
          </a:p>
          <a:p>
            <a:r>
              <a:rPr lang="en-US" sz="2000" dirty="0"/>
              <a:t>Ensure there is a development plan for the selected software so that you can be confident it will grow with emerging technologies. Make sure you will receive upgrades to the most recent version and that you will be supported for as long as you use that software.</a:t>
            </a:r>
          </a:p>
          <a:p>
            <a:r>
              <a:rPr lang="en-US" sz="2000" b="1" dirty="0"/>
              <a:t>6) Integration</a:t>
            </a:r>
          </a:p>
          <a:p>
            <a:r>
              <a:rPr lang="en-US" sz="2000" dirty="0"/>
              <a:t>Does the system you are considering integrate with your other software systems such as your Email Marketing platform and CRM system? This may be a direct integration to the specific software of there may be an open source code available for integrations.</a:t>
            </a:r>
          </a:p>
          <a:p>
            <a:r>
              <a:rPr lang="en-US" sz="2000" b="1" dirty="0"/>
              <a:t>7) Scalability</a:t>
            </a:r>
          </a:p>
          <a:p>
            <a:r>
              <a:rPr lang="en-US" sz="2000" dirty="0"/>
              <a:t>Ensure that the system has the capacity to grow with your data and your business. Remember you are likely to be adding to the data all the time, so even though your requirement may not be huge right now, this can grow very quickly if you are gathering and updating your data regularly as planned. Essentially…can it easily manage millions of rows of data?</a:t>
            </a:r>
          </a:p>
          <a:p>
            <a:r>
              <a:rPr lang="en-US" sz="2000" b="1" dirty="0"/>
              <a:t>8) Cost and Suitability</a:t>
            </a:r>
          </a:p>
          <a:p>
            <a:r>
              <a:rPr lang="en-US" sz="2000" dirty="0"/>
              <a:t>Whilst cost is obviously a factor in any business expenditure, it is wise to ensure that – as far as possible – your decision is based on the software being fit for purpose.</a:t>
            </a:r>
          </a:p>
          <a:p>
            <a:r>
              <a:rPr lang="en-US" sz="2000" dirty="0"/>
              <a:t>It could be a costly mistake to take on a system that you then invest time in building, only to find – too late – that it is not advanced enough for your needs. Equally there is no need to opt for the most expensive software available, if you are unlikely to need much of the functionality it offers.</a:t>
            </a:r>
          </a:p>
          <a:p>
            <a:r>
              <a:rPr lang="en-US" sz="2000" b="1" dirty="0"/>
              <a:t>9) Hosting</a:t>
            </a:r>
          </a:p>
          <a:p>
            <a:r>
              <a:rPr lang="en-US" sz="2000" dirty="0"/>
              <a:t>Where is your system going to be located (physically)? Will you take the system in-house or engage the services of a company to host the data and the software system for you. This could have implications for support, cost (including any additional hardware you would require), security, and possibly speed.</a:t>
            </a:r>
          </a:p>
          <a:p>
            <a:r>
              <a:rPr lang="en-US" sz="2000" b="1" dirty="0"/>
              <a:t>10) Updates</a:t>
            </a:r>
          </a:p>
          <a:p>
            <a:r>
              <a:rPr lang="en-US" sz="2000" dirty="0"/>
              <a:t>The two most important factors regarding updates to the database are frequency and automation.</a:t>
            </a:r>
          </a:p>
          <a:p>
            <a:r>
              <a:rPr lang="en-US" sz="2000" dirty="0"/>
              <a:t>Do you need data to be live and constantly in sync with your other systems, or would daily or even weekly updates to the database be sufficient? Consider that in order to automate the update process, you will typically need a consistent data source, i.e. the field types, and the files supplied each time must be the same. You should consider how often source data is likely to change, if you are ever going to import additional data and if so how your chosen software will deal with this.</a:t>
            </a:r>
          </a:p>
          <a:p>
            <a:pPr fontAlgn="base"/>
            <a:endParaRPr lang="en-US" sz="2000"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2256</TotalTime>
  <Words>1507</Words>
  <Application>Microsoft Office PowerPoint</Application>
  <PresentationFormat>On-screen Show (4:3)</PresentationFormat>
  <Paragraphs>84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Gill Sans MT</vt:lpstr>
      <vt:lpstr>Vani</vt:lpstr>
      <vt:lpstr>Verdana</vt:lpstr>
      <vt:lpstr>Wingdings 2</vt:lpstr>
      <vt:lpstr>Solstice</vt:lpstr>
      <vt:lpstr>MODULE  V</vt:lpstr>
      <vt:lpstr>Module Summary</vt:lpstr>
      <vt:lpstr>Database application lifecycle</vt:lpstr>
      <vt:lpstr>Database application lifecycle</vt:lpstr>
      <vt:lpstr>Approaches to database design</vt:lpstr>
      <vt:lpstr>Approaches to database design</vt:lpstr>
      <vt:lpstr>Approaches to database design</vt:lpstr>
      <vt:lpstr>Approaches to database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Destiny</cp:lastModifiedBy>
  <cp:revision>213</cp:revision>
  <dcterms:created xsi:type="dcterms:W3CDTF">2019-03-01T09:14:33Z</dcterms:created>
  <dcterms:modified xsi:type="dcterms:W3CDTF">2022-07-21T08:22:27Z</dcterms:modified>
</cp:coreProperties>
</file>