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97"/>
  </p:notesMasterIdLst>
  <p:sldIdLst>
    <p:sldId id="256" r:id="rId2"/>
    <p:sldId id="257" r:id="rId3"/>
    <p:sldId id="258" r:id="rId4"/>
    <p:sldId id="260" r:id="rId5"/>
    <p:sldId id="333" r:id="rId6"/>
    <p:sldId id="335" r:id="rId7"/>
    <p:sldId id="338" r:id="rId8"/>
    <p:sldId id="339" r:id="rId9"/>
    <p:sldId id="340" r:id="rId10"/>
    <p:sldId id="341" r:id="rId11"/>
    <p:sldId id="336" r:id="rId12"/>
    <p:sldId id="337" r:id="rId13"/>
    <p:sldId id="259" r:id="rId14"/>
    <p:sldId id="262" r:id="rId15"/>
    <p:sldId id="268" r:id="rId16"/>
    <p:sldId id="269" r:id="rId17"/>
    <p:sldId id="270" r:id="rId18"/>
    <p:sldId id="342" r:id="rId19"/>
    <p:sldId id="343" r:id="rId20"/>
    <p:sldId id="344" r:id="rId21"/>
    <p:sldId id="345" r:id="rId22"/>
    <p:sldId id="346" r:id="rId23"/>
    <p:sldId id="347" r:id="rId24"/>
    <p:sldId id="348" r:id="rId25"/>
    <p:sldId id="310" r:id="rId26"/>
    <p:sldId id="311" r:id="rId27"/>
    <p:sldId id="312" r:id="rId28"/>
    <p:sldId id="274"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275" r:id="rId43"/>
    <p:sldId id="349" r:id="rId44"/>
    <p:sldId id="276" r:id="rId45"/>
    <p:sldId id="294" r:id="rId46"/>
    <p:sldId id="295" r:id="rId47"/>
    <p:sldId id="296" r:id="rId48"/>
    <p:sldId id="326" r:id="rId49"/>
    <p:sldId id="297" r:id="rId50"/>
    <p:sldId id="327" r:id="rId51"/>
    <p:sldId id="298" r:id="rId52"/>
    <p:sldId id="328" r:id="rId53"/>
    <p:sldId id="329" r:id="rId54"/>
    <p:sldId id="330" r:id="rId55"/>
    <p:sldId id="331" r:id="rId56"/>
    <p:sldId id="332" r:id="rId57"/>
    <p:sldId id="350" r:id="rId58"/>
    <p:sldId id="351" r:id="rId59"/>
    <p:sldId id="354" r:id="rId60"/>
    <p:sldId id="355" r:id="rId61"/>
    <p:sldId id="358" r:id="rId62"/>
    <p:sldId id="359" r:id="rId63"/>
    <p:sldId id="360" r:id="rId64"/>
    <p:sldId id="352" r:id="rId65"/>
    <p:sldId id="356" r:id="rId66"/>
    <p:sldId id="353" r:id="rId67"/>
    <p:sldId id="357" r:id="rId68"/>
    <p:sldId id="277" r:id="rId69"/>
    <p:sldId id="278" r:id="rId70"/>
    <p:sldId id="279" r:id="rId71"/>
    <p:sldId id="280" r:id="rId72"/>
    <p:sldId id="281" r:id="rId73"/>
    <p:sldId id="282" r:id="rId74"/>
    <p:sldId id="283" r:id="rId75"/>
    <p:sldId id="284" r:id="rId76"/>
    <p:sldId id="285" r:id="rId77"/>
    <p:sldId id="286" r:id="rId78"/>
    <p:sldId id="287" r:id="rId79"/>
    <p:sldId id="288" r:id="rId80"/>
    <p:sldId id="289" r:id="rId81"/>
    <p:sldId id="290" r:id="rId82"/>
    <p:sldId id="291" r:id="rId83"/>
    <p:sldId id="292" r:id="rId84"/>
    <p:sldId id="293" r:id="rId85"/>
    <p:sldId id="300" r:id="rId86"/>
    <p:sldId id="301" r:id="rId87"/>
    <p:sldId id="302" r:id="rId88"/>
    <p:sldId id="362" r:id="rId89"/>
    <p:sldId id="304" r:id="rId90"/>
    <p:sldId id="305" r:id="rId91"/>
    <p:sldId id="361" r:id="rId92"/>
    <p:sldId id="363" r:id="rId93"/>
    <p:sldId id="364" r:id="rId94"/>
    <p:sldId id="365" r:id="rId95"/>
    <p:sldId id="366"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6" autoAdjust="0"/>
    <p:restoredTop sz="94660"/>
  </p:normalViewPr>
  <p:slideViewPr>
    <p:cSldViewPr snapToGrid="0">
      <p:cViewPr varScale="1">
        <p:scale>
          <a:sx n="60" d="100"/>
          <a:sy n="60"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D9007-69FB-4648-82A4-A68FC74F3215}"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03BFD-A762-4367-B96A-F464D534E709}" type="slidenum">
              <a:rPr lang="en-US" smtClean="0"/>
              <a:t>‹#›</a:t>
            </a:fld>
            <a:endParaRPr lang="en-US"/>
          </a:p>
        </p:txBody>
      </p:sp>
    </p:spTree>
    <p:extLst>
      <p:ext uri="{BB962C8B-B14F-4D97-AF65-F5344CB8AC3E}">
        <p14:creationId xmlns:p14="http://schemas.microsoft.com/office/powerpoint/2010/main" val="290917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EA6A682-A7C9-4D25-B77F-03680D71483E}" type="slidenum">
              <a:rPr lang="en-US"/>
              <a:pPr/>
              <a:t>6</a:t>
            </a:fld>
            <a:endParaRPr lang="en-US"/>
          </a:p>
        </p:txBody>
      </p:sp>
      <p:sp>
        <p:nvSpPr>
          <p:cNvPr id="61443"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61444" name="Rectangle 3"/>
          <p:cNvSpPr>
            <a:spLocks noGrp="1" noChangeArrowheads="1"/>
          </p:cNvSpPr>
          <p:nvPr>
            <p:ph type="body" idx="1"/>
          </p:nvPr>
        </p:nvSpPr>
        <p:spPr>
          <a:xfrm>
            <a:off x="1045876" y="4352868"/>
            <a:ext cx="4770850" cy="3476336"/>
          </a:xfrm>
          <a:noFill/>
          <a:ln/>
        </p:spPr>
        <p:txBody>
          <a:bodyPr wrap="none" anchor="ctr"/>
          <a:lstStyle/>
          <a:p>
            <a:pPr eaLnBrk="1" hangingPunct="1"/>
            <a:endParaRPr lang="en-US"/>
          </a:p>
        </p:txBody>
      </p:sp>
    </p:spTree>
    <p:extLst>
      <p:ext uri="{BB962C8B-B14F-4D97-AF65-F5344CB8AC3E}">
        <p14:creationId xmlns:p14="http://schemas.microsoft.com/office/powerpoint/2010/main" val="277821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NOS required</a:t>
            </a:r>
          </a:p>
          <a:p>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79</a:t>
            </a:fld>
            <a:endParaRPr lang="en-US"/>
          </a:p>
        </p:txBody>
      </p:sp>
    </p:spTree>
    <p:extLst>
      <p:ext uri="{BB962C8B-B14F-4D97-AF65-F5344CB8AC3E}">
        <p14:creationId xmlns:p14="http://schemas.microsoft.com/office/powerpoint/2010/main" val="276040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D4C9698-D7F3-44E6-80F2-ED20C48B38C5}" type="slidenum">
              <a:rPr lang="en-US"/>
              <a:pPr/>
              <a:t>11</a:t>
            </a:fld>
            <a:endParaRPr lang="en-US"/>
          </a:p>
        </p:txBody>
      </p:sp>
      <p:sp>
        <p:nvSpPr>
          <p:cNvPr id="62467"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62468" name="Rectangle 3"/>
          <p:cNvSpPr>
            <a:spLocks noGrp="1" noChangeArrowheads="1"/>
          </p:cNvSpPr>
          <p:nvPr>
            <p:ph type="body" idx="1"/>
          </p:nvPr>
        </p:nvSpPr>
        <p:spPr>
          <a:xfrm>
            <a:off x="1045876" y="4352868"/>
            <a:ext cx="4770850" cy="3476336"/>
          </a:xfrm>
          <a:noFill/>
          <a:ln/>
        </p:spPr>
        <p:txBody>
          <a:bodyPr wrap="none" anchor="ctr"/>
          <a:lstStyle/>
          <a:p>
            <a:pPr eaLnBrk="1" hangingPunct="1"/>
            <a:endParaRPr lang="en-US"/>
          </a:p>
        </p:txBody>
      </p:sp>
    </p:spTree>
    <p:extLst>
      <p:ext uri="{BB962C8B-B14F-4D97-AF65-F5344CB8AC3E}">
        <p14:creationId xmlns:p14="http://schemas.microsoft.com/office/powerpoint/2010/main" val="356762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341CA22-F0E1-4BD9-9667-CC77EC5B10D9}" type="slidenum">
              <a:rPr lang="en-US"/>
              <a:pPr/>
              <a:t>12</a:t>
            </a:fld>
            <a:endParaRPr lang="en-US"/>
          </a:p>
        </p:txBody>
      </p:sp>
      <p:sp>
        <p:nvSpPr>
          <p:cNvPr id="63491"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63492" name="Rectangle 3"/>
          <p:cNvSpPr>
            <a:spLocks noGrp="1" noChangeArrowheads="1"/>
          </p:cNvSpPr>
          <p:nvPr>
            <p:ph type="body" idx="1"/>
          </p:nvPr>
        </p:nvSpPr>
        <p:spPr>
          <a:xfrm>
            <a:off x="1045876" y="4352868"/>
            <a:ext cx="4770850" cy="3476336"/>
          </a:xfrm>
          <a:noFill/>
          <a:ln/>
        </p:spPr>
        <p:txBody>
          <a:bodyPr wrap="none" anchor="ctr"/>
          <a:lstStyle/>
          <a:p>
            <a:pPr eaLnBrk="1" hangingPunct="1"/>
            <a:endParaRPr lang="en-US"/>
          </a:p>
        </p:txBody>
      </p:sp>
    </p:spTree>
    <p:extLst>
      <p:ext uri="{BB962C8B-B14F-4D97-AF65-F5344CB8AC3E}">
        <p14:creationId xmlns:p14="http://schemas.microsoft.com/office/powerpoint/2010/main" val="298919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C15CDE6-6E44-4BAF-8E2C-4398BB15A8D3}" type="slidenum">
              <a:rPr lang="en-US"/>
              <a:pPr/>
              <a:t>14</a:t>
            </a:fld>
            <a:endParaRPr lang="en-US"/>
          </a:p>
        </p:txBody>
      </p:sp>
      <p:sp>
        <p:nvSpPr>
          <p:cNvPr id="60419"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60420" name="Rectangle 3"/>
          <p:cNvSpPr>
            <a:spLocks noGrp="1" noChangeArrowheads="1"/>
          </p:cNvSpPr>
          <p:nvPr>
            <p:ph type="body" idx="1"/>
          </p:nvPr>
        </p:nvSpPr>
        <p:spPr>
          <a:xfrm>
            <a:off x="1045876" y="4352868"/>
            <a:ext cx="4770850" cy="3476336"/>
          </a:xfrm>
          <a:noFill/>
          <a:ln/>
        </p:spPr>
        <p:txBody>
          <a:bodyPr wrap="none" anchor="ctr"/>
          <a:lstStyle/>
          <a:p>
            <a:pPr eaLnBrk="1" hangingPunct="1"/>
            <a:endParaRPr lang="en-US"/>
          </a:p>
        </p:txBody>
      </p:sp>
    </p:spTree>
    <p:extLst>
      <p:ext uri="{BB962C8B-B14F-4D97-AF65-F5344CB8AC3E}">
        <p14:creationId xmlns:p14="http://schemas.microsoft.com/office/powerpoint/2010/main" val="9616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15</a:t>
            </a:fld>
            <a:endParaRPr lang="en-US"/>
          </a:p>
        </p:txBody>
      </p:sp>
    </p:spTree>
    <p:extLst>
      <p:ext uri="{BB962C8B-B14F-4D97-AF65-F5344CB8AC3E}">
        <p14:creationId xmlns:p14="http://schemas.microsoft.com/office/powerpoint/2010/main" val="4040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CB1BF0B-16CC-491A-94F2-678181B27B39}" type="slidenum">
              <a:rPr lang="en-US"/>
              <a:pPr/>
              <a:t>23</a:t>
            </a:fld>
            <a:endParaRPr lang="en-US"/>
          </a:p>
        </p:txBody>
      </p:sp>
      <p:sp>
        <p:nvSpPr>
          <p:cNvPr id="59395" name="Rectangle 2"/>
          <p:cNvSpPr>
            <a:spLocks noGrp="1" noRot="1" noChangeAspect="1" noChangeArrowheads="1" noTextEdit="1"/>
          </p:cNvSpPr>
          <p:nvPr>
            <p:ph type="sldImg"/>
          </p:nvPr>
        </p:nvSpPr>
        <p:spPr>
          <a:xfrm>
            <a:off x="646113" y="915988"/>
            <a:ext cx="5567362" cy="3132137"/>
          </a:xfrm>
          <a:solidFill>
            <a:srgbClr val="FFFFFF"/>
          </a:solidFill>
          <a:ln/>
        </p:spPr>
      </p:sp>
      <p:sp>
        <p:nvSpPr>
          <p:cNvPr id="59396" name="Rectangle 3"/>
          <p:cNvSpPr>
            <a:spLocks noGrp="1" noChangeArrowheads="1"/>
          </p:cNvSpPr>
          <p:nvPr>
            <p:ph type="body" idx="1"/>
          </p:nvPr>
        </p:nvSpPr>
        <p:spPr>
          <a:xfrm>
            <a:off x="1045876" y="4352868"/>
            <a:ext cx="4770850" cy="3476336"/>
          </a:xfrm>
          <a:noFill/>
          <a:ln/>
        </p:spPr>
        <p:txBody>
          <a:bodyPr wrap="none" anchor="ctr"/>
          <a:lstStyle/>
          <a:p>
            <a:pPr eaLnBrk="1" hangingPunct="1"/>
            <a:endParaRPr lang="en-US"/>
          </a:p>
        </p:txBody>
      </p:sp>
    </p:spTree>
    <p:extLst>
      <p:ext uri="{BB962C8B-B14F-4D97-AF65-F5344CB8AC3E}">
        <p14:creationId xmlns:p14="http://schemas.microsoft.com/office/powerpoint/2010/main" val="296968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RJ-11</a:t>
            </a:r>
            <a:r>
              <a:rPr lang="en-US" baseline="0" dirty="0" smtClean="0"/>
              <a:t> is used in telephone lines, it has four wires inside and it is smaller than RJ-45.</a:t>
            </a:r>
          </a:p>
          <a:p>
            <a:r>
              <a:rPr lang="en-US" baseline="0" dirty="0" smtClean="0"/>
              <a:t>T568A is designed for backward compatibility with older telephone lines while T568B is designed for better signal isolation and noise protection for newer networking systems and products.</a:t>
            </a:r>
          </a:p>
          <a:p>
            <a:r>
              <a:rPr lang="en-US" dirty="0" smtClean="0"/>
              <a:t>10Base5 is 10Mhz Ethernet running over standard thick 50Ohm baseband coaxial cable.</a:t>
            </a:r>
          </a:p>
          <a:p>
            <a:r>
              <a:rPr lang="en-US" dirty="0" smtClean="0"/>
              <a:t>10BaseT</a:t>
            </a:r>
            <a:r>
              <a:rPr lang="en-US" baseline="0" dirty="0" smtClean="0"/>
              <a:t> is 10MHz Ethernet running over unshielded, twisted-pair cabling.</a:t>
            </a:r>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60</a:t>
            </a:fld>
            <a:endParaRPr lang="en-US"/>
          </a:p>
        </p:txBody>
      </p:sp>
    </p:spTree>
    <p:extLst>
      <p:ext uri="{BB962C8B-B14F-4D97-AF65-F5344CB8AC3E}">
        <p14:creationId xmlns:p14="http://schemas.microsoft.com/office/powerpoint/2010/main" val="61260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also be used for communication among personal devices themselves for connecting to a digital level network and internet. </a:t>
            </a:r>
          </a:p>
          <a:p>
            <a:r>
              <a:rPr lang="en-US" dirty="0" smtClean="0"/>
              <a:t>The PANs can be constructed using wireless or cables.</a:t>
            </a:r>
          </a:p>
          <a:p>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71</a:t>
            </a:fld>
            <a:endParaRPr lang="en-US"/>
          </a:p>
        </p:txBody>
      </p:sp>
    </p:spTree>
    <p:extLst>
      <p:ext uri="{BB962C8B-B14F-4D97-AF65-F5344CB8AC3E}">
        <p14:creationId xmlns:p14="http://schemas.microsoft.com/office/powerpoint/2010/main" val="137246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can be a single network such as cable TV network, or a measure of connecting a number of LAN’s o a large network so that resources can be shared LAN to LAN as well as device to device.</a:t>
            </a:r>
          </a:p>
          <a:p>
            <a:endParaRPr lang="en-US" dirty="0"/>
          </a:p>
        </p:txBody>
      </p:sp>
      <p:sp>
        <p:nvSpPr>
          <p:cNvPr id="4" name="Slide Number Placeholder 3"/>
          <p:cNvSpPr>
            <a:spLocks noGrp="1"/>
          </p:cNvSpPr>
          <p:nvPr>
            <p:ph type="sldNum" sz="quarter" idx="10"/>
          </p:nvPr>
        </p:nvSpPr>
        <p:spPr/>
        <p:txBody>
          <a:bodyPr/>
          <a:lstStyle/>
          <a:p>
            <a:fld id="{08A03BFD-A762-4367-B96A-F464D534E709}" type="slidenum">
              <a:rPr lang="en-US" smtClean="0"/>
              <a:t>73</a:t>
            </a:fld>
            <a:endParaRPr lang="en-US"/>
          </a:p>
        </p:txBody>
      </p:sp>
    </p:spTree>
    <p:extLst>
      <p:ext uri="{BB962C8B-B14F-4D97-AF65-F5344CB8AC3E}">
        <p14:creationId xmlns:p14="http://schemas.microsoft.com/office/powerpoint/2010/main" val="203067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56685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031596-5220-4C53-B495-0B88F25E4B7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77049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3096457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109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45140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2349032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139637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44173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232332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354182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345562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031596-5220-4C53-B495-0B88F25E4B7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198799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031596-5220-4C53-B495-0B88F25E4B75}"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381515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358374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291800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1031596-5220-4C53-B495-0B88F25E4B75}" type="datetimeFigureOut">
              <a:rPr lang="en-US" smtClean="0"/>
              <a:t>1/16/2024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283398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031596-5220-4C53-B495-0B88F25E4B7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BDAB8-DFAB-4C08-942A-5F1310C43CEF}" type="slidenum">
              <a:rPr lang="en-US" smtClean="0"/>
              <a:t>‹#›</a:t>
            </a:fld>
            <a:endParaRPr lang="en-US"/>
          </a:p>
        </p:txBody>
      </p:sp>
    </p:spTree>
    <p:extLst>
      <p:ext uri="{BB962C8B-B14F-4D97-AF65-F5344CB8AC3E}">
        <p14:creationId xmlns:p14="http://schemas.microsoft.com/office/powerpoint/2010/main" val="109566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031596-5220-4C53-B495-0B88F25E4B75}" type="datetimeFigureOut">
              <a:rPr lang="en-US" smtClean="0"/>
              <a:t>1/16/2024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EBDAB8-DFAB-4C08-942A-5F1310C43CEF}" type="slidenum">
              <a:rPr lang="en-US" smtClean="0"/>
              <a:t>‹#›</a:t>
            </a:fld>
            <a:endParaRPr lang="en-US"/>
          </a:p>
        </p:txBody>
      </p:sp>
    </p:spTree>
    <p:extLst>
      <p:ext uri="{BB962C8B-B14F-4D97-AF65-F5344CB8AC3E}">
        <p14:creationId xmlns:p14="http://schemas.microsoft.com/office/powerpoint/2010/main" val="13880526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292" y="1299411"/>
            <a:ext cx="8825658" cy="1684422"/>
          </a:xfrm>
        </p:spPr>
        <p:txBody>
          <a:bodyPr/>
          <a:lstStyle/>
          <a:p>
            <a:r>
              <a:rPr lang="en-US" b="1" dirty="0" smtClean="0"/>
              <a:t>Chapter One</a:t>
            </a:r>
            <a:endParaRPr lang="en-US" b="1" dirty="0"/>
          </a:p>
        </p:txBody>
      </p:sp>
      <p:sp>
        <p:nvSpPr>
          <p:cNvPr id="3" name="Subtitle 2"/>
          <p:cNvSpPr>
            <a:spLocks noGrp="1"/>
          </p:cNvSpPr>
          <p:nvPr>
            <p:ph type="subTitle" idx="1"/>
          </p:nvPr>
        </p:nvSpPr>
        <p:spPr>
          <a:xfrm>
            <a:off x="1154955" y="2983833"/>
            <a:ext cx="8825658" cy="3577388"/>
          </a:xfrm>
        </p:spPr>
        <p:txBody>
          <a:bodyPr>
            <a:normAutofit/>
          </a:bodyPr>
          <a:lstStyle/>
          <a:p>
            <a:r>
              <a:rPr lang="en-US" sz="3200" b="1" dirty="0" smtClean="0"/>
              <a:t>introduction to </a:t>
            </a:r>
            <a:r>
              <a:rPr lang="en-US" sz="3200" b="1" dirty="0"/>
              <a:t>Data </a:t>
            </a:r>
            <a:r>
              <a:rPr lang="en-US" sz="3200" b="1" dirty="0" smtClean="0"/>
              <a:t>Communications</a:t>
            </a:r>
          </a:p>
          <a:p>
            <a:endParaRPr lang="en-US" b="1" dirty="0" smtClean="0"/>
          </a:p>
          <a:p>
            <a:endParaRPr lang="en-US" b="1" dirty="0"/>
          </a:p>
          <a:p>
            <a:endParaRPr lang="en-US" b="1" dirty="0" smtClean="0"/>
          </a:p>
          <a:p>
            <a:r>
              <a:rPr lang="en-US" b="1" dirty="0" smtClean="0"/>
              <a:t>By</a:t>
            </a:r>
            <a:endParaRPr lang="en-US" b="1" dirty="0" smtClean="0"/>
          </a:p>
          <a:p>
            <a:r>
              <a:rPr lang="en-US" dirty="0" smtClean="0"/>
              <a:t>Michael Mulongo</a:t>
            </a:r>
            <a:endParaRPr lang="en-US" dirty="0"/>
          </a:p>
        </p:txBody>
      </p:sp>
    </p:spTree>
    <p:extLst>
      <p:ext uri="{BB962C8B-B14F-4D97-AF65-F5344CB8AC3E}">
        <p14:creationId xmlns:p14="http://schemas.microsoft.com/office/powerpoint/2010/main" val="50199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29" y="184099"/>
            <a:ext cx="9404723" cy="890722"/>
          </a:xfrm>
        </p:spPr>
        <p:txBody>
          <a:bodyPr/>
          <a:lstStyle/>
          <a:p>
            <a:r>
              <a:rPr lang="en-US" b="1" dirty="0">
                <a:solidFill>
                  <a:srgbClr val="FF0000"/>
                </a:solidFill>
                <a:effectLst>
                  <a:outerShdw blurRad="38100" dist="38100" dir="2700000" algn="tl">
                    <a:srgbClr val="C0C0C0"/>
                  </a:outerShdw>
                </a:effectLst>
              </a:rPr>
              <a:t>Network criteria</a:t>
            </a:r>
            <a:endParaRPr lang="en-US" dirty="0"/>
          </a:p>
        </p:txBody>
      </p:sp>
      <p:sp>
        <p:nvSpPr>
          <p:cNvPr id="3" name="Content Placeholder 2"/>
          <p:cNvSpPr>
            <a:spLocks noGrp="1"/>
          </p:cNvSpPr>
          <p:nvPr>
            <p:ph idx="1"/>
          </p:nvPr>
        </p:nvSpPr>
        <p:spPr>
          <a:xfrm>
            <a:off x="946484" y="1347537"/>
            <a:ext cx="7988969" cy="4122821"/>
          </a:xfrm>
        </p:spPr>
        <p:txBody>
          <a:bodyPr/>
          <a:lstStyle/>
          <a:p>
            <a:r>
              <a:rPr lang="en-US" b="1" dirty="0" smtClean="0"/>
              <a:t>Ease of use. </a:t>
            </a:r>
          </a:p>
          <a:p>
            <a:pPr lvl="1"/>
            <a:r>
              <a:rPr lang="en-US" dirty="0" smtClean="0"/>
              <a:t>Providing </a:t>
            </a:r>
            <a:r>
              <a:rPr lang="en-US" dirty="0"/>
              <a:t>interfaces that are intuitive and easy for users to navigate</a:t>
            </a:r>
            <a:r>
              <a:rPr lang="en-US" dirty="0" smtClean="0"/>
              <a:t>.</a:t>
            </a:r>
          </a:p>
          <a:p>
            <a:pPr lvl="1"/>
            <a:r>
              <a:rPr lang="en-US" dirty="0"/>
              <a:t>Ensuring that users are adequately trained to use the network resources effectively.</a:t>
            </a:r>
            <a:endParaRPr lang="en-US" b="1" dirty="0"/>
          </a:p>
        </p:txBody>
      </p:sp>
    </p:spTree>
    <p:extLst>
      <p:ext uri="{BB962C8B-B14F-4D97-AF65-F5344CB8AC3E}">
        <p14:creationId xmlns:p14="http://schemas.microsoft.com/office/powerpoint/2010/main" val="126139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493964" y="281074"/>
            <a:ext cx="6373812" cy="773112"/>
          </a:xfrm>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E4005C"/>
                </a:solidFill>
              </a:rPr>
              <a:t>Point to point Connections</a:t>
            </a:r>
            <a:endParaRPr lang="en-GB" sz="3600" b="1" dirty="0">
              <a:solidFill>
                <a:srgbClr val="E4005C"/>
              </a:solidFill>
            </a:endParaRPr>
          </a:p>
        </p:txBody>
      </p:sp>
      <p:pic>
        <p:nvPicPr>
          <p:cNvPr id="21513" name="Picture 2"/>
          <p:cNvPicPr>
            <a:picLocks noGrp="1" noChangeAspect="1" noChangeArrowheads="1"/>
          </p:cNvPicPr>
          <p:nvPr>
            <p:ph idx="1"/>
          </p:nvPr>
        </p:nvPicPr>
        <p:blipFill>
          <a:blip r:embed="rId3"/>
          <a:srcRect/>
          <a:stretch>
            <a:fillRect/>
          </a:stretch>
        </p:blipFill>
        <p:spPr>
          <a:xfrm>
            <a:off x="2392613" y="1168318"/>
            <a:ext cx="5872163" cy="2441156"/>
          </a:xfrm>
          <a:noFill/>
        </p:spPr>
      </p:pic>
      <p:sp>
        <p:nvSpPr>
          <p:cNvPr id="21508" name="AutoShape 4"/>
          <p:cNvSpPr>
            <a:spLocks noChangeArrowheads="1"/>
          </p:cNvSpPr>
          <p:nvPr/>
        </p:nvSpPr>
        <p:spPr bwMode="auto">
          <a:xfrm>
            <a:off x="2035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1509" name="AutoShape 5"/>
          <p:cNvSpPr>
            <a:spLocks noChangeArrowheads="1"/>
          </p:cNvSpPr>
          <p:nvPr/>
        </p:nvSpPr>
        <p:spPr bwMode="auto">
          <a:xfrm>
            <a:off x="2159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1510" name="AutoShape 6"/>
          <p:cNvSpPr>
            <a:spLocks noChangeArrowheads="1"/>
          </p:cNvSpPr>
          <p:nvPr/>
        </p:nvSpPr>
        <p:spPr bwMode="auto">
          <a:xfrm>
            <a:off x="2493964" y="155257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1514" name="Rectangle 10"/>
          <p:cNvSpPr>
            <a:spLocks noChangeArrowheads="1"/>
          </p:cNvSpPr>
          <p:nvPr/>
        </p:nvSpPr>
        <p:spPr bwMode="auto">
          <a:xfrm>
            <a:off x="1636294" y="3833394"/>
            <a:ext cx="9079831" cy="2308324"/>
          </a:xfrm>
          <a:prstGeom prst="rect">
            <a:avLst/>
          </a:prstGeom>
          <a:noFill/>
          <a:ln w="9525">
            <a:noFill/>
            <a:miter lim="800000"/>
            <a:headEnd/>
            <a:tailEnd/>
          </a:ln>
        </p:spPr>
        <p:txBody>
          <a:bodyPr wrap="square">
            <a:spAutoFit/>
          </a:bodyPr>
          <a:lstStyle/>
          <a:p>
            <a:r>
              <a:rPr lang="en-US" dirty="0"/>
              <a:t>Point-to-Point A point-to-point connection provides a dedicated link between </a:t>
            </a:r>
            <a:r>
              <a:rPr lang="en-US" dirty="0" smtClean="0"/>
              <a:t>two devices</a:t>
            </a:r>
            <a:r>
              <a:rPr lang="en-US" dirty="0"/>
              <a:t>. The entire capacity of the link is reserved for transmission between those two devices. </a:t>
            </a:r>
          </a:p>
          <a:p>
            <a:r>
              <a:rPr lang="en-US" dirty="0"/>
              <a:t>Most point-to-point connections use an actual length of wire or cable to </a:t>
            </a:r>
            <a:r>
              <a:rPr lang="en-US" dirty="0" smtClean="0"/>
              <a:t>connect the </a:t>
            </a:r>
            <a:r>
              <a:rPr lang="en-US" dirty="0"/>
              <a:t>two ends, but other options, such as microwave or satellite links, are also possible. When you change television channels by infrared remote </a:t>
            </a:r>
            <a:r>
              <a:rPr lang="en-US" dirty="0" smtClean="0"/>
              <a:t>control, you </a:t>
            </a:r>
            <a:r>
              <a:rPr lang="en-US" dirty="0"/>
              <a:t>are establishing a point-to-point connection between the remote control and the television's control system</a:t>
            </a:r>
          </a:p>
        </p:txBody>
      </p:sp>
    </p:spTree>
    <p:extLst>
      <p:ext uri="{BB962C8B-B14F-4D97-AF65-F5344CB8AC3E}">
        <p14:creationId xmlns:p14="http://schemas.microsoft.com/office/powerpoint/2010/main" val="91158885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617788" y="674688"/>
            <a:ext cx="6602412" cy="620712"/>
          </a:xfrm>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Multi point Connections</a:t>
            </a:r>
            <a:endParaRPr lang="en-GB" sz="4000" b="1">
              <a:solidFill>
                <a:srgbClr val="E4005C"/>
              </a:solidFill>
            </a:endParaRPr>
          </a:p>
        </p:txBody>
      </p:sp>
      <p:sp>
        <p:nvSpPr>
          <p:cNvPr id="22537" name="Content Placeholder 9"/>
          <p:cNvSpPr>
            <a:spLocks noGrp="1"/>
          </p:cNvSpPr>
          <p:nvPr>
            <p:ph idx="1"/>
          </p:nvPr>
        </p:nvSpPr>
        <p:spPr>
          <a:xfrm>
            <a:off x="2209800" y="4191000"/>
            <a:ext cx="8229600" cy="2133600"/>
          </a:xfrm>
        </p:spPr>
        <p:txBody>
          <a:bodyPr>
            <a:normAutofit fontScale="92500"/>
          </a:bodyPr>
          <a:lstStyle/>
          <a:p>
            <a:r>
              <a:rPr lang="en-US" sz="1800" dirty="0"/>
              <a:t>Multipoint A multipoint (also called multidrop) connection is one in which more than two specific devices share a single link.</a:t>
            </a:r>
          </a:p>
          <a:p>
            <a:r>
              <a:rPr lang="en-US" sz="1800" dirty="0"/>
              <a:t>In a multipoint environment, the capacity of the channel is shared, either spatially or temporally. </a:t>
            </a:r>
          </a:p>
          <a:p>
            <a:r>
              <a:rPr lang="en-US" sz="1800" dirty="0"/>
              <a:t>If several devices can use the link simultaneously, it is a </a:t>
            </a:r>
            <a:r>
              <a:rPr lang="en-US" sz="1800" i="1" dirty="0"/>
              <a:t>spatially shared</a:t>
            </a:r>
          </a:p>
          <a:p>
            <a:r>
              <a:rPr lang="en-US" sz="1800" dirty="0"/>
              <a:t>connection. If users must take turns. it is a </a:t>
            </a:r>
            <a:r>
              <a:rPr lang="en-US" sz="1800" i="1" dirty="0"/>
              <a:t>timeshared connection.</a:t>
            </a:r>
            <a:endParaRPr lang="en-US" sz="1800" dirty="0"/>
          </a:p>
        </p:txBody>
      </p:sp>
      <p:sp>
        <p:nvSpPr>
          <p:cNvPr id="22531" name="AutoShape 3"/>
          <p:cNvSpPr>
            <a:spLocks noChangeArrowheads="1"/>
          </p:cNvSpPr>
          <p:nvPr/>
        </p:nvSpPr>
        <p:spPr bwMode="auto">
          <a:xfrm>
            <a:off x="152400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2532" name="AutoShape 4"/>
          <p:cNvSpPr>
            <a:spLocks noChangeArrowheads="1"/>
          </p:cNvSpPr>
          <p:nvPr/>
        </p:nvSpPr>
        <p:spPr bwMode="auto">
          <a:xfrm>
            <a:off x="2035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2533" name="AutoShape 5"/>
          <p:cNvSpPr>
            <a:spLocks noChangeArrowheads="1"/>
          </p:cNvSpPr>
          <p:nvPr/>
        </p:nvSpPr>
        <p:spPr bwMode="auto">
          <a:xfrm>
            <a:off x="2159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2534" name="AutoShape 6"/>
          <p:cNvSpPr>
            <a:spLocks noChangeArrowheads="1"/>
          </p:cNvSpPr>
          <p:nvPr/>
        </p:nvSpPr>
        <p:spPr bwMode="auto">
          <a:xfrm>
            <a:off x="2493964" y="155257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2535" name="Text Box 7"/>
          <p:cNvSpPr txBox="1">
            <a:spLocks noChangeArrowheads="1"/>
          </p:cNvSpPr>
          <p:nvPr/>
        </p:nvSpPr>
        <p:spPr bwMode="auto">
          <a:xfrm>
            <a:off x="1647826" y="104775"/>
            <a:ext cx="5819775" cy="292388"/>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tabLst>
                <a:tab pos="657225" algn="l"/>
                <a:tab pos="1312863" algn="l"/>
                <a:tab pos="1970088" algn="l"/>
                <a:tab pos="2627313" algn="l"/>
                <a:tab pos="3282950" algn="l"/>
                <a:tab pos="3940175" algn="l"/>
                <a:tab pos="4595813" algn="l"/>
                <a:tab pos="5253038" algn="l"/>
              </a:tabLst>
            </a:pPr>
            <a:r>
              <a:rPr lang="en-GB" sz="2000" b="1" dirty="0"/>
              <a:t>Course Content</a:t>
            </a:r>
          </a:p>
        </p:txBody>
      </p:sp>
      <p:sp>
        <p:nvSpPr>
          <p:cNvPr id="22536" name="AutoShape 8"/>
          <p:cNvSpPr>
            <a:spLocks noChangeArrowheads="1"/>
          </p:cNvSpPr>
          <p:nvPr/>
        </p:nvSpPr>
        <p:spPr bwMode="auto">
          <a:xfrm>
            <a:off x="1524001" y="4989514"/>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22538" name="Picture 2"/>
          <p:cNvPicPr>
            <a:picLocks noChangeAspect="1" noChangeArrowheads="1"/>
          </p:cNvPicPr>
          <p:nvPr/>
        </p:nvPicPr>
        <p:blipFill>
          <a:blip r:embed="rId3"/>
          <a:srcRect/>
          <a:stretch>
            <a:fillRect/>
          </a:stretch>
        </p:blipFill>
        <p:spPr bwMode="auto">
          <a:xfrm>
            <a:off x="3124201" y="1371601"/>
            <a:ext cx="4995863" cy="2608263"/>
          </a:xfrm>
          <a:prstGeom prst="rect">
            <a:avLst/>
          </a:prstGeom>
          <a:noFill/>
          <a:ln w="9525">
            <a:noFill/>
            <a:miter lim="800000"/>
            <a:headEnd/>
            <a:tailEnd/>
          </a:ln>
        </p:spPr>
      </p:pic>
    </p:spTree>
    <p:extLst>
      <p:ext uri="{BB962C8B-B14F-4D97-AF65-F5344CB8AC3E}">
        <p14:creationId xmlns:p14="http://schemas.microsoft.com/office/powerpoint/2010/main" val="219593112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1042736"/>
          </a:xfrm>
        </p:spPr>
        <p:txBody>
          <a:bodyPr/>
          <a:lstStyle/>
          <a:p>
            <a:r>
              <a:rPr lang="en-US" b="1" dirty="0" smtClean="0"/>
              <a:t>Types of Data Communications</a:t>
            </a:r>
            <a:endParaRPr lang="en-US" b="1" dirty="0"/>
          </a:p>
        </p:txBody>
      </p:sp>
      <p:sp>
        <p:nvSpPr>
          <p:cNvPr id="3" name="Content Placeholder 2"/>
          <p:cNvSpPr>
            <a:spLocks noGrp="1"/>
          </p:cNvSpPr>
          <p:nvPr>
            <p:ph idx="1"/>
          </p:nvPr>
        </p:nvSpPr>
        <p:spPr>
          <a:xfrm>
            <a:off x="662940" y="1348740"/>
            <a:ext cx="10690860" cy="5509260"/>
          </a:xfrm>
        </p:spPr>
        <p:txBody>
          <a:bodyPr>
            <a:normAutofit/>
          </a:bodyPr>
          <a:lstStyle/>
          <a:p>
            <a:r>
              <a:rPr lang="en-US" b="1" dirty="0" smtClean="0"/>
              <a:t>Data flow(Transmission) type </a:t>
            </a:r>
            <a:r>
              <a:rPr lang="en-US" dirty="0" smtClean="0"/>
              <a:t>is the direction of the flow of information between two communication devices. It is also called Data Communication or Directional Mode.</a:t>
            </a:r>
          </a:p>
          <a:p>
            <a:r>
              <a:rPr lang="en-US" dirty="0" smtClean="0"/>
              <a:t>It specifies the direction of the flow of information from one place to another in a computer network. They are classified as; </a:t>
            </a:r>
            <a:r>
              <a:rPr lang="en-US" b="1" dirty="0" smtClean="0"/>
              <a:t>simplex, duplex </a:t>
            </a:r>
            <a:r>
              <a:rPr lang="en-US" dirty="0" smtClean="0"/>
              <a:t>and </a:t>
            </a:r>
            <a:r>
              <a:rPr lang="en-US" b="1" dirty="0" smtClean="0"/>
              <a:t>half-duplex.</a:t>
            </a:r>
          </a:p>
          <a:p>
            <a:pPr marL="0" indent="0">
              <a:buNone/>
            </a:pPr>
            <a:endParaRPr lang="en-US" dirty="0" smtClean="0"/>
          </a:p>
          <a:p>
            <a:pPr lvl="1"/>
            <a:r>
              <a:rPr lang="en-US" b="1" dirty="0" smtClean="0"/>
              <a:t>Simplex </a:t>
            </a:r>
            <a:r>
              <a:rPr lang="en-US" dirty="0" smtClean="0"/>
              <a:t>is the data transmission mode in which the data can flow only in one direction. The communication is </a:t>
            </a:r>
            <a:r>
              <a:rPr lang="en-US" b="1" i="1" dirty="0" smtClean="0"/>
              <a:t>unidirectional. </a:t>
            </a:r>
          </a:p>
          <a:p>
            <a:pPr lvl="1"/>
            <a:endParaRPr lang="en-US" b="1" dirty="0" smtClean="0"/>
          </a:p>
          <a:p>
            <a:pPr lvl="1"/>
            <a:r>
              <a:rPr lang="en-US" b="1" dirty="0" smtClean="0"/>
              <a:t>Duplex </a:t>
            </a:r>
            <a:r>
              <a:rPr lang="en-US" dirty="0" smtClean="0"/>
              <a:t>is the data transmission mode in which the data can flow in both directions at the same time. It is bi-directional</a:t>
            </a:r>
            <a:r>
              <a:rPr lang="en-US" dirty="0"/>
              <a:t> </a:t>
            </a:r>
            <a:r>
              <a:rPr lang="en-US" dirty="0" smtClean="0"/>
              <a:t>in nature.</a:t>
            </a:r>
          </a:p>
          <a:p>
            <a:pPr lvl="1"/>
            <a:endParaRPr lang="en-US" b="1" dirty="0" smtClean="0"/>
          </a:p>
          <a:p>
            <a:pPr lvl="1"/>
            <a:r>
              <a:rPr lang="en-US" b="1" dirty="0" smtClean="0"/>
              <a:t>Half duplex </a:t>
            </a:r>
            <a:r>
              <a:rPr lang="en-US" dirty="0" smtClean="0"/>
              <a:t>is the data transmission mode in which the data  can flow in both directions but one direction at a time.</a:t>
            </a:r>
            <a:endParaRPr lang="en-US" b="1" dirty="0"/>
          </a:p>
        </p:txBody>
      </p:sp>
    </p:spTree>
    <p:extLst>
      <p:ext uri="{BB962C8B-B14F-4D97-AF65-F5344CB8AC3E}">
        <p14:creationId xmlns:p14="http://schemas.microsoft.com/office/powerpoint/2010/main" val="236492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17788" y="674688"/>
            <a:ext cx="7808912" cy="620712"/>
          </a:xfrm>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dirty="0">
                <a:solidFill>
                  <a:srgbClr val="E4005C"/>
                </a:solidFill>
              </a:rPr>
              <a:t>DATA FLOW/ </a:t>
            </a:r>
            <a:r>
              <a:rPr lang="en-US" sz="2800" b="1" dirty="0" smtClean="0">
                <a:solidFill>
                  <a:srgbClr val="E4005C"/>
                </a:solidFill>
              </a:rPr>
              <a:t>CONNECTIVITY TYPES</a:t>
            </a:r>
            <a:endParaRPr lang="en-GB" sz="2800" b="1" dirty="0">
              <a:solidFill>
                <a:srgbClr val="E4005C"/>
              </a:solidFill>
            </a:endParaRPr>
          </a:p>
        </p:txBody>
      </p:sp>
      <p:pic>
        <p:nvPicPr>
          <p:cNvPr id="19465" name="Picture 2"/>
          <p:cNvPicPr>
            <a:picLocks noGrp="1" noChangeAspect="1" noChangeArrowheads="1"/>
          </p:cNvPicPr>
          <p:nvPr>
            <p:ph idx="1"/>
          </p:nvPr>
        </p:nvPicPr>
        <p:blipFill>
          <a:blip r:embed="rId3"/>
          <a:srcRect/>
          <a:stretch>
            <a:fillRect/>
          </a:stretch>
        </p:blipFill>
        <p:spPr>
          <a:xfrm>
            <a:off x="2843214" y="1719263"/>
            <a:ext cx="6505575" cy="4286250"/>
          </a:xfrm>
          <a:noFill/>
        </p:spPr>
      </p:pic>
      <p:sp>
        <p:nvSpPr>
          <p:cNvPr id="19459" name="AutoShape 3"/>
          <p:cNvSpPr>
            <a:spLocks noChangeArrowheads="1"/>
          </p:cNvSpPr>
          <p:nvPr/>
        </p:nvSpPr>
        <p:spPr bwMode="auto">
          <a:xfrm>
            <a:off x="152400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19460" name="AutoShape 4"/>
          <p:cNvSpPr>
            <a:spLocks noChangeArrowheads="1"/>
          </p:cNvSpPr>
          <p:nvPr/>
        </p:nvSpPr>
        <p:spPr bwMode="auto">
          <a:xfrm>
            <a:off x="2035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19461" name="AutoShape 5"/>
          <p:cNvSpPr>
            <a:spLocks noChangeArrowheads="1"/>
          </p:cNvSpPr>
          <p:nvPr/>
        </p:nvSpPr>
        <p:spPr bwMode="auto">
          <a:xfrm>
            <a:off x="2159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19462" name="AutoShape 6"/>
          <p:cNvSpPr>
            <a:spLocks noChangeArrowheads="1"/>
          </p:cNvSpPr>
          <p:nvPr/>
        </p:nvSpPr>
        <p:spPr bwMode="auto">
          <a:xfrm>
            <a:off x="2493964" y="155257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19463" name="Text Box 7"/>
          <p:cNvSpPr txBox="1">
            <a:spLocks noChangeArrowheads="1"/>
          </p:cNvSpPr>
          <p:nvPr/>
        </p:nvSpPr>
        <p:spPr bwMode="auto">
          <a:xfrm>
            <a:off x="1647826" y="104775"/>
            <a:ext cx="5819775" cy="292388"/>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tabLst>
                <a:tab pos="657225" algn="l"/>
                <a:tab pos="1312863" algn="l"/>
                <a:tab pos="1970088" algn="l"/>
                <a:tab pos="2627313" algn="l"/>
                <a:tab pos="3282950" algn="l"/>
                <a:tab pos="3940175" algn="l"/>
                <a:tab pos="4595813" algn="l"/>
                <a:tab pos="5253038" algn="l"/>
              </a:tabLst>
            </a:pPr>
            <a:endParaRPr lang="en-GB" sz="2000" b="1" dirty="0">
              <a:solidFill>
                <a:schemeClr val="bg1"/>
              </a:solidFill>
            </a:endParaRPr>
          </a:p>
        </p:txBody>
      </p:sp>
      <p:sp>
        <p:nvSpPr>
          <p:cNvPr id="19464" name="AutoShape 8"/>
          <p:cNvSpPr>
            <a:spLocks noChangeArrowheads="1"/>
          </p:cNvSpPr>
          <p:nvPr/>
        </p:nvSpPr>
        <p:spPr bwMode="auto">
          <a:xfrm>
            <a:off x="1524001" y="4989514"/>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4397302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869315"/>
          </a:xfrm>
        </p:spPr>
        <p:txBody>
          <a:bodyPr/>
          <a:lstStyle/>
          <a:p>
            <a:r>
              <a:rPr lang="en-US" b="1" dirty="0" smtClean="0"/>
              <a:t>Types of data communications</a:t>
            </a:r>
            <a:br>
              <a:rPr lang="en-US" b="1" dirty="0" smtClean="0"/>
            </a:br>
            <a:r>
              <a:rPr lang="en-US" b="1" dirty="0" smtClean="0"/>
              <a:t>Simplex transmission</a:t>
            </a:r>
            <a:endParaRPr lang="en-US" b="1" dirty="0"/>
          </a:p>
        </p:txBody>
      </p:sp>
      <p:sp>
        <p:nvSpPr>
          <p:cNvPr id="3" name="Content Placeholder 2"/>
          <p:cNvSpPr>
            <a:spLocks noGrp="1"/>
          </p:cNvSpPr>
          <p:nvPr>
            <p:ph idx="1"/>
          </p:nvPr>
        </p:nvSpPr>
        <p:spPr>
          <a:xfrm>
            <a:off x="838200" y="1844842"/>
            <a:ext cx="10957560" cy="4807418"/>
          </a:xfrm>
        </p:spPr>
        <p:txBody>
          <a:bodyPr>
            <a:normAutofit/>
          </a:bodyPr>
          <a:lstStyle/>
          <a:p>
            <a:r>
              <a:rPr lang="en-US" dirty="0"/>
              <a:t>In this mode, a sender can only send data but can not receive it. Similarly, a receiver can only receive data but can not send </a:t>
            </a:r>
            <a:r>
              <a:rPr lang="en-US" dirty="0" smtClean="0"/>
              <a:t>it. </a:t>
            </a:r>
            <a:r>
              <a:rPr lang="en-US" dirty="0"/>
              <a:t>Examples include, Radio and TV transmission, keyboard, mouse etc</a:t>
            </a:r>
            <a:r>
              <a:rPr lang="en-US" dirty="0" smtClean="0"/>
              <a:t>.</a:t>
            </a:r>
          </a:p>
          <a:p>
            <a:pPr marL="0" indent="0">
              <a:buNone/>
            </a:pPr>
            <a:r>
              <a:rPr lang="en-US" b="1" dirty="0" smtClean="0"/>
              <a:t>Advantages</a:t>
            </a:r>
          </a:p>
          <a:p>
            <a:pPr marL="514350" indent="-514350">
              <a:buFont typeface="+mj-lt"/>
              <a:buAutoNum type="arabicPeriod"/>
            </a:pPr>
            <a:r>
              <a:rPr lang="en-US" dirty="0" smtClean="0"/>
              <a:t>It utilizes the full capacity of the communication channel during data transmission.</a:t>
            </a:r>
          </a:p>
          <a:p>
            <a:pPr marL="514350" indent="-514350">
              <a:buFont typeface="+mj-lt"/>
              <a:buAutoNum type="arabicPeriod"/>
            </a:pPr>
            <a:r>
              <a:rPr lang="en-US" dirty="0" smtClean="0"/>
              <a:t>It has the least  or no data traffic issues as data flows only in one direction.</a:t>
            </a:r>
          </a:p>
          <a:p>
            <a:pPr marL="0" indent="0">
              <a:buNone/>
            </a:pPr>
            <a:r>
              <a:rPr lang="en-US" b="1" dirty="0" smtClean="0"/>
              <a:t>Disadvantages</a:t>
            </a:r>
          </a:p>
          <a:p>
            <a:pPr marL="514350" indent="-514350">
              <a:buFont typeface="+mj-lt"/>
              <a:buAutoNum type="arabicPeriod"/>
            </a:pPr>
            <a:r>
              <a:rPr lang="en-US" dirty="0" smtClean="0"/>
              <a:t>It is unidirectional in nature having no inter-communication between devices.</a:t>
            </a:r>
          </a:p>
          <a:p>
            <a:pPr marL="514350" indent="-514350">
              <a:buFont typeface="+mj-lt"/>
              <a:buAutoNum type="arabicPeriod"/>
            </a:pPr>
            <a:r>
              <a:rPr lang="en-US" dirty="0" smtClean="0"/>
              <a:t>There is no mechanism for information to be transmitted back to the sender (No mechanism  for acknowledgement).</a:t>
            </a: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192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110" y="182245"/>
            <a:ext cx="10515600" cy="915035"/>
          </a:xfrm>
        </p:spPr>
        <p:txBody>
          <a:bodyPr/>
          <a:lstStyle/>
          <a:p>
            <a:r>
              <a:rPr lang="en-US" b="1" dirty="0" smtClean="0"/>
              <a:t>Half duplex</a:t>
            </a:r>
            <a:endParaRPr lang="en-US" b="1" dirty="0"/>
          </a:p>
        </p:txBody>
      </p:sp>
      <p:sp>
        <p:nvSpPr>
          <p:cNvPr id="3" name="Content Placeholder 2"/>
          <p:cNvSpPr>
            <a:spLocks noGrp="1"/>
          </p:cNvSpPr>
          <p:nvPr>
            <p:ph idx="1"/>
          </p:nvPr>
        </p:nvSpPr>
        <p:spPr>
          <a:xfrm>
            <a:off x="297180" y="1303020"/>
            <a:ext cx="11338560" cy="5394959"/>
          </a:xfrm>
        </p:spPr>
        <p:txBody>
          <a:bodyPr>
            <a:normAutofit/>
          </a:bodyPr>
          <a:lstStyle/>
          <a:p>
            <a:r>
              <a:rPr lang="en-US" dirty="0" smtClean="0"/>
              <a:t>This type of data transmission mode can be used in cases where there is no need for communication in both directions at the same time. In such cases, the data needs to be transmitted again by the receiver. For example, Walkie-Talkie, Internet Browsers.</a:t>
            </a:r>
          </a:p>
          <a:p>
            <a:r>
              <a:rPr lang="en-US" b="1" dirty="0" smtClean="0"/>
              <a:t>Advantages.</a:t>
            </a:r>
          </a:p>
          <a:p>
            <a:pPr marL="514350" indent="-514350">
              <a:buFont typeface="+mj-lt"/>
              <a:buAutoNum type="arabicPeriod"/>
            </a:pPr>
            <a:r>
              <a:rPr lang="en-US" dirty="0" smtClean="0"/>
              <a:t>it facilitates the optimum use of the communication channel.</a:t>
            </a:r>
          </a:p>
          <a:p>
            <a:pPr marL="514350" indent="-514350">
              <a:buFont typeface="+mj-lt"/>
              <a:buAutoNum type="arabicPeriod"/>
            </a:pPr>
            <a:r>
              <a:rPr lang="en-US" dirty="0" smtClean="0"/>
              <a:t>It provides two way communication.</a:t>
            </a:r>
          </a:p>
          <a:p>
            <a:r>
              <a:rPr lang="en-US" b="1" dirty="0" smtClean="0"/>
              <a:t>Disadvantages</a:t>
            </a:r>
          </a:p>
          <a:p>
            <a:pPr marL="514350" indent="-514350">
              <a:buFont typeface="+mj-lt"/>
              <a:buAutoNum type="arabicPeriod"/>
            </a:pPr>
            <a:r>
              <a:rPr lang="en-US" dirty="0" smtClean="0"/>
              <a:t>The two way communication can not be established simultaneously at the same time.</a:t>
            </a:r>
          </a:p>
          <a:p>
            <a:pPr marL="514350" indent="-514350">
              <a:buFont typeface="+mj-lt"/>
              <a:buAutoNum type="arabicPeriod"/>
            </a:pPr>
            <a:r>
              <a:rPr lang="en-US" dirty="0" smtClean="0"/>
              <a:t>Delay in transmission may occur as only one way communication can be possible at a time.</a:t>
            </a:r>
            <a:endParaRPr lang="en-US" dirty="0"/>
          </a:p>
        </p:txBody>
      </p:sp>
    </p:spTree>
    <p:extLst>
      <p:ext uri="{BB962C8B-B14F-4D97-AF65-F5344CB8AC3E}">
        <p14:creationId xmlns:p14="http://schemas.microsoft.com/office/powerpoint/2010/main" val="59667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Duplex </a:t>
            </a:r>
            <a:endParaRPr lang="en-US" b="1" dirty="0"/>
          </a:p>
        </p:txBody>
      </p:sp>
      <p:sp>
        <p:nvSpPr>
          <p:cNvPr id="3" name="Content Placeholder 2"/>
          <p:cNvSpPr>
            <a:spLocks noGrp="1"/>
          </p:cNvSpPr>
          <p:nvPr>
            <p:ph idx="1"/>
          </p:nvPr>
        </p:nvSpPr>
        <p:spPr>
          <a:xfrm>
            <a:off x="388620" y="1825624"/>
            <a:ext cx="11590020" cy="4826635"/>
          </a:xfrm>
        </p:spPr>
        <p:txBody>
          <a:bodyPr>
            <a:normAutofit/>
          </a:bodyPr>
          <a:lstStyle/>
          <a:p>
            <a:r>
              <a:rPr lang="en-US" dirty="0" smtClean="0"/>
              <a:t>It is two way communication in which both stations can transmit and receive the data simultaneously. For example, a Telephone Network, in which both persons can talk and listen to each other simultaneously.</a:t>
            </a:r>
          </a:p>
          <a:p>
            <a:pPr marL="0" indent="0">
              <a:buNone/>
            </a:pPr>
            <a:r>
              <a:rPr lang="en-US" b="1" dirty="0" smtClean="0"/>
              <a:t>Advantages</a:t>
            </a:r>
          </a:p>
          <a:p>
            <a:pPr marL="514350" indent="-514350">
              <a:buFont typeface="+mj-lt"/>
              <a:buAutoNum type="arabicPeriod"/>
            </a:pPr>
            <a:r>
              <a:rPr lang="en-US" dirty="0" smtClean="0"/>
              <a:t>The two way communication can be carried out simultaneously in both directions.</a:t>
            </a:r>
          </a:p>
          <a:p>
            <a:pPr marL="514350" indent="-514350">
              <a:buFont typeface="+mj-lt"/>
              <a:buAutoNum type="arabicPeriod"/>
            </a:pPr>
            <a:r>
              <a:rPr lang="en-US" dirty="0" smtClean="0"/>
              <a:t>It is the fastest mode of communication between devices.</a:t>
            </a:r>
          </a:p>
          <a:p>
            <a:pPr marL="0" indent="0">
              <a:buNone/>
            </a:pPr>
            <a:r>
              <a:rPr lang="en-US" b="1" dirty="0" smtClean="0"/>
              <a:t>Disadvantages</a:t>
            </a:r>
          </a:p>
          <a:p>
            <a:pPr marL="514350" indent="-514350">
              <a:buFont typeface="+mj-lt"/>
              <a:buAutoNum type="arabicPeriod"/>
            </a:pPr>
            <a:r>
              <a:rPr lang="en-US" dirty="0" smtClean="0"/>
              <a:t>There is no dedicated path for data transfer. This is because the capacity of the communication channel is divided into two parts.</a:t>
            </a:r>
          </a:p>
          <a:p>
            <a:pPr marL="514350" indent="-514350">
              <a:buFont typeface="+mj-lt"/>
              <a:buAutoNum type="arabicPeriod"/>
            </a:pPr>
            <a:r>
              <a:rPr lang="en-US" dirty="0" smtClean="0"/>
              <a:t>It has improper channel bandwidth utilization as there exist two separate paths for two communicating devices.</a:t>
            </a:r>
          </a:p>
        </p:txBody>
      </p:sp>
    </p:spTree>
    <p:extLst>
      <p:ext uri="{BB962C8B-B14F-4D97-AF65-F5344CB8AC3E}">
        <p14:creationId xmlns:p14="http://schemas.microsoft.com/office/powerpoint/2010/main" val="137139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Transmission modes</a:t>
            </a:r>
            <a:endParaRPr lang="en-US" b="1" dirty="0"/>
          </a:p>
        </p:txBody>
      </p:sp>
      <p:sp>
        <p:nvSpPr>
          <p:cNvPr id="3" name="Content Placeholder 2"/>
          <p:cNvSpPr>
            <a:spLocks noGrp="1"/>
          </p:cNvSpPr>
          <p:nvPr>
            <p:ph idx="1"/>
          </p:nvPr>
        </p:nvSpPr>
        <p:spPr>
          <a:xfrm>
            <a:off x="1103312" y="1668380"/>
            <a:ext cx="8946541" cy="4571999"/>
          </a:xfrm>
        </p:spPr>
        <p:txBody>
          <a:bodyPr/>
          <a:lstStyle/>
          <a:p>
            <a:r>
              <a:rPr lang="en-US" dirty="0" smtClean="0"/>
              <a:t>They are three;</a:t>
            </a:r>
          </a:p>
          <a:p>
            <a:pPr lvl="2"/>
            <a:r>
              <a:rPr lang="en-US" dirty="0" smtClean="0"/>
              <a:t>Unicast</a:t>
            </a:r>
          </a:p>
          <a:p>
            <a:pPr lvl="2"/>
            <a:r>
              <a:rPr lang="en-US" dirty="0" smtClean="0"/>
              <a:t>Broadcast</a:t>
            </a:r>
          </a:p>
          <a:p>
            <a:pPr lvl="2"/>
            <a:r>
              <a:rPr lang="en-US" dirty="0" smtClean="0"/>
              <a:t>Multicast</a:t>
            </a:r>
          </a:p>
          <a:p>
            <a:r>
              <a:rPr lang="en-US" dirty="0" smtClean="0"/>
              <a:t>The cast term signifies some data is being transmitted to the recipient(s) from the client(s) side over the communication channel that helps them to communicate.</a:t>
            </a:r>
          </a:p>
          <a:p>
            <a:pPr marL="0" indent="0">
              <a:buNone/>
            </a:pPr>
            <a:r>
              <a:rPr lang="en-US" b="1" i="1" u="sng" dirty="0"/>
              <a:t>NOTE</a:t>
            </a:r>
          </a:p>
          <a:p>
            <a:r>
              <a:rPr lang="en-US" b="1" i="1" dirty="0"/>
              <a:t>Multiplex transmission </a:t>
            </a:r>
            <a:r>
              <a:rPr lang="en-US" dirty="0"/>
              <a:t>allows several types of signals to be carried at once through the same line. E.g. video calls</a:t>
            </a:r>
            <a:r>
              <a:rPr lang="en-US" dirty="0" smtClean="0"/>
              <a:t>.</a:t>
            </a:r>
            <a:endParaRPr lang="en-US" b="1" i="1" dirty="0"/>
          </a:p>
        </p:txBody>
      </p:sp>
    </p:spTree>
    <p:extLst>
      <p:ext uri="{BB962C8B-B14F-4D97-AF65-F5344CB8AC3E}">
        <p14:creationId xmlns:p14="http://schemas.microsoft.com/office/powerpoint/2010/main" val="486157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Unicast </a:t>
            </a:r>
            <a:endParaRPr lang="en-US" b="1" dirty="0"/>
          </a:p>
        </p:txBody>
      </p:sp>
      <p:sp>
        <p:nvSpPr>
          <p:cNvPr id="3" name="Content Placeholder 2"/>
          <p:cNvSpPr>
            <a:spLocks noGrp="1"/>
          </p:cNvSpPr>
          <p:nvPr>
            <p:ph idx="1"/>
          </p:nvPr>
        </p:nvSpPr>
        <p:spPr/>
        <p:txBody>
          <a:bodyPr/>
          <a:lstStyle/>
          <a:p>
            <a:pPr marL="0" indent="0">
              <a:buNone/>
            </a:pPr>
            <a:r>
              <a:rPr lang="en-US" dirty="0" smtClean="0"/>
              <a:t>This is a communication where a message is sent from one sender to one receiver. Data is sent to a single recipient.</a:t>
            </a:r>
          </a:p>
          <a:p>
            <a:r>
              <a:rPr lang="en-US" dirty="0" smtClean="0"/>
              <a:t>It uses a unique destination address.</a:t>
            </a:r>
          </a:p>
          <a:p>
            <a:r>
              <a:rPr lang="en-US" dirty="0" smtClean="0"/>
              <a:t>There is guaranteed delivery.</a:t>
            </a:r>
          </a:p>
          <a:p>
            <a:r>
              <a:rPr lang="en-US" dirty="0" smtClean="0"/>
              <a:t>It generates the least amount of network traffic.</a:t>
            </a:r>
          </a:p>
          <a:p>
            <a:r>
              <a:rPr lang="en-US" dirty="0" smtClean="0"/>
              <a:t>It is more secure because data is sent to a specific recipient.</a:t>
            </a:r>
          </a:p>
          <a:p>
            <a:r>
              <a:rPr lang="en-US" dirty="0" smtClean="0"/>
              <a:t>It has low latency</a:t>
            </a:r>
          </a:p>
          <a:p>
            <a:pPr marL="457200" lvl="1" indent="0">
              <a:buNone/>
            </a:pPr>
            <a:r>
              <a:rPr lang="en-US" b="1" dirty="0" smtClean="0"/>
              <a:t>Examples</a:t>
            </a:r>
          </a:p>
          <a:p>
            <a:pPr marL="457200" lvl="1" indent="0">
              <a:buNone/>
            </a:pPr>
            <a:r>
              <a:rPr lang="en-US" dirty="0" smtClean="0"/>
              <a:t>Email, file transfer.</a:t>
            </a:r>
            <a:endParaRPr lang="en-US" dirty="0"/>
          </a:p>
        </p:txBody>
      </p:sp>
    </p:spTree>
    <p:extLst>
      <p:ext uri="{BB962C8B-B14F-4D97-AF65-F5344CB8AC3E}">
        <p14:creationId xmlns:p14="http://schemas.microsoft.com/office/powerpoint/2010/main" val="3152838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Students will be able to:</a:t>
            </a:r>
            <a:endParaRPr lang="en-US" dirty="0"/>
          </a:p>
        </p:txBody>
      </p:sp>
      <p:sp>
        <p:nvSpPr>
          <p:cNvPr id="3" name="Content Placeholder 2"/>
          <p:cNvSpPr>
            <a:spLocks noGrp="1"/>
          </p:cNvSpPr>
          <p:nvPr>
            <p:ph idx="1"/>
          </p:nvPr>
        </p:nvSpPr>
        <p:spPr/>
        <p:txBody>
          <a:bodyPr>
            <a:normAutofit/>
          </a:bodyPr>
          <a:lstStyle/>
          <a:p>
            <a:r>
              <a:rPr lang="en-US" dirty="0" smtClean="0"/>
              <a:t>Understand basic functions on which modern communication systems are built</a:t>
            </a:r>
          </a:p>
          <a:p>
            <a:pPr algn="just"/>
            <a:r>
              <a:rPr lang="en-US" dirty="0" smtClean="0"/>
              <a:t>Know how packets find their way through the Internet, and how congestion is avoided</a:t>
            </a:r>
          </a:p>
          <a:p>
            <a:pPr algn="just"/>
            <a:r>
              <a:rPr lang="en-US" dirty="0" smtClean="0"/>
              <a:t>Know how wireless communication works</a:t>
            </a:r>
          </a:p>
          <a:p>
            <a:pPr algn="just"/>
            <a:r>
              <a:rPr lang="en-US" dirty="0" smtClean="0"/>
              <a:t>Develop programs that efficiently communicate over a network</a:t>
            </a:r>
          </a:p>
          <a:p>
            <a:r>
              <a:rPr lang="en-US" dirty="0" smtClean="0"/>
              <a:t>Have the required basis for working in this area</a:t>
            </a:r>
          </a:p>
          <a:p>
            <a:pPr marL="0" indent="0">
              <a:buNone/>
            </a:pPr>
            <a:endParaRPr lang="en-US" dirty="0"/>
          </a:p>
        </p:txBody>
      </p:sp>
    </p:spTree>
    <p:extLst>
      <p:ext uri="{BB962C8B-B14F-4D97-AF65-F5344CB8AC3E}">
        <p14:creationId xmlns:p14="http://schemas.microsoft.com/office/powerpoint/2010/main" val="126955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Broadcast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This is a communication where a message is sent from one sender to many receivers. Data is sent to all recipients in a network.</a:t>
            </a:r>
          </a:p>
          <a:p>
            <a:r>
              <a:rPr lang="en-US" dirty="0" smtClean="0"/>
              <a:t>It uses special broadcast address.</a:t>
            </a:r>
          </a:p>
          <a:p>
            <a:r>
              <a:rPr lang="en-US" dirty="0" smtClean="0"/>
              <a:t>Not all devices may be interested in the data.</a:t>
            </a:r>
          </a:p>
          <a:p>
            <a:r>
              <a:rPr lang="en-US" dirty="0" smtClean="0"/>
              <a:t>It generates a high network traffic.</a:t>
            </a:r>
          </a:p>
          <a:p>
            <a:r>
              <a:rPr lang="en-US" dirty="0" smtClean="0"/>
              <a:t>It is less secure because data is sent to all devices in the network.</a:t>
            </a:r>
          </a:p>
          <a:p>
            <a:r>
              <a:rPr lang="en-US" dirty="0" smtClean="0"/>
              <a:t>It has a high bandwidth.</a:t>
            </a:r>
          </a:p>
          <a:p>
            <a:r>
              <a:rPr lang="en-US" dirty="0" smtClean="0"/>
              <a:t>It has a high latency.</a:t>
            </a:r>
          </a:p>
          <a:p>
            <a:r>
              <a:rPr lang="en-US" dirty="0" smtClean="0"/>
              <a:t>It has limited broadcasting.</a:t>
            </a:r>
          </a:p>
          <a:p>
            <a:pPr marL="457200" lvl="1" indent="0">
              <a:buNone/>
            </a:pPr>
            <a:r>
              <a:rPr lang="en-US" b="1" dirty="0" smtClean="0"/>
              <a:t>Examples</a:t>
            </a:r>
          </a:p>
          <a:p>
            <a:pPr marL="457200" lvl="1" indent="0">
              <a:buNone/>
            </a:pPr>
            <a:r>
              <a:rPr lang="en-US" dirty="0" smtClean="0"/>
              <a:t>DHCP requests and ARP requests.</a:t>
            </a:r>
            <a:endParaRPr lang="en-US" dirty="0"/>
          </a:p>
        </p:txBody>
      </p:sp>
    </p:spTree>
    <p:extLst>
      <p:ext uri="{BB962C8B-B14F-4D97-AF65-F5344CB8AC3E}">
        <p14:creationId xmlns:p14="http://schemas.microsoft.com/office/powerpoint/2010/main" val="3716081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Multicast </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This is a communication where a message is sent from one/more senders to one/more recipients. Multicast lets servers direct single copies of data streams that are then simulated and routed to hosts that request it.</a:t>
            </a:r>
          </a:p>
          <a:p>
            <a:r>
              <a:rPr lang="en-US" dirty="0" smtClean="0"/>
              <a:t>It sends data from one device to multiple devices.</a:t>
            </a:r>
          </a:p>
          <a:p>
            <a:r>
              <a:rPr lang="en-US" dirty="0" smtClean="0"/>
              <a:t>It works on star, mesh, tree and hybrid topology.</a:t>
            </a:r>
          </a:p>
          <a:p>
            <a:r>
              <a:rPr lang="en-US" dirty="0" smtClean="0"/>
              <a:t>It does not scale well across large networks.</a:t>
            </a:r>
          </a:p>
          <a:p>
            <a:r>
              <a:rPr lang="en-US" dirty="0" smtClean="0"/>
              <a:t>It has efficient utilization of bandwidth.</a:t>
            </a:r>
          </a:p>
          <a:p>
            <a:r>
              <a:rPr lang="en-US" dirty="0" smtClean="0"/>
              <a:t>Network traffic is low.</a:t>
            </a:r>
          </a:p>
          <a:p>
            <a:r>
              <a:rPr lang="en-US" dirty="0" smtClean="0"/>
              <a:t>IP multicast requires the support of some other protocols like </a:t>
            </a:r>
            <a:r>
              <a:rPr lang="en-US" b="1" dirty="0" smtClean="0"/>
              <a:t>IGMP(Internet Group Management Protocol).</a:t>
            </a:r>
          </a:p>
          <a:p>
            <a:pPr lvl="1"/>
            <a:r>
              <a:rPr lang="en-US" b="1" dirty="0" smtClean="0"/>
              <a:t>Example</a:t>
            </a:r>
          </a:p>
          <a:p>
            <a:pPr lvl="1"/>
            <a:r>
              <a:rPr lang="en-US" dirty="0" smtClean="0"/>
              <a:t>Video streaming, online gaming.</a:t>
            </a:r>
            <a:endParaRPr lang="en-US" dirty="0"/>
          </a:p>
        </p:txBody>
      </p:sp>
    </p:spTree>
    <p:extLst>
      <p:ext uri="{BB962C8B-B14F-4D97-AF65-F5344CB8AC3E}">
        <p14:creationId xmlns:p14="http://schemas.microsoft.com/office/powerpoint/2010/main" val="2924138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 model</a:t>
            </a:r>
            <a:endParaRPr lang="en-US" b="1" dirty="0"/>
          </a:p>
        </p:txBody>
      </p:sp>
      <p:sp>
        <p:nvSpPr>
          <p:cNvPr id="3" name="Content Placeholder 2"/>
          <p:cNvSpPr>
            <a:spLocks noGrp="1"/>
          </p:cNvSpPr>
          <p:nvPr>
            <p:ph idx="1"/>
          </p:nvPr>
        </p:nvSpPr>
        <p:spPr/>
        <p:txBody>
          <a:bodyPr/>
          <a:lstStyle/>
          <a:p>
            <a:r>
              <a:rPr lang="en-US" dirty="0" smtClean="0"/>
              <a:t>A communication model is used to exchange data between two parties. For example between a computer, server and telephone.</a:t>
            </a:r>
          </a:p>
          <a:p>
            <a:endParaRPr lang="en-US" dirty="0"/>
          </a:p>
        </p:txBody>
      </p:sp>
    </p:spTree>
    <p:extLst>
      <p:ext uri="{BB962C8B-B14F-4D97-AF65-F5344CB8AC3E}">
        <p14:creationId xmlns:p14="http://schemas.microsoft.com/office/powerpoint/2010/main" val="17309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95488" y="241301"/>
            <a:ext cx="8445500" cy="747710"/>
          </a:xfrm>
        </p:spPr>
        <p:txBody>
          <a:bodyPr vert="horz" lIns="0" tIns="0" rIns="0" bIns="0" rtlCol="0" anchor="ctr">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dirty="0">
                <a:solidFill>
                  <a:srgbClr val="E4005C"/>
                </a:solidFill>
              </a:rPr>
              <a:t>Components of a Communication </a:t>
            </a:r>
            <a:r>
              <a:rPr lang="en-US" sz="2800" b="1" dirty="0" smtClean="0">
                <a:solidFill>
                  <a:srgbClr val="E4005C"/>
                </a:solidFill>
              </a:rPr>
              <a:t>System (communication model).</a:t>
            </a:r>
            <a:endParaRPr lang="en-GB" sz="2800" b="1" dirty="0">
              <a:solidFill>
                <a:srgbClr val="E4005C"/>
              </a:solidFill>
            </a:endParaRPr>
          </a:p>
        </p:txBody>
      </p:sp>
      <p:sp>
        <p:nvSpPr>
          <p:cNvPr id="12" name="Content Placeholder 11"/>
          <p:cNvSpPr>
            <a:spLocks noGrp="1"/>
          </p:cNvSpPr>
          <p:nvPr>
            <p:ph idx="1"/>
          </p:nvPr>
        </p:nvSpPr>
        <p:spPr>
          <a:xfrm>
            <a:off x="8001000" y="2819400"/>
            <a:ext cx="2438400" cy="990600"/>
          </a:xfrm>
          <a:prstGeom prst="beve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en-US" dirty="0"/>
              <a:t>Receiver</a:t>
            </a:r>
          </a:p>
        </p:txBody>
      </p:sp>
      <p:sp>
        <p:nvSpPr>
          <p:cNvPr id="18436" name="AutoShape 4"/>
          <p:cNvSpPr>
            <a:spLocks noChangeArrowheads="1"/>
          </p:cNvSpPr>
          <p:nvPr/>
        </p:nvSpPr>
        <p:spPr bwMode="auto">
          <a:xfrm>
            <a:off x="2035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18437" name="AutoShape 5"/>
          <p:cNvSpPr>
            <a:spLocks noChangeArrowheads="1"/>
          </p:cNvSpPr>
          <p:nvPr/>
        </p:nvSpPr>
        <p:spPr bwMode="auto">
          <a:xfrm>
            <a:off x="2286000" y="990600"/>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18438" name="AutoShape 6"/>
          <p:cNvSpPr>
            <a:spLocks noChangeArrowheads="1"/>
          </p:cNvSpPr>
          <p:nvPr/>
        </p:nvSpPr>
        <p:spPr bwMode="auto">
          <a:xfrm>
            <a:off x="2514601" y="1143001"/>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11" name="Bevel 10"/>
          <p:cNvSpPr/>
          <p:nvPr/>
        </p:nvSpPr>
        <p:spPr>
          <a:xfrm>
            <a:off x="2667000" y="2819400"/>
            <a:ext cx="2133600" cy="914400"/>
          </a:xfrm>
          <a:prstGeom prst="bevel">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800" dirty="0"/>
              <a:t>Sender</a:t>
            </a:r>
          </a:p>
        </p:txBody>
      </p:sp>
      <p:sp>
        <p:nvSpPr>
          <p:cNvPr id="13" name="Rounded Rectangle 12"/>
          <p:cNvSpPr/>
          <p:nvPr/>
        </p:nvSpPr>
        <p:spPr>
          <a:xfrm>
            <a:off x="5257800" y="1447800"/>
            <a:ext cx="1828800"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Message</a:t>
            </a:r>
          </a:p>
        </p:txBody>
      </p:sp>
      <p:sp>
        <p:nvSpPr>
          <p:cNvPr id="14" name="Snip Single Corner Rectangle 13"/>
          <p:cNvSpPr/>
          <p:nvPr/>
        </p:nvSpPr>
        <p:spPr>
          <a:xfrm>
            <a:off x="2895600" y="1371600"/>
            <a:ext cx="1371600" cy="1371600"/>
          </a:xfrm>
          <a:prstGeom prst="snip1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t>Rule 1</a:t>
            </a:r>
          </a:p>
          <a:p>
            <a:pPr algn="ctr">
              <a:defRPr/>
            </a:pPr>
            <a:r>
              <a:rPr lang="en-US" dirty="0"/>
              <a:t>Rule 2</a:t>
            </a:r>
          </a:p>
          <a:p>
            <a:pPr algn="ctr">
              <a:defRPr/>
            </a:pPr>
            <a:r>
              <a:rPr lang="en-US" dirty="0"/>
              <a:t>Rule n</a:t>
            </a:r>
          </a:p>
        </p:txBody>
      </p:sp>
      <p:sp>
        <p:nvSpPr>
          <p:cNvPr id="15" name="Snip Single Corner Rectangle 14"/>
          <p:cNvSpPr/>
          <p:nvPr/>
        </p:nvSpPr>
        <p:spPr>
          <a:xfrm>
            <a:off x="8534400" y="1295400"/>
            <a:ext cx="1371600" cy="1371600"/>
          </a:xfrm>
          <a:prstGeom prst="snip1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t>Rule 1</a:t>
            </a:r>
          </a:p>
          <a:p>
            <a:pPr algn="ctr">
              <a:defRPr/>
            </a:pPr>
            <a:r>
              <a:rPr lang="en-US" dirty="0"/>
              <a:t>Rule 2</a:t>
            </a:r>
          </a:p>
          <a:p>
            <a:pPr algn="ctr">
              <a:defRPr/>
            </a:pPr>
            <a:r>
              <a:rPr lang="en-US" dirty="0"/>
              <a:t>Rule n</a:t>
            </a:r>
          </a:p>
        </p:txBody>
      </p:sp>
      <p:sp>
        <p:nvSpPr>
          <p:cNvPr id="16" name="Rounded Rectangle 15"/>
          <p:cNvSpPr/>
          <p:nvPr/>
        </p:nvSpPr>
        <p:spPr>
          <a:xfrm>
            <a:off x="5562600" y="2819400"/>
            <a:ext cx="1828800" cy="457200"/>
          </a:xfrm>
          <a:prstGeom prst="roundRect">
            <a:avLst/>
          </a:prstGeom>
          <a:ln>
            <a:no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t>Medium</a:t>
            </a:r>
          </a:p>
        </p:txBody>
      </p:sp>
      <p:cxnSp>
        <p:nvCxnSpPr>
          <p:cNvPr id="21" name="Straight Connector 20"/>
          <p:cNvCxnSpPr>
            <a:stCxn id="11" idx="0"/>
          </p:cNvCxnSpPr>
          <p:nvPr/>
        </p:nvCxnSpPr>
        <p:spPr>
          <a:xfrm>
            <a:off x="4800600" y="3276600"/>
            <a:ext cx="3200400" cy="0"/>
          </a:xfrm>
          <a:prstGeom prst="line">
            <a:avLst/>
          </a:prstGeom>
          <a:ln w="57150">
            <a:solidFill>
              <a:schemeClr val="accent4"/>
            </a:solidFill>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7086600" y="1905000"/>
            <a:ext cx="4572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49" name="Rectangle 23"/>
          <p:cNvSpPr>
            <a:spLocks noChangeArrowheads="1"/>
          </p:cNvSpPr>
          <p:nvPr/>
        </p:nvSpPr>
        <p:spPr bwMode="auto">
          <a:xfrm>
            <a:off x="1716505" y="3811012"/>
            <a:ext cx="9444789" cy="338554"/>
          </a:xfrm>
          <a:prstGeom prst="rect">
            <a:avLst/>
          </a:prstGeom>
          <a:noFill/>
          <a:ln w="9525">
            <a:noFill/>
            <a:miter lim="800000"/>
            <a:headEnd/>
            <a:tailEnd/>
          </a:ln>
        </p:spPr>
        <p:txBody>
          <a:bodyPr wrap="square">
            <a:spAutoFit/>
          </a:bodyPr>
          <a:lstStyle/>
          <a:p>
            <a:r>
              <a:rPr lang="en-US" sz="1600" b="1" dirty="0" smtClean="0"/>
              <a:t>1</a:t>
            </a:r>
            <a:endParaRPr lang="en-US" sz="1600" dirty="0"/>
          </a:p>
        </p:txBody>
      </p:sp>
    </p:spTree>
    <p:extLst>
      <p:ext uri="{BB962C8B-B14F-4D97-AF65-F5344CB8AC3E}">
        <p14:creationId xmlns:p14="http://schemas.microsoft.com/office/powerpoint/2010/main" val="185680361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0650"/>
          </a:xfrm>
        </p:spPr>
        <p:txBody>
          <a:bodyPr/>
          <a:lstStyle/>
          <a:p>
            <a:r>
              <a:rPr lang="en-US" b="1" dirty="0" smtClean="0"/>
              <a:t>The Communication Model</a:t>
            </a:r>
            <a:endParaRPr lang="en-US" b="1" dirty="0"/>
          </a:p>
        </p:txBody>
      </p:sp>
      <p:sp>
        <p:nvSpPr>
          <p:cNvPr id="3" name="Content Placeholder 2"/>
          <p:cNvSpPr>
            <a:spLocks noGrp="1"/>
          </p:cNvSpPr>
          <p:nvPr>
            <p:ph idx="1"/>
          </p:nvPr>
        </p:nvSpPr>
        <p:spPr>
          <a:xfrm>
            <a:off x="786063" y="1475874"/>
            <a:ext cx="9657347" cy="5069305"/>
          </a:xfrm>
        </p:spPr>
        <p:txBody>
          <a:bodyPr>
            <a:normAutofit/>
          </a:bodyPr>
          <a:lstStyle/>
          <a:p>
            <a:pPr marL="457200" indent="-457200">
              <a:buFont typeface="+mj-lt"/>
              <a:buAutoNum type="arabicPeriod"/>
            </a:pPr>
            <a:r>
              <a:rPr lang="en-US" b="1" dirty="0" smtClean="0"/>
              <a:t>Message</a:t>
            </a:r>
            <a:r>
              <a:rPr lang="en-US" b="1" dirty="0"/>
              <a:t>. </a:t>
            </a:r>
            <a:r>
              <a:rPr lang="en-US" dirty="0"/>
              <a:t>Is the information (data) to be communicated.  (text, numbers, pictures, audio, and video).</a:t>
            </a:r>
          </a:p>
          <a:p>
            <a:pPr marL="457200" indent="-457200">
              <a:buFont typeface="+mj-lt"/>
              <a:buAutoNum type="arabicPeriod"/>
            </a:pPr>
            <a:r>
              <a:rPr lang="en-US" b="1" dirty="0" smtClean="0"/>
              <a:t>Sender</a:t>
            </a:r>
            <a:r>
              <a:rPr lang="en-US" b="1" dirty="0"/>
              <a:t>. </a:t>
            </a:r>
            <a:r>
              <a:rPr lang="en-US" dirty="0"/>
              <a:t>The device that sends the data message. It can be a computer</a:t>
            </a:r>
            <a:r>
              <a:rPr lang="en-US" b="1" dirty="0"/>
              <a:t>. (</a:t>
            </a:r>
            <a:r>
              <a:rPr lang="en-US" dirty="0"/>
              <a:t>workstation, telephone handset, video camera, and so on).</a:t>
            </a:r>
          </a:p>
          <a:p>
            <a:pPr marL="457200" indent="-457200">
              <a:buFont typeface="+mj-lt"/>
              <a:buAutoNum type="arabicPeriod"/>
            </a:pPr>
            <a:r>
              <a:rPr lang="en-US" b="1" i="1" dirty="0" smtClean="0"/>
              <a:t>Receiver</a:t>
            </a:r>
            <a:r>
              <a:rPr lang="en-US" b="1" i="1" dirty="0"/>
              <a:t>. </a:t>
            </a:r>
            <a:r>
              <a:rPr lang="en-US" dirty="0"/>
              <a:t>The device that receives the message. It can be a computer</a:t>
            </a:r>
            <a:r>
              <a:rPr lang="en-US" b="1" i="1" dirty="0"/>
              <a:t>, </a:t>
            </a:r>
            <a:r>
              <a:rPr lang="en-US" dirty="0"/>
              <a:t>workstation, telephone handset, television, etc.</a:t>
            </a:r>
          </a:p>
          <a:p>
            <a:pPr marL="457200" indent="-457200">
              <a:buFont typeface="+mj-lt"/>
              <a:buAutoNum type="arabicPeriod"/>
            </a:pPr>
            <a:r>
              <a:rPr lang="en-US" b="1" dirty="0" smtClean="0"/>
              <a:t>Transmission </a:t>
            </a:r>
            <a:r>
              <a:rPr lang="en-US" b="1" dirty="0"/>
              <a:t>medium. </a:t>
            </a:r>
            <a:r>
              <a:rPr lang="en-US" dirty="0"/>
              <a:t>Is the physical path by which a message travels from sender to receiver.  Twisted-pair wire, coaxial cable, fiber-optic cable, and radio waves.</a:t>
            </a:r>
          </a:p>
          <a:p>
            <a:pPr marL="457200" indent="-457200">
              <a:buFont typeface="+mj-lt"/>
              <a:buAutoNum type="arabicPeriod"/>
            </a:pPr>
            <a:r>
              <a:rPr lang="en-US" b="1" dirty="0" smtClean="0"/>
              <a:t>Protocol</a:t>
            </a:r>
            <a:r>
              <a:rPr lang="en-US" b="1" dirty="0"/>
              <a:t>. </a:t>
            </a:r>
            <a:r>
              <a:rPr lang="en-US" dirty="0"/>
              <a:t>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a:p>
            <a:pPr marL="457200" indent="-457200">
              <a:buFont typeface="+mj-lt"/>
              <a:buAutoNum type="arabicPeriod"/>
            </a:pPr>
            <a:endParaRPr lang="en-US" dirty="0"/>
          </a:p>
        </p:txBody>
      </p:sp>
    </p:spTree>
    <p:extLst>
      <p:ext uri="{BB962C8B-B14F-4D97-AF65-F5344CB8AC3E}">
        <p14:creationId xmlns:p14="http://schemas.microsoft.com/office/powerpoint/2010/main" val="117719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64" y="196044"/>
            <a:ext cx="9404723" cy="766482"/>
          </a:xfrm>
        </p:spPr>
        <p:txBody>
          <a:bodyPr/>
          <a:lstStyle/>
          <a:p>
            <a:r>
              <a:rPr lang="en-US" b="1" dirty="0" smtClean="0"/>
              <a:t>Computer network tasks.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42" y="1219200"/>
            <a:ext cx="10010274" cy="5502442"/>
          </a:xfrm>
        </p:spPr>
      </p:pic>
    </p:spTree>
    <p:extLst>
      <p:ext uri="{BB962C8B-B14F-4D97-AF65-F5344CB8AC3E}">
        <p14:creationId xmlns:p14="http://schemas.microsoft.com/office/powerpoint/2010/main" val="1230627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network tasks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84421"/>
            <a:ext cx="9636878" cy="4924926"/>
          </a:xfrm>
        </p:spPr>
      </p:pic>
    </p:spTree>
    <p:extLst>
      <p:ext uri="{BB962C8B-B14F-4D97-AF65-F5344CB8AC3E}">
        <p14:creationId xmlns:p14="http://schemas.microsoft.com/office/powerpoint/2010/main" val="4110289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40" y="276254"/>
            <a:ext cx="9585613" cy="830650"/>
          </a:xfrm>
        </p:spPr>
        <p:txBody>
          <a:bodyPr/>
          <a:lstStyle/>
          <a:p>
            <a:r>
              <a:rPr lang="en-US" b="1" dirty="0" smtClean="0"/>
              <a:t>Challenges of computer networking</a:t>
            </a:r>
            <a:endParaRPr lang="en-US" b="1" dirty="0"/>
          </a:p>
        </p:txBody>
      </p:sp>
      <p:sp>
        <p:nvSpPr>
          <p:cNvPr id="3" name="Content Placeholder 2"/>
          <p:cNvSpPr>
            <a:spLocks noGrp="1"/>
          </p:cNvSpPr>
          <p:nvPr>
            <p:ph idx="1"/>
          </p:nvPr>
        </p:nvSpPr>
        <p:spPr/>
        <p:txBody>
          <a:bodyPr/>
          <a:lstStyle/>
          <a:p>
            <a:r>
              <a:rPr lang="en-US" dirty="0" smtClean="0"/>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7" y="1106904"/>
            <a:ext cx="10716125" cy="5582654"/>
          </a:xfrm>
          <a:prstGeom prst="rect">
            <a:avLst/>
          </a:prstGeom>
        </p:spPr>
      </p:pic>
    </p:spTree>
    <p:extLst>
      <p:ext uri="{BB962C8B-B14F-4D97-AF65-F5344CB8AC3E}">
        <p14:creationId xmlns:p14="http://schemas.microsoft.com/office/powerpoint/2010/main" val="2387713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810" y="244170"/>
            <a:ext cx="9705473" cy="1247746"/>
          </a:xfrm>
        </p:spPr>
        <p:txBody>
          <a:bodyPr/>
          <a:lstStyle/>
          <a:p>
            <a:r>
              <a:rPr lang="en-US" b="1" dirty="0" smtClean="0"/>
              <a:t>Data transmission and transmission media.</a:t>
            </a:r>
            <a:endParaRPr lang="en-US" b="1" dirty="0"/>
          </a:p>
        </p:txBody>
      </p:sp>
      <p:sp>
        <p:nvSpPr>
          <p:cNvPr id="3" name="Content Placeholder 2"/>
          <p:cNvSpPr>
            <a:spLocks noGrp="1"/>
          </p:cNvSpPr>
          <p:nvPr>
            <p:ph idx="1"/>
          </p:nvPr>
        </p:nvSpPr>
        <p:spPr>
          <a:xfrm>
            <a:off x="1103312" y="1652338"/>
            <a:ext cx="8946541" cy="4596062"/>
          </a:xfrm>
        </p:spPr>
        <p:txBody>
          <a:bodyPr/>
          <a:lstStyle/>
          <a:p>
            <a:r>
              <a:rPr lang="en-US" b="1" dirty="0" smtClean="0"/>
              <a:t>Data transmission </a:t>
            </a:r>
            <a:r>
              <a:rPr lang="en-US" dirty="0" smtClean="0"/>
              <a:t>is the transfer of data from one point to another. This is the movement of data in form of bits between two or more digital devices.</a:t>
            </a:r>
          </a:p>
          <a:p>
            <a:r>
              <a:rPr lang="en-US" dirty="0" smtClean="0"/>
              <a:t>Any transmissions sent during these communications can be categorized by a number of characteristics including the signal type, transmission mode, transmission direction and transmission rate.</a:t>
            </a:r>
          </a:p>
          <a:p>
            <a:r>
              <a:rPr lang="en-US" b="1" dirty="0" smtClean="0"/>
              <a:t>Signal Type</a:t>
            </a:r>
            <a:r>
              <a:rPr lang="en-US" dirty="0" smtClean="0"/>
              <a:t> – There are two types of signals namely:</a:t>
            </a:r>
          </a:p>
          <a:p>
            <a:pPr lvl="2"/>
            <a:r>
              <a:rPr lang="en-US" dirty="0" smtClean="0"/>
              <a:t>Analog signals</a:t>
            </a:r>
          </a:p>
          <a:p>
            <a:pPr lvl="2"/>
            <a:r>
              <a:rPr lang="en-US" dirty="0" smtClean="0"/>
              <a:t>Digital signals.</a:t>
            </a:r>
            <a:endParaRPr lang="en-US" dirty="0"/>
          </a:p>
        </p:txBody>
      </p:sp>
    </p:spTree>
    <p:extLst>
      <p:ext uri="{BB962C8B-B14F-4D97-AF65-F5344CB8AC3E}">
        <p14:creationId xmlns:p14="http://schemas.microsoft.com/office/powerpoint/2010/main" val="1062038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Analog signals</a:t>
            </a:r>
            <a:endParaRPr lang="en-US" b="1" dirty="0"/>
          </a:p>
        </p:txBody>
      </p:sp>
      <p:sp>
        <p:nvSpPr>
          <p:cNvPr id="3" name="Content Placeholder 2"/>
          <p:cNvSpPr>
            <a:spLocks noGrp="1"/>
          </p:cNvSpPr>
          <p:nvPr>
            <p:ph idx="1"/>
          </p:nvPr>
        </p:nvSpPr>
        <p:spPr/>
        <p:txBody>
          <a:bodyPr/>
          <a:lstStyle/>
          <a:p>
            <a:r>
              <a:rPr lang="en-US" dirty="0" smtClean="0"/>
              <a:t>An analog signal uses variations which are represented by a continuous waveform to convey information.</a:t>
            </a:r>
          </a:p>
          <a:p>
            <a:r>
              <a:rPr lang="en-US" dirty="0" smtClean="0"/>
              <a:t>It is particularly useful for wave data like sound waves.</a:t>
            </a:r>
          </a:p>
          <a:p>
            <a:r>
              <a:rPr lang="en-US" dirty="0" smtClean="0"/>
              <a:t>Analog signals are used by the phone lines and sound speakers.</a:t>
            </a:r>
            <a:endParaRPr lang="en-US" dirty="0"/>
          </a:p>
        </p:txBody>
      </p:sp>
    </p:spTree>
    <p:extLst>
      <p:ext uri="{BB962C8B-B14F-4D97-AF65-F5344CB8AC3E}">
        <p14:creationId xmlns:p14="http://schemas.microsoft.com/office/powerpoint/2010/main" val="265110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4005C"/>
                </a:solidFill>
              </a:rPr>
              <a:t>DATA COMMUNICATION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we communicate, we are sharing information. </a:t>
            </a:r>
          </a:p>
          <a:p>
            <a:pPr algn="just"/>
            <a:r>
              <a:rPr lang="en-US" dirty="0"/>
              <a:t>This sharing can be local or remote. Between individuals, local communication usually occurs face to face, while remote communication takes place over distance. </a:t>
            </a:r>
          </a:p>
          <a:p>
            <a:r>
              <a:rPr lang="en-US" dirty="0" smtClean="0">
                <a:solidFill>
                  <a:srgbClr val="FF0000"/>
                </a:solidFill>
              </a:rPr>
              <a:t>Communications”</a:t>
            </a:r>
          </a:p>
          <a:p>
            <a:r>
              <a:rPr lang="en-US" dirty="0"/>
              <a:t>With an ’s’ at the end!</a:t>
            </a:r>
          </a:p>
          <a:p>
            <a:pPr algn="just"/>
            <a:r>
              <a:rPr lang="en-US" dirty="0"/>
              <a:t>“The branch of technology concerned with the representation, transfer, interpretation, and processing of data among persons, places, and machines also known as information systems.”</a:t>
            </a:r>
          </a:p>
          <a:p>
            <a:r>
              <a:rPr lang="en-US" dirty="0">
                <a:hlinkClick r:id="rId2"/>
              </a:rPr>
              <a:t>http://www.wikipedia.org</a:t>
            </a:r>
            <a:endParaRPr lang="en-US" dirty="0"/>
          </a:p>
          <a:p>
            <a:endParaRPr lang="en-US" sz="1800" dirty="0" smtClean="0"/>
          </a:p>
          <a:p>
            <a:r>
              <a:rPr lang="en-US" b="1" i="1" dirty="0" smtClean="0">
                <a:solidFill>
                  <a:srgbClr val="FF0000"/>
                </a:solidFill>
              </a:rPr>
              <a:t>Telecommunication: </a:t>
            </a:r>
            <a:r>
              <a:rPr lang="en-US" sz="3200" dirty="0" smtClean="0"/>
              <a:t>means Communication at a distance</a:t>
            </a:r>
          </a:p>
          <a:p>
            <a:endParaRPr lang="en-US" b="1" i="1" dirty="0" smtClean="0"/>
          </a:p>
          <a:p>
            <a:endParaRPr lang="en-US" dirty="0" smtClean="0"/>
          </a:p>
          <a:p>
            <a:endParaRPr lang="en-US" dirty="0"/>
          </a:p>
        </p:txBody>
      </p:sp>
    </p:spTree>
    <p:extLst>
      <p:ext uri="{BB962C8B-B14F-4D97-AF65-F5344CB8AC3E}">
        <p14:creationId xmlns:p14="http://schemas.microsoft.com/office/powerpoint/2010/main" val="412298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Digital signals</a:t>
            </a:r>
            <a:endParaRPr lang="en-US" b="1" dirty="0"/>
          </a:p>
        </p:txBody>
      </p:sp>
      <p:sp>
        <p:nvSpPr>
          <p:cNvPr id="3" name="Content Placeholder 2"/>
          <p:cNvSpPr>
            <a:spLocks noGrp="1"/>
          </p:cNvSpPr>
          <p:nvPr>
            <p:ph idx="1"/>
          </p:nvPr>
        </p:nvSpPr>
        <p:spPr/>
        <p:txBody>
          <a:bodyPr/>
          <a:lstStyle/>
          <a:p>
            <a:r>
              <a:rPr lang="en-US" dirty="0" smtClean="0"/>
              <a:t>A digital signal is a series of discrete (discontinuous) bits which are simply the presence or absence of an electric pulse.</a:t>
            </a:r>
          </a:p>
          <a:p>
            <a:r>
              <a:rPr lang="en-US" dirty="0" smtClean="0"/>
              <a:t>The state of being on or off represents the binary digit of 1 or 0, respectively.</a:t>
            </a:r>
          </a:p>
          <a:p>
            <a:pPr marL="0" indent="0">
              <a:buNone/>
            </a:pPr>
            <a:r>
              <a:rPr lang="en-US" b="1" dirty="0" smtClean="0"/>
              <a:t>Advantages of digital signals.</a:t>
            </a:r>
            <a:endParaRPr lang="en-US" b="1" dirty="0"/>
          </a:p>
          <a:p>
            <a:r>
              <a:rPr lang="en-US" dirty="0" smtClean="0"/>
              <a:t>They can be copied exactly without any loss of quality.</a:t>
            </a:r>
          </a:p>
          <a:p>
            <a:r>
              <a:rPr lang="en-US" dirty="0" smtClean="0"/>
              <a:t>They can be further processed by the computer.</a:t>
            </a:r>
            <a:endParaRPr lang="en-US" dirty="0"/>
          </a:p>
        </p:txBody>
      </p:sp>
    </p:spTree>
    <p:extLst>
      <p:ext uri="{BB962C8B-B14F-4D97-AF65-F5344CB8AC3E}">
        <p14:creationId xmlns:p14="http://schemas.microsoft.com/office/powerpoint/2010/main" val="303390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data transmission</a:t>
            </a:r>
            <a:endParaRPr lang="en-US" b="1" dirty="0"/>
          </a:p>
        </p:txBody>
      </p:sp>
      <p:sp>
        <p:nvSpPr>
          <p:cNvPr id="5" name="Content Placeholder 4"/>
          <p:cNvSpPr>
            <a:spLocks noGrp="1"/>
          </p:cNvSpPr>
          <p:nvPr>
            <p:ph idx="1"/>
          </p:nvPr>
        </p:nvSpPr>
        <p:spPr/>
        <p:txBody>
          <a:bodyPr/>
          <a:lstStyle/>
          <a:p>
            <a:r>
              <a:rPr lang="en-US" dirty="0" smtClean="0"/>
              <a:t>.</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842" y="2229853"/>
            <a:ext cx="8205011" cy="3705726"/>
          </a:xfrm>
          <a:prstGeom prst="rect">
            <a:avLst/>
          </a:prstGeom>
        </p:spPr>
      </p:pic>
    </p:spTree>
    <p:extLst>
      <p:ext uri="{BB962C8B-B14F-4D97-AF65-F5344CB8AC3E}">
        <p14:creationId xmlns:p14="http://schemas.microsoft.com/office/powerpoint/2010/main" val="2240153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Parallel Transmission</a:t>
            </a:r>
            <a:endParaRPr lang="en-US" b="1" dirty="0"/>
          </a:p>
        </p:txBody>
      </p:sp>
      <p:sp>
        <p:nvSpPr>
          <p:cNvPr id="3" name="Content Placeholder 2"/>
          <p:cNvSpPr>
            <a:spLocks noGrp="1"/>
          </p:cNvSpPr>
          <p:nvPr>
            <p:ph idx="1"/>
          </p:nvPr>
        </p:nvSpPr>
        <p:spPr/>
        <p:txBody>
          <a:bodyPr/>
          <a:lstStyle/>
          <a:p>
            <a:r>
              <a:rPr lang="en-US" dirty="0" smtClean="0"/>
              <a:t>This is where all the bits of data are transmitted simultaneously on separate communication lines.</a:t>
            </a:r>
          </a:p>
          <a:p>
            <a:r>
              <a:rPr lang="en-US" dirty="0" smtClean="0"/>
              <a:t>It is used for short distance communication.</a:t>
            </a:r>
          </a:p>
          <a:p>
            <a:pPr marL="0" indent="0">
              <a:buNone/>
            </a:pPr>
            <a:r>
              <a:rPr lang="en-US" b="1" dirty="0" smtClean="0"/>
              <a:t>Advantage </a:t>
            </a:r>
            <a:endParaRPr lang="en-US" b="1" dirty="0"/>
          </a:p>
          <a:p>
            <a:r>
              <a:rPr lang="en-US" dirty="0" smtClean="0"/>
              <a:t>It is a speedy way of transmitting data. This is because multiple bits are transmitted simultaneously with a single clock pulse</a:t>
            </a:r>
          </a:p>
          <a:p>
            <a:pPr marL="0" indent="0">
              <a:buNone/>
            </a:pPr>
            <a:r>
              <a:rPr lang="en-US" b="1" dirty="0" smtClean="0"/>
              <a:t>Disadvantage </a:t>
            </a:r>
            <a:endParaRPr lang="en-US" b="1" dirty="0"/>
          </a:p>
          <a:p>
            <a:r>
              <a:rPr lang="en-US" dirty="0" smtClean="0"/>
              <a:t>It is costly because it requires extra lines to transmit many bits at the same time.</a:t>
            </a:r>
            <a:endParaRPr lang="en-US" dirty="0"/>
          </a:p>
        </p:txBody>
      </p:sp>
    </p:spTree>
    <p:extLst>
      <p:ext uri="{BB962C8B-B14F-4D97-AF65-F5344CB8AC3E}">
        <p14:creationId xmlns:p14="http://schemas.microsoft.com/office/powerpoint/2010/main" val="1456114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Serial Transmission</a:t>
            </a:r>
            <a:endParaRPr lang="en-US" b="1" dirty="0"/>
          </a:p>
        </p:txBody>
      </p:sp>
      <p:sp>
        <p:nvSpPr>
          <p:cNvPr id="3" name="Content Placeholder 2"/>
          <p:cNvSpPr>
            <a:spLocks noGrp="1"/>
          </p:cNvSpPr>
          <p:nvPr>
            <p:ph idx="1"/>
          </p:nvPr>
        </p:nvSpPr>
        <p:spPr/>
        <p:txBody>
          <a:bodyPr>
            <a:normAutofit lnSpcReduction="10000"/>
          </a:bodyPr>
          <a:lstStyle/>
          <a:p>
            <a:r>
              <a:rPr lang="en-US" dirty="0" smtClean="0"/>
              <a:t>This is where various bits of data are transmitted one at a time. This uses a single data line to transmit one bit at a time using a fixed time interval for each bit.</a:t>
            </a:r>
          </a:p>
          <a:p>
            <a:pPr marL="0" indent="0">
              <a:buNone/>
            </a:pPr>
            <a:r>
              <a:rPr lang="en-US" b="1" dirty="0" smtClean="0"/>
              <a:t>Advantages </a:t>
            </a:r>
            <a:endParaRPr lang="en-US" b="1" dirty="0"/>
          </a:p>
          <a:p>
            <a:r>
              <a:rPr lang="en-US" dirty="0" smtClean="0"/>
              <a:t>It can be used for long distance communications. </a:t>
            </a:r>
          </a:p>
          <a:p>
            <a:r>
              <a:rPr lang="en-US" dirty="0" smtClean="0"/>
              <a:t>It has reduced costs since it uses a single communication line.</a:t>
            </a:r>
          </a:p>
          <a:p>
            <a:pPr marL="0" indent="0">
              <a:buNone/>
            </a:pPr>
            <a:r>
              <a:rPr lang="en-US" b="1" dirty="0" smtClean="0"/>
              <a:t>Disadvantage </a:t>
            </a:r>
            <a:endParaRPr lang="en-US" b="1" dirty="0"/>
          </a:p>
          <a:p>
            <a:r>
              <a:rPr lang="en-US" dirty="0" smtClean="0"/>
              <a:t>Use of conversion devices at source and destination end may lead to increase in overall transmission cost.</a:t>
            </a:r>
          </a:p>
          <a:p>
            <a:r>
              <a:rPr lang="en-US" dirty="0" smtClean="0"/>
              <a:t>This method is slower as compared to parallel transmission because bits are transmitted serially one after the other.</a:t>
            </a:r>
            <a:endParaRPr lang="en-US" dirty="0"/>
          </a:p>
        </p:txBody>
      </p:sp>
    </p:spTree>
    <p:extLst>
      <p:ext uri="{BB962C8B-B14F-4D97-AF65-F5344CB8AC3E}">
        <p14:creationId xmlns:p14="http://schemas.microsoft.com/office/powerpoint/2010/main" val="4165365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Serial and Parallel Communications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067" y="1853248"/>
            <a:ext cx="7890933" cy="4344352"/>
          </a:xfrm>
        </p:spPr>
      </p:pic>
    </p:spTree>
    <p:extLst>
      <p:ext uri="{BB962C8B-B14F-4D97-AF65-F5344CB8AC3E}">
        <p14:creationId xmlns:p14="http://schemas.microsoft.com/office/powerpoint/2010/main" val="1466286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serial Transmission</a:t>
            </a:r>
            <a:endParaRPr lang="en-US" b="1" dirty="0"/>
          </a:p>
        </p:txBody>
      </p:sp>
      <p:sp>
        <p:nvSpPr>
          <p:cNvPr id="3" name="Content Placeholder 2"/>
          <p:cNvSpPr>
            <a:spLocks noGrp="1"/>
          </p:cNvSpPr>
          <p:nvPr>
            <p:ph idx="1"/>
          </p:nvPr>
        </p:nvSpPr>
        <p:spPr/>
        <p:txBody>
          <a:bodyPr/>
          <a:lstStyle/>
          <a:p>
            <a:r>
              <a:rPr lang="en-US" dirty="0" smtClean="0"/>
              <a:t>There are two types:</a:t>
            </a:r>
          </a:p>
          <a:p>
            <a:pPr lvl="2"/>
            <a:r>
              <a:rPr lang="en-US" dirty="0" smtClean="0"/>
              <a:t>Synchronous and</a:t>
            </a:r>
          </a:p>
          <a:p>
            <a:pPr lvl="2"/>
            <a:r>
              <a:rPr lang="en-US" dirty="0" smtClean="0"/>
              <a:t>Asynchronous transmissions</a:t>
            </a:r>
            <a:endParaRPr lang="en-US" dirty="0"/>
          </a:p>
          <a:p>
            <a:r>
              <a:rPr lang="en-US" dirty="0" smtClean="0"/>
              <a:t>These two transmissions use </a:t>
            </a:r>
            <a:r>
              <a:rPr lang="en-US" b="1" dirty="0" smtClean="0"/>
              <a:t>‘Bit synchronization’.  </a:t>
            </a:r>
          </a:p>
          <a:p>
            <a:r>
              <a:rPr lang="en-US" b="1" i="1" dirty="0" smtClean="0"/>
              <a:t>Bit synchronization </a:t>
            </a:r>
            <a:r>
              <a:rPr lang="en-US" dirty="0" smtClean="0"/>
              <a:t>is a function that is required to determine when the beginning and end of data transmission occurs. It helps the receiving computer to know when data begin and end during a transmission. Therefore, it provides timing control.</a:t>
            </a:r>
            <a:endParaRPr lang="en-US" b="1" i="1" dirty="0" smtClean="0"/>
          </a:p>
        </p:txBody>
      </p:sp>
    </p:spTree>
    <p:extLst>
      <p:ext uri="{BB962C8B-B14F-4D97-AF65-F5344CB8AC3E}">
        <p14:creationId xmlns:p14="http://schemas.microsoft.com/office/powerpoint/2010/main" val="4178727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Asynchronous transmission</a:t>
            </a:r>
            <a:endParaRPr lang="en-US" b="1" dirty="0"/>
          </a:p>
        </p:txBody>
      </p:sp>
      <p:sp>
        <p:nvSpPr>
          <p:cNvPr id="3" name="Content Placeholder 2"/>
          <p:cNvSpPr>
            <a:spLocks noGrp="1"/>
          </p:cNvSpPr>
          <p:nvPr>
            <p:ph idx="1"/>
          </p:nvPr>
        </p:nvSpPr>
        <p:spPr/>
        <p:txBody>
          <a:bodyPr/>
          <a:lstStyle/>
          <a:p>
            <a:r>
              <a:rPr lang="en-US" dirty="0" smtClean="0"/>
              <a:t>This transmits one byte at a time over a line at random intervals</a:t>
            </a:r>
          </a:p>
          <a:p>
            <a:r>
              <a:rPr lang="en-US" dirty="0" smtClean="0"/>
              <a:t>A start bit is for marking the beginning of the byte, a stop bit is for marking the end of the byte and a parity bit for error checking.</a:t>
            </a:r>
          </a:p>
          <a:p>
            <a:r>
              <a:rPr lang="en-US" dirty="0" smtClean="0"/>
              <a:t>A start bit alerts the receiver to the arrival of new group of bits. A start bit usually 0 is added to the beginning of each byte.</a:t>
            </a:r>
          </a:p>
          <a:p>
            <a:r>
              <a:rPr lang="en-US" dirty="0" smtClean="0"/>
              <a:t>A stop bit lets the receiver know that the byte is finished, one or more additional bits are appended to the end of the byte.</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655" y="4912186"/>
            <a:ext cx="4868812" cy="1657947"/>
          </a:xfrm>
          <a:prstGeom prst="rect">
            <a:avLst/>
          </a:prstGeom>
        </p:spPr>
      </p:pic>
    </p:spTree>
    <p:extLst>
      <p:ext uri="{BB962C8B-B14F-4D97-AF65-F5344CB8AC3E}">
        <p14:creationId xmlns:p14="http://schemas.microsoft.com/office/powerpoint/2010/main" val="542351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 of asynchronous transmission.</a:t>
            </a:r>
            <a:endParaRPr lang="en-US" b="1" dirty="0"/>
          </a:p>
        </p:txBody>
      </p:sp>
      <p:sp>
        <p:nvSpPr>
          <p:cNvPr id="3" name="Content Placeholder 2"/>
          <p:cNvSpPr>
            <a:spLocks noGrp="1"/>
          </p:cNvSpPr>
          <p:nvPr>
            <p:ph idx="1"/>
          </p:nvPr>
        </p:nvSpPr>
        <p:spPr/>
        <p:txBody>
          <a:bodyPr/>
          <a:lstStyle/>
          <a:p>
            <a:r>
              <a:rPr lang="en-US" dirty="0" smtClean="0"/>
              <a:t>It is cheaper than synchronous transmission. It is better for short lines because line cost would be low and idle time will not be expensive.</a:t>
            </a:r>
          </a:p>
          <a:p>
            <a:r>
              <a:rPr lang="en-US" dirty="0" smtClean="0"/>
              <a:t>In this mode, each individual character is complete in itself. This means, if a character is corrupted, its successor and predecessor characters will not be affected.</a:t>
            </a:r>
          </a:p>
          <a:p>
            <a:r>
              <a:rPr lang="en-US" dirty="0" smtClean="0"/>
              <a:t>It is possible to transmit signals from sources having different bit rates.</a:t>
            </a:r>
          </a:p>
          <a:p>
            <a:r>
              <a:rPr lang="en-US" dirty="0" smtClean="0"/>
              <a:t>It starts transmission as soon as the data byte to be transmitted becomes available.</a:t>
            </a:r>
          </a:p>
          <a:p>
            <a:r>
              <a:rPr lang="en-US" dirty="0" smtClean="0"/>
              <a:t>This mode of transmission is easy to implement.</a:t>
            </a:r>
            <a:endParaRPr lang="en-US" dirty="0"/>
          </a:p>
        </p:txBody>
      </p:sp>
    </p:spTree>
    <p:extLst>
      <p:ext uri="{BB962C8B-B14F-4D97-AF65-F5344CB8AC3E}">
        <p14:creationId xmlns:p14="http://schemas.microsoft.com/office/powerpoint/2010/main" val="991669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Disadvantages of asynchronous transmission	</a:t>
            </a:r>
            <a:endParaRPr lang="en-US" b="1" dirty="0"/>
          </a:p>
        </p:txBody>
      </p:sp>
      <p:sp>
        <p:nvSpPr>
          <p:cNvPr id="3" name="Content Placeholder 2"/>
          <p:cNvSpPr>
            <a:spLocks noGrp="1"/>
          </p:cNvSpPr>
          <p:nvPr>
            <p:ph idx="1"/>
          </p:nvPr>
        </p:nvSpPr>
        <p:spPr/>
        <p:txBody>
          <a:bodyPr/>
          <a:lstStyle/>
          <a:p>
            <a:r>
              <a:rPr lang="en-US" dirty="0" smtClean="0"/>
              <a:t>It is less efficient and slower than synchronous transmission due to the overhead of extra bits and insertion of gaps into bit stream.</a:t>
            </a:r>
          </a:p>
          <a:p>
            <a:r>
              <a:rPr lang="en-US" dirty="0" smtClean="0"/>
              <a:t>It successful transmission depends on the recognition of the start bits. These bits can be missed or corrupted.</a:t>
            </a:r>
            <a:endParaRPr lang="en-US" dirty="0"/>
          </a:p>
        </p:txBody>
      </p:sp>
    </p:spTree>
    <p:extLst>
      <p:ext uri="{BB962C8B-B14F-4D97-AF65-F5344CB8AC3E}">
        <p14:creationId xmlns:p14="http://schemas.microsoft.com/office/powerpoint/2010/main" val="414349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Synchronous Transmission</a:t>
            </a:r>
            <a:endParaRPr lang="en-US" b="1" dirty="0"/>
          </a:p>
        </p:txBody>
      </p:sp>
      <p:sp>
        <p:nvSpPr>
          <p:cNvPr id="3" name="Content Placeholder 2"/>
          <p:cNvSpPr>
            <a:spLocks noGrp="1"/>
          </p:cNvSpPr>
          <p:nvPr>
            <p:ph idx="1"/>
          </p:nvPr>
        </p:nvSpPr>
        <p:spPr/>
        <p:txBody>
          <a:bodyPr/>
          <a:lstStyle/>
          <a:p>
            <a:r>
              <a:rPr lang="en-US" dirty="0" smtClean="0"/>
              <a:t>This transmits groups of bytes simultaneously at regular intervals. It require more complicated and expensive communication devices but it provides much higher speeds and greater accuracy than asynchronous transmission.</a:t>
            </a:r>
            <a:endParaRPr lang="en-US" dirty="0"/>
          </a:p>
        </p:txBody>
      </p:sp>
    </p:spTree>
    <p:extLst>
      <p:ext uri="{BB962C8B-B14F-4D97-AF65-F5344CB8AC3E}">
        <p14:creationId xmlns:p14="http://schemas.microsoft.com/office/powerpoint/2010/main" val="312975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communications</a:t>
            </a:r>
            <a:endParaRPr lang="en-US" dirty="0"/>
          </a:p>
        </p:txBody>
      </p:sp>
      <p:sp>
        <p:nvSpPr>
          <p:cNvPr id="3" name="Content Placeholder 2"/>
          <p:cNvSpPr>
            <a:spLocks noGrp="1"/>
          </p:cNvSpPr>
          <p:nvPr>
            <p:ph idx="1"/>
          </p:nvPr>
        </p:nvSpPr>
        <p:spPr/>
        <p:txBody>
          <a:bodyPr>
            <a:normAutofit/>
          </a:bodyPr>
          <a:lstStyle/>
          <a:p>
            <a:r>
              <a:rPr lang="en-US" b="1" dirty="0"/>
              <a:t>Exchange of data between two devices via some form of transmission medium such as </a:t>
            </a:r>
            <a:r>
              <a:rPr lang="en-US" dirty="0"/>
              <a:t>a wire cable.</a:t>
            </a:r>
          </a:p>
          <a:p>
            <a:r>
              <a:rPr lang="en-US" dirty="0"/>
              <a:t>For data communications to occur, the communicating devices must be part of a communication system made up of a combination of hardware (physical equipment) and software (programs).</a:t>
            </a:r>
          </a:p>
          <a:p>
            <a:r>
              <a:rPr lang="en-US" dirty="0"/>
              <a:t>The effectiveness of a data communications system depends on four fundamental characteristics</a:t>
            </a:r>
          </a:p>
          <a:p>
            <a:pPr lvl="1"/>
            <a:r>
              <a:rPr lang="en-US" dirty="0"/>
              <a:t>Delivery, accuracy, timeliness, and jitter.</a:t>
            </a:r>
          </a:p>
        </p:txBody>
      </p:sp>
    </p:spTree>
    <p:extLst>
      <p:ext uri="{BB962C8B-B14F-4D97-AF65-F5344CB8AC3E}">
        <p14:creationId xmlns:p14="http://schemas.microsoft.com/office/powerpoint/2010/main" val="2817188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 of synchronous transmission</a:t>
            </a:r>
            <a:endParaRPr lang="en-US" b="1" dirty="0"/>
          </a:p>
        </p:txBody>
      </p:sp>
      <p:sp>
        <p:nvSpPr>
          <p:cNvPr id="3" name="Content Placeholder 2"/>
          <p:cNvSpPr>
            <a:spLocks noGrp="1"/>
          </p:cNvSpPr>
          <p:nvPr>
            <p:ph idx="1"/>
          </p:nvPr>
        </p:nvSpPr>
        <p:spPr/>
        <p:txBody>
          <a:bodyPr/>
          <a:lstStyle/>
          <a:p>
            <a:r>
              <a:rPr lang="en-US" dirty="0" smtClean="0"/>
              <a:t>It is faster as compared to asynchronous transmission. This is because there are no extra bits (start and stop bit) and also there is no gap between the individual data bytes.</a:t>
            </a:r>
          </a:p>
          <a:p>
            <a:pPr marL="0" indent="0">
              <a:buNone/>
            </a:pPr>
            <a:r>
              <a:rPr lang="en-US" sz="4000" b="1" dirty="0" smtClean="0"/>
              <a:t>Disadvantages</a:t>
            </a:r>
          </a:p>
          <a:p>
            <a:r>
              <a:rPr lang="en-US" dirty="0" smtClean="0"/>
              <a:t>It is costly as compared to asynchronous method. This is due to the fact that it requires local buffer storage at the two ends of lines to assemble blocks and it also requires accurately synchronized clocks at both ends.</a:t>
            </a:r>
          </a:p>
          <a:p>
            <a:r>
              <a:rPr lang="en-US" dirty="0" smtClean="0"/>
              <a:t>The sender and receiver have to operate  at the same clock frequency. This makes the system complicated because it requires proper synchronization.</a:t>
            </a:r>
            <a:endParaRPr lang="en-US" dirty="0"/>
          </a:p>
        </p:txBody>
      </p:sp>
    </p:spTree>
    <p:extLst>
      <p:ext uri="{BB962C8B-B14F-4D97-AF65-F5344CB8AC3E}">
        <p14:creationId xmlns:p14="http://schemas.microsoft.com/office/powerpoint/2010/main" val="2943564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452718"/>
            <a:ext cx="9717090" cy="5440081"/>
          </a:xfrm>
        </p:spPr>
      </p:pic>
    </p:spTree>
    <p:extLst>
      <p:ext uri="{BB962C8B-B14F-4D97-AF65-F5344CB8AC3E}">
        <p14:creationId xmlns:p14="http://schemas.microsoft.com/office/powerpoint/2010/main" val="2947546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transmission media</a:t>
            </a:r>
            <a:endParaRPr lang="en-US" b="1" dirty="0"/>
          </a:p>
        </p:txBody>
      </p:sp>
      <p:sp>
        <p:nvSpPr>
          <p:cNvPr id="3" name="Content Placeholder 2"/>
          <p:cNvSpPr>
            <a:spLocks noGrp="1"/>
          </p:cNvSpPr>
          <p:nvPr>
            <p:ph idx="1"/>
          </p:nvPr>
        </p:nvSpPr>
        <p:spPr/>
        <p:txBody>
          <a:bodyPr>
            <a:normAutofit/>
          </a:bodyPr>
          <a:lstStyle/>
          <a:p>
            <a:r>
              <a:rPr lang="en-US" b="1" dirty="0" smtClean="0"/>
              <a:t>Data transmission media </a:t>
            </a:r>
            <a:r>
              <a:rPr lang="en-US" dirty="0" smtClean="0"/>
              <a:t>refer to the media through which data can be carried from a source to a destination. Data is transmitted from one device to another through electromagnetic signals.</a:t>
            </a:r>
          </a:p>
          <a:p>
            <a:r>
              <a:rPr lang="en-US" dirty="0" smtClean="0"/>
              <a:t>The different categories of transmission media include;</a:t>
            </a:r>
          </a:p>
          <a:p>
            <a:pPr lvl="2"/>
            <a:r>
              <a:rPr lang="en-US" dirty="0" smtClean="0"/>
              <a:t>Guided(wired) media –wires, cables</a:t>
            </a:r>
          </a:p>
          <a:p>
            <a:pPr lvl="2"/>
            <a:r>
              <a:rPr lang="en-US" dirty="0" smtClean="0"/>
              <a:t>unguided(wireless) media – wireless transmission e.g. radio waves, microwave, infrared, sound, sonar.</a:t>
            </a:r>
          </a:p>
          <a:p>
            <a:endParaRPr lang="en-US" dirty="0"/>
          </a:p>
        </p:txBody>
      </p:sp>
    </p:spTree>
    <p:extLst>
      <p:ext uri="{BB962C8B-B14F-4D97-AF65-F5344CB8AC3E}">
        <p14:creationId xmlns:p14="http://schemas.microsoft.com/office/powerpoint/2010/main" val="2700502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63960"/>
            <a:ext cx="9404723" cy="1247745"/>
          </a:xfrm>
        </p:spPr>
        <p:txBody>
          <a:bodyPr/>
          <a:lstStyle/>
          <a:p>
            <a:r>
              <a:rPr lang="en-US" b="1" dirty="0"/>
              <a:t>Factors to consider when choosing a transmission medium</a:t>
            </a:r>
            <a:br>
              <a:rPr lang="en-US" b="1" dirty="0"/>
            </a:br>
            <a:endParaRPr lang="en-US" dirty="0"/>
          </a:p>
        </p:txBody>
      </p:sp>
      <p:sp>
        <p:nvSpPr>
          <p:cNvPr id="3" name="Content Placeholder 2"/>
          <p:cNvSpPr>
            <a:spLocks noGrp="1"/>
          </p:cNvSpPr>
          <p:nvPr>
            <p:ph idx="1"/>
          </p:nvPr>
        </p:nvSpPr>
        <p:spPr>
          <a:xfrm>
            <a:off x="646111" y="1668379"/>
            <a:ext cx="9604793" cy="4940967"/>
          </a:xfrm>
        </p:spPr>
        <p:txBody>
          <a:bodyPr/>
          <a:lstStyle/>
          <a:p>
            <a:r>
              <a:rPr lang="en-US" dirty="0" smtClean="0"/>
              <a:t>Transmission </a:t>
            </a:r>
            <a:r>
              <a:rPr lang="en-US" dirty="0"/>
              <a:t>distance to be covered.</a:t>
            </a:r>
          </a:p>
          <a:p>
            <a:r>
              <a:rPr lang="en-US" dirty="0"/>
              <a:t>Desired bit rate/ bandwidth</a:t>
            </a:r>
          </a:p>
          <a:p>
            <a:r>
              <a:rPr lang="en-US" dirty="0" smtClean="0"/>
              <a:t>Cost of transmission media, installation, etc.</a:t>
            </a:r>
            <a:endParaRPr lang="en-US" dirty="0"/>
          </a:p>
          <a:p>
            <a:r>
              <a:rPr lang="en-US" dirty="0"/>
              <a:t>Installation and maintenance</a:t>
            </a:r>
            <a:r>
              <a:rPr lang="en-US" dirty="0" smtClean="0"/>
              <a:t>.</a:t>
            </a:r>
          </a:p>
          <a:p>
            <a:r>
              <a:rPr lang="en-US" dirty="0" smtClean="0"/>
              <a:t>Interference and Attenuation.</a:t>
            </a:r>
            <a:endParaRPr lang="en-US" dirty="0"/>
          </a:p>
          <a:p>
            <a:r>
              <a:rPr lang="en-US" dirty="0" smtClean="0"/>
              <a:t>Security of the transmission media.</a:t>
            </a:r>
          </a:p>
          <a:p>
            <a:r>
              <a:rPr lang="en-US" dirty="0" smtClean="0"/>
              <a:t>Environmental conditions such as temperature, humidity etc.</a:t>
            </a:r>
          </a:p>
          <a:p>
            <a:r>
              <a:rPr lang="en-US" dirty="0" smtClean="0"/>
              <a:t>Scalability.</a:t>
            </a:r>
          </a:p>
          <a:p>
            <a:r>
              <a:rPr lang="en-US" dirty="0" smtClean="0"/>
              <a:t>Standards and compatibility.</a:t>
            </a:r>
          </a:p>
          <a:p>
            <a:r>
              <a:rPr lang="en-US" dirty="0" smtClean="0"/>
              <a:t>Ease of termination.</a:t>
            </a:r>
          </a:p>
          <a:p>
            <a:r>
              <a:rPr lang="en-US" dirty="0" smtClean="0"/>
              <a:t>Installation constraints.</a:t>
            </a:r>
            <a:endParaRPr lang="en-US" dirty="0"/>
          </a:p>
        </p:txBody>
      </p:sp>
    </p:spTree>
    <p:extLst>
      <p:ext uri="{BB962C8B-B14F-4D97-AF65-F5344CB8AC3E}">
        <p14:creationId xmlns:p14="http://schemas.microsoft.com/office/powerpoint/2010/main" val="1400585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Guided transmission media</a:t>
            </a:r>
            <a:endParaRPr lang="en-US" b="1" dirty="0"/>
          </a:p>
        </p:txBody>
      </p:sp>
      <p:sp>
        <p:nvSpPr>
          <p:cNvPr id="3" name="Content Placeholder 2"/>
          <p:cNvSpPr>
            <a:spLocks noGrp="1"/>
          </p:cNvSpPr>
          <p:nvPr>
            <p:ph idx="1"/>
          </p:nvPr>
        </p:nvSpPr>
        <p:spPr/>
        <p:txBody>
          <a:bodyPr/>
          <a:lstStyle/>
          <a:p>
            <a:r>
              <a:rPr lang="en-US" dirty="0" smtClean="0"/>
              <a:t>These use a cabling system that guides the data signals. For example, the </a:t>
            </a:r>
            <a:r>
              <a:rPr lang="en-US" b="1" i="1" dirty="0" smtClean="0"/>
              <a:t>coaxial cables, fibre-optic cables and twisted pair cable</a:t>
            </a:r>
            <a:r>
              <a:rPr lang="en-US" dirty="0" smtClean="0"/>
              <a:t>(Unshielded twisted-pair (UTP) cables and shielded twisted-pair (STP) cables)</a:t>
            </a:r>
            <a:endParaRPr lang="en-US" dirty="0"/>
          </a:p>
        </p:txBody>
      </p:sp>
    </p:spTree>
    <p:extLst>
      <p:ext uri="{BB962C8B-B14F-4D97-AF65-F5344CB8AC3E}">
        <p14:creationId xmlns:p14="http://schemas.microsoft.com/office/powerpoint/2010/main" val="3355582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Twisted Pair cable</a:t>
            </a:r>
            <a:endParaRPr lang="en-US" b="1" dirty="0"/>
          </a:p>
        </p:txBody>
      </p:sp>
      <p:sp>
        <p:nvSpPr>
          <p:cNvPr id="3" name="Content Placeholder 2"/>
          <p:cNvSpPr>
            <a:spLocks noGrp="1"/>
          </p:cNvSpPr>
          <p:nvPr>
            <p:ph idx="1"/>
          </p:nvPr>
        </p:nvSpPr>
        <p:spPr/>
        <p:txBody>
          <a:bodyPr/>
          <a:lstStyle/>
          <a:p>
            <a:r>
              <a:rPr lang="en-US" dirty="0"/>
              <a:t> If the pair of wires are not twisted, electromagnetic noises from, e.g., motors, will affect the closer wire more than the further one, thereby causing </a:t>
            </a:r>
            <a:r>
              <a:rPr lang="en-US" dirty="0" smtClean="0"/>
              <a:t>errors. Therefore, cables are twisted to provide protection against </a:t>
            </a:r>
            <a:r>
              <a:rPr lang="en-US" b="1" dirty="0" smtClean="0"/>
              <a:t>crosstalk</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740" y="3383280"/>
            <a:ext cx="8343900" cy="3064789"/>
          </a:xfrm>
          <a:prstGeom prst="rect">
            <a:avLst/>
          </a:prstGeom>
        </p:spPr>
      </p:pic>
    </p:spTree>
    <p:extLst>
      <p:ext uri="{BB962C8B-B14F-4D97-AF65-F5344CB8AC3E}">
        <p14:creationId xmlns:p14="http://schemas.microsoft.com/office/powerpoint/2010/main" val="2004749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Unshielded twisted pair</a:t>
            </a:r>
            <a:endParaRPr lang="en-US" b="1" dirty="0"/>
          </a:p>
        </p:txBody>
      </p:sp>
      <p:sp>
        <p:nvSpPr>
          <p:cNvPr id="3" name="Content Placeholder 2"/>
          <p:cNvSpPr>
            <a:spLocks noGrp="1"/>
          </p:cNvSpPr>
          <p:nvPr>
            <p:ph idx="1"/>
          </p:nvPr>
        </p:nvSpPr>
        <p:spPr/>
        <p:txBody>
          <a:bodyPr/>
          <a:lstStyle/>
          <a:p>
            <a:r>
              <a:rPr lang="en-US" dirty="0"/>
              <a:t>Typically wrapped inside a plastic cover (for mechanical </a:t>
            </a:r>
            <a:r>
              <a:rPr lang="en-US" dirty="0" smtClean="0"/>
              <a:t>protection)</a:t>
            </a:r>
          </a:p>
          <a:p>
            <a:r>
              <a:rPr lang="en-US" dirty="0" smtClean="0"/>
              <a:t>A </a:t>
            </a:r>
            <a:r>
              <a:rPr lang="en-US" dirty="0"/>
              <a:t>sample UTP cable with 5 unshielded twisted pairs of wires</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740" y="3448833"/>
            <a:ext cx="9052559" cy="2999236"/>
          </a:xfrm>
          <a:prstGeom prst="rect">
            <a:avLst/>
          </a:prstGeom>
        </p:spPr>
      </p:pic>
    </p:spTree>
    <p:extLst>
      <p:ext uri="{BB962C8B-B14F-4D97-AF65-F5344CB8AC3E}">
        <p14:creationId xmlns:p14="http://schemas.microsoft.com/office/powerpoint/2010/main" val="287950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Shielded Twisted Pair (STP)</a:t>
            </a:r>
            <a:endParaRPr lang="en-US" b="1" dirty="0"/>
          </a:p>
        </p:txBody>
      </p:sp>
      <p:sp>
        <p:nvSpPr>
          <p:cNvPr id="3" name="Content Placeholder 2"/>
          <p:cNvSpPr>
            <a:spLocks noGrp="1"/>
          </p:cNvSpPr>
          <p:nvPr>
            <p:ph idx="1"/>
          </p:nvPr>
        </p:nvSpPr>
        <p:spPr/>
        <p:txBody>
          <a:bodyPr/>
          <a:lstStyle/>
          <a:p>
            <a:r>
              <a:rPr lang="en-US" dirty="0"/>
              <a:t> STP cables are similar to UTP cables, except there is a metal foil or braided-metal-mesh cover that encases each pair of insulated wires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950340"/>
            <a:ext cx="8915400" cy="3298059"/>
          </a:xfrm>
          <a:prstGeom prst="rect">
            <a:avLst/>
          </a:prstGeom>
        </p:spPr>
      </p:pic>
    </p:spTree>
    <p:extLst>
      <p:ext uri="{BB962C8B-B14F-4D97-AF65-F5344CB8AC3E}">
        <p14:creationId xmlns:p14="http://schemas.microsoft.com/office/powerpoint/2010/main" val="3252484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 of Twisted Pair Cable</a:t>
            </a:r>
            <a:endParaRPr lang="en-US" b="1" dirty="0"/>
          </a:p>
        </p:txBody>
      </p:sp>
      <p:sp>
        <p:nvSpPr>
          <p:cNvPr id="3" name="Content Placeholder 2"/>
          <p:cNvSpPr>
            <a:spLocks noGrp="1"/>
          </p:cNvSpPr>
          <p:nvPr>
            <p:ph idx="1"/>
          </p:nvPr>
        </p:nvSpPr>
        <p:spPr/>
        <p:txBody>
          <a:bodyPr/>
          <a:lstStyle/>
          <a:p>
            <a:r>
              <a:rPr lang="en-US" dirty="0" smtClean="0"/>
              <a:t>It is of low cost</a:t>
            </a:r>
          </a:p>
          <a:p>
            <a:r>
              <a:rPr lang="en-US" dirty="0" smtClean="0"/>
              <a:t>It is small in size</a:t>
            </a:r>
          </a:p>
          <a:p>
            <a:r>
              <a:rPr lang="en-US" dirty="0" smtClean="0"/>
              <a:t>It is easy to install</a:t>
            </a:r>
          </a:p>
          <a:p>
            <a:r>
              <a:rPr lang="en-US" dirty="0" smtClean="0"/>
              <a:t>It is the most popular and generally the best for schools.</a:t>
            </a:r>
          </a:p>
          <a:p>
            <a:pPr marL="0" indent="0">
              <a:buNone/>
            </a:pPr>
            <a:r>
              <a:rPr lang="en-US" b="1" u="sng" dirty="0" smtClean="0"/>
              <a:t>disadvantages</a:t>
            </a:r>
            <a:endParaRPr lang="en-US" b="1" u="sng" dirty="0"/>
          </a:p>
          <a:p>
            <a:r>
              <a:rPr lang="en-US" dirty="0" smtClean="0"/>
              <a:t>It is subject to interference</a:t>
            </a:r>
          </a:p>
          <a:p>
            <a:r>
              <a:rPr lang="en-US" dirty="0" smtClean="0"/>
              <a:t>It transmits at a limited distance, usually less than 100 meters.</a:t>
            </a:r>
            <a:endParaRPr lang="en-US" dirty="0"/>
          </a:p>
        </p:txBody>
      </p:sp>
    </p:spTree>
    <p:extLst>
      <p:ext uri="{BB962C8B-B14F-4D97-AF65-F5344CB8AC3E}">
        <p14:creationId xmlns:p14="http://schemas.microsoft.com/office/powerpoint/2010/main" val="3882288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Coaxial cable</a:t>
            </a:r>
            <a:endParaRPr lang="en-US" b="1" dirty="0"/>
          </a:p>
        </p:txBody>
      </p:sp>
      <p:sp>
        <p:nvSpPr>
          <p:cNvPr id="3" name="Content Placeholder 2"/>
          <p:cNvSpPr>
            <a:spLocks noGrp="1"/>
          </p:cNvSpPr>
          <p:nvPr>
            <p:ph idx="1"/>
          </p:nvPr>
        </p:nvSpPr>
        <p:spPr>
          <a:xfrm>
            <a:off x="1103312" y="1253068"/>
            <a:ext cx="8946541" cy="4995332"/>
          </a:xfrm>
        </p:spPr>
        <p:txBody>
          <a:bodyPr/>
          <a:lstStyle/>
          <a:p>
            <a:r>
              <a:rPr lang="en-US" dirty="0"/>
              <a:t> In general, coaxial cables, or coax, carry signals of higher </a:t>
            </a:r>
            <a:r>
              <a:rPr lang="en-US" dirty="0" smtClean="0"/>
              <a:t>frequency (100KHz–500MHz</a:t>
            </a:r>
            <a:r>
              <a:rPr lang="en-US" dirty="0"/>
              <a:t>) than UTP </a:t>
            </a:r>
            <a:r>
              <a:rPr lang="en-US" dirty="0" smtClean="0"/>
              <a:t>cables</a:t>
            </a:r>
          </a:p>
          <a:p>
            <a:r>
              <a:rPr lang="en-US" dirty="0" smtClean="0"/>
              <a:t>Outer </a:t>
            </a:r>
            <a:r>
              <a:rPr lang="en-US" dirty="0"/>
              <a:t>metallic wrapping serves both as a shield against noise and as the second conductor that completes the </a:t>
            </a:r>
            <a:r>
              <a:rPr lang="en-US" dirty="0" smtClean="0"/>
              <a:t>circuit</a:t>
            </a:r>
          </a:p>
          <a:p>
            <a:r>
              <a:rPr lang="en-US" dirty="0"/>
              <a:t>C</a:t>
            </a:r>
            <a:r>
              <a:rPr lang="en-US" b="1" i="1" dirty="0" smtClean="0"/>
              <a:t>able TV wiring </a:t>
            </a:r>
            <a:r>
              <a:rPr lang="en-US" dirty="0" smtClean="0"/>
              <a:t>uses coaxial cable because it can be cabled over longer distances than twisted-pair cable.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69" y="3646974"/>
            <a:ext cx="6015131" cy="280109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3" y="3646974"/>
            <a:ext cx="4605867" cy="2801095"/>
          </a:xfrm>
          <a:prstGeom prst="rect">
            <a:avLst/>
          </a:prstGeom>
        </p:spPr>
      </p:pic>
    </p:spTree>
    <p:extLst>
      <p:ext uri="{BB962C8B-B14F-4D97-AF65-F5344CB8AC3E}">
        <p14:creationId xmlns:p14="http://schemas.microsoft.com/office/powerpoint/2010/main" val="3243112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communication</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Encoding – </a:t>
            </a:r>
            <a:r>
              <a:rPr lang="en-US" dirty="0" smtClean="0"/>
              <a:t>this is the process through which information from the sending device is converted into signals which the communication medium can carry.</a:t>
            </a:r>
          </a:p>
          <a:p>
            <a:r>
              <a:rPr lang="en-US" b="1" dirty="0" smtClean="0"/>
              <a:t>Transmission – </a:t>
            </a:r>
            <a:r>
              <a:rPr lang="en-US" dirty="0" smtClean="0"/>
              <a:t>this is the process through which the signals are broad cast/ sent out through the medium to the receiving device.</a:t>
            </a:r>
          </a:p>
          <a:p>
            <a:r>
              <a:rPr lang="en-US" b="1" dirty="0" smtClean="0"/>
              <a:t>Decoding – </a:t>
            </a:r>
            <a:r>
              <a:rPr lang="en-US" dirty="0" smtClean="0"/>
              <a:t>this is the process through which the signals are converted back into the information in its original form in the receiving device.</a:t>
            </a:r>
          </a:p>
          <a:p>
            <a:r>
              <a:rPr lang="en-US" b="1" dirty="0" smtClean="0"/>
              <a:t>Teleprocessing – </a:t>
            </a:r>
            <a:r>
              <a:rPr lang="en-US" dirty="0" smtClean="0"/>
              <a:t>this refers to access and modification of computer files located elsewhere.</a:t>
            </a:r>
          </a:p>
          <a:p>
            <a:r>
              <a:rPr lang="en-US" b="1" dirty="0" smtClean="0"/>
              <a:t>Downloading – </a:t>
            </a:r>
            <a:r>
              <a:rPr lang="en-US" dirty="0" smtClean="0"/>
              <a:t>to transfer a file from another computer to your computer.</a:t>
            </a:r>
          </a:p>
          <a:p>
            <a:r>
              <a:rPr lang="en-US" b="1" dirty="0" smtClean="0"/>
              <a:t>Uploading – </a:t>
            </a:r>
            <a:r>
              <a:rPr lang="en-US" dirty="0" smtClean="0"/>
              <a:t>means to transfer a file from your computer to another computer.</a:t>
            </a:r>
          </a:p>
          <a:p>
            <a:r>
              <a:rPr lang="en-US" b="1" dirty="0" smtClean="0"/>
              <a:t>Throughput – </a:t>
            </a:r>
            <a:r>
              <a:rPr lang="en-US" dirty="0" smtClean="0"/>
              <a:t>refers to the rate how much data is moved during a certain amount of time.</a:t>
            </a:r>
          </a:p>
          <a:p>
            <a:r>
              <a:rPr lang="en-US" b="1" dirty="0" smtClean="0"/>
              <a:t>Bandwidth – </a:t>
            </a:r>
            <a:r>
              <a:rPr lang="en-US" dirty="0" smtClean="0"/>
              <a:t>the amount of signals that can travel over a communication channel. The higher the bandwidth, the more data and information the channel can transmit.</a:t>
            </a:r>
          </a:p>
          <a:p>
            <a:r>
              <a:rPr lang="en-US" b="1" dirty="0" smtClean="0"/>
              <a:t>Data encryption – </a:t>
            </a:r>
            <a:r>
              <a:rPr lang="en-US" dirty="0" smtClean="0"/>
              <a:t>this is the process of converting data into coded form (cypher text) to prevent it from being read or understood by unauthorized people. Encrypted data is difficult to decode with a secret key.</a:t>
            </a:r>
            <a:endParaRPr lang="en-US" b="1" dirty="0"/>
          </a:p>
        </p:txBody>
      </p:sp>
    </p:spTree>
    <p:extLst>
      <p:ext uri="{BB962C8B-B14F-4D97-AF65-F5344CB8AC3E}">
        <p14:creationId xmlns:p14="http://schemas.microsoft.com/office/powerpoint/2010/main" val="20787082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Coaxial cable</a:t>
            </a:r>
            <a:endParaRPr lang="en-US" b="1" dirty="0"/>
          </a:p>
        </p:txBody>
      </p:sp>
      <p:sp>
        <p:nvSpPr>
          <p:cNvPr id="3" name="Content Placeholder 2"/>
          <p:cNvSpPr>
            <a:spLocks noGrp="1"/>
          </p:cNvSpPr>
          <p:nvPr>
            <p:ph idx="1"/>
          </p:nvPr>
        </p:nvSpPr>
        <p:spPr/>
        <p:txBody>
          <a:bodyPr/>
          <a:lstStyle/>
          <a:p>
            <a:r>
              <a:rPr lang="en-US" b="1" u="sng" dirty="0" smtClean="0"/>
              <a:t>advantages</a:t>
            </a:r>
          </a:p>
          <a:p>
            <a:r>
              <a:rPr lang="en-US" dirty="0" smtClean="0"/>
              <a:t>It highly resistant to signal interference. This is because it is heavily insulated than twisted-pair cable.</a:t>
            </a:r>
          </a:p>
          <a:p>
            <a:r>
              <a:rPr lang="en-US" dirty="0" smtClean="0"/>
              <a:t>It is used for longer distances (300 – 600 meters)</a:t>
            </a:r>
          </a:p>
          <a:p>
            <a:r>
              <a:rPr lang="en-US" dirty="0" smtClean="0"/>
              <a:t>It transmits faster than UTP.</a:t>
            </a:r>
          </a:p>
          <a:p>
            <a:pPr marL="0" indent="0">
              <a:buNone/>
            </a:pPr>
            <a:endParaRPr lang="en-US" dirty="0" smtClean="0"/>
          </a:p>
          <a:p>
            <a:pPr marL="0" indent="0">
              <a:buNone/>
            </a:pPr>
            <a:r>
              <a:rPr lang="en-US" b="1" u="sng" dirty="0" smtClean="0"/>
              <a:t>disadvantages</a:t>
            </a:r>
            <a:endParaRPr lang="en-US" b="1" u="sng" dirty="0"/>
          </a:p>
          <a:p>
            <a:r>
              <a:rPr lang="en-US" dirty="0" smtClean="0"/>
              <a:t>It is heavy and bulky</a:t>
            </a:r>
          </a:p>
          <a:p>
            <a:r>
              <a:rPr lang="en-US" dirty="0" smtClean="0"/>
              <a:t>It needs booster over long distances.</a:t>
            </a:r>
            <a:endParaRPr lang="en-US" dirty="0"/>
          </a:p>
        </p:txBody>
      </p:sp>
    </p:spTree>
    <p:extLst>
      <p:ext uri="{BB962C8B-B14F-4D97-AF65-F5344CB8AC3E}">
        <p14:creationId xmlns:p14="http://schemas.microsoft.com/office/powerpoint/2010/main" val="3308255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4602"/>
          </a:xfrm>
        </p:spPr>
        <p:txBody>
          <a:bodyPr/>
          <a:lstStyle/>
          <a:p>
            <a:r>
              <a:rPr lang="en-US" b="1" dirty="0"/>
              <a:t>Fiber-Optic Cables</a:t>
            </a:r>
            <a:endParaRPr lang="en-US" dirty="0"/>
          </a:p>
        </p:txBody>
      </p:sp>
      <p:sp>
        <p:nvSpPr>
          <p:cNvPr id="3" name="Content Placeholder 2"/>
          <p:cNvSpPr>
            <a:spLocks noGrp="1"/>
          </p:cNvSpPr>
          <p:nvPr>
            <p:ph idx="1"/>
          </p:nvPr>
        </p:nvSpPr>
        <p:spPr>
          <a:xfrm>
            <a:off x="472135" y="1417320"/>
            <a:ext cx="9752673" cy="5440680"/>
          </a:xfrm>
        </p:spPr>
        <p:txBody>
          <a:bodyPr>
            <a:normAutofit/>
          </a:bodyPr>
          <a:lstStyle/>
          <a:p>
            <a:r>
              <a:rPr lang="en-US" dirty="0" smtClean="0"/>
              <a:t>It is made up of strands (optic fibers) as thin as a human hair. Each optical fibre is surrounded by an insulating glass cladding and a protective coating.</a:t>
            </a:r>
          </a:p>
          <a:p>
            <a:r>
              <a:rPr lang="en-US" dirty="0" smtClean="0"/>
              <a:t>Fiber optic cable are used by local and long distance telephone companies, cable TV and in high traffic networks or as the main cable in a </a:t>
            </a:r>
            <a:r>
              <a:rPr lang="en-US" u="sng" dirty="0" smtClean="0"/>
              <a:t>network. </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739002"/>
            <a:ext cx="6265333" cy="2763397"/>
          </a:xfrm>
          <a:prstGeom prst="rect">
            <a:avLst/>
          </a:prstGeom>
        </p:spPr>
      </p:pic>
    </p:spTree>
    <p:extLst>
      <p:ext uri="{BB962C8B-B14F-4D97-AF65-F5344CB8AC3E}">
        <p14:creationId xmlns:p14="http://schemas.microsoft.com/office/powerpoint/2010/main" val="3028694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Fiber optic cable</a:t>
            </a:r>
            <a:endParaRPr lang="en-US" b="1" dirty="0"/>
          </a:p>
        </p:txBody>
      </p:sp>
      <p:sp>
        <p:nvSpPr>
          <p:cNvPr id="3" name="Content Placeholder 2"/>
          <p:cNvSpPr>
            <a:spLocks noGrp="1"/>
          </p:cNvSpPr>
          <p:nvPr>
            <p:ph idx="1"/>
          </p:nvPr>
        </p:nvSpPr>
        <p:spPr/>
        <p:txBody>
          <a:bodyPr/>
          <a:lstStyle/>
          <a:p>
            <a:pPr marL="0" indent="0">
              <a:buNone/>
            </a:pPr>
            <a:r>
              <a:rPr lang="en-US" b="1" u="sng" dirty="0" smtClean="0"/>
              <a:t>Advantages </a:t>
            </a:r>
          </a:p>
          <a:p>
            <a:r>
              <a:rPr lang="en-US" dirty="0" smtClean="0"/>
              <a:t>Carry significantly more signals than other cables.</a:t>
            </a:r>
          </a:p>
          <a:p>
            <a:r>
              <a:rPr lang="en-US" dirty="0" smtClean="0"/>
              <a:t>They are faster in transmitting data.</a:t>
            </a:r>
          </a:p>
          <a:p>
            <a:r>
              <a:rPr lang="en-US" dirty="0" smtClean="0"/>
              <a:t>They are less vulnerable to electrical noise from other devices.</a:t>
            </a:r>
          </a:p>
          <a:p>
            <a:r>
              <a:rPr lang="en-US" dirty="0" smtClean="0"/>
              <a:t>They have better security for signals during transmission.</a:t>
            </a:r>
          </a:p>
          <a:p>
            <a:r>
              <a:rPr lang="en-US" dirty="0" smtClean="0"/>
              <a:t>They smaller in size, much thinner and lighter than other cables.</a:t>
            </a:r>
          </a:p>
          <a:p>
            <a:pPr marL="0" indent="0">
              <a:buNone/>
            </a:pPr>
            <a:r>
              <a:rPr lang="en-US" b="1" u="sng" dirty="0" smtClean="0"/>
              <a:t>Disadvantages </a:t>
            </a:r>
            <a:endParaRPr lang="en-US" b="1" u="sng" dirty="0"/>
          </a:p>
          <a:p>
            <a:r>
              <a:rPr lang="en-US" dirty="0" smtClean="0"/>
              <a:t>They are expensive as compared to other media</a:t>
            </a:r>
          </a:p>
          <a:p>
            <a:r>
              <a:rPr lang="en-US" dirty="0" smtClean="0"/>
              <a:t>They are harder to install and modify.</a:t>
            </a:r>
            <a:endParaRPr lang="en-US" dirty="0"/>
          </a:p>
        </p:txBody>
      </p:sp>
    </p:spTree>
    <p:extLst>
      <p:ext uri="{BB962C8B-B14F-4D97-AF65-F5344CB8AC3E}">
        <p14:creationId xmlns:p14="http://schemas.microsoft.com/office/powerpoint/2010/main" val="1437979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a:t>
            </a:r>
            <a:r>
              <a:rPr lang="en-US" b="1" dirty="0" smtClean="0"/>
              <a:t>nguided media</a:t>
            </a:r>
            <a:endParaRPr lang="en-US" b="1" dirty="0"/>
          </a:p>
        </p:txBody>
      </p:sp>
      <p:sp>
        <p:nvSpPr>
          <p:cNvPr id="3" name="Content Placeholder 2"/>
          <p:cNvSpPr>
            <a:spLocks noGrp="1"/>
          </p:cNvSpPr>
          <p:nvPr>
            <p:ph idx="1"/>
          </p:nvPr>
        </p:nvSpPr>
        <p:spPr/>
        <p:txBody>
          <a:bodyPr/>
          <a:lstStyle/>
          <a:p>
            <a:r>
              <a:rPr lang="en-US" dirty="0" smtClean="0"/>
              <a:t>These transport digital communications without cables between communication devices.</a:t>
            </a:r>
          </a:p>
          <a:p>
            <a:r>
              <a:rPr lang="en-US" dirty="0" smtClean="0"/>
              <a:t>The media used in wireless transmission include; broadcast radio, cellular radio, microwaves, communication satellites, infrared and Bluetooth.</a:t>
            </a:r>
          </a:p>
          <a:p>
            <a:r>
              <a:rPr lang="en-US" dirty="0" smtClean="0"/>
              <a:t>Wireless transmission is more convenient than installing cables but it has slower data transfer than hard-wired methods and it is also subject to interference</a:t>
            </a:r>
            <a:endParaRPr lang="en-US" dirty="0"/>
          </a:p>
        </p:txBody>
      </p:sp>
    </p:spTree>
    <p:extLst>
      <p:ext uri="{BB962C8B-B14F-4D97-AF65-F5344CB8AC3E}">
        <p14:creationId xmlns:p14="http://schemas.microsoft.com/office/powerpoint/2010/main" val="2985147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Microwave </a:t>
            </a:r>
            <a:endParaRPr lang="en-US" b="1" dirty="0"/>
          </a:p>
        </p:txBody>
      </p:sp>
      <p:sp>
        <p:nvSpPr>
          <p:cNvPr id="3" name="Content Placeholder 2"/>
          <p:cNvSpPr>
            <a:spLocks noGrp="1"/>
          </p:cNvSpPr>
          <p:nvPr>
            <p:ph idx="1"/>
          </p:nvPr>
        </p:nvSpPr>
        <p:spPr/>
        <p:txBody>
          <a:bodyPr/>
          <a:lstStyle/>
          <a:p>
            <a:r>
              <a:rPr lang="en-US" dirty="0" smtClean="0"/>
              <a:t>These are high frequency radio waves that are sent through the atmosphere and space to deliver telecommunications services, including TV distributions.</a:t>
            </a:r>
          </a:p>
          <a:p>
            <a:pPr marL="0" indent="0">
              <a:buNone/>
            </a:pPr>
            <a:r>
              <a:rPr lang="en-US" b="1" u="sng" dirty="0" smtClean="0"/>
              <a:t>Advantage </a:t>
            </a:r>
            <a:endParaRPr lang="en-US" b="1" u="sng" dirty="0"/>
          </a:p>
          <a:p>
            <a:r>
              <a:rPr lang="en-US" dirty="0" smtClean="0"/>
              <a:t>It is fast</a:t>
            </a:r>
          </a:p>
          <a:p>
            <a:r>
              <a:rPr lang="en-US" dirty="0" smtClean="0"/>
              <a:t>Microwave signals can carry thousands of channels at the same time.</a:t>
            </a:r>
          </a:p>
          <a:p>
            <a:pPr marL="0" indent="0">
              <a:buNone/>
            </a:pPr>
            <a:r>
              <a:rPr lang="en-US" b="1" u="sng" dirty="0" smtClean="0"/>
              <a:t>disadvantage</a:t>
            </a:r>
            <a:endParaRPr lang="en-US" b="1" u="sng" dirty="0"/>
          </a:p>
          <a:p>
            <a:r>
              <a:rPr lang="en-US" dirty="0" smtClean="0"/>
              <a:t>It uses </a:t>
            </a:r>
            <a:r>
              <a:rPr lang="en-US" i="1" dirty="0" smtClean="0"/>
              <a:t>line-of-sight </a:t>
            </a:r>
            <a:r>
              <a:rPr lang="en-US" dirty="0" smtClean="0"/>
              <a:t>only. That is, there is need for radio transmitters in networks using air interface to be positioned free of obstacle.</a:t>
            </a:r>
            <a:endParaRPr lang="en-US" dirty="0"/>
          </a:p>
        </p:txBody>
      </p:sp>
    </p:spTree>
    <p:extLst>
      <p:ext uri="{BB962C8B-B14F-4D97-AF65-F5344CB8AC3E}">
        <p14:creationId xmlns:p14="http://schemas.microsoft.com/office/powerpoint/2010/main" val="3264968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49518"/>
            <a:ext cx="9404723" cy="868082"/>
          </a:xfrm>
        </p:spPr>
        <p:txBody>
          <a:bodyPr/>
          <a:lstStyle/>
          <a:p>
            <a:pPr algn="ctr"/>
            <a:r>
              <a:rPr lang="en-US" b="1" dirty="0" smtClean="0"/>
              <a:t>Satellite </a:t>
            </a:r>
            <a:endParaRPr lang="en-US" b="1" dirty="0"/>
          </a:p>
        </p:txBody>
      </p:sp>
      <p:sp>
        <p:nvSpPr>
          <p:cNvPr id="3" name="Content Placeholder 2"/>
          <p:cNvSpPr>
            <a:spLocks noGrp="1"/>
          </p:cNvSpPr>
          <p:nvPr>
            <p:ph idx="1"/>
          </p:nvPr>
        </p:nvSpPr>
        <p:spPr>
          <a:xfrm>
            <a:off x="645130" y="1117600"/>
            <a:ext cx="9785803" cy="5452533"/>
          </a:xfrm>
        </p:spPr>
        <p:txBody>
          <a:bodyPr/>
          <a:lstStyle/>
          <a:p>
            <a:r>
              <a:rPr lang="en-US" dirty="0" smtClean="0"/>
              <a:t>This is a microwave station placed in outer space. A satellite receives a signal from the earth, amplifies it and then rebroadcasts it at a different frequency to any number of earth based stations.</a:t>
            </a:r>
          </a:p>
          <a:p>
            <a:pPr marL="0" indent="0">
              <a:buNone/>
            </a:pPr>
            <a:r>
              <a:rPr lang="en-US" b="1" u="sng" dirty="0" smtClean="0"/>
              <a:t>Advantage </a:t>
            </a:r>
            <a:endParaRPr lang="en-US" b="1" u="sng" dirty="0"/>
          </a:p>
          <a:p>
            <a:r>
              <a:rPr lang="en-US" dirty="0" smtClean="0"/>
              <a:t>Always in sight</a:t>
            </a:r>
          </a:p>
          <a:p>
            <a:r>
              <a:rPr lang="en-US" b="1" u="sng" dirty="0" smtClean="0"/>
              <a:t>Disadvantage </a:t>
            </a:r>
            <a:endParaRPr lang="en-US" b="1" u="sng" dirty="0"/>
          </a:p>
          <a:p>
            <a:r>
              <a:rPr lang="en-US" dirty="0" smtClean="0"/>
              <a:t>It is expensive in terms of uplink and downlink facilities.</a:t>
            </a:r>
            <a:endParaRPr lang="en-US" dirty="0"/>
          </a:p>
        </p:txBody>
      </p:sp>
    </p:spTree>
    <p:extLst>
      <p:ext uri="{BB962C8B-B14F-4D97-AF65-F5344CB8AC3E}">
        <p14:creationId xmlns:p14="http://schemas.microsoft.com/office/powerpoint/2010/main" val="939231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1949"/>
          </a:xfrm>
        </p:spPr>
        <p:txBody>
          <a:bodyPr/>
          <a:lstStyle/>
          <a:p>
            <a:pPr algn="ctr"/>
            <a:r>
              <a:rPr lang="en-US" b="1" dirty="0" smtClean="0"/>
              <a:t>Infrared and Bluetooth</a:t>
            </a:r>
            <a:endParaRPr lang="en-US" b="1" dirty="0"/>
          </a:p>
        </p:txBody>
      </p:sp>
      <p:sp>
        <p:nvSpPr>
          <p:cNvPr id="3" name="Content Placeholder 2"/>
          <p:cNvSpPr>
            <a:spLocks noGrp="1"/>
          </p:cNvSpPr>
          <p:nvPr>
            <p:ph idx="1"/>
          </p:nvPr>
        </p:nvSpPr>
        <p:spPr>
          <a:xfrm>
            <a:off x="338667" y="1625600"/>
            <a:ext cx="11277600" cy="4944533"/>
          </a:xfrm>
        </p:spPr>
        <p:txBody>
          <a:bodyPr/>
          <a:lstStyle/>
          <a:p>
            <a:r>
              <a:rPr lang="en-US" dirty="0" smtClean="0"/>
              <a:t> infrared uses Infrared Data  Association (IrDA) ports to transmit data via infrared light waves. This only works if the communicating devices are within a few feet and nothing obstructs the path of the infrared light wave.</a:t>
            </a:r>
          </a:p>
          <a:p>
            <a:endParaRPr lang="en-US" dirty="0"/>
          </a:p>
          <a:p>
            <a:r>
              <a:rPr lang="en-US" dirty="0" smtClean="0"/>
              <a:t>Bluetooth technology uses radio waves to transmit data between two devices.</a:t>
            </a:r>
          </a:p>
          <a:p>
            <a:r>
              <a:rPr lang="en-US" dirty="0" smtClean="0"/>
              <a:t>Devices that use Bluetooth  technology include, computers, smart phones, PDAs, cars, and other electronics. These contain a small chip that allows them to communicate with other Bluetooth-enabled devices.</a:t>
            </a:r>
            <a:endParaRPr lang="en-US" dirty="0"/>
          </a:p>
        </p:txBody>
      </p:sp>
    </p:spTree>
    <p:extLst>
      <p:ext uri="{BB962C8B-B14F-4D97-AF65-F5344CB8AC3E}">
        <p14:creationId xmlns:p14="http://schemas.microsoft.com/office/powerpoint/2010/main" val="1753560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80002"/>
            <a:ext cx="9404723" cy="670229"/>
          </a:xfrm>
        </p:spPr>
        <p:txBody>
          <a:bodyPr/>
          <a:lstStyle/>
          <a:p>
            <a:r>
              <a:rPr lang="en-US" b="1" dirty="0" smtClean="0"/>
              <a:t>Cable termination.</a:t>
            </a:r>
            <a:endParaRPr lang="en-US" b="1" dirty="0"/>
          </a:p>
        </p:txBody>
      </p:sp>
      <p:sp>
        <p:nvSpPr>
          <p:cNvPr id="3" name="Content Placeholder 2"/>
          <p:cNvSpPr>
            <a:spLocks noGrp="1"/>
          </p:cNvSpPr>
          <p:nvPr>
            <p:ph idx="1"/>
          </p:nvPr>
        </p:nvSpPr>
        <p:spPr>
          <a:xfrm>
            <a:off x="645130" y="1203159"/>
            <a:ext cx="9798281" cy="5325978"/>
          </a:xfrm>
        </p:spPr>
        <p:txBody>
          <a:bodyPr/>
          <a:lstStyle/>
          <a:p>
            <a:r>
              <a:rPr lang="en-US" b="1" dirty="0"/>
              <a:t>Cable Termination </a:t>
            </a:r>
            <a:r>
              <a:rPr lang="en-US" dirty="0"/>
              <a:t>is the connection of the wire or fiber to a device, such as equipment, panels or a wall outlet, which allows for connecting the cable to other cables or </a:t>
            </a:r>
            <a:r>
              <a:rPr lang="en-US" dirty="0" smtClean="0"/>
              <a:t>devices.</a:t>
            </a:r>
          </a:p>
          <a:p>
            <a:r>
              <a:rPr lang="en-US" dirty="0"/>
              <a:t>Terminating cables involves the process of connecting the ends of a cable to connectors or devices to establish a functional link within a network. The termination process is crucial for ensuring proper connectivity and reliable data transmission. </a:t>
            </a:r>
            <a:endParaRPr lang="en-US" dirty="0" smtClean="0"/>
          </a:p>
          <a:p>
            <a:r>
              <a:rPr lang="en-US" dirty="0" smtClean="0"/>
              <a:t>The </a:t>
            </a:r>
            <a:r>
              <a:rPr lang="en-US" dirty="0"/>
              <a:t>steps for terminating cables may vary depending on the type of cable (e.g., twisted pair, coaxial, fiber optic) and the connectors used.</a:t>
            </a:r>
          </a:p>
        </p:txBody>
      </p:sp>
    </p:spTree>
    <p:extLst>
      <p:ext uri="{BB962C8B-B14F-4D97-AF65-F5344CB8AC3E}">
        <p14:creationId xmlns:p14="http://schemas.microsoft.com/office/powerpoint/2010/main" val="78280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92297"/>
            <a:ext cx="9702028" cy="1311914"/>
          </a:xfrm>
        </p:spPr>
        <p:txBody>
          <a:bodyPr/>
          <a:lstStyle/>
          <a:p>
            <a:r>
              <a:rPr lang="en-US" sz="4000" b="1" dirty="0" smtClean="0"/>
              <a:t>Cable Termination </a:t>
            </a:r>
            <a:br>
              <a:rPr lang="en-US" sz="4000" b="1" dirty="0" smtClean="0"/>
            </a:br>
            <a:r>
              <a:rPr lang="en-US" sz="2800" b="1" dirty="0" smtClean="0"/>
              <a:t>Twisted Pair Cable (Ethernet Cables)</a:t>
            </a:r>
            <a:endParaRPr lang="en-US" sz="2800" b="1" dirty="0"/>
          </a:p>
        </p:txBody>
      </p:sp>
      <p:sp>
        <p:nvSpPr>
          <p:cNvPr id="3" name="Content Placeholder 2"/>
          <p:cNvSpPr>
            <a:spLocks noGrp="1"/>
          </p:cNvSpPr>
          <p:nvPr>
            <p:ph idx="1"/>
          </p:nvPr>
        </p:nvSpPr>
        <p:spPr>
          <a:xfrm>
            <a:off x="645130" y="1796716"/>
            <a:ext cx="9404723" cy="4764504"/>
          </a:xfrm>
        </p:spPr>
        <p:txBody>
          <a:bodyPr>
            <a:normAutofit/>
          </a:bodyPr>
          <a:lstStyle/>
          <a:p>
            <a:pPr marL="0" indent="0">
              <a:buNone/>
            </a:pPr>
            <a:r>
              <a:rPr lang="en-US" b="1" dirty="0" smtClean="0"/>
              <a:t>Tools (Requirements)</a:t>
            </a:r>
          </a:p>
          <a:p>
            <a:pPr lvl="1"/>
            <a:r>
              <a:rPr lang="en-US" dirty="0"/>
              <a:t>Twisted pair </a:t>
            </a:r>
            <a:r>
              <a:rPr lang="en-US" dirty="0" smtClean="0"/>
              <a:t>cable. </a:t>
            </a:r>
          </a:p>
          <a:p>
            <a:pPr lvl="1"/>
            <a:r>
              <a:rPr lang="en-US" dirty="0" smtClean="0"/>
              <a:t>RJ45 connectors. It attaches </a:t>
            </a:r>
            <a:r>
              <a:rPr lang="en-US" dirty="0"/>
              <a:t>to the twisted pair cable to enable connection to network devices.</a:t>
            </a:r>
          </a:p>
          <a:p>
            <a:pPr lvl="1"/>
            <a:r>
              <a:rPr lang="en-US" dirty="0"/>
              <a:t>Crimping </a:t>
            </a:r>
            <a:r>
              <a:rPr lang="en-US" dirty="0" smtClean="0"/>
              <a:t>tool. </a:t>
            </a:r>
            <a:r>
              <a:rPr lang="en-US" dirty="0"/>
              <a:t>It is used to attach connectors to the ends of twisted pair cables</a:t>
            </a:r>
            <a:r>
              <a:rPr lang="en-US" dirty="0" smtClean="0"/>
              <a:t>.</a:t>
            </a:r>
            <a:endParaRPr lang="en-US" dirty="0"/>
          </a:p>
          <a:p>
            <a:pPr lvl="1"/>
            <a:r>
              <a:rPr lang="en-US" dirty="0"/>
              <a:t>Cable </a:t>
            </a:r>
            <a:r>
              <a:rPr lang="en-US" dirty="0" smtClean="0"/>
              <a:t>stripper. It is used </a:t>
            </a:r>
            <a:r>
              <a:rPr lang="en-US" dirty="0"/>
              <a:t>to strip the outer jacket from the twisted pair cable.</a:t>
            </a:r>
          </a:p>
          <a:p>
            <a:pPr lvl="1"/>
            <a:r>
              <a:rPr lang="en-US" dirty="0"/>
              <a:t>Cable </a:t>
            </a:r>
            <a:r>
              <a:rPr lang="en-US" dirty="0" smtClean="0"/>
              <a:t>tester. It verifies </a:t>
            </a:r>
            <a:r>
              <a:rPr lang="en-US" dirty="0"/>
              <a:t>that the cable is correctly terminated and is capable of carrying data</a:t>
            </a:r>
            <a:r>
              <a:rPr lang="en-US" dirty="0" smtClean="0"/>
              <a:t>.</a:t>
            </a:r>
            <a:endParaRPr lang="en-US" dirty="0"/>
          </a:p>
        </p:txBody>
      </p:sp>
    </p:spTree>
    <p:extLst>
      <p:ext uri="{BB962C8B-B14F-4D97-AF65-F5344CB8AC3E}">
        <p14:creationId xmlns:p14="http://schemas.microsoft.com/office/powerpoint/2010/main" val="1557395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7114"/>
          </a:xfrm>
        </p:spPr>
        <p:txBody>
          <a:bodyPr/>
          <a:lstStyle/>
          <a:p>
            <a:r>
              <a:rPr lang="en-US" b="1" dirty="0" smtClean="0"/>
              <a:t>Twisted Pair (Ethernet) cable</a:t>
            </a:r>
            <a:endParaRPr lang="en-US" b="1" dirty="0"/>
          </a:p>
        </p:txBody>
      </p:sp>
      <p:sp>
        <p:nvSpPr>
          <p:cNvPr id="3" name="Content Placeholder 2"/>
          <p:cNvSpPr>
            <a:spLocks noGrp="1"/>
          </p:cNvSpPr>
          <p:nvPr>
            <p:ph idx="1"/>
          </p:nvPr>
        </p:nvSpPr>
        <p:spPr>
          <a:xfrm>
            <a:off x="646112" y="1459832"/>
            <a:ext cx="9765214" cy="5005136"/>
          </a:xfrm>
        </p:spPr>
        <p:txBody>
          <a:bodyPr>
            <a:normAutofit/>
          </a:bodyPr>
          <a:lstStyle/>
          <a:p>
            <a:pPr marL="0" indent="0">
              <a:buNone/>
            </a:pPr>
            <a:r>
              <a:rPr lang="en-US" b="1" dirty="0"/>
              <a:t>Steps</a:t>
            </a:r>
          </a:p>
          <a:p>
            <a:r>
              <a:rPr lang="en-US" dirty="0"/>
              <a:t>Strip about 1-1.5 inches (2.54-3.81 cm) of the outer jacket from the cable using a cable stripper.</a:t>
            </a:r>
          </a:p>
          <a:p>
            <a:r>
              <a:rPr lang="en-US" dirty="0"/>
              <a:t>Untwist and straighten the pairs of wires.</a:t>
            </a:r>
          </a:p>
          <a:p>
            <a:r>
              <a:rPr lang="en-US" dirty="0"/>
              <a:t>Arrange the wires according to the desired color code (T568A or T568B).</a:t>
            </a:r>
          </a:p>
          <a:p>
            <a:r>
              <a:rPr lang="en-US" dirty="0"/>
              <a:t>Insert the wires into an RJ45 connector, ensuring they reach the end of the connector.</a:t>
            </a:r>
          </a:p>
          <a:p>
            <a:r>
              <a:rPr lang="en-US" dirty="0"/>
              <a:t>Use a crimping tool to crimp the connector onto the cable securely.</a:t>
            </a:r>
          </a:p>
          <a:p>
            <a:r>
              <a:rPr lang="en-US" dirty="0"/>
              <a:t>Repeat the process for the other end of the cable.</a:t>
            </a:r>
          </a:p>
          <a:p>
            <a:r>
              <a:rPr lang="en-US" dirty="0"/>
              <a:t>Use a cable tester to verify that the cable is properly terminated.</a:t>
            </a:r>
          </a:p>
          <a:p>
            <a:endParaRPr lang="en-US" dirty="0"/>
          </a:p>
        </p:txBody>
      </p:sp>
    </p:spTree>
    <p:extLst>
      <p:ext uri="{BB962C8B-B14F-4D97-AF65-F5344CB8AC3E}">
        <p14:creationId xmlns:p14="http://schemas.microsoft.com/office/powerpoint/2010/main" val="37522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17788" y="674688"/>
            <a:ext cx="7808912" cy="773112"/>
          </a:xfrm>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What is a Network</a:t>
            </a:r>
            <a:endParaRPr lang="en-GB" sz="4000" b="1">
              <a:solidFill>
                <a:srgbClr val="E4005C"/>
              </a:solidFill>
            </a:endParaRPr>
          </a:p>
        </p:txBody>
      </p:sp>
      <p:sp>
        <p:nvSpPr>
          <p:cNvPr id="11" name="Rectangle 3"/>
          <p:cNvSpPr>
            <a:spLocks noGrp="1" noChangeArrowheads="1"/>
          </p:cNvSpPr>
          <p:nvPr>
            <p:ph idx="1"/>
          </p:nvPr>
        </p:nvSpPr>
        <p:spPr>
          <a:xfrm>
            <a:off x="1828800" y="1523999"/>
            <a:ext cx="8839200" cy="5101389"/>
          </a:xfrm>
        </p:spPr>
        <p:txBody>
          <a:bodyPr>
            <a:normAutofit/>
          </a:bodyPr>
          <a:lstStyle/>
          <a:p>
            <a:r>
              <a:rPr lang="en-US" dirty="0"/>
              <a:t>Set of devices communicating with each other. </a:t>
            </a:r>
            <a:r>
              <a:rPr lang="en-US" sz="2000" dirty="0"/>
              <a:t>Could be a CPU, monitor and other peripheral devices connected (and exchanging data) to each other. Could be a group of people …. A network of friends.</a:t>
            </a:r>
          </a:p>
          <a:p>
            <a:pPr marL="0" indent="0">
              <a:buNone/>
            </a:pPr>
            <a:r>
              <a:rPr lang="en-US" b="1" dirty="0">
                <a:solidFill>
                  <a:srgbClr val="FF0000"/>
                </a:solidFill>
                <a:effectLst>
                  <a:outerShdw blurRad="38100" dist="38100" dir="2700000" algn="tl">
                    <a:srgbClr val="C0C0C0"/>
                  </a:outerShdw>
                </a:effectLst>
              </a:rPr>
              <a:t>Network criteria</a:t>
            </a:r>
          </a:p>
          <a:p>
            <a:r>
              <a:rPr lang="en-US" dirty="0"/>
              <a:t>Network criteria refer to the set of standards and requirements that are used to evaluate and design a computer network. These criteria help ensure the efficiency, reliability, and security of the network</a:t>
            </a:r>
            <a:r>
              <a:rPr lang="en-US" dirty="0" smtClean="0"/>
              <a:t>.</a:t>
            </a:r>
          </a:p>
          <a:p>
            <a:r>
              <a:rPr lang="en-US" sz="2400" dirty="0" smtClean="0"/>
              <a:t>A </a:t>
            </a:r>
            <a:r>
              <a:rPr lang="en-US" sz="2400" dirty="0"/>
              <a:t>network must be able to meet a certain number of criteria. The most important of these are </a:t>
            </a:r>
          </a:p>
          <a:p>
            <a:endParaRPr lang="en-US" sz="2400" dirty="0"/>
          </a:p>
        </p:txBody>
      </p:sp>
      <p:sp>
        <p:nvSpPr>
          <p:cNvPr id="20483" name="AutoShape 3"/>
          <p:cNvSpPr>
            <a:spLocks noChangeArrowheads="1"/>
          </p:cNvSpPr>
          <p:nvPr/>
        </p:nvSpPr>
        <p:spPr bwMode="auto">
          <a:xfrm>
            <a:off x="152400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0484" name="AutoShape 4"/>
          <p:cNvSpPr>
            <a:spLocks noChangeArrowheads="1"/>
          </p:cNvSpPr>
          <p:nvPr/>
        </p:nvSpPr>
        <p:spPr bwMode="auto">
          <a:xfrm>
            <a:off x="2035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0485" name="AutoShape 5"/>
          <p:cNvSpPr>
            <a:spLocks noChangeArrowheads="1"/>
          </p:cNvSpPr>
          <p:nvPr/>
        </p:nvSpPr>
        <p:spPr bwMode="auto">
          <a:xfrm>
            <a:off x="2159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0486" name="AutoShape 6"/>
          <p:cNvSpPr>
            <a:spLocks noChangeArrowheads="1"/>
          </p:cNvSpPr>
          <p:nvPr/>
        </p:nvSpPr>
        <p:spPr bwMode="auto">
          <a:xfrm>
            <a:off x="2493964" y="155257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0487" name="Text Box 7"/>
          <p:cNvSpPr txBox="1">
            <a:spLocks noChangeArrowheads="1"/>
          </p:cNvSpPr>
          <p:nvPr/>
        </p:nvSpPr>
        <p:spPr bwMode="auto">
          <a:xfrm>
            <a:off x="1647826" y="104775"/>
            <a:ext cx="5819775" cy="292388"/>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tabLst>
                <a:tab pos="657225" algn="l"/>
                <a:tab pos="1312863" algn="l"/>
                <a:tab pos="1970088" algn="l"/>
                <a:tab pos="2627313" algn="l"/>
                <a:tab pos="3282950" algn="l"/>
                <a:tab pos="3940175" algn="l"/>
                <a:tab pos="4595813" algn="l"/>
                <a:tab pos="5253038" algn="l"/>
              </a:tabLst>
            </a:pPr>
            <a:r>
              <a:rPr lang="en-GB" sz="2000" b="1">
                <a:solidFill>
                  <a:schemeClr val="bg1"/>
                </a:solidFill>
              </a:rPr>
              <a:t>Course Content</a:t>
            </a:r>
          </a:p>
        </p:txBody>
      </p:sp>
    </p:spTree>
    <p:extLst>
      <p:ext uri="{BB962C8B-B14F-4D97-AF65-F5344CB8AC3E}">
        <p14:creationId xmlns:p14="http://schemas.microsoft.com/office/powerpoint/2010/main" val="2816224602"/>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63960"/>
            <a:ext cx="9404723" cy="782524"/>
          </a:xfrm>
        </p:spPr>
        <p:txBody>
          <a:bodyPr/>
          <a:lstStyle/>
          <a:p>
            <a:r>
              <a:rPr lang="en-US" b="1" dirty="0" smtClean="0"/>
              <a:t>Ethernet Cable</a:t>
            </a:r>
            <a:endParaRPr lang="en-US" b="1" dirty="0"/>
          </a:p>
        </p:txBody>
      </p:sp>
      <p:sp>
        <p:nvSpPr>
          <p:cNvPr id="3" name="Content Placeholder 2"/>
          <p:cNvSpPr>
            <a:spLocks noGrp="1"/>
          </p:cNvSpPr>
          <p:nvPr>
            <p:ph idx="1"/>
          </p:nvPr>
        </p:nvSpPr>
        <p:spPr/>
        <p:txBody>
          <a:bodyPr/>
          <a:lstStyle/>
          <a:p>
            <a:r>
              <a:rPr lang="en-US" dirty="0" smtClean="0"/>
              <a:t>a</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04" y="1124197"/>
            <a:ext cx="9653363" cy="5533277"/>
          </a:xfrm>
          <a:prstGeom prst="rect">
            <a:avLst/>
          </a:prstGeom>
        </p:spPr>
      </p:pic>
    </p:spTree>
    <p:extLst>
      <p:ext uri="{BB962C8B-B14F-4D97-AF65-F5344CB8AC3E}">
        <p14:creationId xmlns:p14="http://schemas.microsoft.com/office/powerpoint/2010/main" val="1529138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8128"/>
            <a:ext cx="9404723" cy="782525"/>
          </a:xfrm>
        </p:spPr>
        <p:txBody>
          <a:bodyPr/>
          <a:lstStyle/>
          <a:p>
            <a:r>
              <a:rPr lang="en-US" b="1" dirty="0" smtClean="0"/>
              <a:t>Ethernet cables.</a:t>
            </a:r>
            <a:endParaRPr lang="en-US" b="1" dirty="0"/>
          </a:p>
        </p:txBody>
      </p:sp>
      <p:sp>
        <p:nvSpPr>
          <p:cNvPr id="3" name="Content Placeholder 2"/>
          <p:cNvSpPr>
            <a:spLocks noGrp="1"/>
          </p:cNvSpPr>
          <p:nvPr>
            <p:ph idx="1"/>
          </p:nvPr>
        </p:nvSpPr>
        <p:spPr>
          <a:xfrm>
            <a:off x="645130" y="1219200"/>
            <a:ext cx="9782238" cy="5390147"/>
          </a:xfrm>
        </p:spPr>
        <p:txBody>
          <a:bodyPr>
            <a:normAutofit fontScale="92500" lnSpcReduction="10000"/>
          </a:bodyPr>
          <a:lstStyle/>
          <a:p>
            <a:r>
              <a:rPr lang="en-US" dirty="0"/>
              <a:t>Ethernet cables are a common type of twisted pair cables used to connect devices in local area networks (LANs) and provide wired network connectivity. They are part of the Ethernet standard, which is a widely used networking protocol</a:t>
            </a:r>
            <a:r>
              <a:rPr lang="en-US" dirty="0" smtClean="0"/>
              <a:t>.</a:t>
            </a:r>
          </a:p>
          <a:p>
            <a:pPr marL="0" indent="0">
              <a:buNone/>
            </a:pPr>
            <a:r>
              <a:rPr lang="en-US" b="1" dirty="0" smtClean="0"/>
              <a:t>Cable categories.</a:t>
            </a:r>
          </a:p>
          <a:p>
            <a:r>
              <a:rPr lang="en-US" dirty="0"/>
              <a:t>Ethernet cables come in different categories, each designed to meet specific performance standards</a:t>
            </a:r>
            <a:r>
              <a:rPr lang="en-US" dirty="0" smtClean="0"/>
              <a:t>. These are:</a:t>
            </a:r>
          </a:p>
          <a:p>
            <a:pPr lvl="1"/>
            <a:r>
              <a:rPr lang="en-US" b="1" dirty="0" smtClean="0"/>
              <a:t>Cat5e (Category 5e).</a:t>
            </a:r>
            <a:r>
              <a:rPr lang="en-US" b="1" dirty="0"/>
              <a:t> </a:t>
            </a:r>
            <a:r>
              <a:rPr lang="en-US" dirty="0" smtClean="0"/>
              <a:t>Supports </a:t>
            </a:r>
            <a:r>
              <a:rPr lang="en-US" dirty="0"/>
              <a:t>data rates up to 1 gigabit per second (Gbps) at 100 </a:t>
            </a:r>
            <a:r>
              <a:rPr lang="en-US" dirty="0" smtClean="0"/>
              <a:t>MHz. Commonly </a:t>
            </a:r>
            <a:r>
              <a:rPr lang="en-US" dirty="0"/>
              <a:t>used for fast Ethernet (10/100) and gigabit Ethernet (1000).</a:t>
            </a:r>
          </a:p>
          <a:p>
            <a:pPr lvl="1"/>
            <a:r>
              <a:rPr lang="en-US" b="1" dirty="0"/>
              <a:t>Cat6 (Category 6</a:t>
            </a:r>
            <a:r>
              <a:rPr lang="en-US" b="1" dirty="0" smtClean="0"/>
              <a:t>):</a:t>
            </a:r>
            <a:r>
              <a:rPr lang="en-US" dirty="0"/>
              <a:t> </a:t>
            </a:r>
            <a:r>
              <a:rPr lang="en-US" dirty="0" smtClean="0"/>
              <a:t>Supports </a:t>
            </a:r>
            <a:r>
              <a:rPr lang="en-US" dirty="0"/>
              <a:t>data rates up to 10 Gbps at 250 </a:t>
            </a:r>
            <a:r>
              <a:rPr lang="en-US" dirty="0" smtClean="0"/>
              <a:t>MHz.</a:t>
            </a:r>
            <a:r>
              <a:rPr lang="en-US" dirty="0"/>
              <a:t> </a:t>
            </a:r>
            <a:r>
              <a:rPr lang="en-US" dirty="0" smtClean="0"/>
              <a:t>Suitable </a:t>
            </a:r>
            <a:r>
              <a:rPr lang="en-US" dirty="0"/>
              <a:t>for 10/100/1000 Ethernet and 10-gigabit Ethernet.</a:t>
            </a:r>
          </a:p>
          <a:p>
            <a:pPr lvl="1"/>
            <a:r>
              <a:rPr lang="en-US" b="1" dirty="0"/>
              <a:t>Cat6a (Category 6a</a:t>
            </a:r>
            <a:r>
              <a:rPr lang="en-US" b="1" dirty="0" smtClean="0"/>
              <a:t>):</a:t>
            </a:r>
            <a:r>
              <a:rPr lang="en-US" dirty="0"/>
              <a:t> </a:t>
            </a:r>
            <a:r>
              <a:rPr lang="en-US" dirty="0" smtClean="0"/>
              <a:t>Augmented </a:t>
            </a:r>
            <a:r>
              <a:rPr lang="en-US" dirty="0"/>
              <a:t>Cat6 with enhanced </a:t>
            </a:r>
            <a:r>
              <a:rPr lang="en-US" dirty="0" smtClean="0"/>
              <a:t>performance. Supports </a:t>
            </a:r>
            <a:r>
              <a:rPr lang="en-US" dirty="0"/>
              <a:t>data rates up to 10 Gbps at 500 </a:t>
            </a:r>
            <a:r>
              <a:rPr lang="en-US" dirty="0" smtClean="0"/>
              <a:t>MHz.</a:t>
            </a:r>
            <a:r>
              <a:rPr lang="en-US" dirty="0"/>
              <a:t> </a:t>
            </a:r>
            <a:r>
              <a:rPr lang="en-US" dirty="0" smtClean="0"/>
              <a:t>Provides </a:t>
            </a:r>
            <a:r>
              <a:rPr lang="en-US" dirty="0"/>
              <a:t>better performance and reduced crosstalk.</a:t>
            </a:r>
          </a:p>
          <a:p>
            <a:pPr lvl="1"/>
            <a:r>
              <a:rPr lang="en-US" b="1" dirty="0"/>
              <a:t>Cat7 (Category 7</a:t>
            </a:r>
            <a:r>
              <a:rPr lang="en-US" b="1" dirty="0" smtClean="0"/>
              <a:t>):</a:t>
            </a:r>
            <a:r>
              <a:rPr lang="en-US" dirty="0"/>
              <a:t> </a:t>
            </a:r>
            <a:r>
              <a:rPr lang="en-US" dirty="0" smtClean="0"/>
              <a:t>Shielded </a:t>
            </a:r>
            <a:r>
              <a:rPr lang="en-US" dirty="0"/>
              <a:t>twisted pair (STP) </a:t>
            </a:r>
            <a:r>
              <a:rPr lang="en-US" dirty="0" smtClean="0"/>
              <a:t>cable. Supports </a:t>
            </a:r>
            <a:r>
              <a:rPr lang="en-US" dirty="0"/>
              <a:t>data rates up to 10 Gbps at 600 </a:t>
            </a:r>
            <a:r>
              <a:rPr lang="en-US" dirty="0" smtClean="0"/>
              <a:t>MHz.</a:t>
            </a:r>
            <a:r>
              <a:rPr lang="en-US" dirty="0"/>
              <a:t> </a:t>
            </a:r>
            <a:r>
              <a:rPr lang="en-US" dirty="0" smtClean="0"/>
              <a:t>Enhanced </a:t>
            </a:r>
            <a:r>
              <a:rPr lang="en-US" dirty="0"/>
              <a:t>shielding for reduced electromagnetic interference.</a:t>
            </a:r>
          </a:p>
          <a:p>
            <a:pPr lvl="1"/>
            <a:r>
              <a:rPr lang="en-US" b="1" dirty="0"/>
              <a:t>Cat8 (Category 8</a:t>
            </a:r>
            <a:r>
              <a:rPr lang="en-US" b="1" dirty="0" smtClean="0"/>
              <a:t>):</a:t>
            </a:r>
            <a:r>
              <a:rPr lang="en-US" dirty="0"/>
              <a:t> </a:t>
            </a:r>
            <a:r>
              <a:rPr lang="en-US" dirty="0" smtClean="0"/>
              <a:t>Supports </a:t>
            </a:r>
            <a:r>
              <a:rPr lang="en-US" dirty="0"/>
              <a:t>data rates up to 25/40 Gbps at 2000 </a:t>
            </a:r>
            <a:r>
              <a:rPr lang="en-US" dirty="0" smtClean="0"/>
              <a:t>MHz.</a:t>
            </a:r>
            <a:r>
              <a:rPr lang="en-US" dirty="0"/>
              <a:t> </a:t>
            </a:r>
            <a:r>
              <a:rPr lang="en-US" dirty="0" smtClean="0"/>
              <a:t>Designed </a:t>
            </a:r>
            <a:r>
              <a:rPr lang="en-US" dirty="0"/>
              <a:t>for high-performance data center applications.</a:t>
            </a:r>
          </a:p>
          <a:p>
            <a:endParaRPr lang="en-US" dirty="0"/>
          </a:p>
        </p:txBody>
      </p:sp>
    </p:spTree>
    <p:extLst>
      <p:ext uri="{BB962C8B-B14F-4D97-AF65-F5344CB8AC3E}">
        <p14:creationId xmlns:p14="http://schemas.microsoft.com/office/powerpoint/2010/main" val="449248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15834"/>
            <a:ext cx="9404723" cy="718356"/>
          </a:xfrm>
        </p:spPr>
        <p:txBody>
          <a:bodyPr/>
          <a:lstStyle/>
          <a:p>
            <a:r>
              <a:rPr lang="en-US" b="1" dirty="0" smtClean="0"/>
              <a:t>Advantages of Ethernet Cables</a:t>
            </a:r>
            <a:endParaRPr lang="en-US" b="1" dirty="0"/>
          </a:p>
        </p:txBody>
      </p:sp>
      <p:sp>
        <p:nvSpPr>
          <p:cNvPr id="3" name="Content Placeholder 2"/>
          <p:cNvSpPr>
            <a:spLocks noGrp="1"/>
          </p:cNvSpPr>
          <p:nvPr>
            <p:ph idx="1"/>
          </p:nvPr>
        </p:nvSpPr>
        <p:spPr>
          <a:xfrm>
            <a:off x="645130" y="1443789"/>
            <a:ext cx="8964091" cy="5181600"/>
          </a:xfrm>
        </p:spPr>
        <p:txBody>
          <a:bodyPr/>
          <a:lstStyle/>
          <a:p>
            <a:r>
              <a:rPr lang="en-US" dirty="0" smtClean="0"/>
              <a:t>They are used for </a:t>
            </a:r>
            <a:r>
              <a:rPr lang="en-US" dirty="0"/>
              <a:t>c</a:t>
            </a:r>
            <a:r>
              <a:rPr lang="en-US" dirty="0" smtClean="0"/>
              <a:t>onnecting </a:t>
            </a:r>
            <a:r>
              <a:rPr lang="en-US" dirty="0"/>
              <a:t>computers, printers, and other devices within a local network</a:t>
            </a:r>
            <a:r>
              <a:rPr lang="en-US" dirty="0" smtClean="0"/>
              <a:t>.</a:t>
            </a:r>
          </a:p>
          <a:p>
            <a:r>
              <a:rPr lang="en-US" dirty="0" smtClean="0"/>
              <a:t>They are used for </a:t>
            </a:r>
            <a:r>
              <a:rPr lang="en-US" dirty="0"/>
              <a:t>c</a:t>
            </a:r>
            <a:r>
              <a:rPr lang="en-US" dirty="0" smtClean="0"/>
              <a:t>onnecting </a:t>
            </a:r>
            <a:r>
              <a:rPr lang="en-US" dirty="0"/>
              <a:t>computers, routers, and modems to provide internet access</a:t>
            </a:r>
            <a:r>
              <a:rPr lang="en-US" dirty="0" smtClean="0"/>
              <a:t>.</a:t>
            </a:r>
          </a:p>
          <a:p>
            <a:r>
              <a:rPr lang="en-US" dirty="0" smtClean="0"/>
              <a:t>They are u</a:t>
            </a:r>
            <a:r>
              <a:rPr lang="en-US" dirty="0"/>
              <a:t>sed to interconnect servers, switches, and other networking equipment in data center environments</a:t>
            </a:r>
            <a:r>
              <a:rPr lang="en-US" dirty="0" smtClean="0"/>
              <a:t>.</a:t>
            </a:r>
          </a:p>
          <a:p>
            <a:r>
              <a:rPr lang="en-US" dirty="0" smtClean="0"/>
              <a:t>They are used for c</a:t>
            </a:r>
            <a:r>
              <a:rPr lang="en-US" dirty="0"/>
              <a:t>onnecting devices such as smart TVs, gaming consoles, and streaming devices</a:t>
            </a:r>
            <a:r>
              <a:rPr lang="en-US" dirty="0" smtClean="0"/>
              <a:t>.</a:t>
            </a:r>
          </a:p>
          <a:p>
            <a:r>
              <a:rPr lang="en-US" dirty="0" smtClean="0"/>
              <a:t>They are used for providing </a:t>
            </a:r>
            <a:r>
              <a:rPr lang="en-US" dirty="0"/>
              <a:t>wired connectivity in office environments.</a:t>
            </a:r>
          </a:p>
        </p:txBody>
      </p:sp>
    </p:spTree>
    <p:extLst>
      <p:ext uri="{BB962C8B-B14F-4D97-AF65-F5344CB8AC3E}">
        <p14:creationId xmlns:p14="http://schemas.microsoft.com/office/powerpoint/2010/main" val="917686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40424"/>
            <a:ext cx="9404723" cy="975029"/>
          </a:xfrm>
        </p:spPr>
        <p:txBody>
          <a:bodyPr/>
          <a:lstStyle/>
          <a:p>
            <a:r>
              <a:rPr lang="en-US" b="1" dirty="0" smtClean="0"/>
              <a:t>Disadvantages of Ethernet cables</a:t>
            </a:r>
            <a:endParaRPr lang="en-US" b="1" dirty="0"/>
          </a:p>
        </p:txBody>
      </p:sp>
      <p:sp>
        <p:nvSpPr>
          <p:cNvPr id="3" name="Content Placeholder 2"/>
          <p:cNvSpPr>
            <a:spLocks noGrp="1"/>
          </p:cNvSpPr>
          <p:nvPr>
            <p:ph idx="1"/>
          </p:nvPr>
        </p:nvSpPr>
        <p:spPr>
          <a:xfrm>
            <a:off x="645130" y="1171075"/>
            <a:ext cx="9782238" cy="4572000"/>
          </a:xfrm>
        </p:spPr>
        <p:txBody>
          <a:bodyPr>
            <a:normAutofit/>
          </a:bodyPr>
          <a:lstStyle/>
          <a:p>
            <a:r>
              <a:rPr lang="en-US" b="1" dirty="0" smtClean="0"/>
              <a:t>Cable length limitations. </a:t>
            </a:r>
            <a:r>
              <a:rPr lang="en-US" dirty="0"/>
              <a:t>Ethernet cables have maximum length limitations. Beyond certain distances, signal degradation may occur</a:t>
            </a:r>
            <a:r>
              <a:rPr lang="en-US" dirty="0" smtClean="0"/>
              <a:t>.</a:t>
            </a:r>
          </a:p>
          <a:p>
            <a:r>
              <a:rPr lang="en-US" b="1" dirty="0" smtClean="0"/>
              <a:t>Interference. </a:t>
            </a:r>
            <a:r>
              <a:rPr lang="en-US" dirty="0"/>
              <a:t>Electromagnetic interference (EMI) can affect performance. Shielded cables (STP) provide better protection against interference</a:t>
            </a:r>
            <a:r>
              <a:rPr lang="en-US" dirty="0" smtClean="0"/>
              <a:t>.</a:t>
            </a:r>
          </a:p>
          <a:p>
            <a:r>
              <a:rPr lang="en-US" dirty="0"/>
              <a:t>Poor-quality connectors or improper termination can lead to connectivity issues</a:t>
            </a:r>
            <a:r>
              <a:rPr lang="en-US" dirty="0" smtClean="0"/>
              <a:t>.</a:t>
            </a:r>
          </a:p>
          <a:p>
            <a:r>
              <a:rPr lang="en-US" dirty="0"/>
              <a:t>Higher category cables generally provide better performance. Using a cable with a higher category than required can future-proof the network</a:t>
            </a:r>
            <a:r>
              <a:rPr lang="en-US" dirty="0" smtClean="0"/>
              <a:t>.</a:t>
            </a:r>
          </a:p>
          <a:p>
            <a:r>
              <a:rPr lang="en-US" dirty="0"/>
              <a:t>Avoid excessive bending or kinking of cables, as this can damage the internal wires and impact performance.</a:t>
            </a:r>
            <a:endParaRPr lang="en-US" b="1" dirty="0"/>
          </a:p>
        </p:txBody>
      </p:sp>
    </p:spTree>
    <p:extLst>
      <p:ext uri="{BB962C8B-B14F-4D97-AF65-F5344CB8AC3E}">
        <p14:creationId xmlns:p14="http://schemas.microsoft.com/office/powerpoint/2010/main" val="3495377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80003"/>
            <a:ext cx="9404723" cy="734397"/>
          </a:xfrm>
        </p:spPr>
        <p:txBody>
          <a:bodyPr/>
          <a:lstStyle/>
          <a:p>
            <a:r>
              <a:rPr lang="en-US" b="1" dirty="0" smtClean="0"/>
              <a:t>Coaxial cable</a:t>
            </a:r>
            <a:endParaRPr lang="en-US" b="1" dirty="0"/>
          </a:p>
        </p:txBody>
      </p:sp>
      <p:sp>
        <p:nvSpPr>
          <p:cNvPr id="3" name="Content Placeholder 2"/>
          <p:cNvSpPr>
            <a:spLocks noGrp="1"/>
          </p:cNvSpPr>
          <p:nvPr>
            <p:ph idx="1"/>
          </p:nvPr>
        </p:nvSpPr>
        <p:spPr>
          <a:xfrm>
            <a:off x="646112" y="1235242"/>
            <a:ext cx="9403742" cy="5013157"/>
          </a:xfrm>
        </p:spPr>
        <p:txBody>
          <a:bodyPr>
            <a:normAutofit/>
          </a:bodyPr>
          <a:lstStyle/>
          <a:p>
            <a:pPr marL="0" indent="0">
              <a:buNone/>
            </a:pPr>
            <a:r>
              <a:rPr lang="en-US" b="1" dirty="0" smtClean="0"/>
              <a:t>Tools (Requirements)</a:t>
            </a:r>
          </a:p>
          <a:p>
            <a:pPr lvl="1"/>
            <a:r>
              <a:rPr lang="en-US" dirty="0"/>
              <a:t>Coaxial cable</a:t>
            </a:r>
          </a:p>
          <a:p>
            <a:pPr lvl="1"/>
            <a:r>
              <a:rPr lang="en-US" dirty="0"/>
              <a:t>Coaxial connectors (e.g., F-type connectors</a:t>
            </a:r>
            <a:r>
              <a:rPr lang="en-US" dirty="0" smtClean="0"/>
              <a:t>). </a:t>
            </a:r>
            <a:r>
              <a:rPr lang="en-US" dirty="0"/>
              <a:t>Attaches to the coaxial cable, allowing it to be connected to devices.</a:t>
            </a:r>
          </a:p>
          <a:p>
            <a:pPr lvl="1"/>
            <a:r>
              <a:rPr lang="en-US" dirty="0"/>
              <a:t>Coaxial cable </a:t>
            </a:r>
            <a:r>
              <a:rPr lang="en-US" dirty="0" smtClean="0"/>
              <a:t>stripper. It is used </a:t>
            </a:r>
            <a:r>
              <a:rPr lang="en-US" dirty="0"/>
              <a:t>to strip the outer jacket and expose the inner conductor of coaxial cables.</a:t>
            </a:r>
          </a:p>
          <a:p>
            <a:pPr lvl="1"/>
            <a:r>
              <a:rPr lang="en-US" dirty="0"/>
              <a:t>Coaxial crimping </a:t>
            </a:r>
            <a:r>
              <a:rPr lang="en-US" dirty="0" smtClean="0"/>
              <a:t>tool. It attaches </a:t>
            </a:r>
            <a:r>
              <a:rPr lang="en-US" dirty="0"/>
              <a:t>connectors to the ends of coaxial cables.</a:t>
            </a:r>
          </a:p>
          <a:p>
            <a:endParaRPr lang="en-US" b="1" dirty="0"/>
          </a:p>
        </p:txBody>
      </p:sp>
    </p:spTree>
    <p:extLst>
      <p:ext uri="{BB962C8B-B14F-4D97-AF65-F5344CB8AC3E}">
        <p14:creationId xmlns:p14="http://schemas.microsoft.com/office/powerpoint/2010/main" val="1381029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Coaxial Cable</a:t>
            </a:r>
            <a:endParaRPr lang="en-US" b="1" dirty="0"/>
          </a:p>
        </p:txBody>
      </p:sp>
      <p:sp>
        <p:nvSpPr>
          <p:cNvPr id="3" name="Content Placeholder 2"/>
          <p:cNvSpPr>
            <a:spLocks noGrp="1"/>
          </p:cNvSpPr>
          <p:nvPr>
            <p:ph idx="1"/>
          </p:nvPr>
        </p:nvSpPr>
        <p:spPr>
          <a:xfrm>
            <a:off x="646112" y="1491916"/>
            <a:ext cx="9403742" cy="4756483"/>
          </a:xfrm>
        </p:spPr>
        <p:txBody>
          <a:bodyPr/>
          <a:lstStyle/>
          <a:p>
            <a:pPr marL="0" indent="0">
              <a:buNone/>
            </a:pPr>
            <a:r>
              <a:rPr lang="en-US" b="1" dirty="0"/>
              <a:t>Steps</a:t>
            </a:r>
          </a:p>
          <a:p>
            <a:r>
              <a:rPr lang="en-US" dirty="0"/>
              <a:t>Strip about 1 inch (2.54 cm) of the outer jacket from the coaxial cable using a coaxial cable stripper.</a:t>
            </a:r>
          </a:p>
          <a:p>
            <a:r>
              <a:rPr lang="en-US" dirty="0"/>
              <a:t>Expose the inner conductor and insulator.</a:t>
            </a:r>
          </a:p>
          <a:p>
            <a:r>
              <a:rPr lang="en-US" dirty="0"/>
              <a:t>Slide the coaxial connector over the exposed conductor.</a:t>
            </a:r>
          </a:p>
          <a:p>
            <a:r>
              <a:rPr lang="en-US" dirty="0"/>
              <a:t>Crimp the connector onto the cable using a coaxial crimping tool.</a:t>
            </a:r>
          </a:p>
          <a:p>
            <a:r>
              <a:rPr lang="en-US" dirty="0"/>
              <a:t>Repeat the process for the other end of the cable.</a:t>
            </a:r>
          </a:p>
          <a:p>
            <a:r>
              <a:rPr lang="en-US" dirty="0"/>
              <a:t>Use appropriate adapters to connect the terminated coaxial cable to devices</a:t>
            </a:r>
            <a:r>
              <a:rPr lang="en-US" dirty="0" smtClean="0"/>
              <a:t>.</a:t>
            </a:r>
            <a:endParaRPr lang="en-US" dirty="0"/>
          </a:p>
        </p:txBody>
      </p:sp>
    </p:spTree>
    <p:extLst>
      <p:ext uri="{BB962C8B-B14F-4D97-AF65-F5344CB8AC3E}">
        <p14:creationId xmlns:p14="http://schemas.microsoft.com/office/powerpoint/2010/main" val="2535119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12086"/>
            <a:ext cx="9404723" cy="862735"/>
          </a:xfrm>
        </p:spPr>
        <p:txBody>
          <a:bodyPr/>
          <a:lstStyle/>
          <a:p>
            <a:r>
              <a:rPr lang="en-US" b="1" dirty="0" smtClean="0"/>
              <a:t>Fibre Optic Cable</a:t>
            </a:r>
            <a:endParaRPr lang="en-US" b="1" dirty="0"/>
          </a:p>
        </p:txBody>
      </p:sp>
      <p:sp>
        <p:nvSpPr>
          <p:cNvPr id="3" name="Content Placeholder 2"/>
          <p:cNvSpPr>
            <a:spLocks noGrp="1"/>
          </p:cNvSpPr>
          <p:nvPr>
            <p:ph idx="1"/>
          </p:nvPr>
        </p:nvSpPr>
        <p:spPr>
          <a:xfrm>
            <a:off x="646112" y="1283368"/>
            <a:ext cx="9403742" cy="4965031"/>
          </a:xfrm>
        </p:spPr>
        <p:txBody>
          <a:bodyPr>
            <a:normAutofit/>
          </a:bodyPr>
          <a:lstStyle/>
          <a:p>
            <a:r>
              <a:rPr lang="en-US" b="1" dirty="0" smtClean="0"/>
              <a:t>Tools (Requirements)</a:t>
            </a:r>
          </a:p>
          <a:p>
            <a:pPr lvl="1"/>
            <a:r>
              <a:rPr lang="en-US" dirty="0"/>
              <a:t>Fiber optic cable</a:t>
            </a:r>
          </a:p>
          <a:p>
            <a:pPr lvl="1"/>
            <a:r>
              <a:rPr lang="en-US" dirty="0"/>
              <a:t>Fiber optic connectors (e.g., SC, LC, ST</a:t>
            </a:r>
            <a:r>
              <a:rPr lang="en-US" dirty="0" smtClean="0"/>
              <a:t>). It attaches </a:t>
            </a:r>
            <a:r>
              <a:rPr lang="en-US" dirty="0"/>
              <a:t>to the end of the fiber optic cable, facilitating connection to network devices.</a:t>
            </a:r>
          </a:p>
          <a:p>
            <a:pPr lvl="1"/>
            <a:r>
              <a:rPr lang="en-US" dirty="0"/>
              <a:t>Fiber optic </a:t>
            </a:r>
            <a:r>
              <a:rPr lang="en-US" dirty="0" smtClean="0"/>
              <a:t>cleaver. It is used </a:t>
            </a:r>
            <a:r>
              <a:rPr lang="en-US" dirty="0"/>
              <a:t>to cleave (cut) optical fibers cleanly for termination.</a:t>
            </a:r>
          </a:p>
          <a:p>
            <a:pPr lvl="1"/>
            <a:r>
              <a:rPr lang="en-US" dirty="0"/>
              <a:t>Epoxy and curing oven (for epoxy connectors</a:t>
            </a:r>
            <a:r>
              <a:rPr lang="en-US" dirty="0" smtClean="0"/>
              <a:t>). It is used </a:t>
            </a:r>
            <a:r>
              <a:rPr lang="en-US" dirty="0"/>
              <a:t>in the termination process for certain types of fiber optic connectors.</a:t>
            </a:r>
          </a:p>
          <a:p>
            <a:pPr lvl="1"/>
            <a:r>
              <a:rPr lang="en-US" dirty="0"/>
              <a:t>Fusion splicer (for fusion-splice connectors</a:t>
            </a:r>
            <a:r>
              <a:rPr lang="en-US" dirty="0" smtClean="0"/>
              <a:t>). It is used </a:t>
            </a:r>
            <a:r>
              <a:rPr lang="en-US" dirty="0"/>
              <a:t>for permanent fusion splicing of optical fibers</a:t>
            </a:r>
            <a:r>
              <a:rPr lang="en-US" dirty="0" smtClean="0"/>
              <a:t>.</a:t>
            </a:r>
            <a:endParaRPr lang="en-US" dirty="0"/>
          </a:p>
        </p:txBody>
      </p:sp>
    </p:spTree>
    <p:extLst>
      <p:ext uri="{BB962C8B-B14F-4D97-AF65-F5344CB8AC3E}">
        <p14:creationId xmlns:p14="http://schemas.microsoft.com/office/powerpoint/2010/main" val="157687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44171"/>
            <a:ext cx="9404723" cy="926903"/>
          </a:xfrm>
        </p:spPr>
        <p:txBody>
          <a:bodyPr/>
          <a:lstStyle/>
          <a:p>
            <a:r>
              <a:rPr lang="en-US" b="1" dirty="0" smtClean="0"/>
              <a:t>Fibre Optic Cable</a:t>
            </a:r>
            <a:endParaRPr lang="en-US" b="1" dirty="0"/>
          </a:p>
        </p:txBody>
      </p:sp>
      <p:sp>
        <p:nvSpPr>
          <p:cNvPr id="3" name="Content Placeholder 2"/>
          <p:cNvSpPr>
            <a:spLocks noGrp="1"/>
          </p:cNvSpPr>
          <p:nvPr>
            <p:ph idx="1"/>
          </p:nvPr>
        </p:nvSpPr>
        <p:spPr>
          <a:xfrm>
            <a:off x="645130" y="1171074"/>
            <a:ext cx="9557649" cy="5406189"/>
          </a:xfrm>
        </p:spPr>
        <p:txBody>
          <a:bodyPr>
            <a:normAutofit/>
          </a:bodyPr>
          <a:lstStyle/>
          <a:p>
            <a:pPr marL="0" indent="0">
              <a:buNone/>
            </a:pPr>
            <a:r>
              <a:rPr lang="en-US" b="1" dirty="0"/>
              <a:t>Steps </a:t>
            </a:r>
          </a:p>
          <a:p>
            <a:r>
              <a:rPr lang="en-US" dirty="0"/>
              <a:t>Strip the protective coating from the fiber optic cable using precision stripping tools.</a:t>
            </a:r>
          </a:p>
          <a:p>
            <a:r>
              <a:rPr lang="en-US" dirty="0"/>
              <a:t>Clean and cleave the optical fibers.</a:t>
            </a:r>
          </a:p>
          <a:p>
            <a:r>
              <a:rPr lang="en-US" dirty="0"/>
              <a:t>Attach the fiber optic connectors using epoxy or fusion splicing, following the manufacturer's guidelines.</a:t>
            </a:r>
          </a:p>
          <a:p>
            <a:r>
              <a:rPr lang="en-US" dirty="0"/>
              <a:t>Cure the epoxy connectors in a curing oven if epoxy is used.</a:t>
            </a:r>
          </a:p>
          <a:p>
            <a:r>
              <a:rPr lang="en-US" dirty="0"/>
              <a:t>Polish the connectors to ensure a smooth and efficient optical interface.</a:t>
            </a:r>
          </a:p>
          <a:p>
            <a:r>
              <a:rPr lang="en-US" dirty="0"/>
              <a:t>Repeat the process for the other end of the cable.</a:t>
            </a:r>
          </a:p>
          <a:p>
            <a:r>
              <a:rPr lang="en-US" dirty="0"/>
              <a:t>Use proper inspection tools to verify the quality of the fiber optic termination.</a:t>
            </a:r>
          </a:p>
          <a:p>
            <a:endParaRPr lang="en-US" dirty="0"/>
          </a:p>
        </p:txBody>
      </p:sp>
    </p:spTree>
    <p:extLst>
      <p:ext uri="{BB962C8B-B14F-4D97-AF65-F5344CB8AC3E}">
        <p14:creationId xmlns:p14="http://schemas.microsoft.com/office/powerpoint/2010/main" val="17845645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t>
            </a:r>
            <a:r>
              <a:rPr lang="en-US" b="1" dirty="0" smtClean="0"/>
              <a:t>NETWORKS </a:t>
            </a:r>
            <a:r>
              <a:rPr lang="en-US" b="1" dirty="0"/>
              <a:t>BY THEIR GEOGRAPHY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820" y="1853249"/>
            <a:ext cx="10789919" cy="4776152"/>
          </a:xfrm>
        </p:spPr>
      </p:pic>
    </p:spTree>
    <p:extLst>
      <p:ext uri="{BB962C8B-B14F-4D97-AF65-F5344CB8AC3E}">
        <p14:creationId xmlns:p14="http://schemas.microsoft.com/office/powerpoint/2010/main" val="2318530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1877"/>
            <a:ext cx="9404723" cy="734398"/>
          </a:xfrm>
        </p:spPr>
        <p:txBody>
          <a:bodyPr/>
          <a:lstStyle/>
          <a:p>
            <a:r>
              <a:rPr lang="en-US" b="1" dirty="0"/>
              <a:t>LOCAL AREA NETWORK(LAN)</a:t>
            </a:r>
            <a:br>
              <a:rPr lang="en-US" b="1" dirty="0"/>
            </a:br>
            <a:endParaRPr lang="en-US" b="1" dirty="0"/>
          </a:p>
        </p:txBody>
      </p:sp>
      <p:sp>
        <p:nvSpPr>
          <p:cNvPr id="3" name="Content Placeholder 2"/>
          <p:cNvSpPr>
            <a:spLocks noGrp="1"/>
          </p:cNvSpPr>
          <p:nvPr>
            <p:ph idx="1"/>
          </p:nvPr>
        </p:nvSpPr>
        <p:spPr>
          <a:xfrm>
            <a:off x="646111" y="866275"/>
            <a:ext cx="9685005" cy="5991725"/>
          </a:xfrm>
        </p:spPr>
        <p:txBody>
          <a:bodyPr>
            <a:normAutofit fontScale="92500" lnSpcReduction="10000"/>
          </a:bodyPr>
          <a:lstStyle/>
          <a:p>
            <a:r>
              <a:rPr lang="en-US" dirty="0"/>
              <a:t>LAN is a network which is designed to operate over a small physical area such as an office, factory or a group of buildings. Different types of topologies such as star, tree, bus, ring, </a:t>
            </a:r>
            <a:r>
              <a:rPr lang="en-US" dirty="0" smtClean="0"/>
              <a:t>etc. </a:t>
            </a:r>
            <a:r>
              <a:rPr lang="en-US" dirty="0"/>
              <a:t>Can be used</a:t>
            </a:r>
          </a:p>
          <a:p>
            <a:r>
              <a:rPr lang="en-US" dirty="0"/>
              <a:t>It is usually a privately owned network</a:t>
            </a:r>
            <a:r>
              <a:rPr lang="en-US" dirty="0" smtClean="0"/>
              <a:t>.</a:t>
            </a:r>
          </a:p>
          <a:p>
            <a:pPr marL="0" indent="0">
              <a:buNone/>
            </a:pPr>
            <a:r>
              <a:rPr lang="en-US" b="1" dirty="0" smtClean="0"/>
              <a:t>Advantages</a:t>
            </a:r>
          </a:p>
          <a:p>
            <a:r>
              <a:rPr lang="en-US" dirty="0"/>
              <a:t>LAN’s are easy to design and </a:t>
            </a:r>
            <a:r>
              <a:rPr lang="en-US" dirty="0" smtClean="0"/>
              <a:t>troubleshoot</a:t>
            </a:r>
          </a:p>
          <a:p>
            <a:r>
              <a:rPr lang="en-US" dirty="0" smtClean="0"/>
              <a:t>LANs </a:t>
            </a:r>
            <a:r>
              <a:rPr lang="en-US" dirty="0"/>
              <a:t>typically offer high data transfer rates within a confined geographical area.</a:t>
            </a:r>
          </a:p>
          <a:p>
            <a:r>
              <a:rPr lang="en-US" dirty="0" smtClean="0"/>
              <a:t>Devices </a:t>
            </a:r>
            <a:r>
              <a:rPr lang="en-US" dirty="0"/>
              <a:t>on a LAN can share resources such as printers, files, and applications.</a:t>
            </a:r>
          </a:p>
          <a:p>
            <a:r>
              <a:rPr lang="en-US" dirty="0" smtClean="0"/>
              <a:t>LANs </a:t>
            </a:r>
            <a:r>
              <a:rPr lang="en-US" dirty="0"/>
              <a:t>are cost-effective for small to medium-sized networks.</a:t>
            </a:r>
          </a:p>
          <a:p>
            <a:r>
              <a:rPr lang="en-US" dirty="0" smtClean="0"/>
              <a:t>Low </a:t>
            </a:r>
            <a:r>
              <a:rPr lang="en-US" dirty="0"/>
              <a:t>latency and high performance are achievable within a limited area.</a:t>
            </a:r>
          </a:p>
          <a:p>
            <a:pPr marL="0" indent="0">
              <a:buNone/>
            </a:pPr>
            <a:r>
              <a:rPr lang="en-US" b="1" dirty="0"/>
              <a:t>Disadvantages:</a:t>
            </a:r>
            <a:endParaRPr lang="en-US" dirty="0"/>
          </a:p>
          <a:p>
            <a:r>
              <a:rPr lang="en-US" dirty="0" smtClean="0"/>
              <a:t>LANs </a:t>
            </a:r>
            <a:r>
              <a:rPr lang="en-US" dirty="0"/>
              <a:t>are limited to a specific geographical area, making them unsuitable for connecting geographically dispersed locations.</a:t>
            </a:r>
          </a:p>
          <a:p>
            <a:r>
              <a:rPr lang="en-US" dirty="0" smtClean="0"/>
              <a:t>The </a:t>
            </a:r>
            <a:r>
              <a:rPr lang="en-US" dirty="0"/>
              <a:t>initial setup costs and maintenance of LAN infrastructure can be relatively high.</a:t>
            </a:r>
          </a:p>
          <a:p>
            <a:endParaRPr lang="en-US" b="1" dirty="0"/>
          </a:p>
        </p:txBody>
      </p:sp>
    </p:spTree>
    <p:extLst>
      <p:ext uri="{BB962C8B-B14F-4D97-AF65-F5344CB8AC3E}">
        <p14:creationId xmlns:p14="http://schemas.microsoft.com/office/powerpoint/2010/main" val="3141025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15834"/>
            <a:ext cx="9404723" cy="926903"/>
          </a:xfrm>
        </p:spPr>
        <p:txBody>
          <a:bodyPr/>
          <a:lstStyle/>
          <a:p>
            <a:r>
              <a:rPr lang="en-US" b="1" dirty="0">
                <a:solidFill>
                  <a:srgbClr val="FF0000"/>
                </a:solidFill>
                <a:effectLst>
                  <a:outerShdw blurRad="38100" dist="38100" dir="2700000" algn="tl">
                    <a:srgbClr val="C0C0C0"/>
                  </a:outerShdw>
                </a:effectLst>
              </a:rPr>
              <a:t>Network criteria</a:t>
            </a:r>
            <a:br>
              <a:rPr lang="en-US" b="1" dirty="0">
                <a:solidFill>
                  <a:srgbClr val="FF0000"/>
                </a:solidFill>
                <a:effectLst>
                  <a:outerShdw blurRad="38100" dist="38100" dir="2700000" algn="tl">
                    <a:srgbClr val="C0C0C0"/>
                  </a:outerShdw>
                </a:effectLst>
              </a:rPr>
            </a:br>
            <a:endParaRPr lang="en-US" dirty="0"/>
          </a:p>
        </p:txBody>
      </p:sp>
      <p:sp>
        <p:nvSpPr>
          <p:cNvPr id="3" name="Content Placeholder 2"/>
          <p:cNvSpPr>
            <a:spLocks noGrp="1"/>
          </p:cNvSpPr>
          <p:nvPr>
            <p:ph idx="1"/>
          </p:nvPr>
        </p:nvSpPr>
        <p:spPr>
          <a:xfrm>
            <a:off x="646112" y="1219200"/>
            <a:ext cx="10438983" cy="5518484"/>
          </a:xfrm>
        </p:spPr>
        <p:txBody>
          <a:bodyPr>
            <a:normAutofit/>
          </a:bodyPr>
          <a:lstStyle/>
          <a:p>
            <a:r>
              <a:rPr lang="en-US" sz="2600" b="1" dirty="0">
                <a:solidFill>
                  <a:srgbClr val="FF0000"/>
                </a:solidFill>
              </a:rPr>
              <a:t>Performance</a:t>
            </a:r>
            <a:r>
              <a:rPr lang="en-US" sz="2600" dirty="0"/>
              <a:t> ( Transit /response time, Throughput, delay) </a:t>
            </a:r>
            <a:endParaRPr lang="en-US" sz="2600" dirty="0" smtClean="0"/>
          </a:p>
          <a:p>
            <a:pPr lvl="1"/>
            <a:r>
              <a:rPr lang="en-US" b="1" dirty="0" smtClean="0"/>
              <a:t>Bandwidth. </a:t>
            </a:r>
            <a:r>
              <a:rPr lang="en-US" dirty="0" smtClean="0"/>
              <a:t>Adequate </a:t>
            </a:r>
            <a:r>
              <a:rPr lang="en-US" dirty="0"/>
              <a:t>bandwidth is essential for efficient data transfer. It is the maximum rate at which data can be transmitted over a </a:t>
            </a:r>
            <a:r>
              <a:rPr lang="en-US" dirty="0" smtClean="0"/>
              <a:t>network.</a:t>
            </a:r>
          </a:p>
          <a:p>
            <a:pPr lvl="1"/>
            <a:r>
              <a:rPr lang="en-US" b="1" dirty="0" smtClean="0"/>
              <a:t>Latency. </a:t>
            </a:r>
            <a:r>
              <a:rPr lang="en-US" dirty="0"/>
              <a:t>Low latency is crucial for real-time applications. It represents the time delay between the initiation and completion of a data </a:t>
            </a:r>
            <a:r>
              <a:rPr lang="en-US" dirty="0" smtClean="0"/>
              <a:t>transmission.</a:t>
            </a:r>
          </a:p>
          <a:p>
            <a:pPr lvl="1"/>
            <a:r>
              <a:rPr lang="en-US" b="1" dirty="0" smtClean="0"/>
              <a:t>Throughput. </a:t>
            </a:r>
            <a:r>
              <a:rPr lang="en-US" dirty="0"/>
              <a:t>Throughput measures the actual amount of data that can be transmitted successfully over the network in a given time period.</a:t>
            </a:r>
            <a:endParaRPr lang="en-US" b="1" dirty="0" smtClean="0"/>
          </a:p>
          <a:p>
            <a:r>
              <a:rPr lang="en-US" sz="2600" b="1" dirty="0" smtClean="0">
                <a:solidFill>
                  <a:srgbClr val="FF0000"/>
                </a:solidFill>
              </a:rPr>
              <a:t>Reliability</a:t>
            </a:r>
            <a:r>
              <a:rPr lang="en-US" sz="2600" b="1" dirty="0"/>
              <a:t>:</a:t>
            </a:r>
            <a:r>
              <a:rPr lang="en-US" sz="2600" b="1" dirty="0" smtClean="0"/>
              <a:t> </a:t>
            </a:r>
            <a:r>
              <a:rPr lang="en-US" dirty="0">
                <a:effectLst>
                  <a:outerShdw blurRad="38100" dist="38100" dir="2700000" algn="tl">
                    <a:srgbClr val="C0C0C0"/>
                  </a:outerShdw>
                </a:effectLst>
              </a:rPr>
              <a:t>(Network reliability is measured by the frequency of failure, the time it takes a link to recover from a failure, and the network's robustness in a catastrophe</a:t>
            </a:r>
            <a:r>
              <a:rPr lang="en-US" dirty="0" smtClean="0">
                <a:effectLst>
                  <a:outerShdw blurRad="38100" dist="38100" dir="2700000" algn="tl">
                    <a:srgbClr val="C0C0C0"/>
                  </a:outerShdw>
                </a:effectLst>
              </a:rPr>
              <a:t>)</a:t>
            </a:r>
          </a:p>
          <a:p>
            <a:pPr lvl="1"/>
            <a:r>
              <a:rPr lang="en-US" b="1" dirty="0" smtClean="0">
                <a:effectLst>
                  <a:outerShdw blurRad="38100" dist="38100" dir="2700000" algn="tl">
                    <a:srgbClr val="C0C0C0"/>
                  </a:outerShdw>
                </a:effectLst>
              </a:rPr>
              <a:t>Availability. </a:t>
            </a:r>
            <a:r>
              <a:rPr lang="en-US" dirty="0" smtClean="0"/>
              <a:t>A reliable network should be available for use when needed. This involves minimizing downtime and ensuring that the network is accessible.</a:t>
            </a:r>
            <a:endParaRPr lang="en-US" sz="3600" dirty="0"/>
          </a:p>
        </p:txBody>
      </p:sp>
    </p:spTree>
    <p:extLst>
      <p:ext uri="{BB962C8B-B14F-4D97-AF65-F5344CB8AC3E}">
        <p14:creationId xmlns:p14="http://schemas.microsoft.com/office/powerpoint/2010/main" val="29281832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47918"/>
            <a:ext cx="9404723" cy="766482"/>
          </a:xfrm>
        </p:spPr>
        <p:txBody>
          <a:bodyPr/>
          <a:lstStyle/>
          <a:p>
            <a:r>
              <a:rPr lang="en-US" b="1" dirty="0" smtClean="0"/>
              <a:t>WIDE AREA NETWORK</a:t>
            </a:r>
            <a:endParaRPr lang="en-US" b="1" dirty="0"/>
          </a:p>
        </p:txBody>
      </p:sp>
      <p:sp>
        <p:nvSpPr>
          <p:cNvPr id="3" name="Content Placeholder 2"/>
          <p:cNvSpPr>
            <a:spLocks noGrp="1"/>
          </p:cNvSpPr>
          <p:nvPr>
            <p:ph idx="1"/>
          </p:nvPr>
        </p:nvSpPr>
        <p:spPr>
          <a:xfrm>
            <a:off x="645130" y="914400"/>
            <a:ext cx="9878491" cy="5943600"/>
          </a:xfrm>
        </p:spPr>
        <p:txBody>
          <a:bodyPr>
            <a:normAutofit fontScale="92500" lnSpcReduction="20000"/>
          </a:bodyPr>
          <a:lstStyle/>
          <a:p>
            <a:r>
              <a:rPr lang="en-US" dirty="0" smtClean="0"/>
              <a:t>When </a:t>
            </a:r>
            <a:r>
              <a:rPr lang="en-US" dirty="0"/>
              <a:t>network spans over a large distance or when the computers to be connected to each other are at widely separated locations a local area network cannot be used. </a:t>
            </a:r>
            <a:r>
              <a:rPr lang="en-US" dirty="0" smtClean="0"/>
              <a:t>A </a:t>
            </a:r>
            <a:r>
              <a:rPr lang="en-US" dirty="0"/>
              <a:t>wide area network(WAN) is </a:t>
            </a:r>
            <a:r>
              <a:rPr lang="en-US" dirty="0" smtClean="0"/>
              <a:t>installed.</a:t>
            </a:r>
          </a:p>
          <a:p>
            <a:r>
              <a:rPr lang="en-US" dirty="0" smtClean="0"/>
              <a:t>The </a:t>
            </a:r>
            <a:r>
              <a:rPr lang="en-US" dirty="0"/>
              <a:t>communication between different users of WAN is established using leased telephone lines, satellite links and similar </a:t>
            </a:r>
            <a:r>
              <a:rPr lang="en-US" dirty="0" smtClean="0"/>
              <a:t>channels.</a:t>
            </a:r>
          </a:p>
          <a:p>
            <a:pPr marL="0" indent="0">
              <a:buNone/>
            </a:pPr>
            <a:r>
              <a:rPr lang="en-US" b="1" dirty="0" smtClean="0"/>
              <a:t>Advantages </a:t>
            </a:r>
          </a:p>
          <a:p>
            <a:r>
              <a:rPr lang="en-US" dirty="0" smtClean="0"/>
              <a:t>WANs </a:t>
            </a:r>
            <a:r>
              <a:rPr lang="en-US" dirty="0"/>
              <a:t>can connect devices across large distances, making them suitable for connecting remote locations.</a:t>
            </a:r>
          </a:p>
          <a:p>
            <a:r>
              <a:rPr lang="en-US" dirty="0" smtClean="0"/>
              <a:t>Similar </a:t>
            </a:r>
            <a:r>
              <a:rPr lang="en-US" dirty="0"/>
              <a:t>to LANs, WANs enable resource sharing across wide geographic areas.</a:t>
            </a:r>
          </a:p>
          <a:p>
            <a:r>
              <a:rPr lang="en-US" dirty="0" smtClean="0"/>
              <a:t>Centralized </a:t>
            </a:r>
            <a:r>
              <a:rPr lang="en-US" dirty="0"/>
              <a:t>management of resources and data is possible.</a:t>
            </a:r>
          </a:p>
          <a:p>
            <a:pPr marL="0" indent="0">
              <a:buNone/>
            </a:pPr>
            <a:r>
              <a:rPr lang="en-US" b="1" dirty="0"/>
              <a:t>Disadvantages:</a:t>
            </a:r>
            <a:endParaRPr lang="en-US" dirty="0"/>
          </a:p>
          <a:p>
            <a:r>
              <a:rPr lang="en-US" dirty="0" smtClean="0"/>
              <a:t>WANs </a:t>
            </a:r>
            <a:r>
              <a:rPr lang="en-US" dirty="0"/>
              <a:t>often involve higher costs for infrastructure, equipment, and connectivity.</a:t>
            </a:r>
          </a:p>
          <a:p>
            <a:r>
              <a:rPr lang="en-US" dirty="0" smtClean="0"/>
              <a:t>Data </a:t>
            </a:r>
            <a:r>
              <a:rPr lang="en-US" dirty="0"/>
              <a:t>transfer rates may be slower compared to LANs due to the extended distances.</a:t>
            </a:r>
          </a:p>
          <a:p>
            <a:r>
              <a:rPr lang="en-US" dirty="0" smtClean="0"/>
              <a:t>Securing </a:t>
            </a:r>
            <a:r>
              <a:rPr lang="en-US" dirty="0"/>
              <a:t>data over long distances can be more challenging.</a:t>
            </a:r>
          </a:p>
          <a:p>
            <a:endParaRPr lang="en-US" dirty="0" smtClean="0"/>
          </a:p>
          <a:p>
            <a:pPr marL="0" indent="0">
              <a:buNone/>
            </a:pPr>
            <a:r>
              <a:rPr lang="en-US" b="1" u="sng" dirty="0" smtClean="0"/>
              <a:t>Note </a:t>
            </a:r>
          </a:p>
          <a:p>
            <a:r>
              <a:rPr lang="en-US" dirty="0" smtClean="0"/>
              <a:t>However LAN is more secure than WAN.</a:t>
            </a:r>
            <a:endParaRPr lang="en-US" dirty="0"/>
          </a:p>
        </p:txBody>
      </p:sp>
    </p:spTree>
    <p:extLst>
      <p:ext uri="{BB962C8B-B14F-4D97-AF65-F5344CB8AC3E}">
        <p14:creationId xmlns:p14="http://schemas.microsoft.com/office/powerpoint/2010/main" val="30782892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80002"/>
            <a:ext cx="9404723" cy="718356"/>
          </a:xfrm>
        </p:spPr>
        <p:txBody>
          <a:bodyPr/>
          <a:lstStyle/>
          <a:p>
            <a:r>
              <a:rPr lang="en-US" b="1" dirty="0"/>
              <a:t>PERSONAL AREA NETWORK(PAN)</a:t>
            </a:r>
            <a:br>
              <a:rPr lang="en-US" b="1" dirty="0"/>
            </a:br>
            <a:endParaRPr lang="en-US" dirty="0"/>
          </a:p>
        </p:txBody>
      </p:sp>
      <p:sp>
        <p:nvSpPr>
          <p:cNvPr id="3" name="Content Placeholder 2"/>
          <p:cNvSpPr>
            <a:spLocks noGrp="1"/>
          </p:cNvSpPr>
          <p:nvPr>
            <p:ph idx="1"/>
          </p:nvPr>
        </p:nvSpPr>
        <p:spPr>
          <a:xfrm>
            <a:off x="645130" y="898358"/>
            <a:ext cx="9766196" cy="5807242"/>
          </a:xfrm>
        </p:spPr>
        <p:txBody>
          <a:bodyPr>
            <a:normAutofit/>
          </a:bodyPr>
          <a:lstStyle/>
          <a:p>
            <a:r>
              <a:rPr lang="en-US" dirty="0" smtClean="0"/>
              <a:t>A </a:t>
            </a:r>
            <a:r>
              <a:rPr lang="en-US" dirty="0"/>
              <a:t>personal area network is a computer network organized around an individual </a:t>
            </a:r>
            <a:r>
              <a:rPr lang="en-US" dirty="0" smtClean="0"/>
              <a:t>person. It </a:t>
            </a:r>
            <a:r>
              <a:rPr lang="en-US" dirty="0"/>
              <a:t>generally consists of a mobile computer, a cell phone or personal digital assistant. </a:t>
            </a:r>
            <a:r>
              <a:rPr lang="en-US" dirty="0" smtClean="0"/>
              <a:t>PAN </a:t>
            </a:r>
            <a:r>
              <a:rPr lang="en-US" dirty="0"/>
              <a:t>enables the communication among these </a:t>
            </a:r>
            <a:r>
              <a:rPr lang="en-US" dirty="0" smtClean="0"/>
              <a:t>devices.</a:t>
            </a:r>
          </a:p>
          <a:p>
            <a:pPr marL="0" indent="0">
              <a:buNone/>
            </a:pPr>
            <a:r>
              <a:rPr lang="en-US" b="1" dirty="0"/>
              <a:t>Advantages:</a:t>
            </a:r>
            <a:endParaRPr lang="en-US" dirty="0"/>
          </a:p>
          <a:p>
            <a:r>
              <a:rPr lang="en-US" dirty="0"/>
              <a:t>PAN devices often have low power consumption, making them suitable for personal devices.</a:t>
            </a:r>
          </a:p>
          <a:p>
            <a:r>
              <a:rPr lang="en-US" dirty="0"/>
              <a:t>PANs are highly portable and are typically associated with personal devices like smartphones, laptops, and wearable technology.</a:t>
            </a:r>
          </a:p>
          <a:p>
            <a:pPr marL="0" indent="0">
              <a:buNone/>
            </a:pPr>
            <a:r>
              <a:rPr lang="en-US" b="1" dirty="0"/>
              <a:t>Disadvantages:</a:t>
            </a:r>
            <a:endParaRPr lang="en-US" dirty="0"/>
          </a:p>
          <a:p>
            <a:r>
              <a:rPr lang="en-US" dirty="0"/>
              <a:t>PANs have a limited range, usually within a person's immediate vicinity.</a:t>
            </a:r>
          </a:p>
          <a:p>
            <a:r>
              <a:rPr lang="en-US" dirty="0"/>
              <a:t>Data transfer rates may not be as high as in larger networks</a:t>
            </a:r>
            <a:r>
              <a:rPr lang="en-US" dirty="0" smtClean="0"/>
              <a:t>.</a:t>
            </a:r>
            <a:endParaRPr lang="en-US" dirty="0"/>
          </a:p>
        </p:txBody>
      </p:sp>
    </p:spTree>
    <p:extLst>
      <p:ext uri="{BB962C8B-B14F-4D97-AF65-F5344CB8AC3E}">
        <p14:creationId xmlns:p14="http://schemas.microsoft.com/office/powerpoint/2010/main" val="23896102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31876"/>
            <a:ext cx="9404723" cy="782524"/>
          </a:xfrm>
        </p:spPr>
        <p:txBody>
          <a:bodyPr/>
          <a:lstStyle/>
          <a:p>
            <a:r>
              <a:rPr lang="en-US" b="1" dirty="0"/>
              <a:t>CAMPUS AREA NETWORK(CAN)</a:t>
            </a:r>
            <a:br>
              <a:rPr lang="en-US" b="1" dirty="0"/>
            </a:br>
            <a:endParaRPr lang="en-US" dirty="0"/>
          </a:p>
        </p:txBody>
      </p:sp>
      <p:sp>
        <p:nvSpPr>
          <p:cNvPr id="3" name="Content Placeholder 2"/>
          <p:cNvSpPr>
            <a:spLocks noGrp="1"/>
          </p:cNvSpPr>
          <p:nvPr>
            <p:ph idx="1"/>
          </p:nvPr>
        </p:nvSpPr>
        <p:spPr>
          <a:xfrm>
            <a:off x="645130" y="914400"/>
            <a:ext cx="9750154" cy="5823284"/>
          </a:xfrm>
        </p:spPr>
        <p:txBody>
          <a:bodyPr/>
          <a:lstStyle/>
          <a:p>
            <a:r>
              <a:rPr lang="en-US" dirty="0" smtClean="0"/>
              <a:t>The </a:t>
            </a:r>
            <a:r>
              <a:rPr lang="en-US" dirty="0"/>
              <a:t>campus area network is made up of an interconnection of LAN with limited geographical </a:t>
            </a:r>
            <a:r>
              <a:rPr lang="en-US" dirty="0" smtClean="0"/>
              <a:t>area. Network equipment </a:t>
            </a:r>
            <a:r>
              <a:rPr lang="en-US" dirty="0"/>
              <a:t>such as switches, routers and the transmission media i.e. optical fibre </a:t>
            </a:r>
            <a:r>
              <a:rPr lang="en-US" dirty="0" smtClean="0"/>
              <a:t>etc. </a:t>
            </a:r>
            <a:r>
              <a:rPr lang="en-US" dirty="0"/>
              <a:t>are almost entirely owned by the campus owner</a:t>
            </a:r>
            <a:r>
              <a:rPr lang="en-US" dirty="0" smtClean="0"/>
              <a:t>.</a:t>
            </a:r>
          </a:p>
          <a:p>
            <a:pPr marL="0" indent="0">
              <a:buNone/>
            </a:pPr>
            <a:r>
              <a:rPr lang="en-US" b="1" dirty="0"/>
              <a:t>Advantages:</a:t>
            </a:r>
            <a:endParaRPr lang="en-US" dirty="0"/>
          </a:p>
          <a:p>
            <a:r>
              <a:rPr lang="en-US" dirty="0" smtClean="0"/>
              <a:t>CANs </a:t>
            </a:r>
            <a:r>
              <a:rPr lang="en-US" dirty="0"/>
              <a:t>can be scaled to cover large campus environments with multiple buildings.</a:t>
            </a:r>
          </a:p>
          <a:p>
            <a:r>
              <a:rPr lang="en-US" dirty="0" smtClean="0"/>
              <a:t>Similar </a:t>
            </a:r>
            <a:r>
              <a:rPr lang="en-US" dirty="0"/>
              <a:t>to LANs, CANs facilitate resource sharing within a campus.</a:t>
            </a:r>
          </a:p>
          <a:p>
            <a:pPr marL="0" indent="0">
              <a:buNone/>
            </a:pPr>
            <a:r>
              <a:rPr lang="en-US" b="1" dirty="0"/>
              <a:t>Disadvantages:</a:t>
            </a:r>
            <a:endParaRPr lang="en-US" dirty="0"/>
          </a:p>
          <a:p>
            <a:r>
              <a:rPr lang="en-US" b="1" dirty="0"/>
              <a:t>Installation Complexity:</a:t>
            </a:r>
            <a:r>
              <a:rPr lang="en-US" dirty="0"/>
              <a:t> Building a CAN may involve complex installation and maintenance processes.</a:t>
            </a:r>
          </a:p>
          <a:p>
            <a:r>
              <a:rPr lang="en-US" b="1" dirty="0"/>
              <a:t>Costs:</a:t>
            </a:r>
            <a:r>
              <a:rPr lang="en-US" dirty="0"/>
              <a:t> Costs associated with the deployment of a CAN can be significant</a:t>
            </a:r>
            <a:r>
              <a:rPr lang="en-US" dirty="0" smtClean="0"/>
              <a:t>.</a:t>
            </a:r>
            <a:endParaRPr lang="en-US" dirty="0"/>
          </a:p>
        </p:txBody>
      </p:sp>
    </p:spTree>
    <p:extLst>
      <p:ext uri="{BB962C8B-B14F-4D97-AF65-F5344CB8AC3E}">
        <p14:creationId xmlns:p14="http://schemas.microsoft.com/office/powerpoint/2010/main" val="3775090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60422"/>
            <a:ext cx="9733131" cy="721894"/>
          </a:xfrm>
        </p:spPr>
        <p:txBody>
          <a:bodyPr/>
          <a:lstStyle/>
          <a:p>
            <a:r>
              <a:rPr lang="en-US" sz="3600" b="1" dirty="0"/>
              <a:t>METROPOLITAN AREA NETWORK(MAN</a:t>
            </a:r>
            <a:r>
              <a:rPr lang="en-US" sz="3600" b="1" dirty="0" smtClean="0"/>
              <a:t>)</a:t>
            </a:r>
            <a:endParaRPr lang="en-US" sz="3600" dirty="0"/>
          </a:p>
        </p:txBody>
      </p:sp>
      <p:sp>
        <p:nvSpPr>
          <p:cNvPr id="3" name="Content Placeholder 2"/>
          <p:cNvSpPr>
            <a:spLocks noGrp="1"/>
          </p:cNvSpPr>
          <p:nvPr>
            <p:ph idx="1"/>
          </p:nvPr>
        </p:nvSpPr>
        <p:spPr>
          <a:xfrm>
            <a:off x="646112" y="882316"/>
            <a:ext cx="9733130" cy="5678905"/>
          </a:xfrm>
        </p:spPr>
        <p:txBody>
          <a:bodyPr>
            <a:normAutofit/>
          </a:bodyPr>
          <a:lstStyle/>
          <a:p>
            <a:r>
              <a:rPr lang="en-US" dirty="0" smtClean="0"/>
              <a:t>It </a:t>
            </a:r>
            <a:r>
              <a:rPr lang="en-US" dirty="0"/>
              <a:t>is in between LAN &amp; WAN technology that covers the entire city. </a:t>
            </a:r>
            <a:r>
              <a:rPr lang="en-US" dirty="0" smtClean="0"/>
              <a:t>It </a:t>
            </a:r>
            <a:r>
              <a:rPr lang="en-US" dirty="0"/>
              <a:t>uses similar technology as </a:t>
            </a:r>
            <a:r>
              <a:rPr lang="en-US" dirty="0" smtClean="0"/>
              <a:t>LAN.</a:t>
            </a:r>
          </a:p>
          <a:p>
            <a:pPr marL="0" indent="0">
              <a:buNone/>
            </a:pPr>
            <a:r>
              <a:rPr lang="en-US" b="1" dirty="0" smtClean="0"/>
              <a:t>Advantages </a:t>
            </a:r>
          </a:p>
          <a:p>
            <a:r>
              <a:rPr lang="en-US" dirty="0" smtClean="0"/>
              <a:t>MANs </a:t>
            </a:r>
            <a:r>
              <a:rPr lang="en-US" dirty="0"/>
              <a:t>provide a balance between LANs and WANs, offering moderate data transfer rates over a city-sized area.</a:t>
            </a:r>
          </a:p>
          <a:p>
            <a:r>
              <a:rPr lang="en-US" dirty="0" smtClean="0"/>
              <a:t>MANs </a:t>
            </a:r>
            <a:r>
              <a:rPr lang="en-US" dirty="0"/>
              <a:t>are more cost-effective than WANs for regional networking.</a:t>
            </a:r>
          </a:p>
          <a:p>
            <a:r>
              <a:rPr lang="en-US" dirty="0" smtClean="0"/>
              <a:t>Like </a:t>
            </a:r>
            <a:r>
              <a:rPr lang="en-US" dirty="0"/>
              <a:t>LANs, MANs support resource sharing within a city or metropolitan area.</a:t>
            </a:r>
          </a:p>
          <a:p>
            <a:pPr marL="0" indent="0">
              <a:buNone/>
            </a:pPr>
            <a:r>
              <a:rPr lang="en-US" b="1" dirty="0" smtClean="0"/>
              <a:t>Disadvantages</a:t>
            </a:r>
            <a:endParaRPr lang="en-US" dirty="0"/>
          </a:p>
          <a:p>
            <a:r>
              <a:rPr lang="en-US" b="1" dirty="0"/>
              <a:t>Limited Scalability:</a:t>
            </a:r>
            <a:r>
              <a:rPr lang="en-US" dirty="0"/>
              <a:t> MANs may face scalability challenges when trying to cover larger regions.</a:t>
            </a:r>
          </a:p>
          <a:p>
            <a:r>
              <a:rPr lang="en-US" b="1" dirty="0"/>
              <a:t>Security Concerns:</a:t>
            </a:r>
            <a:r>
              <a:rPr lang="en-US" dirty="0"/>
              <a:t> Security challenges may arise when extending network connectivity across a larger area.</a:t>
            </a:r>
          </a:p>
          <a:p>
            <a:endParaRPr lang="en-US" dirty="0"/>
          </a:p>
          <a:p>
            <a:endParaRPr lang="en-US" dirty="0"/>
          </a:p>
        </p:txBody>
      </p:sp>
    </p:spTree>
    <p:extLst>
      <p:ext uri="{BB962C8B-B14F-4D97-AF65-F5344CB8AC3E}">
        <p14:creationId xmlns:p14="http://schemas.microsoft.com/office/powerpoint/2010/main" val="358241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320"/>
            <a:ext cx="11155680" cy="6057900"/>
          </a:xfrm>
        </p:spPr>
      </p:pic>
    </p:spTree>
    <p:extLst>
      <p:ext uri="{BB962C8B-B14F-4D97-AF65-F5344CB8AC3E}">
        <p14:creationId xmlns:p14="http://schemas.microsoft.com/office/powerpoint/2010/main" val="3504378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 y="274320"/>
            <a:ext cx="11612880" cy="5737860"/>
          </a:xfrm>
        </p:spPr>
      </p:pic>
    </p:spTree>
    <p:extLst>
      <p:ext uri="{BB962C8B-B14F-4D97-AF65-F5344CB8AC3E}">
        <p14:creationId xmlns:p14="http://schemas.microsoft.com/office/powerpoint/2010/main" val="31116840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4118"/>
            <a:ext cx="9404723" cy="1400530"/>
          </a:xfrm>
        </p:spPr>
        <p:txBody>
          <a:bodyPr/>
          <a:lstStyle/>
          <a:p>
            <a:r>
              <a:rPr lang="en-US" b="1" dirty="0" smtClean="0"/>
              <a:t>Comparison of LAN, WAN, MAN</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063131"/>
            <a:ext cx="10646729" cy="5532120"/>
          </a:xfrm>
        </p:spPr>
      </p:pic>
    </p:spTree>
    <p:extLst>
      <p:ext uri="{BB962C8B-B14F-4D97-AF65-F5344CB8AC3E}">
        <p14:creationId xmlns:p14="http://schemas.microsoft.com/office/powerpoint/2010/main" val="2023287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CLASSIFICATION BY THEIR COMPONENT ROLE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2103120"/>
            <a:ext cx="9212580" cy="4000500"/>
          </a:xfrm>
        </p:spPr>
      </p:pic>
    </p:spTree>
    <p:extLst>
      <p:ext uri="{BB962C8B-B14F-4D97-AF65-F5344CB8AC3E}">
        <p14:creationId xmlns:p14="http://schemas.microsoft.com/office/powerpoint/2010/main" val="1011700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Peer to Peer network</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 In peer to peer network each computer is responsible for making its own resources available to other computers on the network. </a:t>
            </a:r>
          </a:p>
          <a:p>
            <a:r>
              <a:rPr lang="en-US" dirty="0" smtClean="0"/>
              <a:t>Each </a:t>
            </a:r>
            <a:r>
              <a:rPr lang="en-US" dirty="0"/>
              <a:t>computer is responsible for setting up and maintaining its own security for these </a:t>
            </a:r>
            <a:r>
              <a:rPr lang="en-US" dirty="0" smtClean="0"/>
              <a:t>resources.</a:t>
            </a:r>
          </a:p>
          <a:p>
            <a:r>
              <a:rPr lang="en-US" dirty="0" smtClean="0"/>
              <a:t>Also </a:t>
            </a:r>
            <a:r>
              <a:rPr lang="en-US" dirty="0"/>
              <a:t>each computer is responsible for accessing the required network resources from peer to peer relationships. </a:t>
            </a:r>
          </a:p>
          <a:p>
            <a:r>
              <a:rPr lang="en-US" dirty="0" smtClean="0"/>
              <a:t>Peer </a:t>
            </a:r>
            <a:r>
              <a:rPr lang="en-US" dirty="0"/>
              <a:t>to peer network  is useful for a small network containing less than 10 computers on a single LAN . </a:t>
            </a:r>
          </a:p>
          <a:p>
            <a:r>
              <a:rPr lang="en-US" dirty="0" smtClean="0"/>
              <a:t>In </a:t>
            </a:r>
            <a:r>
              <a:rPr lang="en-US" dirty="0"/>
              <a:t>peer to peer network each computer can function as both client and </a:t>
            </a:r>
            <a:r>
              <a:rPr lang="en-US" dirty="0" smtClean="0"/>
              <a:t>server.</a:t>
            </a:r>
          </a:p>
          <a:p>
            <a:r>
              <a:rPr lang="en-US" dirty="0" smtClean="0"/>
              <a:t>Peer </a:t>
            </a:r>
            <a:r>
              <a:rPr lang="en-US" dirty="0"/>
              <a:t>to peer networks do not have a central control system. There are no servers in peer networks. </a:t>
            </a:r>
          </a:p>
          <a:p>
            <a:r>
              <a:rPr lang="en-US" dirty="0" smtClean="0"/>
              <a:t>Peer </a:t>
            </a:r>
            <a:r>
              <a:rPr lang="en-US" dirty="0"/>
              <a:t>networks are amplified into home group. </a:t>
            </a:r>
          </a:p>
        </p:txBody>
      </p:sp>
    </p:spTree>
    <p:extLst>
      <p:ext uri="{BB962C8B-B14F-4D97-AF65-F5344CB8AC3E}">
        <p14:creationId xmlns:p14="http://schemas.microsoft.com/office/powerpoint/2010/main" val="3185213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ADVANTAGESOF </a:t>
            </a:r>
            <a:r>
              <a:rPr lang="en-US" b="1" dirty="0"/>
              <a:t>PEER TO PEER NETWORK</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Uses </a:t>
            </a:r>
            <a:r>
              <a:rPr lang="en-US" dirty="0"/>
              <a:t>less expensive computer </a:t>
            </a:r>
            <a:r>
              <a:rPr lang="en-US" dirty="0" smtClean="0"/>
              <a:t>hardware</a:t>
            </a:r>
          </a:p>
          <a:p>
            <a:r>
              <a:rPr lang="en-US" dirty="0" smtClean="0"/>
              <a:t>Easy </a:t>
            </a:r>
            <a:r>
              <a:rPr lang="en-US" dirty="0"/>
              <a:t>to </a:t>
            </a:r>
            <a:r>
              <a:rPr lang="en-US" dirty="0" smtClean="0"/>
              <a:t>administer</a:t>
            </a:r>
          </a:p>
          <a:p>
            <a:r>
              <a:rPr lang="en-US" dirty="0" smtClean="0"/>
              <a:t>More </a:t>
            </a:r>
            <a:r>
              <a:rPr lang="en-US" dirty="0"/>
              <a:t>built in </a:t>
            </a:r>
            <a:r>
              <a:rPr lang="en-US" dirty="0" smtClean="0"/>
              <a:t>redundancies</a:t>
            </a:r>
          </a:p>
          <a:p>
            <a:r>
              <a:rPr lang="en-US" dirty="0" smtClean="0"/>
              <a:t>Easy </a:t>
            </a:r>
            <a:r>
              <a:rPr lang="en-US" dirty="0"/>
              <a:t>setup &amp; low cost</a:t>
            </a:r>
          </a:p>
          <a:p>
            <a:pPr marL="0" indent="0">
              <a:buNone/>
            </a:pPr>
            <a:r>
              <a:rPr lang="en-US" b="1" dirty="0" smtClean="0"/>
              <a:t>Disadvantages:</a:t>
            </a:r>
          </a:p>
          <a:p>
            <a:r>
              <a:rPr lang="en-US" dirty="0" smtClean="0"/>
              <a:t>Not </a:t>
            </a:r>
            <a:r>
              <a:rPr lang="en-US" dirty="0"/>
              <a:t>very </a:t>
            </a:r>
            <a:r>
              <a:rPr lang="en-US" dirty="0" smtClean="0"/>
              <a:t>secure</a:t>
            </a:r>
          </a:p>
          <a:p>
            <a:r>
              <a:rPr lang="en-US" dirty="0" smtClean="0"/>
              <a:t>No </a:t>
            </a:r>
            <a:r>
              <a:rPr lang="en-US" dirty="0"/>
              <a:t>central point of storage or file </a:t>
            </a:r>
            <a:r>
              <a:rPr lang="en-US" dirty="0" smtClean="0"/>
              <a:t>archiving</a:t>
            </a:r>
          </a:p>
          <a:p>
            <a:r>
              <a:rPr lang="en-US" dirty="0" smtClean="0"/>
              <a:t>Additional </a:t>
            </a:r>
            <a:r>
              <a:rPr lang="en-US" dirty="0"/>
              <a:t>load on computer because of resource </a:t>
            </a:r>
            <a:r>
              <a:rPr lang="en-US" dirty="0" smtClean="0"/>
              <a:t>sharing</a:t>
            </a:r>
          </a:p>
          <a:p>
            <a:r>
              <a:rPr lang="en-US" dirty="0" smtClean="0"/>
              <a:t>Hard </a:t>
            </a:r>
            <a:r>
              <a:rPr lang="en-US" dirty="0"/>
              <a:t>to maintain version control</a:t>
            </a:r>
          </a:p>
          <a:p>
            <a:endParaRPr lang="en-US" dirty="0"/>
          </a:p>
        </p:txBody>
      </p:sp>
    </p:spTree>
    <p:extLst>
      <p:ext uri="{BB962C8B-B14F-4D97-AF65-F5344CB8AC3E}">
        <p14:creationId xmlns:p14="http://schemas.microsoft.com/office/powerpoint/2010/main" val="359750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76255"/>
            <a:ext cx="9404723" cy="878777"/>
          </a:xfrm>
        </p:spPr>
        <p:txBody>
          <a:bodyPr/>
          <a:lstStyle/>
          <a:p>
            <a:r>
              <a:rPr lang="en-US" b="1" dirty="0">
                <a:solidFill>
                  <a:srgbClr val="FF0000"/>
                </a:solidFill>
                <a:effectLst>
                  <a:outerShdw blurRad="38100" dist="38100" dir="2700000" algn="tl">
                    <a:srgbClr val="C0C0C0"/>
                  </a:outerShdw>
                </a:effectLst>
              </a:rPr>
              <a:t>Network criteria</a:t>
            </a:r>
            <a:endParaRPr lang="en-US" dirty="0"/>
          </a:p>
        </p:txBody>
      </p:sp>
      <p:sp>
        <p:nvSpPr>
          <p:cNvPr id="3" name="Content Placeholder 2"/>
          <p:cNvSpPr>
            <a:spLocks noGrp="1"/>
          </p:cNvSpPr>
          <p:nvPr>
            <p:ph idx="1"/>
          </p:nvPr>
        </p:nvSpPr>
        <p:spPr>
          <a:xfrm>
            <a:off x="818148" y="1155032"/>
            <a:ext cx="9914020" cy="5470357"/>
          </a:xfrm>
        </p:spPr>
        <p:txBody>
          <a:bodyPr>
            <a:normAutofit lnSpcReduction="10000"/>
          </a:bodyPr>
          <a:lstStyle/>
          <a:p>
            <a:r>
              <a:rPr lang="en-US" sz="2400" b="1" dirty="0">
                <a:solidFill>
                  <a:srgbClr val="FF0000"/>
                </a:solidFill>
              </a:rPr>
              <a:t>Security</a:t>
            </a:r>
            <a:r>
              <a:rPr lang="en-US" sz="2400" dirty="0"/>
              <a:t>.</a:t>
            </a:r>
            <a:r>
              <a:rPr lang="en-US" sz="3600" dirty="0"/>
              <a:t> </a:t>
            </a:r>
            <a:r>
              <a:rPr lang="en-US" dirty="0" smtClean="0">
                <a:effectLst>
                  <a:outerShdw blurRad="38100" dist="38100" dir="2700000" algn="tl">
                    <a:srgbClr val="C0C0C0"/>
                  </a:outerShdw>
                </a:effectLst>
              </a:rPr>
              <a:t>Network </a:t>
            </a:r>
            <a:r>
              <a:rPr lang="en-US" dirty="0">
                <a:effectLst>
                  <a:outerShdw blurRad="38100" dist="38100" dir="2700000" algn="tl">
                    <a:srgbClr val="C0C0C0"/>
                  </a:outerShdw>
                </a:effectLst>
              </a:rPr>
              <a:t>security issues include protecting data from unauthorized access, protecting data from damage and development, and implementing policies and procedures for recovery from breaches and data losses.</a:t>
            </a:r>
          </a:p>
          <a:p>
            <a:pPr lvl="1"/>
            <a:r>
              <a:rPr lang="en-US" b="1" dirty="0" smtClean="0"/>
              <a:t>Access control. </a:t>
            </a:r>
            <a:r>
              <a:rPr lang="en-US" dirty="0"/>
              <a:t>Implementing measures to control and restrict access to the network resources based on user roles and privileges</a:t>
            </a:r>
            <a:r>
              <a:rPr lang="en-US" dirty="0" smtClean="0"/>
              <a:t>.</a:t>
            </a:r>
          </a:p>
          <a:p>
            <a:pPr lvl="1"/>
            <a:r>
              <a:rPr lang="en-US" b="1" dirty="0" smtClean="0"/>
              <a:t>Data encryption. </a:t>
            </a:r>
            <a:r>
              <a:rPr lang="en-US" dirty="0"/>
              <a:t>Using encryption to protect sensitive data during transmission</a:t>
            </a:r>
            <a:r>
              <a:rPr lang="en-US" dirty="0" smtClean="0"/>
              <a:t>.</a:t>
            </a:r>
          </a:p>
          <a:p>
            <a:pPr lvl="1"/>
            <a:r>
              <a:rPr lang="en-US" b="1" dirty="0" smtClean="0"/>
              <a:t>Firewalls and Intrusion Detection Systems. </a:t>
            </a:r>
            <a:r>
              <a:rPr lang="en-US" dirty="0"/>
              <a:t>Deploying firewalls and IDS to monitor and </a:t>
            </a:r>
            <a:r>
              <a:rPr lang="en-US" dirty="0" smtClean="0"/>
              <a:t>control </a:t>
            </a:r>
            <a:r>
              <a:rPr lang="en-US" dirty="0"/>
              <a:t>network traffic, identifying and preventing unauthorized access</a:t>
            </a:r>
            <a:r>
              <a:rPr lang="en-US" dirty="0" smtClean="0"/>
              <a:t>.</a:t>
            </a:r>
          </a:p>
          <a:p>
            <a:r>
              <a:rPr lang="en-US" sz="2400" b="1" dirty="0" smtClean="0">
                <a:solidFill>
                  <a:srgbClr val="FF0000"/>
                </a:solidFill>
              </a:rPr>
              <a:t>Scalability.</a:t>
            </a:r>
          </a:p>
          <a:p>
            <a:pPr lvl="1"/>
            <a:r>
              <a:rPr lang="en-US" b="1" dirty="0" smtClean="0"/>
              <a:t>Expandability. </a:t>
            </a:r>
            <a:r>
              <a:rPr lang="en-US" dirty="0" smtClean="0"/>
              <a:t>The </a:t>
            </a:r>
            <a:r>
              <a:rPr lang="en-US" dirty="0"/>
              <a:t>network should be able to accommodate additional devices or users without a significant decrease in performance</a:t>
            </a:r>
            <a:r>
              <a:rPr lang="en-US" dirty="0" smtClean="0"/>
              <a:t>.</a:t>
            </a:r>
          </a:p>
          <a:p>
            <a:pPr lvl="1"/>
            <a:r>
              <a:rPr lang="en-US" b="1" dirty="0" smtClean="0"/>
              <a:t>Flexibility. </a:t>
            </a:r>
            <a:r>
              <a:rPr lang="en-US" dirty="0"/>
              <a:t>The ability to adapt and grow as the organization's needs change, supporting new technologies or services.</a:t>
            </a:r>
            <a:endParaRPr lang="en-US" b="1" dirty="0"/>
          </a:p>
          <a:p>
            <a:r>
              <a:rPr lang="en-US" dirty="0"/>
              <a:t/>
            </a:r>
            <a:br>
              <a:rPr lang="en-US" dirty="0"/>
            </a:br>
            <a:endParaRPr lang="en-US" sz="2200" b="1" dirty="0">
              <a:solidFill>
                <a:schemeClr val="bg1"/>
              </a:solidFill>
            </a:endParaRPr>
          </a:p>
        </p:txBody>
      </p:sp>
    </p:spTree>
    <p:extLst>
      <p:ext uri="{BB962C8B-B14F-4D97-AF65-F5344CB8AC3E}">
        <p14:creationId xmlns:p14="http://schemas.microsoft.com/office/powerpoint/2010/main" val="12190150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NETWORK</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client-server network relationships, certain computers act as server and other act as clients. A server is simply a </a:t>
            </a:r>
            <a:r>
              <a:rPr lang="en-US" dirty="0" smtClean="0"/>
              <a:t>computer that is available on </a:t>
            </a:r>
            <a:r>
              <a:rPr lang="en-US" dirty="0"/>
              <a:t>the network resources and provides service to other computers when they request it. A client is the computer running a program that requests the service from a server. </a:t>
            </a:r>
          </a:p>
          <a:p>
            <a:r>
              <a:rPr lang="en-US" dirty="0" smtClean="0"/>
              <a:t>Local </a:t>
            </a:r>
            <a:r>
              <a:rPr lang="en-US" dirty="0"/>
              <a:t>area network(LAN) is based on client server network relationship. </a:t>
            </a:r>
          </a:p>
          <a:p>
            <a:r>
              <a:rPr lang="en-US" dirty="0" smtClean="0"/>
              <a:t>A </a:t>
            </a:r>
            <a:r>
              <a:rPr lang="en-US" dirty="0"/>
              <a:t>client-server network is one n which all available network resources such as files, directories, applications and shared devices, are centrally managed and hosted and then are accessed by client. </a:t>
            </a:r>
          </a:p>
          <a:p>
            <a:r>
              <a:rPr lang="en-US" dirty="0" smtClean="0"/>
              <a:t>Client server </a:t>
            </a:r>
            <a:r>
              <a:rPr lang="en-US" dirty="0"/>
              <a:t>network are defined by the presence of servers on a network that provide security and administration of the network</a:t>
            </a:r>
            <a:r>
              <a:rPr lang="en-US" dirty="0" smtClean="0"/>
              <a:t>.</a:t>
            </a:r>
            <a:endParaRPr lang="en-US" dirty="0"/>
          </a:p>
        </p:txBody>
      </p:sp>
    </p:spTree>
    <p:extLst>
      <p:ext uri="{BB962C8B-B14F-4D97-AF65-F5344CB8AC3E}">
        <p14:creationId xmlns:p14="http://schemas.microsoft.com/office/powerpoint/2010/main" val="1385333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r>
              <a:rPr lang="en-US" b="1" dirty="0"/>
              <a:t>OF CLIENT-SERVER NETWORK</a:t>
            </a:r>
            <a:br>
              <a:rPr lang="en-US" b="1" dirty="0"/>
            </a:br>
            <a:endParaRPr lang="en-US" dirty="0"/>
          </a:p>
        </p:txBody>
      </p:sp>
      <p:sp>
        <p:nvSpPr>
          <p:cNvPr id="3" name="Content Placeholder 2"/>
          <p:cNvSpPr>
            <a:spLocks noGrp="1"/>
          </p:cNvSpPr>
          <p:nvPr>
            <p:ph idx="1"/>
          </p:nvPr>
        </p:nvSpPr>
        <p:spPr/>
        <p:txBody>
          <a:bodyPr/>
          <a:lstStyle/>
          <a:p>
            <a:r>
              <a:rPr lang="en-US" dirty="0" smtClean="0"/>
              <a:t>Very secure</a:t>
            </a:r>
          </a:p>
          <a:p>
            <a:r>
              <a:rPr lang="en-US" dirty="0" smtClean="0"/>
              <a:t>Better performance</a:t>
            </a:r>
          </a:p>
          <a:p>
            <a:r>
              <a:rPr lang="en-US" dirty="0" smtClean="0"/>
              <a:t>Centralized backup</a:t>
            </a:r>
          </a:p>
          <a:p>
            <a:r>
              <a:rPr lang="en-US" dirty="0" smtClean="0"/>
              <a:t>very </a:t>
            </a:r>
            <a:r>
              <a:rPr lang="en-US" dirty="0"/>
              <a:t>reliable</a:t>
            </a:r>
          </a:p>
          <a:p>
            <a:pPr marL="0" indent="0">
              <a:buNone/>
            </a:pPr>
            <a:r>
              <a:rPr lang="en-US" b="1" dirty="0"/>
              <a:t>Disadvantages: </a:t>
            </a:r>
            <a:endParaRPr lang="en-US" b="1" dirty="0" smtClean="0"/>
          </a:p>
          <a:p>
            <a:r>
              <a:rPr lang="en-US" dirty="0" smtClean="0"/>
              <a:t>Requires </a:t>
            </a:r>
            <a:r>
              <a:rPr lang="en-US" dirty="0"/>
              <a:t>professional </a:t>
            </a:r>
            <a:r>
              <a:rPr lang="en-US" dirty="0" smtClean="0"/>
              <a:t>administration</a:t>
            </a:r>
          </a:p>
          <a:p>
            <a:r>
              <a:rPr lang="en-US" dirty="0" smtClean="0"/>
              <a:t>More hardware intensive </a:t>
            </a:r>
          </a:p>
          <a:p>
            <a:r>
              <a:rPr lang="en-US" dirty="0" smtClean="0"/>
              <a:t>More </a:t>
            </a:r>
            <a:r>
              <a:rPr lang="en-US" dirty="0"/>
              <a:t>software intensive </a:t>
            </a:r>
          </a:p>
          <a:p>
            <a:r>
              <a:rPr lang="en-US" dirty="0" smtClean="0"/>
              <a:t>Expensive </a:t>
            </a:r>
            <a:r>
              <a:rPr lang="en-US" dirty="0"/>
              <a:t>dedicated </a:t>
            </a:r>
            <a:r>
              <a:rPr lang="en-US" dirty="0" smtClean="0"/>
              <a:t>software is needed.</a:t>
            </a:r>
            <a:endParaRPr lang="en-US" dirty="0"/>
          </a:p>
          <a:p>
            <a:endParaRPr lang="en-US" dirty="0"/>
          </a:p>
        </p:txBody>
      </p:sp>
    </p:spTree>
    <p:extLst>
      <p:ext uri="{BB962C8B-B14F-4D97-AF65-F5344CB8AC3E}">
        <p14:creationId xmlns:p14="http://schemas.microsoft.com/office/powerpoint/2010/main" val="23928669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servers.</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020" y="1853248"/>
            <a:ext cx="9578340" cy="4547551"/>
          </a:xfrm>
        </p:spPr>
      </p:pic>
    </p:spTree>
    <p:extLst>
      <p:ext uri="{BB962C8B-B14F-4D97-AF65-F5344CB8AC3E}">
        <p14:creationId xmlns:p14="http://schemas.microsoft.com/office/powerpoint/2010/main" val="34230458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SERVERS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File </a:t>
            </a:r>
            <a:r>
              <a:rPr lang="en-US" b="1" dirty="0"/>
              <a:t>server:  </a:t>
            </a:r>
            <a:r>
              <a:rPr lang="en-US" dirty="0"/>
              <a:t>These servers provide the services for storing, retrieving and moving the data. A user can read, write, exchange and manage the files with the help of file </a:t>
            </a:r>
            <a:r>
              <a:rPr lang="en-US" dirty="0" smtClean="0"/>
              <a:t>servers.</a:t>
            </a:r>
          </a:p>
          <a:p>
            <a:r>
              <a:rPr lang="en-US" b="1" dirty="0" smtClean="0"/>
              <a:t>Printer </a:t>
            </a:r>
            <a:r>
              <a:rPr lang="en-US" b="1" dirty="0"/>
              <a:t>server: </a:t>
            </a:r>
            <a:r>
              <a:rPr lang="en-US" dirty="0"/>
              <a:t>The printer server is used for controlling and managing printing on the network. It also offers the fax service to the network </a:t>
            </a:r>
            <a:r>
              <a:rPr lang="en-US" dirty="0" smtClean="0"/>
              <a:t>users.</a:t>
            </a:r>
          </a:p>
          <a:p>
            <a:r>
              <a:rPr lang="en-US" b="1" dirty="0" smtClean="0"/>
              <a:t>Application </a:t>
            </a:r>
            <a:r>
              <a:rPr lang="en-US" b="1" dirty="0"/>
              <a:t>server:  </a:t>
            </a:r>
            <a:r>
              <a:rPr lang="en-US" dirty="0"/>
              <a:t>The expensive software and additional computing power can be shared by the computers in a network with he help of application servers. </a:t>
            </a:r>
          </a:p>
          <a:p>
            <a:r>
              <a:rPr lang="en-US" b="1" dirty="0" smtClean="0"/>
              <a:t>Message </a:t>
            </a:r>
            <a:r>
              <a:rPr lang="en-US" b="1" dirty="0"/>
              <a:t>server: </a:t>
            </a:r>
            <a:r>
              <a:rPr lang="en-US" dirty="0"/>
              <a:t>It is used to co-ordinate the interaction between users, documents and applications. The data can be used in the for of audio, video, binary, text or graphics. </a:t>
            </a:r>
          </a:p>
          <a:p>
            <a:r>
              <a:rPr lang="en-US" b="1" dirty="0" smtClean="0"/>
              <a:t>Database </a:t>
            </a:r>
            <a:r>
              <a:rPr lang="en-US" b="1" dirty="0"/>
              <a:t>server: </a:t>
            </a:r>
            <a:r>
              <a:rPr lang="en-US" dirty="0"/>
              <a:t>It is a type of application server. It allows the uses to access the </a:t>
            </a:r>
            <a:r>
              <a:rPr lang="en-US" dirty="0" smtClean="0"/>
              <a:t>centralized </a:t>
            </a:r>
            <a:r>
              <a:rPr lang="en-US" dirty="0"/>
              <a:t>strong database.</a:t>
            </a:r>
          </a:p>
        </p:txBody>
      </p:sp>
    </p:spTree>
    <p:extLst>
      <p:ext uri="{BB962C8B-B14F-4D97-AF65-F5344CB8AC3E}">
        <p14:creationId xmlns:p14="http://schemas.microsoft.com/office/powerpoint/2010/main" val="799181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INTERNET, INTRANET AND EXTRANET</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b="1" dirty="0"/>
              <a:t>Internet: </a:t>
            </a:r>
            <a:endParaRPr lang="en-US" b="1" dirty="0" smtClean="0"/>
          </a:p>
          <a:p>
            <a:r>
              <a:rPr lang="en-US" dirty="0" smtClean="0"/>
              <a:t>The </a:t>
            </a:r>
            <a:r>
              <a:rPr lang="en-US" dirty="0"/>
              <a:t>network formed by the co-operative interconnection of a large number of computer </a:t>
            </a:r>
            <a:r>
              <a:rPr lang="en-US" dirty="0" smtClean="0"/>
              <a:t>networks.</a:t>
            </a:r>
          </a:p>
          <a:p>
            <a:r>
              <a:rPr lang="en-US" dirty="0" smtClean="0"/>
              <a:t>Network </a:t>
            </a:r>
            <a:r>
              <a:rPr lang="en-US" dirty="0"/>
              <a:t>of </a:t>
            </a:r>
            <a:r>
              <a:rPr lang="en-US" dirty="0" smtClean="0"/>
              <a:t>Networks</a:t>
            </a:r>
          </a:p>
          <a:p>
            <a:r>
              <a:rPr lang="en-US" dirty="0" smtClean="0"/>
              <a:t>No </a:t>
            </a:r>
            <a:r>
              <a:rPr lang="en-US" dirty="0"/>
              <a:t>one owns the </a:t>
            </a:r>
            <a:r>
              <a:rPr lang="en-US" dirty="0" smtClean="0"/>
              <a:t>Internet</a:t>
            </a:r>
          </a:p>
          <a:p>
            <a:r>
              <a:rPr lang="en-US" dirty="0" smtClean="0"/>
              <a:t>Every </a:t>
            </a:r>
            <a:r>
              <a:rPr lang="en-US" dirty="0"/>
              <a:t>person who makes a connection owns a slice of the </a:t>
            </a:r>
            <a:r>
              <a:rPr lang="en-US" dirty="0" smtClean="0"/>
              <a:t>Internet.</a:t>
            </a:r>
          </a:p>
          <a:p>
            <a:r>
              <a:rPr lang="en-US" dirty="0" smtClean="0"/>
              <a:t>There </a:t>
            </a:r>
            <a:r>
              <a:rPr lang="en-US" dirty="0"/>
              <a:t>is no central administration of the Internet.</a:t>
            </a:r>
          </a:p>
          <a:p>
            <a:endParaRPr lang="en-US" dirty="0"/>
          </a:p>
        </p:txBody>
      </p:sp>
    </p:spTree>
    <p:extLst>
      <p:ext uri="{BB962C8B-B14F-4D97-AF65-F5344CB8AC3E}">
        <p14:creationId xmlns:p14="http://schemas.microsoft.com/office/powerpoint/2010/main" val="40695726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03020"/>
            <a:ext cx="9921239" cy="5261064"/>
          </a:xfrm>
        </p:spPr>
      </p:pic>
    </p:spTree>
    <p:extLst>
      <p:ext uri="{BB962C8B-B14F-4D97-AF65-F5344CB8AC3E}">
        <p14:creationId xmlns:p14="http://schemas.microsoft.com/office/powerpoint/2010/main" val="11835969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t>
            </a:r>
            <a:endParaRPr lang="en-US" b="1" dirty="0"/>
          </a:p>
        </p:txBody>
      </p:sp>
      <p:sp>
        <p:nvSpPr>
          <p:cNvPr id="3" name="Content Placeholder 2"/>
          <p:cNvSpPr>
            <a:spLocks noGrp="1"/>
          </p:cNvSpPr>
          <p:nvPr>
            <p:ph idx="1"/>
          </p:nvPr>
        </p:nvSpPr>
        <p:spPr/>
        <p:txBody>
          <a:bodyPr>
            <a:normAutofit/>
          </a:bodyPr>
          <a:lstStyle/>
          <a:p>
            <a:r>
              <a:rPr lang="en-US" dirty="0"/>
              <a:t>Internet is comprises of : </a:t>
            </a:r>
            <a:endParaRPr lang="en-US" dirty="0" smtClean="0"/>
          </a:p>
          <a:p>
            <a:pPr lvl="1"/>
            <a:r>
              <a:rPr lang="en-US" dirty="0" smtClean="0"/>
              <a:t>A </a:t>
            </a:r>
            <a:r>
              <a:rPr lang="en-US" dirty="0"/>
              <a:t>community of people </a:t>
            </a:r>
            <a:r>
              <a:rPr lang="en-US" dirty="0" smtClean="0"/>
              <a:t> </a:t>
            </a:r>
            <a:r>
              <a:rPr lang="en-US" dirty="0"/>
              <a:t>who use and develop the network. </a:t>
            </a:r>
            <a:endParaRPr lang="en-US" dirty="0" smtClean="0"/>
          </a:p>
          <a:p>
            <a:pPr lvl="1"/>
            <a:r>
              <a:rPr lang="en-US" dirty="0" smtClean="0"/>
              <a:t>A </a:t>
            </a:r>
            <a:r>
              <a:rPr lang="en-US" dirty="0"/>
              <a:t>collection of </a:t>
            </a:r>
            <a:r>
              <a:rPr lang="en-US" dirty="0" smtClean="0"/>
              <a:t>resources  that </a:t>
            </a:r>
            <a:r>
              <a:rPr lang="en-US" dirty="0"/>
              <a:t>can be reached from those networks. </a:t>
            </a:r>
            <a:endParaRPr lang="en-US" dirty="0" smtClean="0"/>
          </a:p>
          <a:p>
            <a:pPr lvl="1"/>
            <a:r>
              <a:rPr lang="en-US" dirty="0" smtClean="0"/>
              <a:t>A </a:t>
            </a:r>
            <a:r>
              <a:rPr lang="en-US" dirty="0"/>
              <a:t>setup to facilitate </a:t>
            </a:r>
            <a:r>
              <a:rPr lang="en-US" dirty="0" smtClean="0"/>
              <a:t>collaboration among </a:t>
            </a:r>
            <a:r>
              <a:rPr lang="en-US" dirty="0"/>
              <a:t>the members of the research and educational communities world wide. The connected networks use the TCP/IP protocols:</a:t>
            </a:r>
          </a:p>
          <a:p>
            <a:pPr marL="0" indent="0">
              <a:buNone/>
            </a:pPr>
            <a:r>
              <a:rPr lang="en-US" b="1" dirty="0"/>
              <a:t>important Internet applications: </a:t>
            </a:r>
            <a:endParaRPr lang="en-US" b="1" dirty="0" smtClean="0"/>
          </a:p>
          <a:p>
            <a:pPr lvl="1"/>
            <a:r>
              <a:rPr lang="en-US" dirty="0" smtClean="0"/>
              <a:t>world </a:t>
            </a:r>
            <a:r>
              <a:rPr lang="en-US" dirty="0"/>
              <a:t>wide web(WWW) </a:t>
            </a:r>
            <a:endParaRPr lang="en-US" dirty="0" smtClean="0"/>
          </a:p>
          <a:p>
            <a:pPr lvl="1"/>
            <a:r>
              <a:rPr lang="en-US" dirty="0" smtClean="0"/>
              <a:t>File </a:t>
            </a:r>
            <a:r>
              <a:rPr lang="en-US" dirty="0"/>
              <a:t>Transfer Protocol(FTP) </a:t>
            </a:r>
            <a:endParaRPr lang="en-US" dirty="0" smtClean="0"/>
          </a:p>
          <a:p>
            <a:pPr lvl="1"/>
            <a:r>
              <a:rPr lang="en-US" dirty="0" smtClean="0"/>
              <a:t>Electronic </a:t>
            </a:r>
            <a:r>
              <a:rPr lang="en-US" dirty="0"/>
              <a:t>Mail </a:t>
            </a:r>
            <a:endParaRPr lang="en-US" dirty="0" smtClean="0"/>
          </a:p>
          <a:p>
            <a:pPr lvl="1"/>
            <a:r>
              <a:rPr lang="en-US" dirty="0" smtClean="0"/>
              <a:t>Internet </a:t>
            </a:r>
            <a:r>
              <a:rPr lang="en-US" dirty="0"/>
              <a:t>Relay </a:t>
            </a:r>
            <a:r>
              <a:rPr lang="en-US" dirty="0" smtClean="0"/>
              <a:t>Chat</a:t>
            </a:r>
            <a:endParaRPr lang="en-US" dirty="0"/>
          </a:p>
        </p:txBody>
      </p:sp>
    </p:spTree>
    <p:extLst>
      <p:ext uri="{BB962C8B-B14F-4D97-AF65-F5344CB8AC3E}">
        <p14:creationId xmlns:p14="http://schemas.microsoft.com/office/powerpoint/2010/main" val="136812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47918"/>
            <a:ext cx="9404723" cy="734398"/>
          </a:xfrm>
        </p:spPr>
        <p:txBody>
          <a:bodyPr/>
          <a:lstStyle/>
          <a:p>
            <a:r>
              <a:rPr lang="en-US" b="1" dirty="0" smtClean="0"/>
              <a:t>Intranet</a:t>
            </a:r>
            <a:endParaRPr lang="en-US" dirty="0"/>
          </a:p>
        </p:txBody>
      </p:sp>
      <p:sp>
        <p:nvSpPr>
          <p:cNvPr id="3" name="Content Placeholder 2"/>
          <p:cNvSpPr>
            <a:spLocks noGrp="1"/>
          </p:cNvSpPr>
          <p:nvPr>
            <p:ph idx="1"/>
          </p:nvPr>
        </p:nvSpPr>
        <p:spPr>
          <a:xfrm>
            <a:off x="645130" y="882316"/>
            <a:ext cx="9766196" cy="5759116"/>
          </a:xfrm>
        </p:spPr>
        <p:txBody>
          <a:bodyPr>
            <a:normAutofit/>
          </a:bodyPr>
          <a:lstStyle/>
          <a:p>
            <a:r>
              <a:rPr lang="en-US" dirty="0" smtClean="0"/>
              <a:t>An </a:t>
            </a:r>
            <a:r>
              <a:rPr lang="en-US" dirty="0"/>
              <a:t>intranet is a private network within an organization that is used for internal communication, collaboration, and information sharing. It typically utilizes internet technologies and protocols but is restricted to authorized users within the organization. Intranets serve as a centralized hub for employees to access company resources, documents, and communication tools</a:t>
            </a:r>
            <a:r>
              <a:rPr lang="en-US" dirty="0" smtClean="0"/>
              <a:t>.</a:t>
            </a:r>
          </a:p>
          <a:p>
            <a:pPr marL="0" indent="0">
              <a:buNone/>
            </a:pPr>
            <a:r>
              <a:rPr lang="en-US" b="1" dirty="0"/>
              <a:t>Advantages:</a:t>
            </a:r>
            <a:endParaRPr lang="en-US" dirty="0"/>
          </a:p>
          <a:p>
            <a:r>
              <a:rPr lang="en-US" dirty="0" smtClean="0"/>
              <a:t>Intranets </a:t>
            </a:r>
            <a:r>
              <a:rPr lang="en-US" dirty="0"/>
              <a:t>serve as a centralized platform for internal communication, fostering collaboration among employees.</a:t>
            </a:r>
          </a:p>
          <a:p>
            <a:r>
              <a:rPr lang="en-US" dirty="0" smtClean="0"/>
              <a:t>Intranets </a:t>
            </a:r>
            <a:r>
              <a:rPr lang="en-US" dirty="0"/>
              <a:t>allow organizations to share documents, policies, and important information across different departments.</a:t>
            </a:r>
          </a:p>
          <a:p>
            <a:r>
              <a:rPr lang="en-US" dirty="0" smtClean="0"/>
              <a:t>Intranets </a:t>
            </a:r>
            <a:r>
              <a:rPr lang="en-US" dirty="0"/>
              <a:t>reduce the need for physical documentation and streamline processes, leading to cost savings.</a:t>
            </a:r>
          </a:p>
          <a:p>
            <a:r>
              <a:rPr lang="en-US" dirty="0" smtClean="0"/>
              <a:t>Improved </a:t>
            </a:r>
            <a:r>
              <a:rPr lang="en-US" dirty="0"/>
              <a:t>access to information and resources contributes to increased employee productivity</a:t>
            </a:r>
            <a:r>
              <a:rPr lang="en-US" dirty="0" smtClean="0"/>
              <a:t>.</a:t>
            </a:r>
            <a:endParaRPr lang="en-US" dirty="0"/>
          </a:p>
        </p:txBody>
      </p:sp>
    </p:spTree>
    <p:extLst>
      <p:ext uri="{BB962C8B-B14F-4D97-AF65-F5344CB8AC3E}">
        <p14:creationId xmlns:p14="http://schemas.microsoft.com/office/powerpoint/2010/main" val="2487172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987"/>
          </a:xfrm>
        </p:spPr>
        <p:txBody>
          <a:bodyPr/>
          <a:lstStyle/>
          <a:p>
            <a:r>
              <a:rPr lang="en-US" b="1" dirty="0" smtClean="0"/>
              <a:t>Extranet </a:t>
            </a:r>
            <a:endParaRPr lang="en-US" b="1" dirty="0"/>
          </a:p>
        </p:txBody>
      </p:sp>
      <p:sp>
        <p:nvSpPr>
          <p:cNvPr id="3" name="Content Placeholder 2"/>
          <p:cNvSpPr>
            <a:spLocks noGrp="1"/>
          </p:cNvSpPr>
          <p:nvPr>
            <p:ph idx="1"/>
          </p:nvPr>
        </p:nvSpPr>
        <p:spPr>
          <a:xfrm>
            <a:off x="646111" y="1411705"/>
            <a:ext cx="9861467" cy="5133473"/>
          </a:xfrm>
        </p:spPr>
        <p:txBody>
          <a:bodyPr/>
          <a:lstStyle/>
          <a:p>
            <a:pPr marL="0" indent="0">
              <a:buNone/>
            </a:pPr>
            <a:r>
              <a:rPr lang="en-US" b="1" dirty="0"/>
              <a:t>Disadvantages:</a:t>
            </a:r>
            <a:endParaRPr lang="en-US" dirty="0"/>
          </a:p>
          <a:p>
            <a:r>
              <a:rPr lang="en-US" dirty="0" smtClean="0"/>
              <a:t>Initial </a:t>
            </a:r>
            <a:r>
              <a:rPr lang="en-US" dirty="0"/>
              <a:t>setup costs, including infrastructure and development, can be substantial.</a:t>
            </a:r>
          </a:p>
          <a:p>
            <a:r>
              <a:rPr lang="en-US" dirty="0" smtClean="0"/>
              <a:t>Regular </a:t>
            </a:r>
            <a:r>
              <a:rPr lang="en-US" dirty="0"/>
              <a:t>maintenance and updates are necessary to keep the intranet secure and functional.</a:t>
            </a:r>
          </a:p>
          <a:p>
            <a:r>
              <a:rPr lang="en-US" dirty="0" smtClean="0"/>
              <a:t>Some </a:t>
            </a:r>
            <a:r>
              <a:rPr lang="en-US" dirty="0"/>
              <a:t>employees may resist using the intranet, requiring training and change management efforts.</a:t>
            </a:r>
          </a:p>
          <a:p>
            <a:r>
              <a:rPr lang="en-US" dirty="0" smtClean="0"/>
              <a:t>Intranets </a:t>
            </a:r>
            <a:r>
              <a:rPr lang="en-US" dirty="0"/>
              <a:t>need robust security measures to protect sensitive internal information</a:t>
            </a:r>
            <a:r>
              <a:rPr lang="en-US" dirty="0" smtClean="0"/>
              <a:t>.</a:t>
            </a:r>
            <a:endParaRPr lang="en-US" dirty="0"/>
          </a:p>
          <a:p>
            <a:endParaRPr lang="en-US" dirty="0"/>
          </a:p>
        </p:txBody>
      </p:sp>
    </p:spTree>
    <p:extLst>
      <p:ext uri="{BB962C8B-B14F-4D97-AF65-F5344CB8AC3E}">
        <p14:creationId xmlns:p14="http://schemas.microsoft.com/office/powerpoint/2010/main" val="12868937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90" y="406998"/>
            <a:ext cx="9800909" cy="5902362"/>
          </a:xfrm>
        </p:spPr>
      </p:pic>
    </p:spTree>
    <p:extLst>
      <p:ext uri="{BB962C8B-B14F-4D97-AF65-F5344CB8AC3E}">
        <p14:creationId xmlns:p14="http://schemas.microsoft.com/office/powerpoint/2010/main" val="21859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0861"/>
          </a:xfrm>
        </p:spPr>
        <p:txBody>
          <a:bodyPr/>
          <a:lstStyle/>
          <a:p>
            <a:r>
              <a:rPr lang="en-US" b="1" dirty="0">
                <a:solidFill>
                  <a:srgbClr val="FF0000"/>
                </a:solidFill>
                <a:effectLst>
                  <a:outerShdw blurRad="38100" dist="38100" dir="2700000" algn="tl">
                    <a:srgbClr val="C0C0C0"/>
                  </a:outerShdw>
                </a:effectLst>
              </a:rPr>
              <a:t>Network criteria</a:t>
            </a:r>
            <a:endParaRPr lang="en-US" dirty="0"/>
          </a:p>
        </p:txBody>
      </p:sp>
      <p:sp>
        <p:nvSpPr>
          <p:cNvPr id="3" name="Content Placeholder 2"/>
          <p:cNvSpPr>
            <a:spLocks noGrp="1"/>
          </p:cNvSpPr>
          <p:nvPr>
            <p:ph idx="1"/>
          </p:nvPr>
        </p:nvSpPr>
        <p:spPr>
          <a:xfrm>
            <a:off x="646111" y="1363579"/>
            <a:ext cx="10118141" cy="5181599"/>
          </a:xfrm>
        </p:spPr>
        <p:txBody>
          <a:bodyPr/>
          <a:lstStyle/>
          <a:p>
            <a:r>
              <a:rPr lang="en-US" b="1" dirty="0" smtClean="0"/>
              <a:t>Manageability. </a:t>
            </a:r>
          </a:p>
          <a:p>
            <a:pPr lvl="1"/>
            <a:r>
              <a:rPr lang="en-US" dirty="0" smtClean="0"/>
              <a:t>Having </a:t>
            </a:r>
            <a:r>
              <a:rPr lang="en-US" dirty="0"/>
              <a:t>tools and protocols in place for monitoring and managing the network efficiently</a:t>
            </a:r>
            <a:r>
              <a:rPr lang="en-US" dirty="0" smtClean="0"/>
              <a:t>.</a:t>
            </a:r>
          </a:p>
          <a:p>
            <a:pPr lvl="1"/>
            <a:r>
              <a:rPr lang="en-US" dirty="0"/>
              <a:t>Ensuring that the network is well-documented, and changes are tracked and controlled</a:t>
            </a:r>
            <a:r>
              <a:rPr lang="en-US" dirty="0" smtClean="0"/>
              <a:t>.</a:t>
            </a:r>
          </a:p>
          <a:p>
            <a:r>
              <a:rPr lang="en-US" b="1" dirty="0" smtClean="0"/>
              <a:t>Cost effectiveness. </a:t>
            </a:r>
          </a:p>
          <a:p>
            <a:pPr lvl="1"/>
            <a:r>
              <a:rPr lang="en-US" dirty="0" smtClean="0"/>
              <a:t>Evaluating </a:t>
            </a:r>
            <a:r>
              <a:rPr lang="en-US" dirty="0"/>
              <a:t>the overall costs associated with acquiring, implementing, and maintaining the network infrastructure</a:t>
            </a:r>
            <a:r>
              <a:rPr lang="en-US" dirty="0" smtClean="0"/>
              <a:t>. </a:t>
            </a:r>
            <a:r>
              <a:rPr lang="en-US" dirty="0"/>
              <a:t>Assessing the benefits of the network in relation to its costs</a:t>
            </a:r>
            <a:r>
              <a:rPr lang="en-US" dirty="0" smtClean="0"/>
              <a:t>.</a:t>
            </a:r>
          </a:p>
          <a:p>
            <a:r>
              <a:rPr lang="en-US" b="1" dirty="0" smtClean="0"/>
              <a:t>Compatibility and interoperability.</a:t>
            </a:r>
          </a:p>
          <a:p>
            <a:pPr lvl="1"/>
            <a:r>
              <a:rPr lang="en-US" dirty="0"/>
              <a:t>Adhering to industry standards to ensure compatibility with different devices and systems</a:t>
            </a:r>
            <a:r>
              <a:rPr lang="en-US" dirty="0" smtClean="0"/>
              <a:t>.</a:t>
            </a:r>
          </a:p>
          <a:p>
            <a:pPr lvl="1"/>
            <a:r>
              <a:rPr lang="en-US" dirty="0"/>
              <a:t>Ensuring that different components and systems can work together seamlessly.</a:t>
            </a:r>
            <a:endParaRPr lang="en-US" b="1" dirty="0"/>
          </a:p>
        </p:txBody>
      </p:sp>
    </p:spTree>
    <p:extLst>
      <p:ext uri="{BB962C8B-B14F-4D97-AF65-F5344CB8AC3E}">
        <p14:creationId xmlns:p14="http://schemas.microsoft.com/office/powerpoint/2010/main" val="16883876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6463"/>
            <a:ext cx="9404723" cy="673769"/>
          </a:xfrm>
        </p:spPr>
        <p:txBody>
          <a:bodyPr/>
          <a:lstStyle/>
          <a:p>
            <a:r>
              <a:rPr lang="en-US" b="1" dirty="0" smtClean="0"/>
              <a:t>Extranet </a:t>
            </a:r>
            <a:endParaRPr lang="en-US" b="1" dirty="0"/>
          </a:p>
        </p:txBody>
      </p:sp>
      <p:sp>
        <p:nvSpPr>
          <p:cNvPr id="3" name="Content Placeholder 2"/>
          <p:cNvSpPr>
            <a:spLocks noGrp="1"/>
          </p:cNvSpPr>
          <p:nvPr>
            <p:ph idx="1"/>
          </p:nvPr>
        </p:nvSpPr>
        <p:spPr>
          <a:xfrm>
            <a:off x="646111" y="850232"/>
            <a:ext cx="9797299" cy="5855368"/>
          </a:xfrm>
        </p:spPr>
        <p:txBody>
          <a:bodyPr>
            <a:normAutofit/>
          </a:bodyPr>
          <a:lstStyle/>
          <a:p>
            <a:r>
              <a:rPr lang="en-US" dirty="0"/>
              <a:t>An extranet is a private network that extends beyond an organization's internal network and allows controlled access to specific external users, such as customers, suppliers, or business partners. It combines elements of both the internet and intranet, providing a secure platform for collaborative activities and information sharing between an organization and its external </a:t>
            </a:r>
            <a:r>
              <a:rPr lang="en-US" dirty="0" smtClean="0"/>
              <a:t>stakeholders. </a:t>
            </a:r>
          </a:p>
          <a:p>
            <a:pPr marL="0" indent="0">
              <a:buNone/>
            </a:pPr>
            <a:r>
              <a:rPr lang="en-US" b="1" dirty="0"/>
              <a:t>Advantages</a:t>
            </a:r>
            <a:endParaRPr lang="en-US" dirty="0"/>
          </a:p>
          <a:p>
            <a:r>
              <a:rPr lang="en-US" dirty="0"/>
              <a:t>Extranets facilitate collaboration and communication between an organization and its external partners, such as suppliers, vendors, and clients.</a:t>
            </a:r>
          </a:p>
          <a:p>
            <a:r>
              <a:rPr lang="en-US" dirty="0"/>
              <a:t>Access to the extranet is typically controlled through authentication and authorization, ensuring secure communication.</a:t>
            </a:r>
          </a:p>
          <a:p>
            <a:r>
              <a:rPr lang="en-US" dirty="0"/>
              <a:t>Extranets enable the sharing of specific resources, documents, and information with external stakeholders.</a:t>
            </a:r>
          </a:p>
          <a:p>
            <a:r>
              <a:rPr lang="en-US" dirty="0"/>
              <a:t>Extranets provide a cost-effective means of communication and collaboration compared to traditional methods like face-to-face meetings.</a:t>
            </a:r>
            <a:endParaRPr lang="en-US" dirty="0" smtClean="0"/>
          </a:p>
        </p:txBody>
      </p:sp>
    </p:spTree>
    <p:extLst>
      <p:ext uri="{BB962C8B-B14F-4D97-AF65-F5344CB8AC3E}">
        <p14:creationId xmlns:p14="http://schemas.microsoft.com/office/powerpoint/2010/main" val="2357165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6463"/>
            <a:ext cx="9404723" cy="705853"/>
          </a:xfrm>
        </p:spPr>
        <p:txBody>
          <a:bodyPr/>
          <a:lstStyle/>
          <a:p>
            <a:r>
              <a:rPr lang="en-US" b="1" dirty="0" smtClean="0"/>
              <a:t>Extranets </a:t>
            </a:r>
            <a:endParaRPr lang="en-US" b="1" dirty="0"/>
          </a:p>
        </p:txBody>
      </p:sp>
      <p:sp>
        <p:nvSpPr>
          <p:cNvPr id="3" name="Content Placeholder 2"/>
          <p:cNvSpPr>
            <a:spLocks noGrp="1"/>
          </p:cNvSpPr>
          <p:nvPr>
            <p:ph idx="1"/>
          </p:nvPr>
        </p:nvSpPr>
        <p:spPr>
          <a:xfrm>
            <a:off x="646112" y="882316"/>
            <a:ext cx="9717088" cy="5807242"/>
          </a:xfrm>
        </p:spPr>
        <p:txBody>
          <a:bodyPr>
            <a:normAutofit/>
          </a:bodyPr>
          <a:lstStyle/>
          <a:p>
            <a:pPr marL="0" indent="0">
              <a:buNone/>
            </a:pPr>
            <a:r>
              <a:rPr lang="en-US" b="1" dirty="0" smtClean="0"/>
              <a:t>Disadvantages</a:t>
            </a:r>
            <a:endParaRPr lang="en-US" dirty="0"/>
          </a:p>
          <a:p>
            <a:r>
              <a:rPr lang="en-US" dirty="0" smtClean="0"/>
              <a:t>Despite </a:t>
            </a:r>
            <a:r>
              <a:rPr lang="en-US" dirty="0"/>
              <a:t>authentication measures, security remains a concern, especially when dealing with sensitive information.</a:t>
            </a:r>
          </a:p>
          <a:p>
            <a:r>
              <a:rPr lang="en-US" dirty="0" smtClean="0"/>
              <a:t>Setting </a:t>
            </a:r>
            <a:r>
              <a:rPr lang="en-US" dirty="0"/>
              <a:t>up and maintaining an extranet can be complex, requiring careful planning and security measures.</a:t>
            </a:r>
          </a:p>
          <a:p>
            <a:r>
              <a:rPr lang="en-US" dirty="0" smtClean="0"/>
              <a:t>Reliability </a:t>
            </a:r>
            <a:r>
              <a:rPr lang="en-US" dirty="0"/>
              <a:t>is dependent on the stability and security of external networks, which may not always be under the organization's control.</a:t>
            </a:r>
          </a:p>
          <a:p>
            <a:endParaRPr lang="en-US" dirty="0"/>
          </a:p>
          <a:p>
            <a:endParaRPr lang="en-US" dirty="0"/>
          </a:p>
        </p:txBody>
      </p:sp>
    </p:spTree>
    <p:extLst>
      <p:ext uri="{BB962C8B-B14F-4D97-AF65-F5344CB8AC3E}">
        <p14:creationId xmlns:p14="http://schemas.microsoft.com/office/powerpoint/2010/main" val="31622092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63960"/>
            <a:ext cx="9404723" cy="830651"/>
          </a:xfrm>
        </p:spPr>
        <p:txBody>
          <a:bodyPr/>
          <a:lstStyle/>
          <a:p>
            <a:r>
              <a:rPr lang="en-US" b="1" dirty="0"/>
              <a:t>Mobile Ad Hoc Network (</a:t>
            </a:r>
            <a:r>
              <a:rPr lang="en-US" b="1" dirty="0" smtClean="0"/>
              <a:t>MANET)</a:t>
            </a:r>
            <a:endParaRPr lang="en-US" dirty="0"/>
          </a:p>
        </p:txBody>
      </p:sp>
      <p:sp>
        <p:nvSpPr>
          <p:cNvPr id="3" name="Content Placeholder 2"/>
          <p:cNvSpPr>
            <a:spLocks noGrp="1"/>
          </p:cNvSpPr>
          <p:nvPr>
            <p:ph idx="1"/>
          </p:nvPr>
        </p:nvSpPr>
        <p:spPr>
          <a:xfrm>
            <a:off x="645130" y="994612"/>
            <a:ext cx="9734112" cy="5863388"/>
          </a:xfrm>
        </p:spPr>
        <p:txBody>
          <a:bodyPr>
            <a:normAutofit/>
          </a:bodyPr>
          <a:lstStyle/>
          <a:p>
            <a:r>
              <a:rPr lang="en-US" dirty="0" smtClean="0"/>
              <a:t>A </a:t>
            </a:r>
            <a:r>
              <a:rPr lang="en-US" dirty="0"/>
              <a:t>Mobile Ad Hoc Network (MANET) is a decentralized type of wireless network where nodes (devices) communicate with each other directly or through other nodes in their proximity. MANETs are dynamic and self-configuring, making them suitable for scenarios where a fixed infrastructure is unavailable or impractical. Examples include military applications, emergency response situations, and collaborative efforts in areas with limited infrastructure.</a:t>
            </a:r>
          </a:p>
          <a:p>
            <a:pPr marL="0" indent="0">
              <a:buNone/>
            </a:pPr>
            <a:r>
              <a:rPr lang="en-US" b="1" dirty="0"/>
              <a:t>Advantages:</a:t>
            </a:r>
            <a:endParaRPr lang="en-US" dirty="0"/>
          </a:p>
          <a:p>
            <a:r>
              <a:rPr lang="en-US" dirty="0" smtClean="0"/>
              <a:t>MANETs </a:t>
            </a:r>
            <a:r>
              <a:rPr lang="en-US" dirty="0"/>
              <a:t>are highly flexible and can be set up quickly without relying on fixed infrastructure.</a:t>
            </a:r>
          </a:p>
          <a:p>
            <a:r>
              <a:rPr lang="en-US" dirty="0" smtClean="0"/>
              <a:t>Ideal </a:t>
            </a:r>
            <a:r>
              <a:rPr lang="en-US" dirty="0"/>
              <a:t>for emergency scenarios or situations where the establishment of a fixed infrastructure is not feasible.</a:t>
            </a:r>
          </a:p>
          <a:p>
            <a:r>
              <a:rPr lang="en-US" dirty="0" smtClean="0"/>
              <a:t>MANETs </a:t>
            </a:r>
            <a:r>
              <a:rPr lang="en-US" dirty="0"/>
              <a:t>operate without a centralized control, allowing for increased autonomy among nodes.</a:t>
            </a:r>
          </a:p>
          <a:p>
            <a:r>
              <a:rPr lang="en-US" dirty="0" smtClean="0"/>
              <a:t>MANETs </a:t>
            </a:r>
            <a:r>
              <a:rPr lang="en-US" dirty="0"/>
              <a:t>can be more cost-efficient in certain scenarios compared to deploying fixed infrastructure</a:t>
            </a:r>
            <a:r>
              <a:rPr lang="en-US" dirty="0" smtClean="0"/>
              <a:t>.</a:t>
            </a:r>
            <a:endParaRPr lang="en-US" dirty="0"/>
          </a:p>
        </p:txBody>
      </p:sp>
    </p:spTree>
    <p:extLst>
      <p:ext uri="{BB962C8B-B14F-4D97-AF65-F5344CB8AC3E}">
        <p14:creationId xmlns:p14="http://schemas.microsoft.com/office/powerpoint/2010/main" val="21166788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002"/>
            <a:ext cx="9404723" cy="798566"/>
          </a:xfrm>
        </p:spPr>
        <p:txBody>
          <a:bodyPr/>
          <a:lstStyle/>
          <a:p>
            <a:r>
              <a:rPr lang="en-US" b="1" dirty="0" smtClean="0"/>
              <a:t>MANET</a:t>
            </a:r>
            <a:endParaRPr lang="en-US" b="1" dirty="0"/>
          </a:p>
        </p:txBody>
      </p:sp>
      <p:sp>
        <p:nvSpPr>
          <p:cNvPr id="3" name="Content Placeholder 2"/>
          <p:cNvSpPr>
            <a:spLocks noGrp="1"/>
          </p:cNvSpPr>
          <p:nvPr>
            <p:ph idx="1"/>
          </p:nvPr>
        </p:nvSpPr>
        <p:spPr>
          <a:xfrm>
            <a:off x="646111" y="978569"/>
            <a:ext cx="9404723" cy="4852736"/>
          </a:xfrm>
        </p:spPr>
        <p:txBody>
          <a:bodyPr>
            <a:normAutofit/>
          </a:bodyPr>
          <a:lstStyle/>
          <a:p>
            <a:pPr marL="0" indent="0">
              <a:buNone/>
            </a:pPr>
            <a:r>
              <a:rPr lang="en-US" b="1" dirty="0"/>
              <a:t>Disadvantages:</a:t>
            </a:r>
            <a:endParaRPr lang="en-US" dirty="0"/>
          </a:p>
          <a:p>
            <a:r>
              <a:rPr lang="en-US" dirty="0" smtClean="0"/>
              <a:t>The </a:t>
            </a:r>
            <a:r>
              <a:rPr lang="en-US" dirty="0"/>
              <a:t>lack of a centralized authority makes MANETs vulnerable to security threats such as attacks and unauthorized access.</a:t>
            </a:r>
          </a:p>
          <a:p>
            <a:r>
              <a:rPr lang="en-US" dirty="0" smtClean="0"/>
              <a:t>Scalability </a:t>
            </a:r>
            <a:r>
              <a:rPr lang="en-US" dirty="0"/>
              <a:t>can be a challenge as the network size increases, and the efficiency of routing algorithms may decrease.</a:t>
            </a:r>
          </a:p>
          <a:p>
            <a:r>
              <a:rPr lang="en-US" dirty="0" smtClean="0"/>
              <a:t>Constant </a:t>
            </a:r>
            <a:r>
              <a:rPr lang="en-US" dirty="0"/>
              <a:t>changes in the network's topology due to node mobility can impact network performance and reliability.</a:t>
            </a:r>
          </a:p>
          <a:p>
            <a:r>
              <a:rPr lang="en-US" dirty="0" smtClean="0"/>
              <a:t>Mobile </a:t>
            </a:r>
            <a:r>
              <a:rPr lang="en-US" dirty="0"/>
              <a:t>devices in MANETs may have limited power and processing capabilities, affecting overall network efficiency.</a:t>
            </a:r>
          </a:p>
          <a:p>
            <a:endParaRPr lang="en-US" dirty="0"/>
          </a:p>
        </p:txBody>
      </p:sp>
    </p:spTree>
    <p:extLst>
      <p:ext uri="{BB962C8B-B14F-4D97-AF65-F5344CB8AC3E}">
        <p14:creationId xmlns:p14="http://schemas.microsoft.com/office/powerpoint/2010/main" val="2007475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80002"/>
            <a:ext cx="9404723" cy="734398"/>
          </a:xfrm>
        </p:spPr>
        <p:txBody>
          <a:bodyPr/>
          <a:lstStyle/>
          <a:p>
            <a:r>
              <a:rPr lang="en-US" b="1" dirty="0" smtClean="0"/>
              <a:t>NETWORK ANALOGIES</a:t>
            </a:r>
            <a:endParaRPr lang="en-US" b="1" dirty="0"/>
          </a:p>
        </p:txBody>
      </p:sp>
      <p:sp>
        <p:nvSpPr>
          <p:cNvPr id="3" name="Content Placeholder 2"/>
          <p:cNvSpPr>
            <a:spLocks noGrp="1"/>
          </p:cNvSpPr>
          <p:nvPr>
            <p:ph idx="1"/>
          </p:nvPr>
        </p:nvSpPr>
        <p:spPr>
          <a:xfrm>
            <a:off x="645130" y="914400"/>
            <a:ext cx="9750154" cy="5759116"/>
          </a:xfrm>
        </p:spPr>
        <p:txBody>
          <a:bodyPr>
            <a:normAutofit/>
          </a:bodyPr>
          <a:lstStyle/>
          <a:p>
            <a:pPr marL="0" indent="0">
              <a:buNone/>
            </a:pPr>
            <a:r>
              <a:rPr lang="en-US" dirty="0"/>
              <a:t>Analogies and layouts are often used to explain the structure and functionality of different types of networks</a:t>
            </a:r>
            <a:r>
              <a:rPr lang="en-US" dirty="0" smtClean="0"/>
              <a:t>.</a:t>
            </a:r>
          </a:p>
          <a:p>
            <a:r>
              <a:rPr lang="en-US" b="1" dirty="0" smtClean="0"/>
              <a:t>Highway </a:t>
            </a:r>
            <a:r>
              <a:rPr lang="en-US" b="1" dirty="0"/>
              <a:t>System </a:t>
            </a:r>
            <a:r>
              <a:rPr lang="en-US" b="1" dirty="0" smtClean="0"/>
              <a:t>Analogy:</a:t>
            </a:r>
            <a:r>
              <a:rPr lang="en-US" dirty="0"/>
              <a:t> </a:t>
            </a:r>
            <a:r>
              <a:rPr lang="en-US" dirty="0" smtClean="0"/>
              <a:t>Compares </a:t>
            </a:r>
            <a:r>
              <a:rPr lang="en-US" dirty="0"/>
              <a:t>a network to a highway system where data (vehicles) travels between different locations (cities</a:t>
            </a:r>
            <a:r>
              <a:rPr lang="en-US" dirty="0" smtClean="0"/>
              <a:t>). The </a:t>
            </a:r>
            <a:r>
              <a:rPr lang="en-US" dirty="0"/>
              <a:t>roads (communication lines) connect cities (devices), and data (vehicles) moves efficiently.</a:t>
            </a:r>
          </a:p>
          <a:p>
            <a:r>
              <a:rPr lang="en-US" b="1" dirty="0" smtClean="0"/>
              <a:t>Postal </a:t>
            </a:r>
            <a:r>
              <a:rPr lang="en-US" b="1" dirty="0"/>
              <a:t>System </a:t>
            </a:r>
            <a:r>
              <a:rPr lang="en-US" b="1" dirty="0" smtClean="0"/>
              <a:t>Analogy:</a:t>
            </a:r>
            <a:r>
              <a:rPr lang="en-US" dirty="0"/>
              <a:t> </a:t>
            </a:r>
            <a:r>
              <a:rPr lang="en-US" dirty="0" smtClean="0"/>
              <a:t>Relates </a:t>
            </a:r>
            <a:r>
              <a:rPr lang="en-US" dirty="0"/>
              <a:t>a network to a postal system where information (letters/packages) is sent and </a:t>
            </a:r>
            <a:r>
              <a:rPr lang="en-US" dirty="0" smtClean="0"/>
              <a:t>received. Data </a:t>
            </a:r>
            <a:r>
              <a:rPr lang="en-US" dirty="0"/>
              <a:t>packets are like letters, routers/switches are post offices, and delivery routes represent communication paths.</a:t>
            </a:r>
          </a:p>
          <a:p>
            <a:r>
              <a:rPr lang="en-US" b="1" dirty="0" smtClean="0"/>
              <a:t>Social </a:t>
            </a:r>
            <a:r>
              <a:rPr lang="en-US" b="1" dirty="0"/>
              <a:t>Network </a:t>
            </a:r>
            <a:r>
              <a:rPr lang="en-US" b="1" dirty="0" smtClean="0"/>
              <a:t>Analogy:</a:t>
            </a:r>
            <a:r>
              <a:rPr lang="en-US" dirty="0"/>
              <a:t> </a:t>
            </a:r>
            <a:r>
              <a:rPr lang="en-US" dirty="0" smtClean="0"/>
              <a:t>Compares </a:t>
            </a:r>
            <a:r>
              <a:rPr lang="en-US" dirty="0"/>
              <a:t>a network to a social network where people (devices) are connected through relationships (communication links</a:t>
            </a:r>
            <a:r>
              <a:rPr lang="en-US" dirty="0" smtClean="0"/>
              <a:t>). Devices </a:t>
            </a:r>
            <a:r>
              <a:rPr lang="en-US" dirty="0"/>
              <a:t>communicate and share information much like people in a social network</a:t>
            </a:r>
            <a:r>
              <a:rPr lang="en-US" dirty="0" smtClean="0"/>
              <a:t>.</a:t>
            </a:r>
            <a:endParaRPr lang="en-US" dirty="0"/>
          </a:p>
        </p:txBody>
      </p:sp>
    </p:spTree>
    <p:extLst>
      <p:ext uri="{BB962C8B-B14F-4D97-AF65-F5344CB8AC3E}">
        <p14:creationId xmlns:p14="http://schemas.microsoft.com/office/powerpoint/2010/main" val="232892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406" y="163961"/>
            <a:ext cx="9404723" cy="750440"/>
          </a:xfrm>
        </p:spPr>
        <p:txBody>
          <a:bodyPr/>
          <a:lstStyle/>
          <a:p>
            <a:r>
              <a:rPr lang="en-US" b="1" dirty="0" smtClean="0"/>
              <a:t>NETWORK ANALOGIES</a:t>
            </a:r>
            <a:endParaRPr lang="en-US" b="1" dirty="0"/>
          </a:p>
        </p:txBody>
      </p:sp>
      <p:sp>
        <p:nvSpPr>
          <p:cNvPr id="3" name="Content Placeholder 2"/>
          <p:cNvSpPr>
            <a:spLocks noGrp="1"/>
          </p:cNvSpPr>
          <p:nvPr>
            <p:ph idx="1"/>
          </p:nvPr>
        </p:nvSpPr>
        <p:spPr>
          <a:xfrm>
            <a:off x="758406" y="1090864"/>
            <a:ext cx="9556668" cy="5189620"/>
          </a:xfrm>
        </p:spPr>
        <p:txBody>
          <a:bodyPr/>
          <a:lstStyle/>
          <a:p>
            <a:r>
              <a:rPr lang="en-US" b="1" dirty="0" smtClean="0"/>
              <a:t>Centralized </a:t>
            </a:r>
            <a:r>
              <a:rPr lang="en-US" b="1" dirty="0"/>
              <a:t>Office </a:t>
            </a:r>
            <a:r>
              <a:rPr lang="en-US" b="1" dirty="0" smtClean="0"/>
              <a:t>Analogy:</a:t>
            </a:r>
            <a:r>
              <a:rPr lang="en-US" dirty="0" smtClean="0"/>
              <a:t> Equates </a:t>
            </a:r>
            <a:r>
              <a:rPr lang="en-US" dirty="0"/>
              <a:t>a network to a centralized office where employees (devices) communicate through a central hub (server</a:t>
            </a:r>
            <a:r>
              <a:rPr lang="en-US" dirty="0" smtClean="0"/>
              <a:t>). The </a:t>
            </a:r>
            <a:r>
              <a:rPr lang="en-US" dirty="0"/>
              <a:t>central hub serves as a focal point for communication and resource sharing.</a:t>
            </a:r>
          </a:p>
          <a:p>
            <a:r>
              <a:rPr lang="en-US" b="1" dirty="0" smtClean="0"/>
              <a:t>Library </a:t>
            </a:r>
            <a:r>
              <a:rPr lang="en-US" b="1" dirty="0"/>
              <a:t>Catalog </a:t>
            </a:r>
            <a:r>
              <a:rPr lang="en-US" b="1" dirty="0" smtClean="0"/>
              <a:t>Analogy:</a:t>
            </a:r>
            <a:r>
              <a:rPr lang="en-US" dirty="0"/>
              <a:t> </a:t>
            </a:r>
            <a:r>
              <a:rPr lang="en-US" dirty="0" smtClean="0"/>
              <a:t>Relates </a:t>
            </a:r>
            <a:r>
              <a:rPr lang="en-US" dirty="0"/>
              <a:t>a network to a library catalog where resources (data) are organized and accessed through a centralized </a:t>
            </a:r>
            <a:r>
              <a:rPr lang="en-US" dirty="0" smtClean="0"/>
              <a:t>system. Devices </a:t>
            </a:r>
            <a:r>
              <a:rPr lang="en-US" dirty="0"/>
              <a:t>access and retrieve information from a central repository.</a:t>
            </a:r>
          </a:p>
          <a:p>
            <a:endParaRPr lang="en-US" dirty="0"/>
          </a:p>
          <a:p>
            <a:endParaRPr lang="en-US" dirty="0"/>
          </a:p>
        </p:txBody>
      </p:sp>
    </p:spTree>
    <p:extLst>
      <p:ext uri="{BB962C8B-B14F-4D97-AF65-F5344CB8AC3E}">
        <p14:creationId xmlns:p14="http://schemas.microsoft.com/office/powerpoint/2010/main" val="2263299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3683</TotalTime>
  <Words>6843</Words>
  <Application>Microsoft Office PowerPoint</Application>
  <PresentationFormat>Widescreen</PresentationFormat>
  <Paragraphs>570</Paragraphs>
  <Slides>95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Calibri</vt:lpstr>
      <vt:lpstr>Century Gothic</vt:lpstr>
      <vt:lpstr>Wingdings 3</vt:lpstr>
      <vt:lpstr>Ion</vt:lpstr>
      <vt:lpstr>Chapter One</vt:lpstr>
      <vt:lpstr>Students will be able to:</vt:lpstr>
      <vt:lpstr>DATA COMMUNICATION</vt:lpstr>
      <vt:lpstr>Data communications</vt:lpstr>
      <vt:lpstr>Data communication</vt:lpstr>
      <vt:lpstr>What is a Network</vt:lpstr>
      <vt:lpstr>Network criteria </vt:lpstr>
      <vt:lpstr>Network criteria</vt:lpstr>
      <vt:lpstr>Network criteria</vt:lpstr>
      <vt:lpstr>Network criteria</vt:lpstr>
      <vt:lpstr>Point to point Connections</vt:lpstr>
      <vt:lpstr>Multi point Connections</vt:lpstr>
      <vt:lpstr>Types of Data Communications</vt:lpstr>
      <vt:lpstr>DATA FLOW/ CONNECTIVITY TYPES</vt:lpstr>
      <vt:lpstr>Types of data communications Simplex transmission</vt:lpstr>
      <vt:lpstr>Half duplex</vt:lpstr>
      <vt:lpstr>Full Duplex </vt:lpstr>
      <vt:lpstr>Transmission modes</vt:lpstr>
      <vt:lpstr>Unicast </vt:lpstr>
      <vt:lpstr>Broadcast</vt:lpstr>
      <vt:lpstr>Multicast </vt:lpstr>
      <vt:lpstr>Communication model</vt:lpstr>
      <vt:lpstr>Components of a Communication System (communication model).</vt:lpstr>
      <vt:lpstr>The Communication Model</vt:lpstr>
      <vt:lpstr>Computer network tasks.</vt:lpstr>
      <vt:lpstr>Computer network tasks</vt:lpstr>
      <vt:lpstr>Challenges of computer networking</vt:lpstr>
      <vt:lpstr>Data transmission and transmission media.</vt:lpstr>
      <vt:lpstr>Analog signals</vt:lpstr>
      <vt:lpstr>Digital signals</vt:lpstr>
      <vt:lpstr>Types of data transmission</vt:lpstr>
      <vt:lpstr>Parallel Transmission</vt:lpstr>
      <vt:lpstr>Serial Transmission</vt:lpstr>
      <vt:lpstr>Serial and Parallel Communications</vt:lpstr>
      <vt:lpstr>Types of serial Transmission</vt:lpstr>
      <vt:lpstr>Asynchronous transmission</vt:lpstr>
      <vt:lpstr>Advantages of asynchronous transmission.</vt:lpstr>
      <vt:lpstr>Disadvantages of asynchronous transmission </vt:lpstr>
      <vt:lpstr>Synchronous Transmission</vt:lpstr>
      <vt:lpstr>Advantage of synchronous transmission</vt:lpstr>
      <vt:lpstr>PowerPoint Presentation</vt:lpstr>
      <vt:lpstr>Data transmission media</vt:lpstr>
      <vt:lpstr>Factors to consider when choosing a transmission medium </vt:lpstr>
      <vt:lpstr>Guided transmission media</vt:lpstr>
      <vt:lpstr>Twisted Pair cable</vt:lpstr>
      <vt:lpstr>Unshielded twisted pair</vt:lpstr>
      <vt:lpstr>Shielded Twisted Pair (STP)</vt:lpstr>
      <vt:lpstr>Advantages of Twisted Pair Cable</vt:lpstr>
      <vt:lpstr>Coaxial cable</vt:lpstr>
      <vt:lpstr>Coaxial cable</vt:lpstr>
      <vt:lpstr>Fiber-Optic Cables</vt:lpstr>
      <vt:lpstr>Fiber optic cable</vt:lpstr>
      <vt:lpstr>Unguided media</vt:lpstr>
      <vt:lpstr>Microwave </vt:lpstr>
      <vt:lpstr>Satellite </vt:lpstr>
      <vt:lpstr>Infrared and Bluetooth</vt:lpstr>
      <vt:lpstr>Cable termination.</vt:lpstr>
      <vt:lpstr>Cable Termination  Twisted Pair Cable (Ethernet Cables)</vt:lpstr>
      <vt:lpstr>Twisted Pair (Ethernet) cable</vt:lpstr>
      <vt:lpstr>Ethernet Cable</vt:lpstr>
      <vt:lpstr>Ethernet cables.</vt:lpstr>
      <vt:lpstr>Advantages of Ethernet Cables</vt:lpstr>
      <vt:lpstr>Disadvantages of Ethernet cables</vt:lpstr>
      <vt:lpstr>Coaxial cable</vt:lpstr>
      <vt:lpstr>Coaxial Cable</vt:lpstr>
      <vt:lpstr>Fibre Optic Cable</vt:lpstr>
      <vt:lpstr>Fibre Optic Cable</vt:lpstr>
      <vt:lpstr>CLASSIFICATION OF NETWORKS BY THEIR GEOGRAPHY</vt:lpstr>
      <vt:lpstr>LOCAL AREA NETWORK(LAN) </vt:lpstr>
      <vt:lpstr>WIDE AREA NETWORK</vt:lpstr>
      <vt:lpstr>PERSONAL AREA NETWORK(PAN) </vt:lpstr>
      <vt:lpstr>CAMPUS AREA NETWORK(CAN) </vt:lpstr>
      <vt:lpstr>METROPOLITAN AREA NETWORK(MAN)</vt:lpstr>
      <vt:lpstr>PowerPoint Presentation</vt:lpstr>
      <vt:lpstr>PowerPoint Presentation</vt:lpstr>
      <vt:lpstr>Comparison of LAN, WAN, MAN</vt:lpstr>
      <vt:lpstr>NETWORK CLASSIFICATION BY THEIR COMPONENT ROLE</vt:lpstr>
      <vt:lpstr>Peer to Peer network</vt:lpstr>
      <vt:lpstr>ADVANTAGESOF PEER TO PEER NETWORK </vt:lpstr>
      <vt:lpstr>CLIENT/SERVER NETWORK </vt:lpstr>
      <vt:lpstr>ADVANTAGES OF CLIENT-SERVER NETWORK </vt:lpstr>
      <vt:lpstr>Types of servers.</vt:lpstr>
      <vt:lpstr>TYPES OF SERVERS </vt:lpstr>
      <vt:lpstr>INTERNET, INTRANET AND EXTRANET </vt:lpstr>
      <vt:lpstr>Internet </vt:lpstr>
      <vt:lpstr>Internet </vt:lpstr>
      <vt:lpstr>Intranet</vt:lpstr>
      <vt:lpstr>Extranet </vt:lpstr>
      <vt:lpstr>PowerPoint Presentation</vt:lpstr>
      <vt:lpstr>Extranet </vt:lpstr>
      <vt:lpstr>Extranets </vt:lpstr>
      <vt:lpstr>Mobile Ad Hoc Network (MANET)</vt:lpstr>
      <vt:lpstr>MANET</vt:lpstr>
      <vt:lpstr>NETWORK ANALOGIES</vt:lpstr>
      <vt:lpstr>NETWORK ANALOGIES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Communications</dc:title>
  <dc:creator>MISD LAB 2</dc:creator>
  <cp:lastModifiedBy>MISD LAB 2</cp:lastModifiedBy>
  <cp:revision>496</cp:revision>
  <dcterms:created xsi:type="dcterms:W3CDTF">2023-08-10T00:08:35Z</dcterms:created>
  <dcterms:modified xsi:type="dcterms:W3CDTF">2024-01-16T11:24:21Z</dcterms:modified>
</cp:coreProperties>
</file>