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93"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22" r:id="rId51"/>
    <p:sldId id="323" r:id="rId52"/>
    <p:sldId id="324" r:id="rId53"/>
    <p:sldId id="325" r:id="rId54"/>
    <p:sldId id="326" r:id="rId55"/>
    <p:sldId id="327" r:id="rId56"/>
    <p:sldId id="328" r:id="rId57"/>
    <p:sldId id="329"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54" autoAdjust="0"/>
    <p:restoredTop sz="94660"/>
  </p:normalViewPr>
  <p:slideViewPr>
    <p:cSldViewPr snapToGrid="0">
      <p:cViewPr varScale="1">
        <p:scale>
          <a:sx n="53" d="100"/>
          <a:sy n="53" d="100"/>
        </p:scale>
        <p:origin x="78"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CCA5F-5CC7-43DF-8311-122CBA92108D}"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4B3A5-C9C4-44C6-96E8-5B20FA338D2C}" type="slidenum">
              <a:rPr lang="en-US" smtClean="0"/>
              <a:t>‹#›</a:t>
            </a:fld>
            <a:endParaRPr lang="en-US"/>
          </a:p>
        </p:txBody>
      </p:sp>
    </p:spTree>
    <p:extLst>
      <p:ext uri="{BB962C8B-B14F-4D97-AF65-F5344CB8AC3E}">
        <p14:creationId xmlns:p14="http://schemas.microsoft.com/office/powerpoint/2010/main" val="392236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Example:</a:t>
            </a:r>
          </a:p>
          <a:p>
            <a:r>
              <a:rPr lang="en-US" dirty="0" smtClean="0"/>
              <a:t>Consider the network 192.168.1.0 with a subnet mask of 255.255.255.0 (/24).</a:t>
            </a:r>
          </a:p>
          <a:p>
            <a:r>
              <a:rPr lang="en-US" dirty="0" smtClean="0"/>
              <a:t>Subnet 1: 192.168.1.0/25</a:t>
            </a:r>
          </a:p>
          <a:p>
            <a:pPr lvl="1"/>
            <a:r>
              <a:rPr lang="en-US" dirty="0" smtClean="0"/>
              <a:t>Addresses: 192.168.1.1 to 192.168.1.126</a:t>
            </a:r>
          </a:p>
          <a:p>
            <a:r>
              <a:rPr lang="en-US" dirty="0" smtClean="0"/>
              <a:t>Subnet 2: 192.168.1.128/25</a:t>
            </a:r>
          </a:p>
          <a:p>
            <a:pPr lvl="1"/>
            <a:r>
              <a:rPr lang="en-US" dirty="0" smtClean="0"/>
              <a:t>Addresses: 192.168.1.129 to 192.168.1.254</a:t>
            </a:r>
          </a:p>
          <a:p>
            <a:r>
              <a:rPr lang="en-US" dirty="0" smtClean="0"/>
              <a:t>This example creates two subnets with 126 hosts each.</a:t>
            </a:r>
          </a:p>
          <a:p>
            <a:endParaRPr lang="en-US" dirty="0"/>
          </a:p>
        </p:txBody>
      </p:sp>
      <p:sp>
        <p:nvSpPr>
          <p:cNvPr id="4" name="Slide Number Placeholder 3"/>
          <p:cNvSpPr>
            <a:spLocks noGrp="1"/>
          </p:cNvSpPr>
          <p:nvPr>
            <p:ph type="sldNum" sz="quarter" idx="10"/>
          </p:nvPr>
        </p:nvSpPr>
        <p:spPr/>
        <p:txBody>
          <a:bodyPr/>
          <a:lstStyle/>
          <a:p>
            <a:fld id="{DFA4B3A5-C9C4-44C6-96E8-5B20FA338D2C}" type="slidenum">
              <a:rPr lang="en-US" smtClean="0"/>
              <a:t>56</a:t>
            </a:fld>
            <a:endParaRPr lang="en-US"/>
          </a:p>
        </p:txBody>
      </p:sp>
    </p:spTree>
    <p:extLst>
      <p:ext uri="{BB962C8B-B14F-4D97-AF65-F5344CB8AC3E}">
        <p14:creationId xmlns:p14="http://schemas.microsoft.com/office/powerpoint/2010/main" val="124011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AD0048-3D68-4C21-B71A-20620EE7D53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329610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0048-3D68-4C21-B71A-20620EE7D53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3882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0048-3D68-4C21-B71A-20620EE7D53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98377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AD0048-3D68-4C21-B71A-20620EE7D53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68078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D0048-3D68-4C21-B71A-20620EE7D53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261511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AD0048-3D68-4C21-B71A-20620EE7D53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120288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AD0048-3D68-4C21-B71A-20620EE7D53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181962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AD0048-3D68-4C21-B71A-20620EE7D53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3840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0048-3D68-4C21-B71A-20620EE7D53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13288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AD0048-3D68-4C21-B71A-20620EE7D53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292722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AD0048-3D68-4C21-B71A-20620EE7D53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486AD-CF08-45C6-B7AC-DF98FEE398E1}" type="slidenum">
              <a:rPr lang="en-US" smtClean="0"/>
              <a:t>‹#›</a:t>
            </a:fld>
            <a:endParaRPr lang="en-US"/>
          </a:p>
        </p:txBody>
      </p:sp>
    </p:spTree>
    <p:extLst>
      <p:ext uri="{BB962C8B-B14F-4D97-AF65-F5344CB8AC3E}">
        <p14:creationId xmlns:p14="http://schemas.microsoft.com/office/powerpoint/2010/main" val="6220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0048-3D68-4C21-B71A-20620EE7D534}"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486AD-CF08-45C6-B7AC-DF98FEE398E1}" type="slidenum">
              <a:rPr lang="en-US" smtClean="0"/>
              <a:t>‹#›</a:t>
            </a:fld>
            <a:endParaRPr lang="en-US"/>
          </a:p>
        </p:txBody>
      </p:sp>
    </p:spTree>
    <p:extLst>
      <p:ext uri="{BB962C8B-B14F-4D97-AF65-F5344CB8AC3E}">
        <p14:creationId xmlns:p14="http://schemas.microsoft.com/office/powerpoint/2010/main" val="1976870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Two</a:t>
            </a:r>
            <a:endParaRPr lang="en-US" b="1" dirty="0"/>
          </a:p>
        </p:txBody>
      </p:sp>
      <p:sp>
        <p:nvSpPr>
          <p:cNvPr id="3" name="Subtitle 2"/>
          <p:cNvSpPr>
            <a:spLocks noGrp="1"/>
          </p:cNvSpPr>
          <p:nvPr>
            <p:ph type="subTitle" idx="1"/>
          </p:nvPr>
        </p:nvSpPr>
        <p:spPr/>
        <p:txBody>
          <a:bodyPr>
            <a:normAutofit/>
          </a:bodyPr>
          <a:lstStyle/>
          <a:p>
            <a:r>
              <a:rPr lang="en-US" sz="4800" b="1" dirty="0" smtClean="0"/>
              <a:t>Components </a:t>
            </a:r>
            <a:r>
              <a:rPr lang="en-US" sz="4800" b="1" dirty="0"/>
              <a:t>of a network</a:t>
            </a:r>
            <a:endParaRPr lang="en-US" sz="4800" dirty="0"/>
          </a:p>
        </p:txBody>
      </p:sp>
    </p:spTree>
    <p:extLst>
      <p:ext uri="{BB962C8B-B14F-4D97-AF65-F5344CB8AC3E}">
        <p14:creationId xmlns:p14="http://schemas.microsoft.com/office/powerpoint/2010/main" val="343595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4"/>
          </a:xfrm>
        </p:spPr>
        <p:txBody>
          <a:bodyPr/>
          <a:lstStyle/>
          <a:p>
            <a:r>
              <a:rPr lang="en-US" b="1" dirty="0" smtClean="0"/>
              <a:t>Router </a:t>
            </a:r>
            <a:endParaRPr lang="en-US" b="1" dirty="0"/>
          </a:p>
        </p:txBody>
      </p:sp>
      <p:sp>
        <p:nvSpPr>
          <p:cNvPr id="3" name="Content Placeholder 2"/>
          <p:cNvSpPr>
            <a:spLocks noGrp="1"/>
          </p:cNvSpPr>
          <p:nvPr>
            <p:ph idx="1"/>
          </p:nvPr>
        </p:nvSpPr>
        <p:spPr>
          <a:xfrm>
            <a:off x="838200" y="1144589"/>
            <a:ext cx="10515600" cy="5032374"/>
          </a:xfrm>
        </p:spPr>
        <p:txBody>
          <a:bodyPr/>
          <a:lstStyle/>
          <a:p>
            <a:r>
              <a:rPr lang="en-US" dirty="0" smtClean="0"/>
              <a:t>A router connects multiple networks and routs communications traffic to the appropriate network using the fastest available path.</a:t>
            </a:r>
          </a:p>
          <a:p>
            <a:r>
              <a:rPr lang="en-US" dirty="0" smtClean="0"/>
              <a:t>A router allows multiple computers to share a single high speed internet connection such as through a cable modem.</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704" y="2895238"/>
            <a:ext cx="6243143" cy="3694748"/>
          </a:xfrm>
          <a:prstGeom prst="rect">
            <a:avLst/>
          </a:prstGeom>
        </p:spPr>
      </p:pic>
    </p:spTree>
    <p:extLst>
      <p:ext uri="{BB962C8B-B14F-4D97-AF65-F5344CB8AC3E}">
        <p14:creationId xmlns:p14="http://schemas.microsoft.com/office/powerpoint/2010/main" val="3067487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Bridge</a:t>
            </a:r>
            <a:endParaRPr lang="en-US" b="1" dirty="0"/>
          </a:p>
        </p:txBody>
      </p:sp>
      <p:sp>
        <p:nvSpPr>
          <p:cNvPr id="3" name="Content Placeholder 2"/>
          <p:cNvSpPr>
            <a:spLocks noGrp="1"/>
          </p:cNvSpPr>
          <p:nvPr>
            <p:ph idx="1"/>
          </p:nvPr>
        </p:nvSpPr>
        <p:spPr/>
        <p:txBody>
          <a:bodyPr/>
          <a:lstStyle/>
          <a:p>
            <a:r>
              <a:rPr lang="en-US" dirty="0" smtClean="0"/>
              <a:t>A bridge connects two pieces of land together offering a path from one to another.</a:t>
            </a:r>
          </a:p>
          <a:p>
            <a:r>
              <a:rPr lang="en-US" dirty="0" smtClean="0"/>
              <a:t>A network bridge is a device that connects two networks making each accessible to the other. A bridge knows all of the addresses on each side of the bridge and can send information accordingly.</a:t>
            </a:r>
          </a:p>
          <a:p>
            <a:endParaRPr lang="en-US" dirty="0"/>
          </a:p>
        </p:txBody>
      </p:sp>
    </p:spTree>
    <p:extLst>
      <p:ext uri="{BB962C8B-B14F-4D97-AF65-F5344CB8AC3E}">
        <p14:creationId xmlns:p14="http://schemas.microsoft.com/office/powerpoint/2010/main" val="3447698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Multiplexer </a:t>
            </a:r>
            <a:endParaRPr lang="en-US" b="1" dirty="0"/>
          </a:p>
        </p:txBody>
      </p:sp>
      <p:sp>
        <p:nvSpPr>
          <p:cNvPr id="3" name="Content Placeholder 2"/>
          <p:cNvSpPr>
            <a:spLocks noGrp="1"/>
          </p:cNvSpPr>
          <p:nvPr>
            <p:ph idx="1"/>
          </p:nvPr>
        </p:nvSpPr>
        <p:spPr/>
        <p:txBody>
          <a:bodyPr/>
          <a:lstStyle/>
          <a:p>
            <a:r>
              <a:rPr lang="en-US" dirty="0" smtClean="0"/>
              <a:t>A multiplexer is a device that combines two or more input signals from various devices into a single stream of data and then transmits it over a single transmission medium.</a:t>
            </a:r>
          </a:p>
          <a:p>
            <a:r>
              <a:rPr lang="en-US" dirty="0" smtClean="0"/>
              <a:t>By combining the separate data streams into one, a multiplexer increases the efficiency of communications and reduces the need for using multiple separate transmission media.</a:t>
            </a:r>
            <a:endParaRPr lang="en-US" dirty="0"/>
          </a:p>
        </p:txBody>
      </p:sp>
    </p:spTree>
    <p:extLst>
      <p:ext uri="{BB962C8B-B14F-4D97-AF65-F5344CB8AC3E}">
        <p14:creationId xmlns:p14="http://schemas.microsoft.com/office/powerpoint/2010/main" val="723254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 SOFTWARE</a:t>
            </a:r>
            <a:endParaRPr lang="en-US" b="1" dirty="0"/>
          </a:p>
        </p:txBody>
      </p:sp>
      <p:sp>
        <p:nvSpPr>
          <p:cNvPr id="3" name="Content Placeholder 2"/>
          <p:cNvSpPr>
            <a:spLocks noGrp="1"/>
          </p:cNvSpPr>
          <p:nvPr>
            <p:ph idx="1"/>
          </p:nvPr>
        </p:nvSpPr>
        <p:spPr/>
        <p:txBody>
          <a:bodyPr/>
          <a:lstStyle/>
          <a:p>
            <a:r>
              <a:rPr lang="en-US" dirty="0" smtClean="0"/>
              <a:t>The communication software is responsible for network control, access control, transmission control, error detection/correction and network security.</a:t>
            </a:r>
          </a:p>
          <a:p>
            <a:pPr marL="0" indent="0">
              <a:buNone/>
            </a:pPr>
            <a:r>
              <a:rPr lang="en-US" dirty="0" smtClean="0"/>
              <a:t>Communications software consists of programs that:</a:t>
            </a:r>
            <a:endParaRPr lang="en-US" dirty="0"/>
          </a:p>
          <a:p>
            <a:pPr lvl="1"/>
            <a:r>
              <a:rPr lang="en-US" dirty="0" smtClean="0"/>
              <a:t>Help users establish a connection to another computer or network. (system software).</a:t>
            </a:r>
          </a:p>
          <a:p>
            <a:pPr lvl="1"/>
            <a:r>
              <a:rPr lang="en-US" dirty="0" smtClean="0"/>
              <a:t>Manage the transmission of data, instructions and information. </a:t>
            </a:r>
            <a:r>
              <a:rPr lang="en-US" dirty="0"/>
              <a:t>(system software).</a:t>
            </a:r>
            <a:endParaRPr lang="en-US" dirty="0" smtClean="0"/>
          </a:p>
          <a:p>
            <a:pPr lvl="1"/>
            <a:r>
              <a:rPr lang="en-US" dirty="0" smtClean="0"/>
              <a:t>Provide an interface for users to communicate with one another. (application </a:t>
            </a:r>
            <a:r>
              <a:rPr lang="en-US" dirty="0"/>
              <a:t>software).</a:t>
            </a:r>
          </a:p>
        </p:txBody>
      </p:sp>
    </p:spTree>
    <p:extLst>
      <p:ext uri="{BB962C8B-B14F-4D97-AF65-F5344CB8AC3E}">
        <p14:creationId xmlns:p14="http://schemas.microsoft.com/office/powerpoint/2010/main" val="1887487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Networking Operating System</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 network operating system (NOS) is the system software that organizes and coordinates the activities on a network.</a:t>
            </a:r>
          </a:p>
          <a:p>
            <a:pPr marL="0" indent="0">
              <a:buNone/>
            </a:pPr>
            <a:r>
              <a:rPr lang="en-US" b="1" dirty="0" smtClean="0"/>
              <a:t>Functions of the network operating system</a:t>
            </a:r>
            <a:endParaRPr lang="en-US" b="1" dirty="0"/>
          </a:p>
          <a:p>
            <a:r>
              <a:rPr lang="en-US" dirty="0" smtClean="0"/>
              <a:t>Network control.</a:t>
            </a:r>
          </a:p>
          <a:p>
            <a:r>
              <a:rPr lang="en-US" dirty="0" smtClean="0"/>
              <a:t>Access control</a:t>
            </a:r>
          </a:p>
          <a:p>
            <a:r>
              <a:rPr lang="en-US" dirty="0" smtClean="0"/>
              <a:t>Transmission control</a:t>
            </a:r>
          </a:p>
          <a:p>
            <a:r>
              <a:rPr lang="en-US" dirty="0" smtClean="0"/>
              <a:t>Error detection and correction.</a:t>
            </a:r>
          </a:p>
          <a:p>
            <a:r>
              <a:rPr lang="en-US" dirty="0" smtClean="0"/>
              <a:t>Network security</a:t>
            </a:r>
          </a:p>
          <a:p>
            <a:r>
              <a:rPr lang="en-US" dirty="0" smtClean="0"/>
              <a:t>System maintenance such as file management and prioritizing print jobs on the network.</a:t>
            </a:r>
            <a:endParaRPr lang="en-US" dirty="0"/>
          </a:p>
        </p:txBody>
      </p:sp>
    </p:spTree>
    <p:extLst>
      <p:ext uri="{BB962C8B-B14F-4D97-AF65-F5344CB8AC3E}">
        <p14:creationId xmlns:p14="http://schemas.microsoft.com/office/powerpoint/2010/main" val="3545907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NOS</a:t>
            </a:r>
            <a:endParaRPr lang="en-US" b="1" dirty="0"/>
          </a:p>
        </p:txBody>
      </p:sp>
      <p:sp>
        <p:nvSpPr>
          <p:cNvPr id="3" name="Content Placeholder 2"/>
          <p:cNvSpPr>
            <a:spLocks noGrp="1"/>
          </p:cNvSpPr>
          <p:nvPr>
            <p:ph idx="1"/>
          </p:nvPr>
        </p:nvSpPr>
        <p:spPr/>
        <p:txBody>
          <a:bodyPr/>
          <a:lstStyle/>
          <a:p>
            <a:r>
              <a:rPr lang="en-US" dirty="0" smtClean="0"/>
              <a:t>Novell Netware</a:t>
            </a:r>
          </a:p>
          <a:p>
            <a:r>
              <a:rPr lang="en-US" dirty="0" smtClean="0"/>
              <a:t>Microsoft Windows server 2003 and 20008</a:t>
            </a:r>
          </a:p>
          <a:p>
            <a:r>
              <a:rPr lang="en-US" dirty="0" smtClean="0"/>
              <a:t>AppleShare</a:t>
            </a:r>
          </a:p>
          <a:p>
            <a:r>
              <a:rPr lang="en-US" dirty="0" smtClean="0"/>
              <a:t>Unix</a:t>
            </a:r>
          </a:p>
          <a:p>
            <a:r>
              <a:rPr lang="en-US" dirty="0" smtClean="0"/>
              <a:t>Sun Solaris</a:t>
            </a:r>
            <a:endParaRPr lang="en-US" dirty="0"/>
          </a:p>
        </p:txBody>
      </p:sp>
    </p:spTree>
    <p:extLst>
      <p:ext uri="{BB962C8B-B14F-4D97-AF65-F5344CB8AC3E}">
        <p14:creationId xmlns:p14="http://schemas.microsoft.com/office/powerpoint/2010/main" val="2974423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 APPLICATION SOFTWARE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These are computer software programs that help to accomplish specific tasks related to telecommunications.</a:t>
            </a:r>
          </a:p>
          <a:p>
            <a:pPr marL="0" indent="0">
              <a:buNone/>
            </a:pPr>
            <a:r>
              <a:rPr lang="en-US" b="1" dirty="0" smtClean="0"/>
              <a:t>Examples of application software for communication</a:t>
            </a:r>
          </a:p>
          <a:p>
            <a:r>
              <a:rPr lang="en-US" dirty="0" smtClean="0"/>
              <a:t>E-mail</a:t>
            </a:r>
          </a:p>
          <a:p>
            <a:r>
              <a:rPr lang="en-US" dirty="0" smtClean="0"/>
              <a:t>FTP</a:t>
            </a:r>
          </a:p>
          <a:p>
            <a:r>
              <a:rPr lang="en-US" dirty="0" smtClean="0"/>
              <a:t>Web browsers</a:t>
            </a:r>
          </a:p>
          <a:p>
            <a:r>
              <a:rPr lang="en-US" dirty="0" smtClean="0"/>
              <a:t>Newsgroup/ message boards</a:t>
            </a:r>
          </a:p>
          <a:p>
            <a:r>
              <a:rPr lang="en-US" dirty="0" smtClean="0"/>
              <a:t>Chat rooms</a:t>
            </a:r>
          </a:p>
          <a:p>
            <a:r>
              <a:rPr lang="en-US" dirty="0" smtClean="0"/>
              <a:t>Instant messaging</a:t>
            </a:r>
          </a:p>
          <a:p>
            <a:r>
              <a:rPr lang="en-US" dirty="0" smtClean="0"/>
              <a:t>Video conferencing</a:t>
            </a:r>
          </a:p>
          <a:p>
            <a:r>
              <a:rPr lang="en-US" dirty="0" smtClean="0"/>
              <a:t>VoIP</a:t>
            </a:r>
            <a:endParaRPr lang="en-US" dirty="0"/>
          </a:p>
        </p:txBody>
      </p:sp>
    </p:spTree>
    <p:extLst>
      <p:ext uri="{BB962C8B-B14F-4D97-AF65-F5344CB8AC3E}">
        <p14:creationId xmlns:p14="http://schemas.microsoft.com/office/powerpoint/2010/main" val="5696355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HISTORY</a:t>
            </a:r>
          </a:p>
          <a:p>
            <a:r>
              <a:rPr lang="en-US" dirty="0" smtClean="0"/>
              <a:t>The </a:t>
            </a:r>
            <a:r>
              <a:rPr lang="en-US" b="1" dirty="0" smtClean="0"/>
              <a:t>internet </a:t>
            </a:r>
            <a:r>
              <a:rPr lang="en-US" dirty="0" smtClean="0"/>
              <a:t>has its root in a </a:t>
            </a:r>
            <a:r>
              <a:rPr lang="en-US" b="1" dirty="0" smtClean="0"/>
              <a:t>networking </a:t>
            </a:r>
            <a:r>
              <a:rPr lang="en-US" dirty="0" smtClean="0"/>
              <a:t>project called the ARANET started by the Pentagon’s Advanced Research Projects Agency (ARPA).</a:t>
            </a:r>
          </a:p>
          <a:p>
            <a:r>
              <a:rPr lang="en-US" dirty="0" smtClean="0"/>
              <a:t>The goal of the project was to build a network that allowed scientists at different locations to share information and work together on military and scientific projects and could function even if part of the network were disabled or destroyed by a disaster such as a nuclear attack.</a:t>
            </a:r>
          </a:p>
          <a:p>
            <a:r>
              <a:rPr lang="en-US" dirty="0" smtClean="0"/>
              <a:t>The ARPANET became functional in September 1969, linking scientific and academic researchers in the United States.</a:t>
            </a:r>
          </a:p>
          <a:p>
            <a:r>
              <a:rPr lang="en-US" dirty="0" smtClean="0"/>
              <a:t>In 1986, the national Science Foundation (NSF) connected its huge network of five supercomputer centers, called NSFnet to the ARPANET and this configuration of complex networks and hosts became known as the internet</a:t>
            </a:r>
          </a:p>
          <a:p>
            <a:r>
              <a:rPr lang="en-US" dirty="0" smtClean="0"/>
              <a:t>Today, a variety of corporations provide networks to handle the internet traffic. These networks, along with telephone companies, cable and satellite companies and the governments, all contribute toward the internal structure of the internet.</a:t>
            </a:r>
          </a:p>
        </p:txBody>
      </p:sp>
    </p:spTree>
    <p:extLst>
      <p:ext uri="{BB962C8B-B14F-4D97-AF65-F5344CB8AC3E}">
        <p14:creationId xmlns:p14="http://schemas.microsoft.com/office/powerpoint/2010/main" val="320170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 and Advantages of getting connected to the internet</a:t>
            </a:r>
            <a:endParaRPr lang="en-US" b="1" dirty="0"/>
          </a:p>
        </p:txBody>
      </p:sp>
      <p:sp>
        <p:nvSpPr>
          <p:cNvPr id="3" name="Content Placeholder 2"/>
          <p:cNvSpPr>
            <a:spLocks noGrp="1"/>
          </p:cNvSpPr>
          <p:nvPr>
            <p:ph idx="1"/>
          </p:nvPr>
        </p:nvSpPr>
        <p:spPr/>
        <p:txBody>
          <a:bodyPr/>
          <a:lstStyle/>
          <a:p>
            <a:r>
              <a:rPr lang="en-US" dirty="0" smtClean="0"/>
              <a:t>It provides access to information, such as news, weather reports and airline schedules.</a:t>
            </a:r>
          </a:p>
          <a:p>
            <a:r>
              <a:rPr lang="en-US" dirty="0" smtClean="0"/>
              <a:t>It allows shopping for goods and services through E-commerce.</a:t>
            </a:r>
          </a:p>
          <a:p>
            <a:r>
              <a:rPr lang="en-US" dirty="0" smtClean="0"/>
              <a:t>Use online banking services and manage investments.</a:t>
            </a:r>
          </a:p>
          <a:p>
            <a:r>
              <a:rPr lang="en-US" dirty="0" smtClean="0"/>
              <a:t>It allows us to do research and take online training courses.</a:t>
            </a:r>
          </a:p>
          <a:p>
            <a:r>
              <a:rPr lang="en-US" dirty="0" smtClean="0"/>
              <a:t>It is used to download files, software. Etc.</a:t>
            </a:r>
          </a:p>
          <a:p>
            <a:r>
              <a:rPr lang="en-US" dirty="0" smtClean="0"/>
              <a:t>It is used for advertisement. People use internet to publish information about themselves or their work.</a:t>
            </a:r>
          </a:p>
          <a:p>
            <a:r>
              <a:rPr lang="en-US" dirty="0" smtClean="0"/>
              <a:t>It is cheap to make internet calls.</a:t>
            </a:r>
          </a:p>
          <a:p>
            <a:endParaRPr lang="en-US" dirty="0"/>
          </a:p>
        </p:txBody>
      </p:sp>
    </p:spTree>
    <p:extLst>
      <p:ext uri="{BB962C8B-B14F-4D97-AF65-F5344CB8AC3E}">
        <p14:creationId xmlns:p14="http://schemas.microsoft.com/office/powerpoint/2010/main" val="3545834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Cont’d</a:t>
            </a:r>
            <a:endParaRPr lang="en-US" b="1" i="1" dirty="0"/>
          </a:p>
        </p:txBody>
      </p:sp>
      <p:sp>
        <p:nvSpPr>
          <p:cNvPr id="3" name="Content Placeholder 2"/>
          <p:cNvSpPr>
            <a:spLocks noGrp="1"/>
          </p:cNvSpPr>
          <p:nvPr>
            <p:ph idx="1"/>
          </p:nvPr>
        </p:nvSpPr>
        <p:spPr/>
        <p:txBody>
          <a:bodyPr>
            <a:normAutofit fontScale="92500" lnSpcReduction="20000"/>
          </a:bodyPr>
          <a:lstStyle/>
          <a:p>
            <a:r>
              <a:rPr lang="en-US" dirty="0" smtClean="0"/>
              <a:t>Internet enables sending and receiving emails to and from other connected users.</a:t>
            </a:r>
          </a:p>
          <a:p>
            <a:r>
              <a:rPr lang="en-US" dirty="0" smtClean="0"/>
              <a:t>Internet allows communication around the world through chatrooms and video conferencing</a:t>
            </a:r>
          </a:p>
          <a:p>
            <a:r>
              <a:rPr lang="en-US" dirty="0" smtClean="0"/>
              <a:t>Internet allows access to sources of entertainment and leisure such as online games, magazines and vacation planning guides, listen to music and watch movies.</a:t>
            </a:r>
          </a:p>
          <a:p>
            <a:r>
              <a:rPr lang="en-US" dirty="0" smtClean="0"/>
              <a:t>Internet has storage where you can store information safely and can access it anywhere.</a:t>
            </a:r>
          </a:p>
          <a:p>
            <a:r>
              <a:rPr lang="en-US" dirty="0" smtClean="0"/>
              <a:t>Internet is always on. (accessible 24/7)</a:t>
            </a:r>
          </a:p>
          <a:p>
            <a:r>
              <a:rPr lang="en-US" dirty="0" smtClean="0"/>
              <a:t>It has search engines like Yahoo, Google that can help you get what you want compared to looking for information manually in a library.</a:t>
            </a:r>
            <a:endParaRPr lang="en-US" dirty="0"/>
          </a:p>
        </p:txBody>
      </p:sp>
    </p:spTree>
    <p:extLst>
      <p:ext uri="{BB962C8B-B14F-4D97-AF65-F5344CB8AC3E}">
        <p14:creationId xmlns:p14="http://schemas.microsoft.com/office/powerpoint/2010/main" val="3769079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Hardware</a:t>
            </a:r>
            <a:endParaRPr lang="en-US" b="1" dirty="0"/>
          </a:p>
        </p:txBody>
      </p:sp>
      <p:sp>
        <p:nvSpPr>
          <p:cNvPr id="3" name="Content Placeholder 2"/>
          <p:cNvSpPr>
            <a:spLocks noGrp="1"/>
          </p:cNvSpPr>
          <p:nvPr>
            <p:ph idx="1"/>
          </p:nvPr>
        </p:nvSpPr>
        <p:spPr/>
        <p:txBody>
          <a:bodyPr/>
          <a:lstStyle/>
          <a:p>
            <a:r>
              <a:rPr lang="en-US" dirty="0" smtClean="0"/>
              <a:t>Networking hardware includes all computers, peripherals and communications devices that enable two or more computers to exchange items such as data, instructions and information with each other.</a:t>
            </a:r>
          </a:p>
          <a:p>
            <a:pPr marL="0" indent="0">
              <a:buNone/>
            </a:pPr>
            <a:r>
              <a:rPr lang="en-US" dirty="0" smtClean="0"/>
              <a:t>Examples include: a server computer, clients/work stations, network interface card, modems, Hub/switch, repeater, router. Etc.</a:t>
            </a:r>
          </a:p>
          <a:p>
            <a:endParaRPr lang="en-US" dirty="0"/>
          </a:p>
        </p:txBody>
      </p:sp>
    </p:spTree>
    <p:extLst>
      <p:ext uri="{BB962C8B-B14F-4D97-AF65-F5344CB8AC3E}">
        <p14:creationId xmlns:p14="http://schemas.microsoft.com/office/powerpoint/2010/main" val="3411416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internet</a:t>
            </a:r>
            <a:endParaRPr lang="en-US" b="1" dirty="0"/>
          </a:p>
        </p:txBody>
      </p:sp>
      <p:sp>
        <p:nvSpPr>
          <p:cNvPr id="3" name="Content Placeholder 2"/>
          <p:cNvSpPr>
            <a:spLocks noGrp="1"/>
          </p:cNvSpPr>
          <p:nvPr>
            <p:ph idx="1"/>
          </p:nvPr>
        </p:nvSpPr>
        <p:spPr/>
        <p:txBody>
          <a:bodyPr>
            <a:normAutofit/>
          </a:bodyPr>
          <a:lstStyle/>
          <a:p>
            <a:r>
              <a:rPr lang="en-US" dirty="0" smtClean="0"/>
              <a:t>Computer viruses can be downloaded and spread across machines. Computer viruses have destructive effects.</a:t>
            </a:r>
          </a:p>
          <a:p>
            <a:r>
              <a:rPr lang="en-US" dirty="0" smtClean="0"/>
              <a:t>Internet provides unsuitable material such as Pornography. This is bad to mental health.</a:t>
            </a:r>
          </a:p>
          <a:p>
            <a:r>
              <a:rPr lang="en-US" dirty="0" smtClean="0"/>
              <a:t>Theft of personal information is common. Such information may be name, address, credit card number which can be accessed by hackers.</a:t>
            </a:r>
          </a:p>
          <a:p>
            <a:r>
              <a:rPr lang="en-US" dirty="0" smtClean="0"/>
              <a:t>Spamming is common. Spamming is the sending of unwanted e-mails in bulk, which provide no purpose and needlessly obstruct the entire system.</a:t>
            </a:r>
          </a:p>
        </p:txBody>
      </p:sp>
    </p:spTree>
    <p:extLst>
      <p:ext uri="{BB962C8B-B14F-4D97-AF65-F5344CB8AC3E}">
        <p14:creationId xmlns:p14="http://schemas.microsoft.com/office/powerpoint/2010/main" val="418427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the internet</a:t>
            </a:r>
            <a:endParaRPr lang="en-US" b="1" dirty="0"/>
          </a:p>
        </p:txBody>
      </p:sp>
      <p:sp>
        <p:nvSpPr>
          <p:cNvPr id="3" name="Content Placeholder 2"/>
          <p:cNvSpPr>
            <a:spLocks noGrp="1"/>
          </p:cNvSpPr>
          <p:nvPr>
            <p:ph idx="1"/>
          </p:nvPr>
        </p:nvSpPr>
        <p:spPr/>
        <p:txBody>
          <a:bodyPr/>
          <a:lstStyle/>
          <a:p>
            <a:r>
              <a:rPr lang="en-US" dirty="0"/>
              <a:t>Internet is becoming addictive to some people and thus causing problems with their interactions of friends and loved ones.</a:t>
            </a:r>
          </a:p>
          <a:p>
            <a:r>
              <a:rPr lang="en-US" dirty="0"/>
              <a:t>Some of the sites on the internet require passwords to have access to information that you want.</a:t>
            </a:r>
          </a:p>
          <a:p>
            <a:r>
              <a:rPr lang="en-US" dirty="0"/>
              <a:t>The initial cost of connecting to the internet is high. E.g. buying computers.</a:t>
            </a:r>
          </a:p>
          <a:p>
            <a:r>
              <a:rPr lang="en-US" dirty="0"/>
              <a:t>Many people are computer illiterate and so can not use the internet.</a:t>
            </a:r>
          </a:p>
          <a:p>
            <a:r>
              <a:rPr lang="en-US" dirty="0"/>
              <a:t>There is a lot of wrong information on the internet. Anyone can post anything and much of it is deceit/garbage.</a:t>
            </a:r>
          </a:p>
          <a:p>
            <a:endParaRPr lang="en-US" dirty="0"/>
          </a:p>
        </p:txBody>
      </p:sp>
    </p:spTree>
    <p:extLst>
      <p:ext uri="{BB962C8B-B14F-4D97-AF65-F5344CB8AC3E}">
        <p14:creationId xmlns:p14="http://schemas.microsoft.com/office/powerpoint/2010/main" val="1906249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internet connection</a:t>
            </a:r>
            <a:endParaRPr lang="en-US" b="1" dirty="0"/>
          </a:p>
        </p:txBody>
      </p:sp>
      <p:sp>
        <p:nvSpPr>
          <p:cNvPr id="3" name="Content Placeholder 2"/>
          <p:cNvSpPr>
            <a:spLocks noGrp="1"/>
          </p:cNvSpPr>
          <p:nvPr>
            <p:ph idx="1"/>
          </p:nvPr>
        </p:nvSpPr>
        <p:spPr/>
        <p:txBody>
          <a:bodyPr/>
          <a:lstStyle/>
          <a:p>
            <a:r>
              <a:rPr lang="en-US" dirty="0" smtClean="0"/>
              <a:t>There are two methods, namely;</a:t>
            </a:r>
          </a:p>
          <a:p>
            <a:pPr lvl="1"/>
            <a:r>
              <a:rPr lang="en-US" dirty="0" smtClean="0"/>
              <a:t>The Dial UP/ Analog access which uses normal telephone lines.</a:t>
            </a:r>
          </a:p>
          <a:p>
            <a:pPr lvl="1"/>
            <a:r>
              <a:rPr lang="en-US" dirty="0" smtClean="0"/>
              <a:t>The wireless connectivity which requires no telephone lines. The common example of wireless type is Broadband which is a high speed internet connection. Other examples include; ISDN, DSL, Cable, 3G phones and satellite.</a:t>
            </a:r>
            <a:endParaRPr lang="en-US" dirty="0"/>
          </a:p>
        </p:txBody>
      </p:sp>
    </p:spTree>
    <p:extLst>
      <p:ext uri="{BB962C8B-B14F-4D97-AF65-F5344CB8AC3E}">
        <p14:creationId xmlns:p14="http://schemas.microsoft.com/office/powerpoint/2010/main" val="3116723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connect to internet</a:t>
            </a:r>
            <a:endParaRPr lang="en-US" b="1" dirty="0"/>
          </a:p>
        </p:txBody>
      </p:sp>
      <p:sp>
        <p:nvSpPr>
          <p:cNvPr id="3" name="Content Placeholder 2"/>
          <p:cNvSpPr>
            <a:spLocks noGrp="1"/>
          </p:cNvSpPr>
          <p:nvPr>
            <p:ph idx="1"/>
          </p:nvPr>
        </p:nvSpPr>
        <p:spPr/>
        <p:txBody>
          <a:bodyPr/>
          <a:lstStyle/>
          <a:p>
            <a:r>
              <a:rPr lang="en-US" b="1" dirty="0" smtClean="0"/>
              <a:t>Using analog</a:t>
            </a:r>
          </a:p>
          <a:p>
            <a:r>
              <a:rPr lang="en-US" i="1" u="sng" dirty="0" smtClean="0"/>
              <a:t>Requirements</a:t>
            </a:r>
          </a:p>
          <a:p>
            <a:r>
              <a:rPr lang="en-US" dirty="0" smtClean="0"/>
              <a:t>A computer</a:t>
            </a:r>
          </a:p>
          <a:p>
            <a:r>
              <a:rPr lang="en-US" dirty="0" smtClean="0"/>
              <a:t>A modem</a:t>
            </a:r>
          </a:p>
          <a:p>
            <a:r>
              <a:rPr lang="en-US" dirty="0" smtClean="0"/>
              <a:t>A phone line</a:t>
            </a:r>
          </a:p>
          <a:p>
            <a:r>
              <a:rPr lang="en-US" dirty="0" smtClean="0"/>
              <a:t>Vital software</a:t>
            </a:r>
          </a:p>
          <a:p>
            <a:r>
              <a:rPr lang="en-US" dirty="0" smtClean="0"/>
              <a:t>A contract with the ISP (Internet Service Providers)</a:t>
            </a:r>
            <a:endParaRPr lang="en-US" dirty="0"/>
          </a:p>
        </p:txBody>
      </p:sp>
    </p:spTree>
    <p:extLst>
      <p:ext uri="{BB962C8B-B14F-4D97-AF65-F5344CB8AC3E}">
        <p14:creationId xmlns:p14="http://schemas.microsoft.com/office/powerpoint/2010/main" val="2836497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Cont’d</a:t>
            </a:r>
            <a:endParaRPr lang="en-US" i="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3392"/>
            <a:ext cx="10515599" cy="3941379"/>
          </a:xfrm>
        </p:spPr>
      </p:pic>
    </p:spTree>
    <p:extLst>
      <p:ext uri="{BB962C8B-B14F-4D97-AF65-F5344CB8AC3E}">
        <p14:creationId xmlns:p14="http://schemas.microsoft.com/office/powerpoint/2010/main" val="2788497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Required specifications</a:t>
            </a:r>
            <a:endParaRPr lang="en-US" b="1" dirty="0"/>
          </a:p>
        </p:txBody>
      </p:sp>
      <p:sp>
        <p:nvSpPr>
          <p:cNvPr id="3" name="Content Placeholder 2"/>
          <p:cNvSpPr>
            <a:spLocks noGrp="1"/>
          </p:cNvSpPr>
          <p:nvPr>
            <p:ph idx="1"/>
          </p:nvPr>
        </p:nvSpPr>
        <p:spPr/>
        <p:txBody>
          <a:bodyPr/>
          <a:lstStyle/>
          <a:p>
            <a:r>
              <a:rPr lang="en-US" b="1" dirty="0" smtClean="0"/>
              <a:t>Computer</a:t>
            </a:r>
          </a:p>
          <a:p>
            <a:r>
              <a:rPr lang="en-US" dirty="0" smtClean="0"/>
              <a:t>Choose a computer that will be able to support the software that you would like to install.</a:t>
            </a:r>
          </a:p>
          <a:p>
            <a:r>
              <a:rPr lang="en-US" dirty="0" smtClean="0"/>
              <a:t>The computer should be fast enough to handle different tasks.</a:t>
            </a:r>
          </a:p>
          <a:p>
            <a:r>
              <a:rPr lang="en-US" dirty="0" smtClean="0"/>
              <a:t>The computer should also support the relevant hardware parts needed in networking e.g. NIC, Modem etc. the hardware should be easy to upgrade in case of any change in technology.</a:t>
            </a:r>
            <a:endParaRPr lang="en-US" dirty="0"/>
          </a:p>
        </p:txBody>
      </p:sp>
    </p:spTree>
    <p:extLst>
      <p:ext uri="{BB962C8B-B14F-4D97-AF65-F5344CB8AC3E}">
        <p14:creationId xmlns:p14="http://schemas.microsoft.com/office/powerpoint/2010/main" val="4175130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Modem </a:t>
            </a:r>
            <a:endParaRPr lang="en-US" b="1" dirty="0"/>
          </a:p>
        </p:txBody>
      </p:sp>
      <p:sp>
        <p:nvSpPr>
          <p:cNvPr id="3" name="Content Placeholder 2"/>
          <p:cNvSpPr>
            <a:spLocks noGrp="1"/>
          </p:cNvSpPr>
          <p:nvPr>
            <p:ph idx="1"/>
          </p:nvPr>
        </p:nvSpPr>
        <p:spPr/>
        <p:txBody>
          <a:bodyPr/>
          <a:lstStyle/>
          <a:p>
            <a:pPr marL="0" indent="0">
              <a:buNone/>
            </a:pPr>
            <a:r>
              <a:rPr lang="en-US" dirty="0" smtClean="0"/>
              <a:t>This converts digital computer information into analog telephone signals and vice-versa.</a:t>
            </a:r>
          </a:p>
          <a:p>
            <a:r>
              <a:rPr lang="en-US" dirty="0" smtClean="0"/>
              <a:t>Choose the fastest modem that your ISP can handle</a:t>
            </a:r>
          </a:p>
          <a:p>
            <a:r>
              <a:rPr lang="en-US" dirty="0" smtClean="0"/>
              <a:t>Ensure that the modem you get is upgradeable to ensure it can keep pace increasing speeds.</a:t>
            </a:r>
          </a:p>
          <a:p>
            <a:r>
              <a:rPr lang="en-US" dirty="0" smtClean="0"/>
              <a:t>It is better to buy a computer with an inbuilt modem to avoid compatibility problems.</a:t>
            </a:r>
            <a:endParaRPr lang="en-US" dirty="0"/>
          </a:p>
        </p:txBody>
      </p:sp>
    </p:spTree>
    <p:extLst>
      <p:ext uri="{BB962C8B-B14F-4D97-AF65-F5344CB8AC3E}">
        <p14:creationId xmlns:p14="http://schemas.microsoft.com/office/powerpoint/2010/main" val="2130289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Phone Line</a:t>
            </a:r>
            <a:endParaRPr lang="en-US" b="1" dirty="0"/>
          </a:p>
        </p:txBody>
      </p:sp>
      <p:sp>
        <p:nvSpPr>
          <p:cNvPr id="3" name="Content Placeholder 2"/>
          <p:cNvSpPr>
            <a:spLocks noGrp="1"/>
          </p:cNvSpPr>
          <p:nvPr>
            <p:ph idx="1"/>
          </p:nvPr>
        </p:nvSpPr>
        <p:spPr/>
        <p:txBody>
          <a:bodyPr/>
          <a:lstStyle/>
          <a:p>
            <a:r>
              <a:rPr lang="en-US" dirty="0" smtClean="0"/>
              <a:t>This may be the biggest expense after purchasing the equipment.</a:t>
            </a:r>
          </a:p>
          <a:p>
            <a:r>
              <a:rPr lang="en-US" dirty="0" smtClean="0"/>
              <a:t>The cable companies often give special deals to connect you with any ISP who uses their phones.</a:t>
            </a:r>
          </a:p>
          <a:p>
            <a:r>
              <a:rPr lang="en-US" b="1" dirty="0" smtClean="0"/>
              <a:t>Examples of service providers </a:t>
            </a:r>
            <a:r>
              <a:rPr lang="en-US" dirty="0" smtClean="0"/>
              <a:t>in Uganda include; Uganda Telecom, MTN, Africa Online, Infocom etc.</a:t>
            </a:r>
            <a:endParaRPr lang="en-US" b="1" dirty="0"/>
          </a:p>
        </p:txBody>
      </p:sp>
    </p:spTree>
    <p:extLst>
      <p:ext uri="{BB962C8B-B14F-4D97-AF65-F5344CB8AC3E}">
        <p14:creationId xmlns:p14="http://schemas.microsoft.com/office/powerpoint/2010/main" val="3487630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Required software</a:t>
            </a:r>
            <a:endParaRPr lang="en-US" b="1" dirty="0"/>
          </a:p>
        </p:txBody>
      </p:sp>
      <p:sp>
        <p:nvSpPr>
          <p:cNvPr id="3" name="Content Placeholder 2"/>
          <p:cNvSpPr>
            <a:spLocks noGrp="1"/>
          </p:cNvSpPr>
          <p:nvPr>
            <p:ph idx="1"/>
          </p:nvPr>
        </p:nvSpPr>
        <p:spPr/>
        <p:txBody>
          <a:bodyPr/>
          <a:lstStyle/>
          <a:p>
            <a:r>
              <a:rPr lang="en-US" dirty="0" smtClean="0"/>
              <a:t>The computer cannot communicate with the modem without installation of software.</a:t>
            </a:r>
          </a:p>
          <a:p>
            <a:r>
              <a:rPr lang="en-US" dirty="0" smtClean="0"/>
              <a:t>Browser software is also required to be installed for the computer to view web pages.</a:t>
            </a:r>
          </a:p>
          <a:p>
            <a:r>
              <a:rPr lang="en-US" dirty="0" smtClean="0"/>
              <a:t>Examples of the most commonly used browser software include; Mozilla Firefox, Google chrome, Opera, Microsoft internet Explorer, Netscape Navigator etc..</a:t>
            </a:r>
          </a:p>
          <a:p>
            <a:r>
              <a:rPr lang="en-US" dirty="0" smtClean="0"/>
              <a:t>The version of your software should be up-to-date for your computer to view all websites.</a:t>
            </a:r>
            <a:endParaRPr lang="en-US" dirty="0"/>
          </a:p>
        </p:txBody>
      </p:sp>
    </p:spTree>
    <p:extLst>
      <p:ext uri="{BB962C8B-B14F-4D97-AF65-F5344CB8AC3E}">
        <p14:creationId xmlns:p14="http://schemas.microsoft.com/office/powerpoint/2010/main" val="179096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Service Provider (ISP)</a:t>
            </a:r>
            <a:endParaRPr lang="en-US" b="1" dirty="0"/>
          </a:p>
        </p:txBody>
      </p:sp>
      <p:sp>
        <p:nvSpPr>
          <p:cNvPr id="3" name="Content Placeholder 2"/>
          <p:cNvSpPr>
            <a:spLocks noGrp="1"/>
          </p:cNvSpPr>
          <p:nvPr>
            <p:ph idx="1"/>
          </p:nvPr>
        </p:nvSpPr>
        <p:spPr/>
        <p:txBody>
          <a:bodyPr/>
          <a:lstStyle/>
          <a:p>
            <a:r>
              <a:rPr lang="en-US" dirty="0" smtClean="0"/>
              <a:t>An </a:t>
            </a:r>
            <a:r>
              <a:rPr lang="en-US" i="1" dirty="0" smtClean="0"/>
              <a:t>Internet Service Provider </a:t>
            </a:r>
            <a:r>
              <a:rPr lang="en-US" dirty="0" smtClean="0"/>
              <a:t>is the company that takes care of the technical aspects of connecting your computer(s) to the internet.</a:t>
            </a:r>
          </a:p>
          <a:p>
            <a:r>
              <a:rPr lang="en-US" dirty="0" smtClean="0"/>
              <a:t>The lights on your modem display when they communicate to the modem of your ISP during the transfer of information in both directions.</a:t>
            </a:r>
          </a:p>
          <a:p>
            <a:r>
              <a:rPr lang="en-US" dirty="0" smtClean="0"/>
              <a:t>Always check and understand the terms and conditions of your ISP before making a contract. Some ISP are very expensive but you can buy a few hours per month at a cheaper cost.</a:t>
            </a:r>
            <a:endParaRPr lang="en-US" dirty="0"/>
          </a:p>
        </p:txBody>
      </p:sp>
    </p:spTree>
    <p:extLst>
      <p:ext uri="{BB962C8B-B14F-4D97-AF65-F5344CB8AC3E}">
        <p14:creationId xmlns:p14="http://schemas.microsoft.com/office/powerpoint/2010/main" val="3420504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server</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 server is the host or central computer that manages the resources on a network. A server provides a centralized storage area for programs, data and information.</a:t>
            </a:r>
          </a:p>
          <a:p>
            <a:r>
              <a:rPr lang="en-US" dirty="0" smtClean="0"/>
              <a:t>A </a:t>
            </a:r>
            <a:r>
              <a:rPr lang="en-US" i="1" dirty="0" smtClean="0"/>
              <a:t>dedicated server </a:t>
            </a:r>
            <a:r>
              <a:rPr lang="en-US" dirty="0" smtClean="0"/>
              <a:t>is a server that performs a specific task. For example; file server, print server, database server and a network server.</a:t>
            </a:r>
          </a:p>
          <a:p>
            <a:pPr marL="0" indent="0">
              <a:buNone/>
            </a:pPr>
            <a:r>
              <a:rPr lang="en-US" b="1" dirty="0" smtClean="0"/>
              <a:t>Roles of a dedicated server</a:t>
            </a:r>
            <a:endParaRPr lang="en-US" b="1" dirty="0"/>
          </a:p>
          <a:p>
            <a:r>
              <a:rPr lang="en-US" dirty="0" smtClean="0"/>
              <a:t>A file server stores and manages files on a network.</a:t>
            </a:r>
          </a:p>
          <a:p>
            <a:r>
              <a:rPr lang="en-US" dirty="0" smtClean="0"/>
              <a:t>A printer server manages printers and print jobs.</a:t>
            </a:r>
          </a:p>
          <a:p>
            <a:r>
              <a:rPr lang="en-US" dirty="0" smtClean="0"/>
              <a:t>A database server stores and provides access to a database.</a:t>
            </a:r>
          </a:p>
          <a:p>
            <a:r>
              <a:rPr lang="en-US" dirty="0" smtClean="0"/>
              <a:t>A network server manages network traffic. E.g. a DNS, DHCP servers.</a:t>
            </a:r>
            <a:endParaRPr lang="en-US" dirty="0"/>
          </a:p>
        </p:txBody>
      </p:sp>
    </p:spTree>
    <p:extLst>
      <p:ext uri="{BB962C8B-B14F-4D97-AF65-F5344CB8AC3E}">
        <p14:creationId xmlns:p14="http://schemas.microsoft.com/office/powerpoint/2010/main" val="227808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to consider when choosing ISPs</a:t>
            </a:r>
            <a:endParaRPr lang="en-US" b="1" dirty="0"/>
          </a:p>
        </p:txBody>
      </p:sp>
      <p:sp>
        <p:nvSpPr>
          <p:cNvPr id="3" name="Content Placeholder 2"/>
          <p:cNvSpPr>
            <a:spLocks noGrp="1"/>
          </p:cNvSpPr>
          <p:nvPr>
            <p:ph idx="1"/>
          </p:nvPr>
        </p:nvSpPr>
        <p:spPr/>
        <p:txBody>
          <a:bodyPr>
            <a:normAutofit fontScale="92500"/>
          </a:bodyPr>
          <a:lstStyle/>
          <a:p>
            <a:r>
              <a:rPr lang="en-US" dirty="0" smtClean="0"/>
              <a:t>This mainly depends on the kind of work you are going to do with the internet. The key deciding factor is the service quality and the ability to alter the package at a later date, to meet your developing needs. The factors include;</a:t>
            </a:r>
          </a:p>
          <a:p>
            <a:pPr>
              <a:buFont typeface="Wingdings" panose="05000000000000000000" pitchFamily="2" charset="2"/>
              <a:buChar char="Ø"/>
            </a:pPr>
            <a:r>
              <a:rPr lang="en-US" b="1" dirty="0" smtClean="0"/>
              <a:t>Availability </a:t>
            </a:r>
            <a:endParaRPr lang="en-US" dirty="0" smtClean="0"/>
          </a:p>
          <a:p>
            <a:pPr marL="0" indent="0">
              <a:buNone/>
            </a:pPr>
            <a:r>
              <a:rPr lang="en-US" dirty="0" smtClean="0"/>
              <a:t>You should check if the ISP services are available in all locations especially the Wireless access services (Wi-Fi). Cables are limited in rural areas.</a:t>
            </a:r>
          </a:p>
          <a:p>
            <a:pPr>
              <a:buFont typeface="Wingdings" panose="05000000000000000000" pitchFamily="2" charset="2"/>
              <a:buChar char="Ø"/>
            </a:pPr>
            <a:r>
              <a:rPr lang="en-US" b="1" dirty="0" smtClean="0"/>
              <a:t>Reliability</a:t>
            </a:r>
            <a:endParaRPr lang="en-US" b="1" dirty="0"/>
          </a:p>
          <a:p>
            <a:pPr marL="0" indent="0">
              <a:buNone/>
            </a:pPr>
            <a:r>
              <a:rPr lang="en-US" dirty="0" smtClean="0"/>
              <a:t>Determine how long the service provider has been in business and how dependable your ISP is.</a:t>
            </a:r>
          </a:p>
        </p:txBody>
      </p:sp>
    </p:spTree>
    <p:extLst>
      <p:ext uri="{BB962C8B-B14F-4D97-AF65-F5344CB8AC3E}">
        <p14:creationId xmlns:p14="http://schemas.microsoft.com/office/powerpoint/2010/main" val="1332727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to consider when choosing ISPs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smtClean="0"/>
              <a:t>Price</a:t>
            </a:r>
          </a:p>
          <a:p>
            <a:pPr marL="0" indent="0">
              <a:buNone/>
            </a:pPr>
            <a:r>
              <a:rPr lang="en-US" dirty="0" smtClean="0"/>
              <a:t>Choose an ISP with affordable rates after agreeing with the terms and conditions. Cheap packages for home/personal use and expensive ones for fast and huge downloads for business use are all available.</a:t>
            </a:r>
            <a:endParaRPr lang="en-US" dirty="0"/>
          </a:p>
          <a:p>
            <a:pPr>
              <a:buFont typeface="Wingdings" panose="05000000000000000000" pitchFamily="2" charset="2"/>
              <a:buChar char="Ø"/>
            </a:pPr>
            <a:r>
              <a:rPr lang="en-US" b="1" dirty="0" smtClean="0"/>
              <a:t>Compatibility</a:t>
            </a:r>
          </a:p>
          <a:p>
            <a:pPr marL="0" indent="0">
              <a:buNone/>
            </a:pPr>
            <a:r>
              <a:rPr lang="en-US" dirty="0" smtClean="0"/>
              <a:t>Ensure that the speed of their modems and their software matches the speed of yours.</a:t>
            </a:r>
          </a:p>
          <a:p>
            <a:pPr>
              <a:buFont typeface="Wingdings" panose="05000000000000000000" pitchFamily="2" charset="2"/>
              <a:buChar char="Ø"/>
            </a:pPr>
            <a:r>
              <a:rPr lang="en-US" b="1" dirty="0" smtClean="0"/>
              <a:t>Security levels</a:t>
            </a:r>
          </a:p>
          <a:p>
            <a:pPr marL="0" indent="0">
              <a:buNone/>
            </a:pPr>
            <a:r>
              <a:rPr lang="en-US" dirty="0" smtClean="0"/>
              <a:t>Choose the ISP with security systems set up to ensure that your connectivity is safe enough, to eliminate fears of hackers from the neighborhood accessing your connection.</a:t>
            </a:r>
            <a:endParaRPr lang="en-US" dirty="0"/>
          </a:p>
          <a:p>
            <a:pPr>
              <a:buFont typeface="Wingdings" panose="05000000000000000000" pitchFamily="2" charset="2"/>
              <a:buChar char="Ø"/>
            </a:pPr>
            <a:endParaRPr lang="en-US" b="1" dirty="0" smtClean="0"/>
          </a:p>
        </p:txBody>
      </p:sp>
    </p:spTree>
    <p:extLst>
      <p:ext uri="{BB962C8B-B14F-4D97-AF65-F5344CB8AC3E}">
        <p14:creationId xmlns:p14="http://schemas.microsoft.com/office/powerpoint/2010/main" val="2423200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to consider when choosing ISPs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Speed/performance</a:t>
            </a:r>
          </a:p>
          <a:p>
            <a:pPr marL="0" indent="0">
              <a:buNone/>
            </a:pPr>
            <a:r>
              <a:rPr lang="en-US" dirty="0" smtClean="0"/>
              <a:t>This is the measure of how fast the connection is depending on the type and amount of content you need to download plus the number of computers sharing the internet connection with in your organization. 512Kbps is adequate for 90% of internet tasks.</a:t>
            </a:r>
            <a:endParaRPr lang="en-US" dirty="0"/>
          </a:p>
          <a:p>
            <a:pPr>
              <a:buFont typeface="Wingdings" panose="05000000000000000000" pitchFamily="2" charset="2"/>
              <a:buChar char="Ø"/>
            </a:pPr>
            <a:r>
              <a:rPr lang="en-US" b="1" dirty="0" smtClean="0"/>
              <a:t>Support Services/Customer care</a:t>
            </a:r>
          </a:p>
          <a:p>
            <a:pPr marL="0" indent="0">
              <a:buNone/>
            </a:pPr>
            <a:r>
              <a:rPr lang="en-US" dirty="0" smtClean="0"/>
              <a:t>The ISP should offer the best customer service and technical support. Note how often and how.</a:t>
            </a:r>
            <a:endParaRPr lang="en-US" dirty="0"/>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533479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to consider when choosing ISPs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smtClean="0"/>
              <a:t>Restrictions of use</a:t>
            </a:r>
          </a:p>
          <a:p>
            <a:pPr marL="0" indent="0">
              <a:buNone/>
            </a:pPr>
            <a:r>
              <a:rPr lang="en-US" dirty="0" smtClean="0"/>
              <a:t>Check for limitations on use. Some ISP stipulate for only personal use and hinder business use. Others limit the amount of information you can download in a given time period.</a:t>
            </a:r>
            <a:endParaRPr lang="en-US" dirty="0"/>
          </a:p>
          <a:p>
            <a:pPr>
              <a:buFont typeface="Wingdings" panose="05000000000000000000" pitchFamily="2" charset="2"/>
              <a:buChar char="Ø"/>
            </a:pPr>
            <a:r>
              <a:rPr lang="en-US" b="1" dirty="0" smtClean="0"/>
              <a:t>Length of contract</a:t>
            </a:r>
          </a:p>
          <a:p>
            <a:pPr marL="0" indent="0">
              <a:buNone/>
            </a:pPr>
            <a:r>
              <a:rPr lang="en-US" dirty="0" smtClean="0"/>
              <a:t>Many ISP ask for a sign up for a specific time, usually a year or eighteen months.</a:t>
            </a:r>
            <a:endParaRPr lang="en-US" dirty="0"/>
          </a:p>
          <a:p>
            <a:pPr>
              <a:buFont typeface="Wingdings" panose="05000000000000000000" pitchFamily="2" charset="2"/>
              <a:buChar char="Ø"/>
            </a:pPr>
            <a:r>
              <a:rPr lang="en-US" b="1" dirty="0" smtClean="0"/>
              <a:t>Email addresses</a:t>
            </a:r>
            <a:endParaRPr lang="en-US" dirty="0" smtClean="0"/>
          </a:p>
          <a:p>
            <a:pPr marL="0" indent="0">
              <a:buNone/>
            </a:pPr>
            <a:r>
              <a:rPr lang="en-US" dirty="0" smtClean="0"/>
              <a:t>Check whether the ISP has email and WWW services. Most ISP will set up an email address when you activate your account. This would appear like misd@isp.co.ug.</a:t>
            </a:r>
            <a:endParaRPr lang="en-US" dirty="0"/>
          </a:p>
        </p:txBody>
      </p:sp>
    </p:spTree>
    <p:extLst>
      <p:ext uri="{BB962C8B-B14F-4D97-AF65-F5344CB8AC3E}">
        <p14:creationId xmlns:p14="http://schemas.microsoft.com/office/powerpoint/2010/main" val="727200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that affect the speed of an internet connection.</a:t>
            </a:r>
            <a:endParaRPr lang="en-US" b="1" dirty="0"/>
          </a:p>
        </p:txBody>
      </p:sp>
      <p:sp>
        <p:nvSpPr>
          <p:cNvPr id="3" name="Content Placeholder 2"/>
          <p:cNvSpPr>
            <a:spLocks noGrp="1"/>
          </p:cNvSpPr>
          <p:nvPr>
            <p:ph idx="1"/>
          </p:nvPr>
        </p:nvSpPr>
        <p:spPr/>
        <p:txBody>
          <a:bodyPr/>
          <a:lstStyle/>
          <a:p>
            <a:r>
              <a:rPr lang="en-US" b="1" dirty="0" smtClean="0"/>
              <a:t>Computer processor speed.</a:t>
            </a:r>
            <a:endParaRPr lang="en-US" b="1" dirty="0"/>
          </a:p>
          <a:p>
            <a:pPr marL="0" indent="0">
              <a:buNone/>
            </a:pPr>
            <a:r>
              <a:rPr lang="en-US" dirty="0" smtClean="0"/>
              <a:t>A better processor speed computer provides faster connectivity to the internet as compared to others.</a:t>
            </a:r>
          </a:p>
          <a:p>
            <a:r>
              <a:rPr lang="en-US" b="1" dirty="0" smtClean="0"/>
              <a:t>Distance the data travels</a:t>
            </a:r>
          </a:p>
          <a:p>
            <a:pPr marL="0" indent="0">
              <a:buNone/>
            </a:pPr>
            <a:r>
              <a:rPr lang="en-US" dirty="0" smtClean="0"/>
              <a:t>The actual speed of the internet depends on the distance the data travels coupled with how many servers it has to go through and the different speeds of each server.</a:t>
            </a:r>
          </a:p>
          <a:p>
            <a:pPr marL="0" indent="0">
              <a:buNone/>
            </a:pPr>
            <a:r>
              <a:rPr lang="en-US" dirty="0" smtClean="0"/>
              <a:t>Additionally, the shorter the cables or the closer the computers are to the routers, the faster the connection speed.</a:t>
            </a:r>
          </a:p>
          <a:p>
            <a:endParaRPr lang="en-US" b="1" dirty="0" smtClean="0"/>
          </a:p>
        </p:txBody>
      </p:sp>
    </p:spTree>
    <p:extLst>
      <p:ext uri="{BB962C8B-B14F-4D97-AF65-F5344CB8AC3E}">
        <p14:creationId xmlns:p14="http://schemas.microsoft.com/office/powerpoint/2010/main" val="20245346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that affect the speed of an internet connection.</a:t>
            </a:r>
          </a:p>
        </p:txBody>
      </p:sp>
      <p:sp>
        <p:nvSpPr>
          <p:cNvPr id="3" name="Content Placeholder 2"/>
          <p:cNvSpPr>
            <a:spLocks noGrp="1"/>
          </p:cNvSpPr>
          <p:nvPr>
            <p:ph idx="1"/>
          </p:nvPr>
        </p:nvSpPr>
        <p:spPr/>
        <p:txBody>
          <a:bodyPr>
            <a:normAutofit fontScale="92500"/>
          </a:bodyPr>
          <a:lstStyle/>
          <a:p>
            <a:r>
              <a:rPr lang="en-US" b="1" dirty="0" smtClean="0"/>
              <a:t>Heavy traffic on the network.</a:t>
            </a:r>
          </a:p>
          <a:p>
            <a:pPr marL="0" indent="0">
              <a:buNone/>
            </a:pPr>
            <a:r>
              <a:rPr lang="en-US" dirty="0" smtClean="0"/>
              <a:t>The greater the number of computers connected on the network, the slower the internet speed. ISP are allocated a certain amount of bandwidth which is shared among all the incoming and outgoing connections.</a:t>
            </a:r>
            <a:endParaRPr lang="en-US" dirty="0"/>
          </a:p>
          <a:p>
            <a:r>
              <a:rPr lang="en-US" b="1" dirty="0" smtClean="0"/>
              <a:t>Malware, spyware and viruses</a:t>
            </a:r>
          </a:p>
          <a:p>
            <a:pPr marL="0" indent="0">
              <a:buNone/>
            </a:pPr>
            <a:r>
              <a:rPr lang="en-US" dirty="0" smtClean="0"/>
              <a:t>These slow down the speed of connectivity because they hinder the operation of programs on the computer.</a:t>
            </a:r>
            <a:endParaRPr lang="en-US" dirty="0"/>
          </a:p>
          <a:p>
            <a:r>
              <a:rPr lang="en-US" b="1" dirty="0" smtClean="0"/>
              <a:t>Modem speed</a:t>
            </a:r>
          </a:p>
          <a:p>
            <a:pPr marL="0" indent="0">
              <a:buNone/>
            </a:pPr>
            <a:r>
              <a:rPr lang="en-US" dirty="0" smtClean="0"/>
              <a:t>A substandard modem with low rating or one which is not compatible with ISP’s modem slows down the speed at which data is transmitted.</a:t>
            </a:r>
            <a:endParaRPr lang="en-US" dirty="0"/>
          </a:p>
        </p:txBody>
      </p:sp>
    </p:spTree>
    <p:extLst>
      <p:ext uri="{BB962C8B-B14F-4D97-AF65-F5344CB8AC3E}">
        <p14:creationId xmlns:p14="http://schemas.microsoft.com/office/powerpoint/2010/main" val="860494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that affect the speed of an internet connection.</a:t>
            </a:r>
            <a:endParaRPr lang="en-US" dirty="0"/>
          </a:p>
        </p:txBody>
      </p:sp>
      <p:sp>
        <p:nvSpPr>
          <p:cNvPr id="3" name="Content Placeholder 2"/>
          <p:cNvSpPr>
            <a:spLocks noGrp="1"/>
          </p:cNvSpPr>
          <p:nvPr>
            <p:ph idx="1"/>
          </p:nvPr>
        </p:nvSpPr>
        <p:spPr/>
        <p:txBody>
          <a:bodyPr>
            <a:normAutofit fontScale="92500"/>
          </a:bodyPr>
          <a:lstStyle/>
          <a:p>
            <a:r>
              <a:rPr lang="en-US" b="1" dirty="0" smtClean="0"/>
              <a:t>Natural conditions</a:t>
            </a:r>
          </a:p>
          <a:p>
            <a:pPr marL="0" indent="0">
              <a:buNone/>
            </a:pPr>
            <a:r>
              <a:rPr lang="en-US" dirty="0" smtClean="0"/>
              <a:t>These may be stormy weather and thunder. These interfere with the transmission of signals hence reducing the speed of transmission.</a:t>
            </a:r>
            <a:endParaRPr lang="en-US" dirty="0"/>
          </a:p>
          <a:p>
            <a:r>
              <a:rPr lang="en-US" b="1" dirty="0" smtClean="0"/>
              <a:t>Modems and routers positioning</a:t>
            </a:r>
          </a:p>
          <a:p>
            <a:pPr marL="0" indent="0">
              <a:buNone/>
            </a:pPr>
            <a:r>
              <a:rPr lang="en-US" dirty="0" smtClean="0"/>
              <a:t>These should not be put below or under tables but should be raised well to be able to send signals directly to the receiving computers/laptops.</a:t>
            </a:r>
          </a:p>
          <a:p>
            <a:r>
              <a:rPr lang="en-US" b="1" dirty="0" smtClean="0"/>
              <a:t>Hardware problems</a:t>
            </a:r>
          </a:p>
          <a:p>
            <a:pPr marL="0" indent="0">
              <a:buNone/>
            </a:pPr>
            <a:r>
              <a:rPr lang="en-US" dirty="0" smtClean="0"/>
              <a:t>A poor network card, video card or signal receiver can seriously reduce the speed of the data being processed by the system. This slows down the speed at which your computer takes the information coming in.</a:t>
            </a:r>
          </a:p>
          <a:p>
            <a:endParaRPr lang="en-US" b="1" dirty="0"/>
          </a:p>
        </p:txBody>
      </p:sp>
    </p:spTree>
    <p:extLst>
      <p:ext uri="{BB962C8B-B14F-4D97-AF65-F5344CB8AC3E}">
        <p14:creationId xmlns:p14="http://schemas.microsoft.com/office/powerpoint/2010/main" val="324907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that affect the speed of an internet connection.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Software problems</a:t>
            </a:r>
          </a:p>
          <a:p>
            <a:pPr marL="0" indent="0">
              <a:buNone/>
            </a:pPr>
            <a:r>
              <a:rPr lang="en-US" dirty="0" smtClean="0"/>
              <a:t>Updated web browser software are needed to display the web pages efficiently. Updated software and device drivers provides optimum performance.</a:t>
            </a:r>
            <a:endParaRPr lang="en-US" dirty="0"/>
          </a:p>
          <a:p>
            <a:r>
              <a:rPr lang="en-US" b="1" dirty="0" smtClean="0"/>
              <a:t>Memory available</a:t>
            </a:r>
          </a:p>
          <a:p>
            <a:pPr marL="0" indent="0">
              <a:buNone/>
            </a:pPr>
            <a:r>
              <a:rPr lang="en-US" dirty="0" smtClean="0"/>
              <a:t>More memory on the computer results in more data being received thus making internet speed high.</a:t>
            </a:r>
          </a:p>
          <a:p>
            <a:r>
              <a:rPr lang="en-US" b="1" dirty="0" smtClean="0"/>
              <a:t>Computer internet settings</a:t>
            </a:r>
          </a:p>
          <a:p>
            <a:pPr marL="0" indent="0">
              <a:buNone/>
            </a:pPr>
            <a:r>
              <a:rPr lang="en-US" dirty="0"/>
              <a:t>Improper computer settings can also affect the speed of your internet connection. Setting your firewall, safe search and other options properly will improve the speed as </a:t>
            </a:r>
            <a:r>
              <a:rPr lang="en-US" dirty="0" smtClean="0"/>
              <a:t>well.</a:t>
            </a:r>
            <a:endParaRPr lang="en-US" dirty="0"/>
          </a:p>
          <a:p>
            <a:endParaRPr lang="en-US" b="1" dirty="0"/>
          </a:p>
        </p:txBody>
      </p:sp>
    </p:spTree>
    <p:extLst>
      <p:ext uri="{BB962C8B-B14F-4D97-AF65-F5344CB8AC3E}">
        <p14:creationId xmlns:p14="http://schemas.microsoft.com/office/powerpoint/2010/main" val="3221363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that affect the speed of an internet connection.</a:t>
            </a:r>
            <a:endParaRPr lang="en-US" dirty="0"/>
          </a:p>
        </p:txBody>
      </p:sp>
      <p:sp>
        <p:nvSpPr>
          <p:cNvPr id="3" name="Content Placeholder 2"/>
          <p:cNvSpPr>
            <a:spLocks noGrp="1"/>
          </p:cNvSpPr>
          <p:nvPr>
            <p:ph idx="1"/>
          </p:nvPr>
        </p:nvSpPr>
        <p:spPr/>
        <p:txBody>
          <a:bodyPr/>
          <a:lstStyle/>
          <a:p>
            <a:r>
              <a:rPr lang="en-US" b="1" dirty="0" smtClean="0"/>
              <a:t>Technological circumstances</a:t>
            </a:r>
          </a:p>
          <a:p>
            <a:pPr marL="0" indent="0">
              <a:buNone/>
            </a:pPr>
            <a:r>
              <a:rPr lang="en-US" dirty="0" smtClean="0"/>
              <a:t>Technical issues such as loose connection of cables or maintenance works being done by your ISP slow the speed of an internet connection.</a:t>
            </a:r>
            <a:endParaRPr lang="en-US" dirty="0"/>
          </a:p>
          <a:p>
            <a:r>
              <a:rPr lang="en-US" b="1" dirty="0" smtClean="0"/>
              <a:t>Cookies</a:t>
            </a:r>
          </a:p>
          <a:p>
            <a:pPr marL="0" indent="0">
              <a:buNone/>
            </a:pPr>
            <a:r>
              <a:rPr lang="en-US" dirty="0" smtClean="0"/>
              <a:t>When surfing, the browser collects information such as passwords and stores it on your local hard drive in a file known as a cookie. Over time, these cookies can compromise the speed of your internet connection particularly if you visit many websites during a browsing session.</a:t>
            </a:r>
          </a:p>
          <a:p>
            <a:endParaRPr lang="en-US" b="1" dirty="0"/>
          </a:p>
        </p:txBody>
      </p:sp>
    </p:spTree>
    <p:extLst>
      <p:ext uri="{BB962C8B-B14F-4D97-AF65-F5344CB8AC3E}">
        <p14:creationId xmlns:p14="http://schemas.microsoft.com/office/powerpoint/2010/main" val="3034261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SERVICES</a:t>
            </a:r>
            <a:endParaRPr lang="en-US" b="1" dirty="0"/>
          </a:p>
        </p:txBody>
      </p:sp>
      <p:sp>
        <p:nvSpPr>
          <p:cNvPr id="3" name="Content Placeholder 2"/>
          <p:cNvSpPr>
            <a:spLocks noGrp="1"/>
          </p:cNvSpPr>
          <p:nvPr>
            <p:ph idx="1"/>
          </p:nvPr>
        </p:nvSpPr>
        <p:spPr/>
        <p:txBody>
          <a:bodyPr/>
          <a:lstStyle/>
          <a:p>
            <a:r>
              <a:rPr lang="en-US" b="1" dirty="0"/>
              <a:t>T</a:t>
            </a:r>
            <a:r>
              <a:rPr lang="en-US" b="1" dirty="0" smtClean="0"/>
              <a:t>elnet – </a:t>
            </a:r>
            <a:r>
              <a:rPr lang="en-US" dirty="0" smtClean="0"/>
              <a:t>This lets you use the resources of another computer in another part of the world. This is done by remotely logging into a distant computer which is called the host.</a:t>
            </a:r>
          </a:p>
          <a:p>
            <a:r>
              <a:rPr lang="en-US" b="1" dirty="0" smtClean="0"/>
              <a:t>Email – </a:t>
            </a:r>
            <a:r>
              <a:rPr lang="en-US" dirty="0" smtClean="0"/>
              <a:t>This allows transfer of messages, documents and pictures across the internet.</a:t>
            </a:r>
          </a:p>
          <a:p>
            <a:r>
              <a:rPr lang="en-US" b="1" dirty="0" smtClean="0"/>
              <a:t>Mailing list – </a:t>
            </a:r>
            <a:r>
              <a:rPr lang="en-US" dirty="0" smtClean="0"/>
              <a:t>This allows one to send a message or newsletter to many people at once.</a:t>
            </a:r>
          </a:p>
          <a:p>
            <a:r>
              <a:rPr lang="en-US" b="1" dirty="0" smtClean="0"/>
              <a:t>Internet Relay Chat – </a:t>
            </a:r>
            <a:r>
              <a:rPr lang="en-US" dirty="0" smtClean="0"/>
              <a:t>It allows people to converse in real-time by typing questions and responses. These chats are organized in chatrooms.</a:t>
            </a:r>
            <a:endParaRPr lang="en-US" b="1" dirty="0"/>
          </a:p>
        </p:txBody>
      </p:sp>
    </p:spTree>
    <p:extLst>
      <p:ext uri="{BB962C8B-B14F-4D97-AF65-F5344CB8AC3E}">
        <p14:creationId xmlns:p14="http://schemas.microsoft.com/office/powerpoint/2010/main" val="284731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 of a server computer</a:t>
            </a:r>
            <a:endParaRPr lang="en-US" b="1" dirty="0"/>
          </a:p>
        </p:txBody>
      </p:sp>
      <p:sp>
        <p:nvSpPr>
          <p:cNvPr id="3" name="Content Placeholder 2"/>
          <p:cNvSpPr>
            <a:spLocks noGrp="1"/>
          </p:cNvSpPr>
          <p:nvPr>
            <p:ph idx="1"/>
          </p:nvPr>
        </p:nvSpPr>
        <p:spPr/>
        <p:txBody>
          <a:bodyPr/>
          <a:lstStyle/>
          <a:p>
            <a:r>
              <a:rPr lang="en-US" dirty="0" smtClean="0"/>
              <a:t>It needs a computer with very high processing speed.</a:t>
            </a:r>
          </a:p>
          <a:p>
            <a:r>
              <a:rPr lang="en-US" dirty="0" smtClean="0"/>
              <a:t>It needs large amounts of RAM.</a:t>
            </a:r>
          </a:p>
          <a:p>
            <a:r>
              <a:rPr lang="en-US" dirty="0" smtClean="0"/>
              <a:t>It needs a very big storage capacity.</a:t>
            </a:r>
          </a:p>
          <a:p>
            <a:r>
              <a:rPr lang="en-US" dirty="0" smtClean="0"/>
              <a:t>It needs a very fast Network interface card.</a:t>
            </a:r>
          </a:p>
          <a:p>
            <a:r>
              <a:rPr lang="en-US" dirty="0" smtClean="0"/>
              <a:t>It needs network operating system such as Novell Netware, Windows NT server or Apple Share.</a:t>
            </a:r>
            <a:endParaRPr lang="en-US" dirty="0"/>
          </a:p>
        </p:txBody>
      </p:sp>
    </p:spTree>
    <p:extLst>
      <p:ext uri="{BB962C8B-B14F-4D97-AF65-F5344CB8AC3E}">
        <p14:creationId xmlns:p14="http://schemas.microsoft.com/office/powerpoint/2010/main" val="2310101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INTERNET SERVICES</a:t>
            </a:r>
            <a:endParaRPr lang="en-US" dirty="0"/>
          </a:p>
        </p:txBody>
      </p:sp>
      <p:sp>
        <p:nvSpPr>
          <p:cNvPr id="3" name="Content Placeholder 2"/>
          <p:cNvSpPr>
            <a:spLocks noGrp="1"/>
          </p:cNvSpPr>
          <p:nvPr>
            <p:ph idx="1"/>
          </p:nvPr>
        </p:nvSpPr>
        <p:spPr/>
        <p:txBody>
          <a:bodyPr/>
          <a:lstStyle/>
          <a:p>
            <a:r>
              <a:rPr lang="en-US" b="1" dirty="0" smtClean="0"/>
              <a:t>File</a:t>
            </a:r>
            <a:r>
              <a:rPr lang="en-US" dirty="0" smtClean="0"/>
              <a:t> </a:t>
            </a:r>
            <a:r>
              <a:rPr lang="en-US" b="1" dirty="0" smtClean="0"/>
              <a:t>Transfer Protocol – </a:t>
            </a:r>
            <a:r>
              <a:rPr lang="en-US" dirty="0" smtClean="0"/>
              <a:t>This is the standard method for transferring files i.e. downloading or uploading, to and from your computer with another computer on the internet.</a:t>
            </a:r>
          </a:p>
          <a:p>
            <a:r>
              <a:rPr lang="en-US" b="1" dirty="0" smtClean="0"/>
              <a:t>Newsgroups</a:t>
            </a:r>
            <a:r>
              <a:rPr lang="en-US" dirty="0" smtClean="0"/>
              <a:t> – This is an internet based discussion group or an electronic bulletin board.</a:t>
            </a:r>
          </a:p>
          <a:p>
            <a:r>
              <a:rPr lang="en-US" b="1" dirty="0" smtClean="0"/>
              <a:t>World Wide Web – </a:t>
            </a:r>
            <a:r>
              <a:rPr lang="en-US" dirty="0" smtClean="0"/>
              <a:t>This is a global collection of electronic documents called web pages stored on computers all over the world.</a:t>
            </a:r>
            <a:endParaRPr lang="en-US" b="1" dirty="0"/>
          </a:p>
        </p:txBody>
      </p:sp>
    </p:spTree>
    <p:extLst>
      <p:ext uri="{BB962C8B-B14F-4D97-AF65-F5344CB8AC3E}">
        <p14:creationId xmlns:p14="http://schemas.microsoft.com/office/powerpoint/2010/main" val="3318442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COMMUNICATIONS</a:t>
            </a:r>
            <a:endParaRPr lang="en-US" b="1" dirty="0"/>
          </a:p>
        </p:txBody>
      </p:sp>
      <p:sp>
        <p:nvSpPr>
          <p:cNvPr id="3" name="Content Placeholder 2"/>
          <p:cNvSpPr>
            <a:spLocks noGrp="1"/>
          </p:cNvSpPr>
          <p:nvPr>
            <p:ph idx="1"/>
          </p:nvPr>
        </p:nvSpPr>
        <p:spPr/>
        <p:txBody>
          <a:bodyPr/>
          <a:lstStyle/>
          <a:p>
            <a:r>
              <a:rPr lang="en-US" b="1" dirty="0" smtClean="0"/>
              <a:t>Electronic Mail Communications </a:t>
            </a:r>
            <a:r>
              <a:rPr lang="en-US" dirty="0" smtClean="0"/>
              <a:t>refer to the transmission of messages via a computer network such as; local area network or internet.</a:t>
            </a:r>
          </a:p>
          <a:p>
            <a:r>
              <a:rPr lang="en-US" dirty="0" smtClean="0"/>
              <a:t>The email can be simple text or include an attachment such as a word processing document, a graphic, an audio clip or video clip.</a:t>
            </a:r>
            <a:endParaRPr lang="en-US" dirty="0"/>
          </a:p>
        </p:txBody>
      </p:sp>
    </p:spTree>
    <p:extLst>
      <p:ext uri="{BB962C8B-B14F-4D97-AF65-F5344CB8AC3E}">
        <p14:creationId xmlns:p14="http://schemas.microsoft.com/office/powerpoint/2010/main" val="1550361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using email as means of communication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is easy to use. This is because it has user friendly tools for composing messages.</a:t>
            </a:r>
          </a:p>
          <a:p>
            <a:r>
              <a:rPr lang="en-US" dirty="0" smtClean="0"/>
              <a:t>It supports sending of attachments like documents, zipped files etc..</a:t>
            </a:r>
          </a:p>
          <a:p>
            <a:r>
              <a:rPr lang="en-US" dirty="0" smtClean="0"/>
              <a:t>It is very fast.</a:t>
            </a:r>
          </a:p>
          <a:p>
            <a:r>
              <a:rPr lang="en-US" dirty="0" smtClean="0"/>
              <a:t>It is easy to prioritize and ignore unwanted mails.</a:t>
            </a:r>
          </a:p>
          <a:p>
            <a:r>
              <a:rPr lang="en-US" dirty="0" smtClean="0"/>
              <a:t>Email messages can be sent to many recipients at the same time.</a:t>
            </a:r>
          </a:p>
          <a:p>
            <a:r>
              <a:rPr lang="en-US" dirty="0" smtClean="0"/>
              <a:t>Emails can carry hyperlinks that lead to other web pages.</a:t>
            </a:r>
          </a:p>
          <a:p>
            <a:r>
              <a:rPr lang="en-US" dirty="0" smtClean="0"/>
              <a:t>Emails allow one to subscribe to news and other online services.</a:t>
            </a:r>
          </a:p>
          <a:p>
            <a:r>
              <a:rPr lang="en-US" dirty="0" smtClean="0"/>
              <a:t>Email software have management features that help users to organize their messages in folders like inbox, sent, draft etc.</a:t>
            </a:r>
          </a:p>
        </p:txBody>
      </p:sp>
    </p:spTree>
    <p:extLst>
      <p:ext uri="{BB962C8B-B14F-4D97-AF65-F5344CB8AC3E}">
        <p14:creationId xmlns:p14="http://schemas.microsoft.com/office/powerpoint/2010/main" val="39064151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using email as means of communication</a:t>
            </a:r>
            <a:endParaRPr lang="en-US" dirty="0"/>
          </a:p>
        </p:txBody>
      </p:sp>
      <p:sp>
        <p:nvSpPr>
          <p:cNvPr id="3" name="Content Placeholder 2"/>
          <p:cNvSpPr>
            <a:spLocks noGrp="1"/>
          </p:cNvSpPr>
          <p:nvPr>
            <p:ph idx="1"/>
          </p:nvPr>
        </p:nvSpPr>
        <p:spPr/>
        <p:txBody>
          <a:bodyPr/>
          <a:lstStyle/>
          <a:p>
            <a:r>
              <a:rPr lang="en-US" dirty="0" smtClean="0"/>
              <a:t>There is easier reference i.e. the mailing system has a provision to attach the previous mails as references. This refreshes the recipient’s knowledge on what is going on.</a:t>
            </a:r>
          </a:p>
          <a:p>
            <a:r>
              <a:rPr lang="en-US" dirty="0" smtClean="0"/>
              <a:t>Emails are environment friendly. There is no need for papers thus, saves a lot of trees from being axed. It also saves fuel needed in transportation.</a:t>
            </a:r>
          </a:p>
          <a:p>
            <a:r>
              <a:rPr lang="en-US" dirty="0" smtClean="0"/>
              <a:t>Email software has good degree of security such as username and password required before sign in.</a:t>
            </a:r>
          </a:p>
          <a:p>
            <a:r>
              <a:rPr lang="en-US" dirty="0" smtClean="0"/>
              <a:t>Email application has in built dictionary that saves the sender from sending incorrect spelling and </a:t>
            </a:r>
            <a:r>
              <a:rPr lang="en-US" dirty="0" err="1" smtClean="0"/>
              <a:t>grammer</a:t>
            </a:r>
            <a:r>
              <a:rPr lang="en-US" dirty="0" smtClean="0"/>
              <a:t>.</a:t>
            </a:r>
            <a:endParaRPr lang="en-US" dirty="0"/>
          </a:p>
        </p:txBody>
      </p:sp>
    </p:spTree>
    <p:extLst>
      <p:ext uri="{BB962C8B-B14F-4D97-AF65-F5344CB8AC3E}">
        <p14:creationId xmlns:p14="http://schemas.microsoft.com/office/powerpoint/2010/main" val="3188740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using email as means of communication</a:t>
            </a:r>
            <a:endParaRPr lang="en-US" dirty="0"/>
          </a:p>
        </p:txBody>
      </p:sp>
      <p:sp>
        <p:nvSpPr>
          <p:cNvPr id="3" name="Content Placeholder 2"/>
          <p:cNvSpPr>
            <a:spLocks noGrp="1"/>
          </p:cNvSpPr>
          <p:nvPr>
            <p:ph idx="1"/>
          </p:nvPr>
        </p:nvSpPr>
        <p:spPr/>
        <p:txBody>
          <a:bodyPr/>
          <a:lstStyle/>
          <a:p>
            <a:r>
              <a:rPr lang="en-US" dirty="0" smtClean="0"/>
              <a:t>Email service is relatively cheap since there is no printing or postage expenses involved.</a:t>
            </a:r>
          </a:p>
          <a:p>
            <a:r>
              <a:rPr lang="en-US" dirty="0" smtClean="0"/>
              <a:t>Emails can be opened any time of the day.</a:t>
            </a:r>
          </a:p>
          <a:p>
            <a:r>
              <a:rPr lang="en-US" dirty="0" smtClean="0"/>
              <a:t>Email messages remain permanent for future and frequent accessing from anywhere. </a:t>
            </a:r>
            <a:endParaRPr lang="en-US" dirty="0"/>
          </a:p>
        </p:txBody>
      </p:sp>
    </p:spTree>
    <p:extLst>
      <p:ext uri="{BB962C8B-B14F-4D97-AF65-F5344CB8AC3E}">
        <p14:creationId xmlns:p14="http://schemas.microsoft.com/office/powerpoint/2010/main" val="3170893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of Email</a:t>
            </a:r>
            <a:endParaRPr lang="en-US" b="1" dirty="0"/>
          </a:p>
        </p:txBody>
      </p:sp>
      <p:sp>
        <p:nvSpPr>
          <p:cNvPr id="3" name="Content Placeholder 2"/>
          <p:cNvSpPr>
            <a:spLocks noGrp="1"/>
          </p:cNvSpPr>
          <p:nvPr>
            <p:ph idx="1"/>
          </p:nvPr>
        </p:nvSpPr>
        <p:spPr/>
        <p:txBody>
          <a:bodyPr>
            <a:normAutofit lnSpcReduction="10000"/>
          </a:bodyPr>
          <a:lstStyle/>
          <a:p>
            <a:r>
              <a:rPr lang="en-US" dirty="0" smtClean="0"/>
              <a:t>Emails can carry viruses.</a:t>
            </a:r>
          </a:p>
          <a:p>
            <a:r>
              <a:rPr lang="en-US" dirty="0"/>
              <a:t>E</a:t>
            </a:r>
            <a:r>
              <a:rPr lang="en-US" dirty="0" smtClean="0"/>
              <a:t>mails can be used to send unsolicited  messages and unwanted advertisements. (Spam and Junk).</a:t>
            </a:r>
          </a:p>
          <a:p>
            <a:r>
              <a:rPr lang="en-US" dirty="0" smtClean="0"/>
              <a:t>Email spoofing is common. This is the altering of the email headers or the addresses from which the mail is sent.</a:t>
            </a:r>
          </a:p>
          <a:p>
            <a:r>
              <a:rPr lang="en-US" dirty="0" smtClean="0"/>
              <a:t>Hacking and email interception. Hacking is the attempt to bypass the security mechanisms of an information system or network.</a:t>
            </a:r>
          </a:p>
          <a:p>
            <a:r>
              <a:rPr lang="en-US" dirty="0"/>
              <a:t>M</a:t>
            </a:r>
            <a:r>
              <a:rPr lang="en-US" dirty="0" smtClean="0"/>
              <a:t>isinterpretation of messages. This may result from typing in a hurry.</a:t>
            </a:r>
          </a:p>
          <a:p>
            <a:r>
              <a:rPr lang="en-US" dirty="0" smtClean="0"/>
              <a:t>The contents posted on emails are considered informal. Therefore, there is a chance of business documents going unnoticed.</a:t>
            </a:r>
          </a:p>
        </p:txBody>
      </p:sp>
    </p:spTree>
    <p:extLst>
      <p:ext uri="{BB962C8B-B14F-4D97-AF65-F5344CB8AC3E}">
        <p14:creationId xmlns:p14="http://schemas.microsoft.com/office/powerpoint/2010/main" val="38077183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Limitations of email</a:t>
            </a:r>
            <a:endParaRPr lang="en-US" b="1" dirty="0"/>
          </a:p>
        </p:txBody>
      </p:sp>
      <p:sp>
        <p:nvSpPr>
          <p:cNvPr id="3" name="Content Placeholder 2"/>
          <p:cNvSpPr>
            <a:spLocks noGrp="1"/>
          </p:cNvSpPr>
          <p:nvPr>
            <p:ph idx="1"/>
          </p:nvPr>
        </p:nvSpPr>
        <p:spPr/>
        <p:txBody>
          <a:bodyPr/>
          <a:lstStyle/>
          <a:p>
            <a:r>
              <a:rPr lang="en-US" dirty="0" smtClean="0"/>
              <a:t>Crowded inbox. This happens over a period of time and makes it difficult for the user to manage such a huge chunk of emails.</a:t>
            </a:r>
          </a:p>
          <a:p>
            <a:r>
              <a:rPr lang="en-US" dirty="0" smtClean="0"/>
              <a:t>Need to check inbox regularly to be updated. This may be expensive in the long run.</a:t>
            </a:r>
          </a:p>
          <a:p>
            <a:r>
              <a:rPr lang="en-US" dirty="0" smtClean="0"/>
              <a:t>Emails can not be used in remote areas without computers and electricity.</a:t>
            </a:r>
          </a:p>
          <a:p>
            <a:r>
              <a:rPr lang="en-US" dirty="0" smtClean="0"/>
              <a:t>It can lead to loss of information incase one forgets his/her password.</a:t>
            </a:r>
          </a:p>
          <a:p>
            <a:r>
              <a:rPr lang="en-US" dirty="0" smtClean="0"/>
              <a:t>Email violates privacy in case someone else gets to know your user password.</a:t>
            </a:r>
            <a:endParaRPr lang="en-US" dirty="0"/>
          </a:p>
        </p:txBody>
      </p:sp>
    </p:spTree>
    <p:extLst>
      <p:ext uri="{BB962C8B-B14F-4D97-AF65-F5344CB8AC3E}">
        <p14:creationId xmlns:p14="http://schemas.microsoft.com/office/powerpoint/2010/main" val="459595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an e-mail message</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Headers: </a:t>
            </a:r>
            <a:r>
              <a:rPr lang="en-US" dirty="0" smtClean="0"/>
              <a:t>These contain information concerning the sender and the receiver.</a:t>
            </a:r>
          </a:p>
          <a:p>
            <a:r>
              <a:rPr lang="en-US" b="1" dirty="0" smtClean="0"/>
              <a:t>Subject: </a:t>
            </a:r>
            <a:r>
              <a:rPr lang="en-US" dirty="0"/>
              <a:t>T</a:t>
            </a:r>
            <a:r>
              <a:rPr lang="en-US" dirty="0" smtClean="0"/>
              <a:t>he theme of the email message.</a:t>
            </a:r>
          </a:p>
          <a:p>
            <a:r>
              <a:rPr lang="en-US" b="1" dirty="0" smtClean="0"/>
              <a:t>Sender: </a:t>
            </a:r>
            <a:r>
              <a:rPr lang="en-US" dirty="0" smtClean="0"/>
              <a:t>This is the sender’s internet email address.</a:t>
            </a:r>
          </a:p>
          <a:p>
            <a:r>
              <a:rPr lang="en-US" b="1" dirty="0" smtClean="0"/>
              <a:t>Date and time received(On): </a:t>
            </a:r>
            <a:r>
              <a:rPr lang="en-US" dirty="0" smtClean="0"/>
              <a:t>The time the message was received.</a:t>
            </a:r>
          </a:p>
          <a:p>
            <a:r>
              <a:rPr lang="en-US" b="1" dirty="0" smtClean="0"/>
              <a:t>Recipient (To): </a:t>
            </a:r>
            <a:r>
              <a:rPr lang="en-US" dirty="0" smtClean="0"/>
              <a:t>First/last name of email recipient, as configured by the sender.</a:t>
            </a:r>
          </a:p>
          <a:p>
            <a:r>
              <a:rPr lang="en-US" b="1" dirty="0" smtClean="0"/>
              <a:t>CC (Carbon copy): </a:t>
            </a:r>
            <a:r>
              <a:rPr lang="en-US" dirty="0" smtClean="0"/>
              <a:t>It enables copies of the email message to be sent to third party while acknowledging other recipients.</a:t>
            </a:r>
          </a:p>
          <a:p>
            <a:r>
              <a:rPr lang="en-US" b="1" dirty="0" smtClean="0"/>
              <a:t>Bcc: </a:t>
            </a:r>
            <a:r>
              <a:rPr lang="en-US" dirty="0" smtClean="0"/>
              <a:t>enables copies of the email message to be sent to the third party without acknowledging any other recipients. </a:t>
            </a:r>
            <a:endParaRPr lang="en-US" b="1" dirty="0"/>
          </a:p>
        </p:txBody>
      </p:sp>
    </p:spTree>
    <p:extLst>
      <p:ext uri="{BB962C8B-B14F-4D97-AF65-F5344CB8AC3E}">
        <p14:creationId xmlns:p14="http://schemas.microsoft.com/office/powerpoint/2010/main" val="3244809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an e-mail message</a:t>
            </a:r>
            <a:endParaRPr lang="en-US" dirty="0"/>
          </a:p>
        </p:txBody>
      </p:sp>
      <p:sp>
        <p:nvSpPr>
          <p:cNvPr id="3" name="Content Placeholder 2"/>
          <p:cNvSpPr>
            <a:spLocks noGrp="1"/>
          </p:cNvSpPr>
          <p:nvPr>
            <p:ph idx="1"/>
          </p:nvPr>
        </p:nvSpPr>
        <p:spPr/>
        <p:txBody>
          <a:bodyPr/>
          <a:lstStyle/>
          <a:p>
            <a:r>
              <a:rPr lang="en-US" b="1" dirty="0" smtClean="0"/>
              <a:t>Reply-to: </a:t>
            </a:r>
            <a:r>
              <a:rPr lang="en-US" dirty="0" smtClean="0"/>
              <a:t>This is the internet email address that will become the recipient of your reply if you click the Reply button.</a:t>
            </a:r>
          </a:p>
          <a:p>
            <a:r>
              <a:rPr lang="en-US" b="1" dirty="0" smtClean="0"/>
              <a:t>Body: </a:t>
            </a:r>
            <a:r>
              <a:rPr lang="en-US" dirty="0" smtClean="0"/>
              <a:t>The body  of the message contains text that is the actual content. </a:t>
            </a:r>
            <a:r>
              <a:rPr lang="en-US" b="1" dirty="0" smtClean="0"/>
              <a:t>The message body </a:t>
            </a:r>
            <a:r>
              <a:rPr lang="en-US" dirty="0" smtClean="0"/>
              <a:t>may also include signatures or automatically generated text that is inserted by the sender’s email system.</a:t>
            </a:r>
          </a:p>
          <a:p>
            <a:r>
              <a:rPr lang="en-US" b="1" dirty="0" smtClean="0"/>
              <a:t>Attachments: </a:t>
            </a:r>
            <a:r>
              <a:rPr lang="en-US" dirty="0" smtClean="0"/>
              <a:t>These are optional and include any separate files that may be part of the message.</a:t>
            </a:r>
          </a:p>
          <a:p>
            <a:r>
              <a:rPr lang="en-US" b="1" dirty="0" smtClean="0"/>
              <a:t>Signature: </a:t>
            </a:r>
            <a:r>
              <a:rPr lang="en-US" dirty="0" smtClean="0"/>
              <a:t>Personalized information about sender.</a:t>
            </a:r>
            <a:endParaRPr lang="en-US" b="1" dirty="0"/>
          </a:p>
        </p:txBody>
      </p:sp>
    </p:spTree>
    <p:extLst>
      <p:ext uri="{BB962C8B-B14F-4D97-AF65-F5344CB8AC3E}">
        <p14:creationId xmlns:p14="http://schemas.microsoft.com/office/powerpoint/2010/main" val="1824219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SOFTWARE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This refers to the programs that are used to manage email account messages. They are in two categories: </a:t>
            </a:r>
            <a:r>
              <a:rPr lang="en-US" b="1" dirty="0" smtClean="0"/>
              <a:t>Application packages </a:t>
            </a:r>
            <a:r>
              <a:rPr lang="en-US" dirty="0" smtClean="0"/>
              <a:t>locally installed on the computer (email clients), and </a:t>
            </a:r>
            <a:r>
              <a:rPr lang="en-US" b="1" dirty="0" smtClean="0"/>
              <a:t>Online email programs </a:t>
            </a:r>
            <a:r>
              <a:rPr lang="en-US" dirty="0" smtClean="0"/>
              <a:t>hosted by a website on the www (webmail).</a:t>
            </a:r>
          </a:p>
          <a:p>
            <a:r>
              <a:rPr lang="en-US" dirty="0" smtClean="0"/>
              <a:t>Examples of email clients include:</a:t>
            </a:r>
          </a:p>
          <a:p>
            <a:pPr lvl="1"/>
            <a:r>
              <a:rPr lang="en-US" dirty="0" smtClean="0"/>
              <a:t>Microsoft Outlook, Thunderbird</a:t>
            </a:r>
          </a:p>
          <a:p>
            <a:r>
              <a:rPr lang="en-US" b="1" dirty="0" smtClean="0"/>
              <a:t>The most popular webmail software include:</a:t>
            </a:r>
          </a:p>
          <a:p>
            <a:pPr lvl="1"/>
            <a:r>
              <a:rPr lang="en-US" dirty="0" smtClean="0"/>
              <a:t>Yahoo					Netscape webmail</a:t>
            </a:r>
          </a:p>
          <a:p>
            <a:pPr lvl="1"/>
            <a:r>
              <a:rPr lang="en-US" dirty="0" smtClean="0"/>
              <a:t>Hotmail					AOL</a:t>
            </a:r>
          </a:p>
          <a:p>
            <a:pPr lvl="1"/>
            <a:r>
              <a:rPr lang="en-US" dirty="0" smtClean="0"/>
              <a:t>Gmail					Eudora mail.</a:t>
            </a:r>
          </a:p>
          <a:p>
            <a:pPr lvl="1"/>
            <a:r>
              <a:rPr lang="en-US" dirty="0" smtClean="0"/>
              <a:t>Excite</a:t>
            </a:r>
          </a:p>
          <a:p>
            <a:pPr lvl="1"/>
            <a:r>
              <a:rPr lang="en-US" dirty="0" smtClean="0"/>
              <a:t>Mail.com</a:t>
            </a:r>
            <a:endParaRPr lang="en-US" dirty="0"/>
          </a:p>
        </p:txBody>
      </p:sp>
    </p:spTree>
    <p:extLst>
      <p:ext uri="{BB962C8B-B14F-4D97-AF65-F5344CB8AC3E}">
        <p14:creationId xmlns:p14="http://schemas.microsoft.com/office/powerpoint/2010/main" val="42755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Interface Card (NIC)</a:t>
            </a:r>
            <a:endParaRPr lang="en-US" b="1" dirty="0"/>
          </a:p>
        </p:txBody>
      </p:sp>
      <p:sp>
        <p:nvSpPr>
          <p:cNvPr id="3" name="Content Placeholder 2"/>
          <p:cNvSpPr>
            <a:spLocks noGrp="1"/>
          </p:cNvSpPr>
          <p:nvPr>
            <p:ph idx="1"/>
          </p:nvPr>
        </p:nvSpPr>
        <p:spPr/>
        <p:txBody>
          <a:bodyPr/>
          <a:lstStyle/>
          <a:p>
            <a:r>
              <a:rPr lang="en-US" dirty="0" smtClean="0"/>
              <a:t>It is also known as </a:t>
            </a:r>
            <a:r>
              <a:rPr lang="en-US" i="1" dirty="0" smtClean="0"/>
              <a:t>network card.</a:t>
            </a:r>
          </a:p>
          <a:p>
            <a:r>
              <a:rPr lang="en-US" dirty="0" smtClean="0"/>
              <a:t>It is a device that enables the computer or device that does not have built-in networking capability to access a network.</a:t>
            </a:r>
          </a:p>
          <a:p>
            <a:pPr marL="0" indent="0">
              <a:buNone/>
            </a:pPr>
            <a:r>
              <a:rPr lang="en-US" dirty="0" smtClean="0"/>
              <a:t>Examples include.</a:t>
            </a:r>
            <a:endParaRPr lang="en-US" dirty="0"/>
          </a:p>
          <a:p>
            <a:pPr lvl="2"/>
            <a:r>
              <a:rPr lang="en-US" dirty="0" smtClean="0"/>
              <a:t>Adapter card</a:t>
            </a:r>
          </a:p>
          <a:p>
            <a:pPr lvl="2"/>
            <a:r>
              <a:rPr lang="en-US" dirty="0" smtClean="0"/>
              <a:t>PC Card</a:t>
            </a:r>
          </a:p>
          <a:p>
            <a:pPr lvl="2"/>
            <a:r>
              <a:rPr lang="en-US" dirty="0" smtClean="0"/>
              <a:t>USB network adapter</a:t>
            </a:r>
          </a:p>
          <a:p>
            <a:pPr lvl="2"/>
            <a:r>
              <a:rPr lang="en-US" dirty="0" smtClean="0"/>
              <a:t>Flash </a:t>
            </a:r>
            <a:r>
              <a:rPr lang="en-US" smtClean="0"/>
              <a:t>card </a:t>
            </a:r>
            <a:r>
              <a:rPr lang="en-US" smtClean="0"/>
              <a:t>etc</a:t>
            </a:r>
            <a:r>
              <a:rPr lang="en-US" dirty="0" smtClean="0"/>
              <a:t>.</a:t>
            </a:r>
          </a:p>
          <a:p>
            <a:pPr lvl="2"/>
            <a:endParaRPr lang="en-US" dirty="0"/>
          </a:p>
        </p:txBody>
      </p:sp>
    </p:spTree>
    <p:extLst>
      <p:ext uri="{BB962C8B-B14F-4D97-AF65-F5344CB8AC3E}">
        <p14:creationId xmlns:p14="http://schemas.microsoft.com/office/powerpoint/2010/main" val="17536444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1"/>
            <a:ext cx="10515600" cy="1024127"/>
          </a:xfrm>
        </p:spPr>
        <p:txBody>
          <a:bodyPr/>
          <a:lstStyle/>
          <a:p>
            <a:r>
              <a:rPr lang="en-US" b="1" dirty="0" smtClean="0"/>
              <a:t>Classifications of networks</a:t>
            </a:r>
            <a:endParaRPr lang="en-US" b="1" dirty="0"/>
          </a:p>
        </p:txBody>
      </p:sp>
      <p:sp>
        <p:nvSpPr>
          <p:cNvPr id="3" name="Content Placeholder 2"/>
          <p:cNvSpPr>
            <a:spLocks noGrp="1"/>
          </p:cNvSpPr>
          <p:nvPr>
            <p:ph idx="1"/>
          </p:nvPr>
        </p:nvSpPr>
        <p:spPr>
          <a:xfrm>
            <a:off x="838200" y="1207008"/>
            <a:ext cx="10515600" cy="5468112"/>
          </a:xfrm>
        </p:spPr>
        <p:txBody>
          <a:bodyPr>
            <a:normAutofit fontScale="85000" lnSpcReduction="20000"/>
          </a:bodyPr>
          <a:lstStyle/>
          <a:p>
            <a:r>
              <a:rPr lang="en-US" b="1" dirty="0"/>
              <a:t>By Geographic </a:t>
            </a:r>
            <a:r>
              <a:rPr lang="en-US" b="1" dirty="0" smtClean="0"/>
              <a:t>Scope</a:t>
            </a:r>
            <a:endParaRPr lang="en-US" dirty="0"/>
          </a:p>
          <a:p>
            <a:pPr lvl="1"/>
            <a:r>
              <a:rPr lang="en-US" b="1" dirty="0"/>
              <a:t>Local Area Network (LAN):</a:t>
            </a:r>
            <a:r>
              <a:rPr lang="en-US" dirty="0"/>
              <a:t> Limited to a small geographic area, like a single building or campus.</a:t>
            </a:r>
          </a:p>
          <a:p>
            <a:pPr lvl="1"/>
            <a:r>
              <a:rPr lang="en-US" b="1" dirty="0"/>
              <a:t>Wide Area Network (WAN):</a:t>
            </a:r>
            <a:r>
              <a:rPr lang="en-US" dirty="0"/>
              <a:t> Spans a large geographic area, often connecting LANs across cities or countries.</a:t>
            </a:r>
          </a:p>
          <a:p>
            <a:pPr lvl="1"/>
            <a:r>
              <a:rPr lang="en-US" b="1" dirty="0"/>
              <a:t>Metropolitan Area Network (MAN):</a:t>
            </a:r>
            <a:r>
              <a:rPr lang="en-US" dirty="0"/>
              <a:t> Covers a larger geographic area than a LAN but smaller than a WAN, such as a city.</a:t>
            </a:r>
          </a:p>
          <a:p>
            <a:r>
              <a:rPr lang="en-US" b="1" dirty="0"/>
              <a:t>By Topology:</a:t>
            </a:r>
            <a:endParaRPr lang="en-US" dirty="0"/>
          </a:p>
          <a:p>
            <a:pPr lvl="1"/>
            <a:r>
              <a:rPr lang="en-US" b="1" dirty="0"/>
              <a:t>Bus Topology:</a:t>
            </a:r>
            <a:r>
              <a:rPr lang="en-US" dirty="0"/>
              <a:t> Devices share a single communication line.</a:t>
            </a:r>
          </a:p>
          <a:p>
            <a:pPr lvl="1"/>
            <a:r>
              <a:rPr lang="en-US" b="1" dirty="0"/>
              <a:t>Star Topology:</a:t>
            </a:r>
            <a:r>
              <a:rPr lang="en-US" dirty="0"/>
              <a:t> All devices connect to a central hub or switch.</a:t>
            </a:r>
          </a:p>
          <a:p>
            <a:pPr lvl="1"/>
            <a:r>
              <a:rPr lang="en-US" b="1" dirty="0"/>
              <a:t>Ring Topology:</a:t>
            </a:r>
            <a:r>
              <a:rPr lang="en-US" dirty="0"/>
              <a:t> Devices form a circular arrangement.</a:t>
            </a:r>
          </a:p>
          <a:p>
            <a:pPr lvl="1"/>
            <a:r>
              <a:rPr lang="en-US" b="1" dirty="0"/>
              <a:t>Mesh Topology:</a:t>
            </a:r>
            <a:r>
              <a:rPr lang="en-US" dirty="0"/>
              <a:t> Devices are interconnected, creating multiple paths.</a:t>
            </a:r>
          </a:p>
          <a:p>
            <a:r>
              <a:rPr lang="en-US" b="1" dirty="0"/>
              <a:t>By Connection Method:</a:t>
            </a:r>
            <a:endParaRPr lang="en-US" dirty="0"/>
          </a:p>
          <a:p>
            <a:pPr lvl="1"/>
            <a:r>
              <a:rPr lang="en-US" b="1" dirty="0"/>
              <a:t>Point-to-Point:</a:t>
            </a:r>
            <a:r>
              <a:rPr lang="en-US" dirty="0"/>
              <a:t> Direct connection between two devices.</a:t>
            </a:r>
          </a:p>
          <a:p>
            <a:pPr lvl="1"/>
            <a:r>
              <a:rPr lang="en-US" b="1" dirty="0"/>
              <a:t>Point-to-Multipoint:</a:t>
            </a:r>
            <a:r>
              <a:rPr lang="en-US" dirty="0"/>
              <a:t> Single device communicates with multiple devices.</a:t>
            </a:r>
          </a:p>
          <a:p>
            <a:r>
              <a:rPr lang="en-US" b="1" dirty="0" smtClean="0"/>
              <a:t>By Function</a:t>
            </a:r>
          </a:p>
          <a:p>
            <a:pPr lvl="1"/>
            <a:r>
              <a:rPr lang="en-US" b="1" dirty="0" smtClean="0"/>
              <a:t>Client-Server Network</a:t>
            </a:r>
          </a:p>
          <a:p>
            <a:pPr lvl="1"/>
            <a:r>
              <a:rPr lang="en-US" b="1" dirty="0" smtClean="0"/>
              <a:t>Peer-to-peer Network</a:t>
            </a:r>
            <a:endParaRPr lang="en-US" dirty="0"/>
          </a:p>
          <a:p>
            <a:pPr lvl="1"/>
            <a:endParaRPr lang="en-US" b="1" dirty="0"/>
          </a:p>
        </p:txBody>
      </p:sp>
    </p:spTree>
    <p:extLst>
      <p:ext uri="{BB962C8B-B14F-4D97-AF65-F5344CB8AC3E}">
        <p14:creationId xmlns:p14="http://schemas.microsoft.com/office/powerpoint/2010/main" val="207701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Addressing</a:t>
            </a:r>
            <a:endParaRPr lang="en-US" b="1" dirty="0"/>
          </a:p>
        </p:txBody>
      </p:sp>
      <p:sp>
        <p:nvSpPr>
          <p:cNvPr id="3" name="Content Placeholder 2"/>
          <p:cNvSpPr>
            <a:spLocks noGrp="1"/>
          </p:cNvSpPr>
          <p:nvPr>
            <p:ph idx="1"/>
          </p:nvPr>
        </p:nvSpPr>
        <p:spPr/>
        <p:txBody>
          <a:bodyPr/>
          <a:lstStyle/>
          <a:p>
            <a:r>
              <a:rPr lang="en-US" b="1" dirty="0"/>
              <a:t>IP addressing </a:t>
            </a:r>
            <a:r>
              <a:rPr lang="en-US" dirty="0"/>
              <a:t>is a fundamental concept in networking that involves assigning unique numerical identifiers to devices on a network. These numerical identifiers, known as IP addresses, are used to identify and locate devices in a network. There are two main versions of IP addresses:</a:t>
            </a:r>
            <a:r>
              <a:rPr lang="en-US" b="1" dirty="0"/>
              <a:t> IPv4 </a:t>
            </a:r>
            <a:r>
              <a:rPr lang="en-US" dirty="0"/>
              <a:t>(Internet Protocol version 4) and </a:t>
            </a:r>
            <a:r>
              <a:rPr lang="en-US" b="1" dirty="0"/>
              <a:t>IPv6</a:t>
            </a:r>
            <a:r>
              <a:rPr lang="en-US" dirty="0"/>
              <a:t> (Internet Protocol version 6</a:t>
            </a:r>
            <a:r>
              <a:rPr lang="en-US" dirty="0" smtClean="0"/>
              <a:t>).</a:t>
            </a:r>
            <a:endParaRPr lang="en-US" dirty="0"/>
          </a:p>
        </p:txBody>
      </p:sp>
    </p:spTree>
    <p:extLst>
      <p:ext uri="{BB962C8B-B14F-4D97-AF65-F5344CB8AC3E}">
        <p14:creationId xmlns:p14="http://schemas.microsoft.com/office/powerpoint/2010/main" val="9949226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IPv4 Addressing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An IPv4 address is a 32-bit numerical label written in the form of four octets separated by periods (e.g., 192.168.0.1</a:t>
            </a:r>
            <a:r>
              <a:rPr lang="en-US" dirty="0" smtClean="0"/>
              <a:t>).</a:t>
            </a:r>
          </a:p>
          <a:p>
            <a:r>
              <a:rPr lang="en-US" dirty="0" smtClean="0"/>
              <a:t>This address space allows approximately 4.3 billion different addresses.</a:t>
            </a:r>
          </a:p>
          <a:p>
            <a:r>
              <a:rPr lang="en-US" b="1" dirty="0" smtClean="0"/>
              <a:t>Sub netting </a:t>
            </a:r>
            <a:r>
              <a:rPr lang="en-US" dirty="0" smtClean="0"/>
              <a:t>is mechanism that </a:t>
            </a:r>
            <a:r>
              <a:rPr lang="en-US" dirty="0"/>
              <a:t>allows network administrators to divide an IP network into sub-networks for better organization and more efficient use of IP </a:t>
            </a:r>
            <a:r>
              <a:rPr lang="en-US" dirty="0" smtClean="0"/>
              <a:t>addresses.</a:t>
            </a:r>
          </a:p>
          <a:p>
            <a:r>
              <a:rPr lang="en-US" b="1" dirty="0" smtClean="0"/>
              <a:t>Super netting. </a:t>
            </a:r>
            <a:r>
              <a:rPr lang="en-US" dirty="0"/>
              <a:t>It involves combining multiple contiguous subnets into a single, larger </a:t>
            </a:r>
            <a:r>
              <a:rPr lang="en-US" dirty="0" smtClean="0"/>
              <a:t>super net </a:t>
            </a:r>
            <a:r>
              <a:rPr lang="en-US" dirty="0"/>
              <a:t>or aggregate route. This helps in minimizing the size of routing tables in routers and simplifying the routing </a:t>
            </a:r>
            <a:r>
              <a:rPr lang="en-US" dirty="0" smtClean="0"/>
              <a:t>process.</a:t>
            </a:r>
            <a:endParaRPr lang="en-US" b="1" dirty="0" smtClean="0"/>
          </a:p>
          <a:p>
            <a:r>
              <a:rPr lang="en-US" b="1" dirty="0" smtClean="0"/>
              <a:t>Private and Public addresses. </a:t>
            </a:r>
            <a:r>
              <a:rPr lang="en-US" dirty="0"/>
              <a:t>Certain ranges of IPv4 addresses are reserved for private networks, allowing organizations to use them internally without them being routable on the public </a:t>
            </a:r>
            <a:r>
              <a:rPr lang="en-US" dirty="0" smtClean="0"/>
              <a:t>internet.</a:t>
            </a:r>
            <a:endParaRPr lang="en-US" b="1" dirty="0"/>
          </a:p>
        </p:txBody>
      </p:sp>
    </p:spTree>
    <p:extLst>
      <p:ext uri="{BB962C8B-B14F-4D97-AF65-F5344CB8AC3E}">
        <p14:creationId xmlns:p14="http://schemas.microsoft.com/office/powerpoint/2010/main" val="13770442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IPv6 </a:t>
            </a:r>
            <a:r>
              <a:rPr lang="en-US" b="1" dirty="0" smtClean="0"/>
              <a:t>addressing</a:t>
            </a:r>
            <a:endParaRPr lang="en-US" dirty="0"/>
          </a:p>
        </p:txBody>
      </p:sp>
      <p:sp>
        <p:nvSpPr>
          <p:cNvPr id="3" name="Content Placeholder 2"/>
          <p:cNvSpPr>
            <a:spLocks noGrp="1"/>
          </p:cNvSpPr>
          <p:nvPr>
            <p:ph idx="1"/>
          </p:nvPr>
        </p:nvSpPr>
        <p:spPr/>
        <p:txBody>
          <a:bodyPr/>
          <a:lstStyle/>
          <a:p>
            <a:r>
              <a:rPr lang="en-US" dirty="0"/>
              <a:t>An </a:t>
            </a:r>
            <a:r>
              <a:rPr lang="en-US" b="1" dirty="0"/>
              <a:t>IPv6 address </a:t>
            </a:r>
            <a:r>
              <a:rPr lang="en-US" dirty="0"/>
              <a:t>is 128 bits long and is typically represented as eight groups of hexadecimal digits separated by colons (e.g., 2001:0db8:85a3:0000:0000:8a2e:0370:7334</a:t>
            </a:r>
            <a:r>
              <a:rPr lang="en-US" dirty="0" smtClean="0"/>
              <a:t>).</a:t>
            </a:r>
          </a:p>
          <a:p>
            <a:r>
              <a:rPr lang="en-US" dirty="0"/>
              <a:t>IPv6 addresses have an incredibly large address space, providing approximately 3.4 x 10^38 unique addresses. </a:t>
            </a:r>
            <a:endParaRPr lang="en-US" dirty="0" smtClean="0"/>
          </a:p>
          <a:p>
            <a:r>
              <a:rPr lang="en-US" dirty="0" smtClean="0"/>
              <a:t>This </a:t>
            </a:r>
            <a:r>
              <a:rPr lang="en-US" dirty="0"/>
              <a:t>vast address space was introduced to overcome the limitations of </a:t>
            </a:r>
            <a:r>
              <a:rPr lang="en-US" dirty="0" smtClean="0"/>
              <a:t>IPv4.</a:t>
            </a:r>
            <a:endParaRPr lang="en-US" dirty="0"/>
          </a:p>
        </p:txBody>
      </p:sp>
    </p:spTree>
    <p:extLst>
      <p:ext uri="{BB962C8B-B14F-4D97-AF65-F5344CB8AC3E}">
        <p14:creationId xmlns:p14="http://schemas.microsoft.com/office/powerpoint/2010/main" val="173779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IPv6 Addressing</a:t>
            </a:r>
            <a:endParaRPr lang="en-US" b="1" dirty="0"/>
          </a:p>
        </p:txBody>
      </p:sp>
      <p:sp>
        <p:nvSpPr>
          <p:cNvPr id="3" name="Content Placeholder 2"/>
          <p:cNvSpPr>
            <a:spLocks noGrp="1"/>
          </p:cNvSpPr>
          <p:nvPr>
            <p:ph idx="1"/>
          </p:nvPr>
        </p:nvSpPr>
        <p:spPr/>
        <p:txBody>
          <a:bodyPr/>
          <a:lstStyle/>
          <a:p>
            <a:pPr marL="0" indent="0">
              <a:buNone/>
            </a:pPr>
            <a:r>
              <a:rPr lang="en-US" b="1" dirty="0"/>
              <a:t>Global Unicast, Link-Local, and Unique Local </a:t>
            </a:r>
            <a:r>
              <a:rPr lang="en-US" b="1" dirty="0" smtClean="0"/>
              <a:t>Addresses</a:t>
            </a:r>
          </a:p>
          <a:p>
            <a:r>
              <a:rPr lang="en-US" dirty="0" smtClean="0"/>
              <a:t>IPv6 </a:t>
            </a:r>
            <a:r>
              <a:rPr lang="en-US" dirty="0"/>
              <a:t>includes different types of addresses, including global unicast addresses for internet communication, link-local addresses for communication on a single network segment, and unique local addresses for private network </a:t>
            </a:r>
            <a:r>
              <a:rPr lang="en-US" dirty="0" smtClean="0"/>
              <a:t>use.</a:t>
            </a:r>
          </a:p>
          <a:p>
            <a:endParaRPr lang="en-US" dirty="0"/>
          </a:p>
        </p:txBody>
      </p:sp>
    </p:spTree>
    <p:extLst>
      <p:ext uri="{BB962C8B-B14F-4D97-AF65-F5344CB8AC3E}">
        <p14:creationId xmlns:p14="http://schemas.microsoft.com/office/powerpoint/2010/main" val="3769311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Host Configuration Protocol (DHCP)</a:t>
            </a:r>
            <a:endParaRPr lang="en-US" b="1" dirty="0"/>
          </a:p>
        </p:txBody>
      </p:sp>
      <p:sp>
        <p:nvSpPr>
          <p:cNvPr id="3" name="Content Placeholder 2"/>
          <p:cNvSpPr>
            <a:spLocks noGrp="1"/>
          </p:cNvSpPr>
          <p:nvPr>
            <p:ph idx="1"/>
          </p:nvPr>
        </p:nvSpPr>
        <p:spPr/>
        <p:txBody>
          <a:bodyPr/>
          <a:lstStyle/>
          <a:p>
            <a:r>
              <a:rPr lang="en-US" dirty="0"/>
              <a:t>DHCP is a network protocol that automatically assigns IP addresses to devices on a network. It simplifies the process of IP address configuration for </a:t>
            </a:r>
            <a:r>
              <a:rPr lang="en-US" dirty="0" smtClean="0"/>
              <a:t>clients.</a:t>
            </a:r>
          </a:p>
          <a:p>
            <a:r>
              <a:rPr lang="en-US" b="1" dirty="0" smtClean="0"/>
              <a:t>Lease time. </a:t>
            </a:r>
            <a:r>
              <a:rPr lang="en-US" dirty="0"/>
              <a:t>DHCP leases IP addresses for a specific duration. After the lease expires, the device may renew the lease or request a new IP </a:t>
            </a:r>
            <a:r>
              <a:rPr lang="en-US" dirty="0" smtClean="0"/>
              <a:t>address.</a:t>
            </a:r>
            <a:endParaRPr lang="en-US" b="1" dirty="0"/>
          </a:p>
        </p:txBody>
      </p:sp>
    </p:spTree>
    <p:extLst>
      <p:ext uri="{BB962C8B-B14F-4D97-AF65-F5344CB8AC3E}">
        <p14:creationId xmlns:p14="http://schemas.microsoft.com/office/powerpoint/2010/main" val="973892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695579"/>
          </a:xfrm>
        </p:spPr>
        <p:txBody>
          <a:bodyPr>
            <a:normAutofit/>
          </a:bodyPr>
          <a:lstStyle/>
          <a:p>
            <a:r>
              <a:rPr lang="en-US" b="1" dirty="0" smtClean="0"/>
              <a:t>Sub-netting Steps</a:t>
            </a:r>
            <a:endParaRPr lang="en-US" dirty="0"/>
          </a:p>
        </p:txBody>
      </p:sp>
      <p:sp>
        <p:nvSpPr>
          <p:cNvPr id="3" name="Content Placeholder 2"/>
          <p:cNvSpPr>
            <a:spLocks noGrp="1"/>
          </p:cNvSpPr>
          <p:nvPr>
            <p:ph idx="1"/>
          </p:nvPr>
        </p:nvSpPr>
        <p:spPr>
          <a:xfrm>
            <a:off x="838200" y="1133856"/>
            <a:ext cx="10515600" cy="5724143"/>
          </a:xfrm>
        </p:spPr>
        <p:txBody>
          <a:bodyPr>
            <a:normAutofit/>
          </a:bodyPr>
          <a:lstStyle/>
          <a:p>
            <a:r>
              <a:rPr lang="en-US" b="1" dirty="0" smtClean="0"/>
              <a:t>Determine </a:t>
            </a:r>
            <a:r>
              <a:rPr lang="en-US" b="1" dirty="0"/>
              <a:t>the Number of </a:t>
            </a:r>
            <a:r>
              <a:rPr lang="en-US" b="1" dirty="0" smtClean="0"/>
              <a:t>Subnets:</a:t>
            </a:r>
            <a:r>
              <a:rPr lang="en-US" dirty="0"/>
              <a:t> </a:t>
            </a:r>
            <a:r>
              <a:rPr lang="en-US" dirty="0" smtClean="0"/>
              <a:t>Decide </a:t>
            </a:r>
            <a:r>
              <a:rPr lang="en-US" dirty="0"/>
              <a:t>how many subnets are needed based on the network requirements.</a:t>
            </a:r>
          </a:p>
          <a:p>
            <a:r>
              <a:rPr lang="en-US" b="1" dirty="0" smtClean="0"/>
              <a:t>Determine </a:t>
            </a:r>
            <a:r>
              <a:rPr lang="en-US" b="1" dirty="0"/>
              <a:t>the Number of Hosts per </a:t>
            </a:r>
            <a:r>
              <a:rPr lang="en-US" b="1" dirty="0" smtClean="0"/>
              <a:t>Subnet:</a:t>
            </a:r>
            <a:r>
              <a:rPr lang="en-US" dirty="0"/>
              <a:t> </a:t>
            </a:r>
            <a:r>
              <a:rPr lang="en-US" dirty="0" smtClean="0"/>
              <a:t>Decide </a:t>
            </a:r>
            <a:r>
              <a:rPr lang="en-US" dirty="0"/>
              <a:t>on the number of hosts needed in each subnet.</a:t>
            </a:r>
          </a:p>
          <a:p>
            <a:r>
              <a:rPr lang="en-US" b="1" dirty="0" smtClean="0"/>
              <a:t>Choose </a:t>
            </a:r>
            <a:r>
              <a:rPr lang="en-US" b="1" dirty="0"/>
              <a:t>a Subnet </a:t>
            </a:r>
            <a:r>
              <a:rPr lang="en-US" b="1" dirty="0" smtClean="0"/>
              <a:t>Mask:</a:t>
            </a:r>
            <a:r>
              <a:rPr lang="en-US" dirty="0"/>
              <a:t> </a:t>
            </a:r>
            <a:r>
              <a:rPr lang="en-US" dirty="0" smtClean="0"/>
              <a:t>Choose </a:t>
            </a:r>
            <a:r>
              <a:rPr lang="en-US" dirty="0"/>
              <a:t>a subnet mask that accommodates the required number of subnets and hosts per subnet.</a:t>
            </a:r>
          </a:p>
          <a:p>
            <a:r>
              <a:rPr lang="en-US" b="1" dirty="0" smtClean="0"/>
              <a:t>Calculate </a:t>
            </a:r>
            <a:r>
              <a:rPr lang="en-US" b="1" dirty="0"/>
              <a:t>Subnet </a:t>
            </a:r>
            <a:r>
              <a:rPr lang="en-US" b="1" dirty="0" smtClean="0"/>
              <a:t>Addresses:</a:t>
            </a:r>
            <a:r>
              <a:rPr lang="en-US" dirty="0"/>
              <a:t> </a:t>
            </a:r>
            <a:r>
              <a:rPr lang="en-US" dirty="0" smtClean="0"/>
              <a:t>Determine </a:t>
            </a:r>
            <a:r>
              <a:rPr lang="en-US" dirty="0"/>
              <a:t>the subnet addresses based on the chosen subnet mask.</a:t>
            </a:r>
          </a:p>
          <a:p>
            <a:r>
              <a:rPr lang="en-US" b="1" dirty="0" smtClean="0"/>
              <a:t>Assign </a:t>
            </a:r>
            <a:r>
              <a:rPr lang="en-US" b="1" dirty="0"/>
              <a:t>Addresses to </a:t>
            </a:r>
            <a:r>
              <a:rPr lang="en-US" b="1" dirty="0" smtClean="0"/>
              <a:t>Hosts:</a:t>
            </a:r>
            <a:r>
              <a:rPr lang="en-US" dirty="0"/>
              <a:t> </a:t>
            </a:r>
            <a:r>
              <a:rPr lang="en-US" dirty="0" smtClean="0"/>
              <a:t>Assign </a:t>
            </a:r>
            <a:r>
              <a:rPr lang="en-US" dirty="0"/>
              <a:t>individual IP addresses to hosts within each subnet.</a:t>
            </a:r>
          </a:p>
          <a:p>
            <a:endParaRPr lang="en-US" dirty="0"/>
          </a:p>
        </p:txBody>
      </p:sp>
    </p:spTree>
    <p:extLst>
      <p:ext uri="{BB962C8B-B14F-4D97-AF65-F5344CB8AC3E}">
        <p14:creationId xmlns:p14="http://schemas.microsoft.com/office/powerpoint/2010/main" val="14380708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a:t>
            </a:r>
            <a:r>
              <a:rPr lang="en-US" b="1" dirty="0"/>
              <a:t>of </a:t>
            </a:r>
            <a:r>
              <a:rPr lang="en-US" b="1" dirty="0" smtClean="0"/>
              <a:t>Sub-netting</a:t>
            </a:r>
            <a:endParaRPr lang="en-US" dirty="0"/>
          </a:p>
        </p:txBody>
      </p:sp>
      <p:sp>
        <p:nvSpPr>
          <p:cNvPr id="3" name="Content Placeholder 2"/>
          <p:cNvSpPr>
            <a:spLocks noGrp="1"/>
          </p:cNvSpPr>
          <p:nvPr>
            <p:ph idx="1"/>
          </p:nvPr>
        </p:nvSpPr>
        <p:spPr/>
        <p:txBody>
          <a:bodyPr/>
          <a:lstStyle/>
          <a:p>
            <a:r>
              <a:rPr lang="en-US" b="1" dirty="0" smtClean="0"/>
              <a:t>Efficient </a:t>
            </a:r>
            <a:r>
              <a:rPr lang="en-US" b="1" dirty="0"/>
              <a:t>Use of IP Addresses:</a:t>
            </a:r>
            <a:r>
              <a:rPr lang="en-US" dirty="0"/>
              <a:t> </a:t>
            </a:r>
            <a:r>
              <a:rPr lang="en-US" dirty="0" smtClean="0"/>
              <a:t>Sub-netting </a:t>
            </a:r>
            <a:r>
              <a:rPr lang="en-US" dirty="0"/>
              <a:t>allows for better allocation of IP addresses based on network requirements.</a:t>
            </a:r>
          </a:p>
          <a:p>
            <a:r>
              <a:rPr lang="en-US" b="1" dirty="0"/>
              <a:t>Improved Network Performance:</a:t>
            </a:r>
            <a:r>
              <a:rPr lang="en-US" dirty="0"/>
              <a:t> Smaller, well-defined subnets can lead to more efficient network traffic.</a:t>
            </a:r>
          </a:p>
          <a:p>
            <a:r>
              <a:rPr lang="en-US" b="1" dirty="0"/>
              <a:t>Enhanced Security:</a:t>
            </a:r>
            <a:r>
              <a:rPr lang="en-US" dirty="0"/>
              <a:t> Isolating parts of a network into subnets can improve security by controlling access between subnets.</a:t>
            </a:r>
          </a:p>
        </p:txBody>
      </p:sp>
    </p:spTree>
    <p:extLst>
      <p:ext uri="{BB962C8B-B14F-4D97-AF65-F5344CB8AC3E}">
        <p14:creationId xmlns:p14="http://schemas.microsoft.com/office/powerpoint/2010/main" val="4288423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TOPOLOGIES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network topology is a description of the possible physical connections within a network. A topology is the physical arrangement of the devices in a communications network.</a:t>
            </a:r>
          </a:p>
          <a:p>
            <a:r>
              <a:rPr lang="en-US" dirty="0" smtClean="0"/>
              <a:t>Commonly used topologies include; bus, ring and star topology.</a:t>
            </a:r>
          </a:p>
          <a:p>
            <a:r>
              <a:rPr lang="en-US" dirty="0" smtClean="0"/>
              <a:t>In a network topology, any network hardware component is also called a </a:t>
            </a:r>
            <a:r>
              <a:rPr lang="en-US" b="1" u="sng" dirty="0" smtClean="0"/>
              <a:t>node.</a:t>
            </a:r>
          </a:p>
          <a:p>
            <a:pPr marL="0" indent="0">
              <a:buNone/>
            </a:pPr>
            <a:r>
              <a:rPr lang="en-US" b="1" dirty="0" smtClean="0"/>
              <a:t>Factors to consider when choosing a topology</a:t>
            </a:r>
          </a:p>
          <a:p>
            <a:r>
              <a:rPr lang="en-US" dirty="0" smtClean="0"/>
              <a:t>Cost</a:t>
            </a:r>
          </a:p>
          <a:p>
            <a:r>
              <a:rPr lang="en-US" dirty="0" smtClean="0"/>
              <a:t>Future growth</a:t>
            </a:r>
          </a:p>
          <a:p>
            <a:r>
              <a:rPr lang="en-US" dirty="0" smtClean="0"/>
              <a:t>Length of the cable needed</a:t>
            </a:r>
          </a:p>
          <a:p>
            <a:r>
              <a:rPr lang="en-US" dirty="0" smtClean="0"/>
              <a:t>Number of computers to be connected</a:t>
            </a:r>
          </a:p>
          <a:p>
            <a:r>
              <a:rPr lang="en-US" dirty="0" smtClean="0"/>
              <a:t>Level of security required</a:t>
            </a:r>
            <a:endParaRPr lang="en-US" dirty="0"/>
          </a:p>
        </p:txBody>
      </p:sp>
    </p:spTree>
    <p:extLst>
      <p:ext uri="{BB962C8B-B14F-4D97-AF65-F5344CB8AC3E}">
        <p14:creationId xmlns:p14="http://schemas.microsoft.com/office/powerpoint/2010/main" val="1727848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 TOPOLOGY</a:t>
            </a:r>
            <a:endParaRPr lang="en-US" b="1" dirty="0"/>
          </a:p>
        </p:txBody>
      </p:sp>
      <p:sp>
        <p:nvSpPr>
          <p:cNvPr id="3" name="Content Placeholder 2"/>
          <p:cNvSpPr>
            <a:spLocks noGrp="1"/>
          </p:cNvSpPr>
          <p:nvPr>
            <p:ph idx="1"/>
          </p:nvPr>
        </p:nvSpPr>
        <p:spPr/>
        <p:txBody>
          <a:bodyPr/>
          <a:lstStyle/>
          <a:p>
            <a:r>
              <a:rPr lang="en-US" dirty="0" smtClean="0"/>
              <a:t>A bus or linear network topology consists of a single central cable that connects all computers and devices together.</a:t>
            </a:r>
          </a:p>
          <a:p>
            <a:r>
              <a:rPr lang="en-US" dirty="0" smtClean="0"/>
              <a:t>The physical cable that connects the computers and other devices is known as the </a:t>
            </a:r>
            <a:r>
              <a:rPr lang="en-US" b="1" dirty="0" smtClean="0"/>
              <a:t>bus </a:t>
            </a:r>
            <a:r>
              <a:rPr lang="en-US" dirty="0" smtClean="0"/>
              <a:t>or the </a:t>
            </a:r>
            <a:r>
              <a:rPr lang="en-US" b="1" dirty="0" smtClean="0"/>
              <a:t>backbone.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269" y="3941379"/>
            <a:ext cx="8198069" cy="2617076"/>
          </a:xfrm>
          <a:prstGeom prst="rect">
            <a:avLst/>
          </a:prstGeom>
        </p:spPr>
      </p:pic>
    </p:spTree>
    <p:extLst>
      <p:ext uri="{BB962C8B-B14F-4D97-AF65-F5344CB8AC3E}">
        <p14:creationId xmlns:p14="http://schemas.microsoft.com/office/powerpoint/2010/main" val="52786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Interface Card</a:t>
            </a:r>
            <a:endParaRPr lang="en-US"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579" y="1690688"/>
            <a:ext cx="7598980" cy="4773174"/>
          </a:xfrm>
        </p:spPr>
      </p:pic>
    </p:spTree>
    <p:extLst>
      <p:ext uri="{BB962C8B-B14F-4D97-AF65-F5344CB8AC3E}">
        <p14:creationId xmlns:p14="http://schemas.microsoft.com/office/powerpoint/2010/main" val="3547000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bus topology</a:t>
            </a:r>
            <a:endParaRPr lang="en-US" b="1" dirty="0"/>
          </a:p>
        </p:txBody>
      </p:sp>
      <p:sp>
        <p:nvSpPr>
          <p:cNvPr id="3" name="Content Placeholder 2"/>
          <p:cNvSpPr>
            <a:spLocks noGrp="1"/>
          </p:cNvSpPr>
          <p:nvPr>
            <p:ph idx="1"/>
          </p:nvPr>
        </p:nvSpPr>
        <p:spPr/>
        <p:txBody>
          <a:bodyPr/>
          <a:lstStyle/>
          <a:p>
            <a:r>
              <a:rPr lang="en-US" dirty="0" smtClean="0"/>
              <a:t>It is easy to implement and extend.</a:t>
            </a:r>
          </a:p>
          <a:p>
            <a:r>
              <a:rPr lang="en-US" dirty="0" smtClean="0"/>
              <a:t>It is cheaper than other topologies.</a:t>
            </a:r>
          </a:p>
          <a:p>
            <a:r>
              <a:rPr lang="en-US" dirty="0" smtClean="0"/>
              <a:t>Computers and devices can be attached and detached at any point on the bus without disturbing the rest of the network.</a:t>
            </a:r>
          </a:p>
          <a:p>
            <a:r>
              <a:rPr lang="en-US" dirty="0" smtClean="0"/>
              <a:t>Failure of one device usually does not affect the rest of the network.</a:t>
            </a:r>
          </a:p>
          <a:p>
            <a:r>
              <a:rPr lang="en-US" dirty="0" smtClean="0"/>
              <a:t>Data, instructions and information in a bus network can be transmitted in both directions.</a:t>
            </a:r>
          </a:p>
          <a:p>
            <a:r>
              <a:rPr lang="en-US" dirty="0" smtClean="0"/>
              <a:t>Cable faults are easily identified.</a:t>
            </a:r>
          </a:p>
          <a:p>
            <a:r>
              <a:rPr lang="en-US" dirty="0" smtClean="0"/>
              <a:t>Weight reduction due to less wires.</a:t>
            </a:r>
            <a:endParaRPr lang="en-US" dirty="0"/>
          </a:p>
        </p:txBody>
      </p:sp>
    </p:spTree>
    <p:extLst>
      <p:ext uri="{BB962C8B-B14F-4D97-AF65-F5344CB8AC3E}">
        <p14:creationId xmlns:p14="http://schemas.microsoft.com/office/powerpoint/2010/main" val="740459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Demerits of bus topology</a:t>
            </a:r>
            <a:endParaRPr lang="en-US" b="1" dirty="0"/>
          </a:p>
        </p:txBody>
      </p:sp>
      <p:sp>
        <p:nvSpPr>
          <p:cNvPr id="3" name="Content Placeholder 2"/>
          <p:cNvSpPr>
            <a:spLocks noGrp="1"/>
          </p:cNvSpPr>
          <p:nvPr>
            <p:ph idx="1"/>
          </p:nvPr>
        </p:nvSpPr>
        <p:spPr/>
        <p:txBody>
          <a:bodyPr>
            <a:normAutofit lnSpcReduction="10000"/>
          </a:bodyPr>
          <a:lstStyle/>
          <a:p>
            <a:r>
              <a:rPr lang="en-US" dirty="0" smtClean="0"/>
              <a:t>If there is a problem with the cable, the entire network goes down.</a:t>
            </a:r>
          </a:p>
          <a:p>
            <a:r>
              <a:rPr lang="en-US" dirty="0" smtClean="0"/>
              <a:t>There is no central host computer to control the network.</a:t>
            </a:r>
          </a:p>
          <a:p>
            <a:r>
              <a:rPr lang="en-US" dirty="0" smtClean="0"/>
              <a:t>Only one device can transfer items at a time.</a:t>
            </a:r>
          </a:p>
          <a:p>
            <a:r>
              <a:rPr lang="en-US" dirty="0" smtClean="0"/>
              <a:t>If many computers are attached, the amount of data flowing along the cable increases, data collisions occur and the network slows down.</a:t>
            </a:r>
          </a:p>
          <a:p>
            <a:r>
              <a:rPr lang="en-US" dirty="0" smtClean="0"/>
              <a:t>Limited cable length and number of stations.</a:t>
            </a:r>
          </a:p>
          <a:p>
            <a:r>
              <a:rPr lang="en-US" dirty="0" smtClean="0"/>
              <a:t>Performance degrades as additional computers are added or on heavy traffic. (shared bandwidth).</a:t>
            </a:r>
          </a:p>
          <a:p>
            <a:r>
              <a:rPr lang="en-US" dirty="0" smtClean="0"/>
              <a:t>It is slower than the other topologies.</a:t>
            </a:r>
            <a:endParaRPr lang="en-US" dirty="0"/>
          </a:p>
        </p:txBody>
      </p:sp>
    </p:spTree>
    <p:extLst>
      <p:ext uri="{BB962C8B-B14F-4D97-AF65-F5344CB8AC3E}">
        <p14:creationId xmlns:p14="http://schemas.microsoft.com/office/powerpoint/2010/main" val="10218704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RING TOPOLOGY</a:t>
            </a:r>
            <a:endParaRPr lang="en-US" b="1" dirty="0"/>
          </a:p>
        </p:txBody>
      </p:sp>
      <p:sp>
        <p:nvSpPr>
          <p:cNvPr id="3" name="Content Placeholder 2"/>
          <p:cNvSpPr>
            <a:spLocks noGrp="1"/>
          </p:cNvSpPr>
          <p:nvPr>
            <p:ph idx="1"/>
          </p:nvPr>
        </p:nvSpPr>
        <p:spPr/>
        <p:txBody>
          <a:bodyPr/>
          <a:lstStyle/>
          <a:p>
            <a:r>
              <a:rPr lang="en-US" dirty="0" smtClean="0"/>
              <a:t>Ring network topology consists of a cable forming a closed ring or loop with all the components and devices in a network. It links all nodes together in a circular chain. The node examines any data that passes by to see if it is the addressee; if not, the data is passed on to the next node in the ring.</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629" y="3906701"/>
            <a:ext cx="4678143" cy="2934109"/>
          </a:xfrm>
          <a:prstGeom prst="rect">
            <a:avLst/>
          </a:prstGeom>
        </p:spPr>
      </p:pic>
    </p:spTree>
    <p:extLst>
      <p:ext uri="{BB962C8B-B14F-4D97-AF65-F5344CB8AC3E}">
        <p14:creationId xmlns:p14="http://schemas.microsoft.com/office/powerpoint/2010/main" val="3626316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ring topology</a:t>
            </a:r>
            <a:endParaRPr lang="en-US" b="1" dirty="0"/>
          </a:p>
        </p:txBody>
      </p:sp>
      <p:sp>
        <p:nvSpPr>
          <p:cNvPr id="3" name="Content Placeholder 2"/>
          <p:cNvSpPr>
            <a:spLocks noGrp="1"/>
          </p:cNvSpPr>
          <p:nvPr>
            <p:ph idx="1"/>
          </p:nvPr>
        </p:nvSpPr>
        <p:spPr/>
        <p:txBody>
          <a:bodyPr/>
          <a:lstStyle/>
          <a:p>
            <a:r>
              <a:rPr lang="en-US" dirty="0" smtClean="0"/>
              <a:t>The ring topology can cover a larger distance as compared to a bus network and is commonly used in wide area networks (WAN).</a:t>
            </a:r>
          </a:p>
          <a:p>
            <a:r>
              <a:rPr lang="en-US" dirty="0" smtClean="0"/>
              <a:t>No collisions occur because data takes one direction only.</a:t>
            </a:r>
          </a:p>
          <a:p>
            <a:r>
              <a:rPr lang="en-US" dirty="0" smtClean="0"/>
              <a:t>It is a very orderly network where every device has access to the token and the opportunity to transmit.</a:t>
            </a:r>
          </a:p>
          <a:p>
            <a:r>
              <a:rPr lang="en-US" dirty="0" smtClean="0"/>
              <a:t>The speed of data transmission is faster than in the bus topology.</a:t>
            </a:r>
            <a:endParaRPr lang="en-US" dirty="0"/>
          </a:p>
        </p:txBody>
      </p:sp>
    </p:spTree>
    <p:extLst>
      <p:ext uri="{BB962C8B-B14F-4D97-AF65-F5344CB8AC3E}">
        <p14:creationId xmlns:p14="http://schemas.microsoft.com/office/powerpoint/2010/main" val="4214085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Ring topology</a:t>
            </a:r>
            <a:endParaRPr lang="en-US" b="1" dirty="0"/>
          </a:p>
        </p:txBody>
      </p:sp>
      <p:sp>
        <p:nvSpPr>
          <p:cNvPr id="3" name="Content Placeholder 2"/>
          <p:cNvSpPr>
            <a:spLocks noGrp="1"/>
          </p:cNvSpPr>
          <p:nvPr>
            <p:ph idx="1"/>
          </p:nvPr>
        </p:nvSpPr>
        <p:spPr/>
        <p:txBody>
          <a:bodyPr/>
          <a:lstStyle/>
          <a:p>
            <a:r>
              <a:rPr lang="en-US" dirty="0" smtClean="0"/>
              <a:t>It is more difficult to establish.</a:t>
            </a:r>
          </a:p>
          <a:p>
            <a:r>
              <a:rPr lang="en-US" dirty="0" smtClean="0"/>
              <a:t>If the cable fails, the whole network goes down.</a:t>
            </a:r>
          </a:p>
          <a:p>
            <a:r>
              <a:rPr lang="en-US" dirty="0" smtClean="0"/>
              <a:t>Data messages travel in only one direction from device to device around the entire ring.</a:t>
            </a:r>
          </a:p>
          <a:p>
            <a:r>
              <a:rPr lang="en-US" dirty="0" smtClean="0"/>
              <a:t>If a node on a ring network fails, all nodes after the failed nodes cannot function.</a:t>
            </a:r>
          </a:p>
          <a:p>
            <a:r>
              <a:rPr lang="en-US" dirty="0" smtClean="0"/>
              <a:t>There is no central host computer to control the network.</a:t>
            </a:r>
          </a:p>
          <a:p>
            <a:r>
              <a:rPr lang="en-US" dirty="0" smtClean="0"/>
              <a:t>Moves, adds and changes of devices can affect the network.</a:t>
            </a:r>
          </a:p>
          <a:p>
            <a:endParaRPr lang="en-US" dirty="0"/>
          </a:p>
        </p:txBody>
      </p:sp>
    </p:spTree>
    <p:extLst>
      <p:ext uri="{BB962C8B-B14F-4D97-AF65-F5344CB8AC3E}">
        <p14:creationId xmlns:p14="http://schemas.microsoft.com/office/powerpoint/2010/main" val="2026035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 TOPOLOGY</a:t>
            </a:r>
            <a:endParaRPr lang="en-US" b="1" dirty="0"/>
          </a:p>
        </p:txBody>
      </p:sp>
      <p:sp>
        <p:nvSpPr>
          <p:cNvPr id="3" name="Content Placeholder 2"/>
          <p:cNvSpPr>
            <a:spLocks noGrp="1"/>
          </p:cNvSpPr>
          <p:nvPr>
            <p:ph idx="1"/>
          </p:nvPr>
        </p:nvSpPr>
        <p:spPr/>
        <p:txBody>
          <a:bodyPr/>
          <a:lstStyle/>
          <a:p>
            <a:r>
              <a:rPr lang="en-US" dirty="0" smtClean="0"/>
              <a:t>Here, all the computers and devices (nodes) on the network connect to central hub or switch. All data that is transferred from one computer to another passes through the hub.</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731" y="3121572"/>
            <a:ext cx="4698124" cy="3468414"/>
          </a:xfrm>
          <a:prstGeom prst="rect">
            <a:avLst/>
          </a:prstGeom>
        </p:spPr>
      </p:pic>
    </p:spTree>
    <p:extLst>
      <p:ext uri="{BB962C8B-B14F-4D97-AF65-F5344CB8AC3E}">
        <p14:creationId xmlns:p14="http://schemas.microsoft.com/office/powerpoint/2010/main" val="1472369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Merits of a star topology</a:t>
            </a:r>
            <a:endParaRPr lang="en-US" b="1" dirty="0"/>
          </a:p>
        </p:txBody>
      </p:sp>
      <p:sp>
        <p:nvSpPr>
          <p:cNvPr id="3" name="Content Placeholder 2"/>
          <p:cNvSpPr>
            <a:spLocks noGrp="1"/>
          </p:cNvSpPr>
          <p:nvPr>
            <p:ph idx="1"/>
          </p:nvPr>
        </p:nvSpPr>
        <p:spPr/>
        <p:txBody>
          <a:bodyPr/>
          <a:lstStyle/>
          <a:p>
            <a:r>
              <a:rPr lang="en-US" dirty="0" smtClean="0"/>
              <a:t>It is easy to install and maintain.</a:t>
            </a:r>
          </a:p>
          <a:p>
            <a:r>
              <a:rPr lang="en-US" dirty="0" smtClean="0"/>
              <a:t>Better performance. It prevents the passing of data packets through an excessive number of nodes.</a:t>
            </a:r>
          </a:p>
          <a:p>
            <a:r>
              <a:rPr lang="en-US" dirty="0" smtClean="0"/>
              <a:t>Computers and devices can be added to or removed from the network with little or no disruption to the network.</a:t>
            </a:r>
          </a:p>
          <a:p>
            <a:r>
              <a:rPr lang="en-US" dirty="0" smtClean="0"/>
              <a:t>It is reliable because each device connects directly to the hub. If one device fails, it’s the only one affected.</a:t>
            </a:r>
            <a:endParaRPr lang="en-US" dirty="0"/>
          </a:p>
        </p:txBody>
      </p:sp>
    </p:spTree>
    <p:extLst>
      <p:ext uri="{BB962C8B-B14F-4D97-AF65-F5344CB8AC3E}">
        <p14:creationId xmlns:p14="http://schemas.microsoft.com/office/powerpoint/2010/main" val="4229763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Demerits of a star topology</a:t>
            </a:r>
            <a:endParaRPr lang="en-US" b="1" dirty="0"/>
          </a:p>
        </p:txBody>
      </p:sp>
      <p:sp>
        <p:nvSpPr>
          <p:cNvPr id="3" name="Content Placeholder 2"/>
          <p:cNvSpPr>
            <a:spLocks noGrp="1"/>
          </p:cNvSpPr>
          <p:nvPr>
            <p:ph idx="1"/>
          </p:nvPr>
        </p:nvSpPr>
        <p:spPr/>
        <p:txBody>
          <a:bodyPr/>
          <a:lstStyle/>
          <a:p>
            <a:r>
              <a:rPr lang="en-US" dirty="0" smtClean="0"/>
              <a:t>If the hub fails, the entire network fails.</a:t>
            </a:r>
          </a:p>
          <a:p>
            <a:r>
              <a:rPr lang="en-US" dirty="0" smtClean="0"/>
              <a:t>It is expensive to install because it requires a lot of cables.</a:t>
            </a:r>
          </a:p>
          <a:p>
            <a:r>
              <a:rPr lang="en-US" dirty="0" smtClean="0"/>
              <a:t>The network size is limited by the number of connections that can be made to the hub.</a:t>
            </a:r>
          </a:p>
          <a:p>
            <a:r>
              <a:rPr lang="en-US" dirty="0" smtClean="0"/>
              <a:t>Performance for the entire network depends on the capabilities of the hub. Set up of the system can be very complex.</a:t>
            </a:r>
            <a:endParaRPr lang="en-US" dirty="0"/>
          </a:p>
        </p:txBody>
      </p:sp>
    </p:spTree>
    <p:extLst>
      <p:ext uri="{BB962C8B-B14F-4D97-AF65-F5344CB8AC3E}">
        <p14:creationId xmlns:p14="http://schemas.microsoft.com/office/powerpoint/2010/main" val="3190581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MESH TOPOLOGY</a:t>
            </a:r>
            <a:endParaRPr lang="en-US" b="1" dirty="0"/>
          </a:p>
        </p:txBody>
      </p:sp>
      <p:sp>
        <p:nvSpPr>
          <p:cNvPr id="3" name="Content Placeholder 2"/>
          <p:cNvSpPr>
            <a:spLocks noGrp="1"/>
          </p:cNvSpPr>
          <p:nvPr>
            <p:ph idx="1"/>
          </p:nvPr>
        </p:nvSpPr>
        <p:spPr/>
        <p:txBody>
          <a:bodyPr/>
          <a:lstStyle/>
          <a:p>
            <a:r>
              <a:rPr lang="en-US" dirty="0" smtClean="0"/>
              <a:t>This is the type of network in which each of the nodes of the network is connected to each of the other nodes in the network. Fully connected mesh topology makes it possible for data to be simultaneously transmitted from any single node to all of the other nodes.</a:t>
            </a:r>
            <a:endParaRPr lang="en-US" dirty="0"/>
          </a:p>
        </p:txBody>
      </p:sp>
    </p:spTree>
    <p:extLst>
      <p:ext uri="{BB962C8B-B14F-4D97-AF65-F5344CB8AC3E}">
        <p14:creationId xmlns:p14="http://schemas.microsoft.com/office/powerpoint/2010/main" val="1566882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mesh topology</a:t>
            </a:r>
            <a:endParaRPr lang="en-US" b="1" dirty="0"/>
          </a:p>
        </p:txBody>
      </p:sp>
      <p:sp>
        <p:nvSpPr>
          <p:cNvPr id="3" name="Content Placeholder 2"/>
          <p:cNvSpPr>
            <a:spLocks noGrp="1"/>
          </p:cNvSpPr>
          <p:nvPr>
            <p:ph idx="1"/>
          </p:nvPr>
        </p:nvSpPr>
        <p:spPr/>
        <p:txBody>
          <a:bodyPr/>
          <a:lstStyle/>
          <a:p>
            <a:r>
              <a:rPr lang="en-US" dirty="0" smtClean="0"/>
              <a:t>Data will always be delivered.</a:t>
            </a:r>
          </a:p>
          <a:p>
            <a:r>
              <a:rPr lang="en-US" dirty="0" smtClean="0"/>
              <a:t>All of the data that is transmitted between nodes in the network takes the shortest path between nodes.</a:t>
            </a:r>
          </a:p>
          <a:p>
            <a:r>
              <a:rPr lang="en-US" dirty="0" smtClean="0"/>
              <a:t>In the case of failure or break down in one of the links, the data takes an alternate path to the destination.</a:t>
            </a:r>
            <a:endParaRPr lang="en-US" dirty="0"/>
          </a:p>
        </p:txBody>
      </p:sp>
    </p:spTree>
    <p:extLst>
      <p:ext uri="{BB962C8B-B14F-4D97-AF65-F5344CB8AC3E}">
        <p14:creationId xmlns:p14="http://schemas.microsoft.com/office/powerpoint/2010/main" val="141075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Modems </a:t>
            </a:r>
            <a:endParaRPr lang="en-US" b="1" dirty="0"/>
          </a:p>
        </p:txBody>
      </p:sp>
      <p:sp>
        <p:nvSpPr>
          <p:cNvPr id="3" name="Content Placeholder 2"/>
          <p:cNvSpPr>
            <a:spLocks noGrp="1"/>
          </p:cNvSpPr>
          <p:nvPr>
            <p:ph idx="1"/>
          </p:nvPr>
        </p:nvSpPr>
        <p:spPr/>
        <p:txBody>
          <a:bodyPr/>
          <a:lstStyle/>
          <a:p>
            <a:r>
              <a:rPr lang="en-US" dirty="0" smtClean="0"/>
              <a:t>The modem is a device that </a:t>
            </a:r>
            <a:r>
              <a:rPr lang="en-US" b="1" dirty="0" smtClean="0"/>
              <a:t>modulates </a:t>
            </a:r>
            <a:r>
              <a:rPr lang="en-US" dirty="0" smtClean="0"/>
              <a:t>a digital signal from computers into an analog signal to send data out over the phone line then, it demodulates an incoming analog signal into a digital signal.</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084" y="3752193"/>
            <a:ext cx="9364716" cy="2424770"/>
          </a:xfrm>
          <a:prstGeom prst="rect">
            <a:avLst/>
          </a:prstGeom>
        </p:spPr>
      </p:pic>
    </p:spTree>
    <p:extLst>
      <p:ext uri="{BB962C8B-B14F-4D97-AF65-F5344CB8AC3E}">
        <p14:creationId xmlns:p14="http://schemas.microsoft.com/office/powerpoint/2010/main" val="1207208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Demerits of mesh topology</a:t>
            </a:r>
            <a:endParaRPr lang="en-US" b="1" dirty="0"/>
          </a:p>
        </p:txBody>
      </p:sp>
      <p:sp>
        <p:nvSpPr>
          <p:cNvPr id="3" name="Content Placeholder 2"/>
          <p:cNvSpPr>
            <a:spLocks noGrp="1"/>
          </p:cNvSpPr>
          <p:nvPr>
            <p:ph idx="1"/>
          </p:nvPr>
        </p:nvSpPr>
        <p:spPr/>
        <p:txBody>
          <a:bodyPr/>
          <a:lstStyle/>
          <a:p>
            <a:r>
              <a:rPr lang="en-US" dirty="0" smtClean="0"/>
              <a:t>It is too costly and complex for practical networks and very hard to set up.</a:t>
            </a:r>
          </a:p>
          <a:p>
            <a:r>
              <a:rPr lang="en-US" dirty="0" smtClean="0"/>
              <a:t>Lots of cable required so the installation cost is expensive.</a:t>
            </a:r>
          </a:p>
          <a:p>
            <a:r>
              <a:rPr lang="en-US" dirty="0" smtClean="0"/>
              <a:t>Network size is limited by the number of interconnections that can be made between the computers.</a:t>
            </a:r>
          </a:p>
          <a:p>
            <a:r>
              <a:rPr lang="en-US" dirty="0" smtClean="0"/>
              <a:t>It requires that the nodes of the network possess some type of logical routing algorithm to determine the correct path to use at any particular time.</a:t>
            </a:r>
            <a:endParaRPr lang="en-US" dirty="0"/>
          </a:p>
        </p:txBody>
      </p:sp>
    </p:spTree>
    <p:extLst>
      <p:ext uri="{BB962C8B-B14F-4D97-AF65-F5344CB8AC3E}">
        <p14:creationId xmlns:p14="http://schemas.microsoft.com/office/powerpoint/2010/main" val="73207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HUBS and SWITCHES</a:t>
            </a:r>
            <a:endParaRPr lang="en-US" b="1" dirty="0"/>
          </a:p>
        </p:txBody>
      </p:sp>
      <p:sp>
        <p:nvSpPr>
          <p:cNvPr id="3" name="Content Placeholder 2"/>
          <p:cNvSpPr>
            <a:spLocks noGrp="1"/>
          </p:cNvSpPr>
          <p:nvPr>
            <p:ph idx="1"/>
          </p:nvPr>
        </p:nvSpPr>
        <p:spPr/>
        <p:txBody>
          <a:bodyPr/>
          <a:lstStyle/>
          <a:p>
            <a:r>
              <a:rPr lang="en-US" dirty="0" smtClean="0"/>
              <a:t>A hub (multi-station access unit(MAU)) is a device that provides a central point for cables in a network. Unlike the hubs, a switch does not broadcast the data to all computers, it sends the data packets only to the destined computer.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427" y="3783724"/>
            <a:ext cx="9364717" cy="2774731"/>
          </a:xfrm>
          <a:prstGeom prst="rect">
            <a:avLst/>
          </a:prstGeom>
        </p:spPr>
      </p:pic>
    </p:spTree>
    <p:extLst>
      <p:ext uri="{BB962C8B-B14F-4D97-AF65-F5344CB8AC3E}">
        <p14:creationId xmlns:p14="http://schemas.microsoft.com/office/powerpoint/2010/main" val="3049328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Repeater </a:t>
            </a:r>
            <a:endParaRPr lang="en-US" b="1" dirty="0"/>
          </a:p>
        </p:txBody>
      </p:sp>
      <p:sp>
        <p:nvSpPr>
          <p:cNvPr id="3" name="Content Placeholder 2"/>
          <p:cNvSpPr>
            <a:spLocks noGrp="1"/>
          </p:cNvSpPr>
          <p:nvPr>
            <p:ph idx="1"/>
          </p:nvPr>
        </p:nvSpPr>
        <p:spPr/>
        <p:txBody>
          <a:bodyPr/>
          <a:lstStyle/>
          <a:p>
            <a:r>
              <a:rPr lang="en-US" dirty="0" smtClean="0"/>
              <a:t>A repeater is a device that accepts a signal from a transmission medium, amplifies it, and retransmits it over the medium.</a:t>
            </a:r>
          </a:p>
          <a:p>
            <a:r>
              <a:rPr lang="en-US" dirty="0" smtClean="0"/>
              <a:t>As a signal travels over a long distance, it undergoes a reduction in strength.</a:t>
            </a:r>
          </a:p>
          <a:p>
            <a:r>
              <a:rPr lang="en-US" dirty="0" smtClean="0"/>
              <a:t>The reduction in strength of a signal is called </a:t>
            </a:r>
            <a:r>
              <a:rPr lang="en-US" b="1" dirty="0" smtClean="0"/>
              <a:t>Attenuation.</a:t>
            </a:r>
            <a:endParaRPr lang="en-US" dirty="0"/>
          </a:p>
        </p:txBody>
      </p:sp>
    </p:spTree>
    <p:extLst>
      <p:ext uri="{BB962C8B-B14F-4D97-AF65-F5344CB8AC3E}">
        <p14:creationId xmlns:p14="http://schemas.microsoft.com/office/powerpoint/2010/main" val="110866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3792</TotalTime>
  <Words>5051</Words>
  <Application>Microsoft Office PowerPoint</Application>
  <PresentationFormat>Widescreen</PresentationFormat>
  <Paragraphs>387</Paragraphs>
  <Slides>70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Wingdings</vt:lpstr>
      <vt:lpstr>Office Theme</vt:lpstr>
      <vt:lpstr>Chapter Two</vt:lpstr>
      <vt:lpstr>Network Hardware</vt:lpstr>
      <vt:lpstr>server</vt:lpstr>
      <vt:lpstr>Requirements of a server computer</vt:lpstr>
      <vt:lpstr>Network Interface Card (NIC)</vt:lpstr>
      <vt:lpstr>Network Interface Card</vt:lpstr>
      <vt:lpstr>Modems </vt:lpstr>
      <vt:lpstr>HUBS and SWITCHES</vt:lpstr>
      <vt:lpstr>Repeater </vt:lpstr>
      <vt:lpstr>Router </vt:lpstr>
      <vt:lpstr>Network Bridge</vt:lpstr>
      <vt:lpstr>Multiplexer </vt:lpstr>
      <vt:lpstr>COMMUNICATION SOFTWARE</vt:lpstr>
      <vt:lpstr>Networking Operating System</vt:lpstr>
      <vt:lpstr>Examples of NOS</vt:lpstr>
      <vt:lpstr>COMMUNICATION APPLICATION SOFTWARE</vt:lpstr>
      <vt:lpstr>INTERNET</vt:lpstr>
      <vt:lpstr>Uses and Advantages of getting connected to the internet</vt:lpstr>
      <vt:lpstr>Cont’d</vt:lpstr>
      <vt:lpstr>Disadvantages of internet</vt:lpstr>
      <vt:lpstr>Disadvantages of the internet</vt:lpstr>
      <vt:lpstr>Types of internet connection</vt:lpstr>
      <vt:lpstr>How to connect to internet</vt:lpstr>
      <vt:lpstr>Cont’d</vt:lpstr>
      <vt:lpstr>Required specifications</vt:lpstr>
      <vt:lpstr>Modem </vt:lpstr>
      <vt:lpstr>Phone Line</vt:lpstr>
      <vt:lpstr>Required software</vt:lpstr>
      <vt:lpstr>Internet Service Provider (ISP)</vt:lpstr>
      <vt:lpstr>Factors to consider when choosing ISPs</vt:lpstr>
      <vt:lpstr>Factors to consider when choosing ISPs</vt:lpstr>
      <vt:lpstr>Factors to consider when choosing ISPs</vt:lpstr>
      <vt:lpstr>Factors to consider when choosing ISPs</vt:lpstr>
      <vt:lpstr>Factors that affect the speed of an internet connection.</vt:lpstr>
      <vt:lpstr>Factors that affect the speed of an internet connection.</vt:lpstr>
      <vt:lpstr>Factors that affect the speed of an internet connection.</vt:lpstr>
      <vt:lpstr>Factors that affect the speed of an internet connection.</vt:lpstr>
      <vt:lpstr>Factors that affect the speed of an internet connection.</vt:lpstr>
      <vt:lpstr>INTERNET SERVICES</vt:lpstr>
      <vt:lpstr>INTERNET SERVICES</vt:lpstr>
      <vt:lpstr>E-MAIL COMMUNICATIONS</vt:lpstr>
      <vt:lpstr>Advantages of using email as means of communication</vt:lpstr>
      <vt:lpstr>Advantages of using email as means of communication</vt:lpstr>
      <vt:lpstr>Advantages of using email as means of communication</vt:lpstr>
      <vt:lpstr>Limitations of Email</vt:lpstr>
      <vt:lpstr>Limitations of email</vt:lpstr>
      <vt:lpstr>Components of an e-mail message</vt:lpstr>
      <vt:lpstr>Components of an e-mail message</vt:lpstr>
      <vt:lpstr>EMAIL SOFTWARE</vt:lpstr>
      <vt:lpstr>Classifications of networks</vt:lpstr>
      <vt:lpstr>IP Addressing</vt:lpstr>
      <vt:lpstr>IPv4 Addressing</vt:lpstr>
      <vt:lpstr>IPv6 addressing</vt:lpstr>
      <vt:lpstr>IPv6 Addressing</vt:lpstr>
      <vt:lpstr>Dynamic Host Configuration Protocol (DHCP)</vt:lpstr>
      <vt:lpstr>Sub-netting Steps</vt:lpstr>
      <vt:lpstr>Benefits of Sub-netting</vt:lpstr>
      <vt:lpstr>NETWORK TOPOLOGIES</vt:lpstr>
      <vt:lpstr>BUS TOPOLOGY</vt:lpstr>
      <vt:lpstr>Advantages of bus topology</vt:lpstr>
      <vt:lpstr>Demerits of bus topology</vt:lpstr>
      <vt:lpstr>RING TOPOLOGY</vt:lpstr>
      <vt:lpstr>Advantages of ring topology</vt:lpstr>
      <vt:lpstr>Disadvantages of Ring topology</vt:lpstr>
      <vt:lpstr>STAR TOPOLOGY</vt:lpstr>
      <vt:lpstr>Merits of a star topology</vt:lpstr>
      <vt:lpstr>Demerits of a star topology</vt:lpstr>
      <vt:lpstr>MESH TOPOLOGY</vt:lpstr>
      <vt:lpstr>Advantages of mesh topology</vt:lpstr>
      <vt:lpstr>Demerits of mesh topology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a network</dc:title>
  <dc:creator>MISD LAB 2</dc:creator>
  <cp:lastModifiedBy>MISD LAB 2</cp:lastModifiedBy>
  <cp:revision>320</cp:revision>
  <dcterms:created xsi:type="dcterms:W3CDTF">2023-09-11T22:27:42Z</dcterms:created>
  <dcterms:modified xsi:type="dcterms:W3CDTF">2024-01-16T11:25:28Z</dcterms:modified>
</cp:coreProperties>
</file>