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0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F6D57-6A65-4C31-B26C-61B22D4306AF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1CB6E-0A54-4A70-ABD5-B7336BB8D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927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F6D57-6A65-4C31-B26C-61B22D4306AF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1CB6E-0A54-4A70-ABD5-B7336BB8D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592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F6D57-6A65-4C31-B26C-61B22D4306AF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1CB6E-0A54-4A70-ABD5-B7336BB8D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5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F6D57-6A65-4C31-B26C-61B22D4306AF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1CB6E-0A54-4A70-ABD5-B7336BB8D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292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F6D57-6A65-4C31-B26C-61B22D4306AF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1CB6E-0A54-4A70-ABD5-B7336BB8D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295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F6D57-6A65-4C31-B26C-61B22D4306AF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1CB6E-0A54-4A70-ABD5-B7336BB8D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859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F6D57-6A65-4C31-B26C-61B22D4306AF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1CB6E-0A54-4A70-ABD5-B7336BB8D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47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F6D57-6A65-4C31-B26C-61B22D4306AF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1CB6E-0A54-4A70-ABD5-B7336BB8D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241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F6D57-6A65-4C31-B26C-61B22D4306AF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1CB6E-0A54-4A70-ABD5-B7336BB8D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544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F6D57-6A65-4C31-B26C-61B22D4306AF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1CB6E-0A54-4A70-ABD5-B7336BB8D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225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F6D57-6A65-4C31-B26C-61B22D4306AF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1CB6E-0A54-4A70-ABD5-B7336BB8D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672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6F6D57-6A65-4C31-B26C-61B22D4306AF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1CB6E-0A54-4A70-ABD5-B7336BB8D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097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Module 3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Network Architecture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4127844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Network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Network architecture </a:t>
            </a:r>
            <a:r>
              <a:rPr lang="en-US" dirty="0"/>
              <a:t>refers to the design and structure of a computer network, outlining how components and protocols are organized to enable communication and data exchange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common network architectures include:</a:t>
            </a:r>
          </a:p>
          <a:p>
            <a:pPr lvl="1"/>
            <a:r>
              <a:rPr lang="en-US" dirty="0"/>
              <a:t>LAN </a:t>
            </a:r>
            <a:r>
              <a:rPr lang="en-US" dirty="0" smtClean="0"/>
              <a:t>architectures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imple </a:t>
            </a:r>
            <a:r>
              <a:rPr lang="en-US" dirty="0"/>
              <a:t>protocol architecture, </a:t>
            </a:r>
            <a:r>
              <a:rPr lang="en-US" dirty="0" smtClean="0"/>
              <a:t>and</a:t>
            </a:r>
          </a:p>
          <a:p>
            <a:pPr lvl="1"/>
            <a:r>
              <a:rPr lang="en-US" dirty="0" smtClean="0"/>
              <a:t>TCP/IP </a:t>
            </a:r>
            <a:r>
              <a:rPr lang="en-US" dirty="0"/>
              <a:t>protocol architecture.</a:t>
            </a:r>
          </a:p>
        </p:txBody>
      </p:sp>
    </p:spTree>
    <p:extLst>
      <p:ext uri="{BB962C8B-B14F-4D97-AF65-F5344CB8AC3E}">
        <p14:creationId xmlns:p14="http://schemas.microsoft.com/office/powerpoint/2010/main" val="3199271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30214"/>
            <a:ext cx="10515600" cy="759137"/>
          </a:xfrm>
        </p:spPr>
        <p:txBody>
          <a:bodyPr/>
          <a:lstStyle/>
          <a:p>
            <a:r>
              <a:rPr lang="en-US" b="1" dirty="0" smtClean="0"/>
              <a:t>LAN Architecture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54243"/>
            <a:ext cx="10515600" cy="502272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Local Area Network (LAN) architectures describe the layout and structure of networks within a limited geographic area, such as an office, campus, or building. Common LAN architectures include:</a:t>
            </a:r>
          </a:p>
          <a:p>
            <a:r>
              <a:rPr lang="en-US" b="1" dirty="0" smtClean="0"/>
              <a:t>Bus Topology:</a:t>
            </a:r>
            <a:r>
              <a:rPr lang="en-US" dirty="0" smtClean="0"/>
              <a:t> All </a:t>
            </a:r>
            <a:r>
              <a:rPr lang="en-US" dirty="0"/>
              <a:t>devices share a single communication </a:t>
            </a:r>
            <a:r>
              <a:rPr lang="en-US" dirty="0" smtClean="0"/>
              <a:t>line. Simple </a:t>
            </a:r>
            <a:r>
              <a:rPr lang="en-US" dirty="0"/>
              <a:t>and cost-effective but can be prone to congestion.</a:t>
            </a:r>
          </a:p>
          <a:p>
            <a:r>
              <a:rPr lang="en-US" b="1" dirty="0" smtClean="0"/>
              <a:t>Star Topology:</a:t>
            </a:r>
            <a:r>
              <a:rPr lang="en-US" dirty="0" smtClean="0"/>
              <a:t> All </a:t>
            </a:r>
            <a:r>
              <a:rPr lang="en-US" dirty="0"/>
              <a:t>devices connect to a central hub or </a:t>
            </a:r>
            <a:r>
              <a:rPr lang="en-US" dirty="0" smtClean="0"/>
              <a:t>switch. Centralized </a:t>
            </a:r>
            <a:r>
              <a:rPr lang="en-US" dirty="0"/>
              <a:t>control and easy to troubleshoot.</a:t>
            </a:r>
          </a:p>
          <a:p>
            <a:r>
              <a:rPr lang="en-US" b="1" dirty="0" smtClean="0"/>
              <a:t>Ring Topology: </a:t>
            </a:r>
            <a:r>
              <a:rPr lang="en-US" dirty="0" smtClean="0"/>
              <a:t>Devices </a:t>
            </a:r>
            <a:r>
              <a:rPr lang="en-US" dirty="0"/>
              <a:t>form a circular </a:t>
            </a:r>
            <a:r>
              <a:rPr lang="en-US" dirty="0" smtClean="0"/>
              <a:t>arrangement. Data </a:t>
            </a:r>
            <a:r>
              <a:rPr lang="en-US" dirty="0"/>
              <a:t>travels in one direction, reducing collisions.</a:t>
            </a:r>
          </a:p>
          <a:p>
            <a:r>
              <a:rPr lang="en-US" b="1" dirty="0" smtClean="0"/>
              <a:t>Mesh Topology:</a:t>
            </a:r>
            <a:r>
              <a:rPr lang="en-US" dirty="0" smtClean="0"/>
              <a:t> Devices </a:t>
            </a:r>
            <a:r>
              <a:rPr lang="en-US" dirty="0"/>
              <a:t>are interconnected, creating multiple </a:t>
            </a:r>
            <a:r>
              <a:rPr lang="en-US" dirty="0" smtClean="0"/>
              <a:t>paths. Provides </a:t>
            </a:r>
            <a:r>
              <a:rPr lang="en-US" dirty="0"/>
              <a:t>redundancy and fault tolerance.</a:t>
            </a:r>
          </a:p>
          <a:p>
            <a:r>
              <a:rPr lang="en-US" b="1" dirty="0" smtClean="0"/>
              <a:t>Hybrid Topology: </a:t>
            </a:r>
            <a:r>
              <a:rPr lang="en-US" dirty="0" smtClean="0"/>
              <a:t>Combination </a:t>
            </a:r>
            <a:r>
              <a:rPr lang="en-US" dirty="0"/>
              <a:t>of two or more different </a:t>
            </a:r>
            <a:r>
              <a:rPr lang="en-US" dirty="0" smtClean="0"/>
              <a:t>topologies. Offers </a:t>
            </a:r>
            <a:r>
              <a:rPr lang="en-US" dirty="0"/>
              <a:t>flexibility to meet specific network requirements.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7708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0233"/>
            <a:ext cx="10515600" cy="699177"/>
          </a:xfrm>
        </p:spPr>
        <p:txBody>
          <a:bodyPr/>
          <a:lstStyle/>
          <a:p>
            <a:r>
              <a:rPr lang="en-US" b="1" dirty="0"/>
              <a:t>S</a:t>
            </a:r>
            <a:r>
              <a:rPr lang="en-US" b="1" dirty="0" smtClean="0"/>
              <a:t>imple protocol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4538" y="899410"/>
            <a:ext cx="10837888" cy="584616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 </a:t>
            </a:r>
            <a:r>
              <a:rPr lang="en-US" b="1" dirty="0" smtClean="0"/>
              <a:t>simple protocol architecture </a:t>
            </a:r>
            <a:r>
              <a:rPr lang="en-US" dirty="0" smtClean="0"/>
              <a:t>outlines </a:t>
            </a:r>
            <a:r>
              <a:rPr lang="en-US" dirty="0"/>
              <a:t>the basic structure of communication protocols within a network. It typically involves a layered approach where each layer has specific functions. An example of a simple protocol architecture is the OSI (Open Systems Interconnection) model, which consists of seven layers:</a:t>
            </a:r>
          </a:p>
          <a:p>
            <a:r>
              <a:rPr lang="en-US" b="1" dirty="0"/>
              <a:t>Physical Layer:</a:t>
            </a:r>
            <a:r>
              <a:rPr lang="en-US" dirty="0"/>
              <a:t> Deals with the physical connection between devices.</a:t>
            </a:r>
          </a:p>
          <a:p>
            <a:r>
              <a:rPr lang="en-US" b="1" dirty="0"/>
              <a:t>Data Link Layer:</a:t>
            </a:r>
            <a:r>
              <a:rPr lang="en-US" dirty="0"/>
              <a:t> Manages data frames and ensures reliable point-to-point communication.</a:t>
            </a:r>
          </a:p>
          <a:p>
            <a:r>
              <a:rPr lang="en-US" b="1" dirty="0"/>
              <a:t>Network Layer:</a:t>
            </a:r>
            <a:r>
              <a:rPr lang="en-US" dirty="0"/>
              <a:t> Handles routing and logical addressing to enable communication between devices on different networks.</a:t>
            </a:r>
          </a:p>
          <a:p>
            <a:r>
              <a:rPr lang="en-US" b="1" dirty="0"/>
              <a:t>Transport Layer:</a:t>
            </a:r>
            <a:r>
              <a:rPr lang="en-US" dirty="0"/>
              <a:t> Ensures end-to-end communication and flow control.</a:t>
            </a:r>
          </a:p>
          <a:p>
            <a:r>
              <a:rPr lang="en-US" b="1" dirty="0"/>
              <a:t>Session Layer:</a:t>
            </a:r>
            <a:r>
              <a:rPr lang="en-US" dirty="0"/>
              <a:t> Manages sessions and dialogues between applications.</a:t>
            </a:r>
          </a:p>
          <a:p>
            <a:r>
              <a:rPr lang="en-US" b="1" dirty="0"/>
              <a:t>Presentation Layer:</a:t>
            </a:r>
            <a:r>
              <a:rPr lang="en-US" dirty="0"/>
              <a:t> Deals with data translation, encryption, and compression.</a:t>
            </a:r>
          </a:p>
          <a:p>
            <a:r>
              <a:rPr lang="en-US" b="1" dirty="0"/>
              <a:t>Application Layer:</a:t>
            </a:r>
            <a:r>
              <a:rPr lang="en-US" dirty="0"/>
              <a:t> Provides network services directly to end-users and applications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2392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3131" y="155263"/>
            <a:ext cx="10515600" cy="789117"/>
          </a:xfrm>
        </p:spPr>
        <p:txBody>
          <a:bodyPr/>
          <a:lstStyle/>
          <a:p>
            <a:r>
              <a:rPr lang="en-US" b="1" dirty="0" smtClean="0"/>
              <a:t>TCP/IP Protocol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44380"/>
            <a:ext cx="10515600" cy="574123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The TCP/IP (Transmission Control Protocol/Internet Protocol) architecture is widely used in the design of the Internet and modern computer networks. It consists of four layers:</a:t>
            </a:r>
          </a:p>
          <a:p>
            <a:r>
              <a:rPr lang="en-US" b="1" dirty="0" smtClean="0"/>
              <a:t>Application Layer:</a:t>
            </a:r>
            <a:r>
              <a:rPr lang="en-US" dirty="0" smtClean="0"/>
              <a:t> Corresponds to the OSI model's Application, Presentation, and Session layers. It includes protocols for user services, such as HTTP, FTP, and SMTP.</a:t>
            </a:r>
          </a:p>
          <a:p>
            <a:r>
              <a:rPr lang="en-US" b="1" dirty="0" smtClean="0"/>
              <a:t>Transport Layer:</a:t>
            </a:r>
            <a:r>
              <a:rPr lang="en-US" dirty="0" smtClean="0"/>
              <a:t> Similar to the OSI model's Transport layer, it provides end-to-end communication services. TCP (Transmission Control Protocol) ensures reliable, connection-oriented communication, while UDP (User Datagram Protocol) offers connectionless communication.</a:t>
            </a:r>
          </a:p>
          <a:p>
            <a:r>
              <a:rPr lang="en-US" b="1" dirty="0" smtClean="0"/>
              <a:t>Internet Layer:</a:t>
            </a:r>
            <a:r>
              <a:rPr lang="en-US" dirty="0" smtClean="0"/>
              <a:t> Corresponds to the OSI model's Network layer. It includes the IP (Internet Protocol), responsible for logical addressing and routing.</a:t>
            </a:r>
          </a:p>
          <a:p>
            <a:r>
              <a:rPr lang="en-US" b="1" dirty="0" smtClean="0"/>
              <a:t>Link Layer:</a:t>
            </a:r>
            <a:r>
              <a:rPr lang="en-US" dirty="0" smtClean="0"/>
              <a:t> Combines functionalities of the OSI model's Data Link and Physical layers. It deals with the physical connection and manages data frames. Ethernet is a common protocol at this layer.</a:t>
            </a:r>
          </a:p>
          <a:p>
            <a:pPr marL="0" indent="0">
              <a:buNone/>
            </a:pPr>
            <a:r>
              <a:rPr lang="en-US" b="1" u="sng" dirty="0" smtClean="0"/>
              <a:t>Note </a:t>
            </a:r>
            <a:endParaRPr lang="en-US" b="1" u="sng" dirty="0" smtClean="0"/>
          </a:p>
          <a:p>
            <a:r>
              <a:rPr lang="en-US" dirty="0" smtClean="0"/>
              <a:t>The TCP/IP architecture is modular and scalable, making it suitable for a wide range of networks, from small LANs to the global Internet.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36310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0253"/>
            <a:ext cx="10515600" cy="699177"/>
          </a:xfrm>
        </p:spPr>
        <p:txBody>
          <a:bodyPr/>
          <a:lstStyle/>
          <a:p>
            <a:r>
              <a:rPr lang="en-US" b="1" dirty="0" smtClean="0"/>
              <a:t>Key Characteristics of TCP/IP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99409"/>
            <a:ext cx="10515600" cy="5801193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smtClean="0"/>
              <a:t>Modularity</a:t>
            </a:r>
            <a:r>
              <a:rPr lang="en-US" b="1" dirty="0"/>
              <a:t>:</a:t>
            </a:r>
            <a:r>
              <a:rPr lang="en-US" dirty="0"/>
              <a:t> The TCP/IP model is modular, allowing for the independent development and modification of protocols within each layer.</a:t>
            </a:r>
          </a:p>
          <a:p>
            <a:r>
              <a:rPr lang="en-US" b="1" dirty="0"/>
              <a:t>Scalability:</a:t>
            </a:r>
            <a:r>
              <a:rPr lang="en-US" dirty="0"/>
              <a:t> Suitable for networks of various sizes, from small local networks to the global Internet.</a:t>
            </a:r>
          </a:p>
          <a:p>
            <a:r>
              <a:rPr lang="en-US" b="1" dirty="0"/>
              <a:t>Flexibility:</a:t>
            </a:r>
            <a:r>
              <a:rPr lang="en-US" dirty="0"/>
              <a:t> Supports different types of hardware and software, promoting interoperability.</a:t>
            </a:r>
          </a:p>
          <a:p>
            <a:r>
              <a:rPr lang="en-US" b="1" dirty="0"/>
              <a:t>Decentralized Design:</a:t>
            </a:r>
            <a:r>
              <a:rPr lang="en-US" dirty="0"/>
              <a:t> Unlike some other networking architectures, TCP/IP is not tied to a specific vendor or technology, fostering openness and competition.</a:t>
            </a:r>
          </a:p>
          <a:p>
            <a:r>
              <a:rPr lang="en-US" b="1" dirty="0"/>
              <a:t>Global Adoption:</a:t>
            </a:r>
            <a:r>
              <a:rPr lang="en-US" dirty="0"/>
              <a:t> Standardized and widely adopted, forming the basis for the Internet and most modern networks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b="1" u="sng" dirty="0" smtClean="0"/>
              <a:t>Note </a:t>
            </a:r>
            <a:endParaRPr lang="en-US" b="1" u="sng" dirty="0"/>
          </a:p>
          <a:p>
            <a:r>
              <a:rPr lang="en-US" dirty="0"/>
              <a:t>Understanding the TCP/IP architecture is crucial for network administrators, engineers, and anyone involved in the design, implementation, and maintenance of computer networks. It provides a framework for efficient and standardized communication across diverse </a:t>
            </a:r>
            <a:r>
              <a:rPr lang="en-US" dirty="0" smtClean="0"/>
              <a:t>network.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5780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656</Words>
  <Application>Microsoft Office PowerPoint</Application>
  <PresentationFormat>Widescreen</PresentationFormat>
  <Paragraphs>40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Module 3</vt:lpstr>
      <vt:lpstr>Network architecture</vt:lpstr>
      <vt:lpstr>LAN Architecture</vt:lpstr>
      <vt:lpstr>Simple protocol architecture</vt:lpstr>
      <vt:lpstr>TCP/IP Protocol Architecture</vt:lpstr>
      <vt:lpstr>Key Characteristics of TCP/IP Architecture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MISD LAB 2</dc:creator>
  <cp:lastModifiedBy>MISD LAB 2</cp:lastModifiedBy>
  <cp:revision>14</cp:revision>
  <dcterms:created xsi:type="dcterms:W3CDTF">2024-01-15T16:50:33Z</dcterms:created>
  <dcterms:modified xsi:type="dcterms:W3CDTF">2024-01-15T17:14:11Z</dcterms:modified>
</cp:coreProperties>
</file>