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FA212-07C6-44E7-A4EF-150E57AE23C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3263-EEFB-4332-9703-9DEC4A10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Understanding the intricacies of the Internet Protocol is fundamental for network administrators, engineers, and anyone involved in the design and management of IP-based networks. IP forms the basis for communication on the Internet and plays a crucial role in the functioning of modern networking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63263-EEFB-4332-9703-9DEC4A10D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21EE-EE8B-4FBF-A59E-6ED16D068A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B6CF-2BBC-4B55-8392-986BBEA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Communication Protocols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158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Frequency Division Multiplexing.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FDMA divides the available frequency spectrum into channels, and each node is allocated a specific frequency band for </a:t>
            </a:r>
            <a:r>
              <a:rPr lang="en-US" dirty="0" smtClean="0"/>
              <a:t>communication.</a:t>
            </a:r>
          </a:p>
          <a:p>
            <a:r>
              <a:rPr lang="en-US" dirty="0"/>
              <a:t>Since different nodes use different frequencies, there is no collision during simultaneous transmissions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 </a:t>
            </a:r>
            <a:r>
              <a:rPr lang="en-US" dirty="0"/>
              <a:t>Analog radio and television broadcasting often use FDMA. Each station is assigned a unique frequency for </a:t>
            </a:r>
            <a:r>
              <a:rPr lang="en-US" dirty="0" smtClean="0"/>
              <a:t>broadcasting.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5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Division Multiplexing.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CDMA allows multiple nodes to transmit simultaneously over the same frequency band by using unique codes to differentiate between the </a:t>
            </a:r>
            <a:r>
              <a:rPr lang="en-US" dirty="0" smtClean="0"/>
              <a:t>signals.</a:t>
            </a:r>
          </a:p>
          <a:p>
            <a:r>
              <a:rPr lang="en-US" dirty="0"/>
              <a:t>Each node is assigned a unique code, and all nodes can transmit over the same frequency band concurrently. The receiver uses the corresponding code to distinguish and decode the </a:t>
            </a:r>
            <a:r>
              <a:rPr lang="en-US" dirty="0" smtClean="0"/>
              <a:t>signals.</a:t>
            </a:r>
          </a:p>
          <a:p>
            <a:r>
              <a:rPr lang="en-US" dirty="0" smtClean="0"/>
              <a:t>For example: </a:t>
            </a:r>
            <a:r>
              <a:rPr lang="en-US" dirty="0"/>
              <a:t>CDMA is widely used in mobile communication technologies, such as 3G and </a:t>
            </a:r>
            <a:r>
              <a:rPr lang="en-US" dirty="0" smtClean="0"/>
              <a:t>4G/LTE.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0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Wavelength Division Multiplexing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WDM is used in optical fiber communication to simultaneously transmit multiple signals over different wavelengths (colors of light</a:t>
            </a:r>
            <a:r>
              <a:rPr lang="en-US" dirty="0" smtClean="0"/>
              <a:t>).</a:t>
            </a:r>
          </a:p>
          <a:p>
            <a:r>
              <a:rPr lang="en-US" dirty="0"/>
              <a:t>Each wavelength represents an independent communication channel, allowing for high data rates and increased </a:t>
            </a:r>
            <a:r>
              <a:rPr lang="en-US" dirty="0" smtClean="0"/>
              <a:t>capacity.</a:t>
            </a:r>
          </a:p>
          <a:p>
            <a:r>
              <a:rPr lang="en-US" dirty="0"/>
              <a:t>WDM is a key technology in optical networking, enabling the high-speed transmission of data over long </a:t>
            </a:r>
            <a:r>
              <a:rPr lang="en-US" dirty="0" smtClean="0"/>
              <a:t>distances.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9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Time Division Multiplexing (STDM)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STDM is an extension of TDM that allows for more flexible allocation of time slots based on </a:t>
            </a:r>
            <a:r>
              <a:rPr lang="en-US" dirty="0" smtClean="0"/>
              <a:t>demand.</a:t>
            </a:r>
          </a:p>
          <a:p>
            <a:r>
              <a:rPr lang="en-US" dirty="0"/>
              <a:t>Time slots are assigned dynamically to channels with data to transmit, providing better utilization of the available </a:t>
            </a:r>
            <a:r>
              <a:rPr lang="en-US" dirty="0" smtClean="0"/>
              <a:t>bandwidth.</a:t>
            </a:r>
          </a:p>
          <a:p>
            <a:r>
              <a:rPr lang="en-US" dirty="0"/>
              <a:t>STDM is commonly used in packet-switched networks and is more adaptive to varying data </a:t>
            </a:r>
            <a:r>
              <a:rPr lang="en-US" dirty="0" smtClean="0"/>
              <a:t>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Contention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Contention protocols are used in computer networks to manage access to a shared communication channel where multiple devices contend for the opportunity to transmit data. These protocols handle situations where there is a possibility of collisions, and they determine how devices contend for access to the communication medium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/>
              <a:t>Carrier Sense Multiple Access</a:t>
            </a:r>
          </a:p>
          <a:p>
            <a:pPr lvl="1"/>
            <a:r>
              <a:rPr lang="en-US" dirty="0" smtClean="0"/>
              <a:t>Token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Carrier Sense Multiple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 is a contention protocol that allows devices to listen to the communication channel before transmitting. If the channel is sensed as idle, the device can transmit its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There are two variants of CSMA:</a:t>
            </a:r>
          </a:p>
          <a:p>
            <a:pPr lvl="1"/>
            <a:r>
              <a:rPr lang="en-US" b="1" dirty="0"/>
              <a:t>CSMA/CD (Collision Detection</a:t>
            </a:r>
            <a:r>
              <a:rPr lang="en-US" b="1" dirty="0" smtClean="0"/>
              <a:t>): </a:t>
            </a:r>
            <a:r>
              <a:rPr lang="en-US" dirty="0"/>
              <a:t>Used in Ethernet networks. If a collision is detected during transmission, devices stop transmitting and initiate a </a:t>
            </a:r>
            <a:r>
              <a:rPr lang="en-US" dirty="0" smtClean="0"/>
              <a:t>back-off </a:t>
            </a:r>
            <a:r>
              <a:rPr lang="en-US" dirty="0"/>
              <a:t>period before </a:t>
            </a:r>
            <a:r>
              <a:rPr lang="en-US" dirty="0" smtClean="0"/>
              <a:t>retrying.</a:t>
            </a:r>
          </a:p>
          <a:p>
            <a:pPr lvl="1"/>
            <a:r>
              <a:rPr lang="en-US" b="1" dirty="0"/>
              <a:t>CSMA/CA (Collision Avoidance</a:t>
            </a:r>
            <a:r>
              <a:rPr lang="en-US" b="1" dirty="0" smtClean="0"/>
              <a:t>): </a:t>
            </a:r>
            <a:r>
              <a:rPr lang="en-US" dirty="0"/>
              <a:t>Used in wireless </a:t>
            </a:r>
            <a:r>
              <a:rPr lang="en-US" dirty="0" smtClean="0"/>
              <a:t>networks like WI-FI. </a:t>
            </a:r>
            <a:r>
              <a:rPr lang="en-US" dirty="0"/>
              <a:t>Devices listen for ongoing transmissions and try to avoid collisions by waiting for the channel to be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4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 Passing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passing is a protocol where a special data packet, known as the token, circulates around the network. Only the device in possession of the token is allowed to transmit </a:t>
            </a:r>
            <a:r>
              <a:rPr lang="en-US" dirty="0" smtClean="0"/>
              <a:t>data.</a:t>
            </a:r>
          </a:p>
          <a:p>
            <a:r>
              <a:rPr lang="en-US" dirty="0"/>
              <a:t>The device with the token can transmit data, and after transmission, the token is passed to the next </a:t>
            </a:r>
            <a:r>
              <a:rPr lang="en-US" dirty="0" smtClean="0"/>
              <a:t>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Access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CSMA/CD </a:t>
            </a:r>
            <a:r>
              <a:rPr lang="en-US" b="1" dirty="0"/>
              <a:t>(Carrier Sense Multiple Access with Collision Detection):</a:t>
            </a:r>
            <a:endParaRPr lang="en-US" dirty="0"/>
          </a:p>
          <a:p>
            <a:pPr lvl="1"/>
            <a:r>
              <a:rPr lang="en-US" dirty="0"/>
              <a:t>Used in Ethernet networks, devices contend for access to the communication medium, and collisions are detected.</a:t>
            </a:r>
          </a:p>
          <a:p>
            <a:r>
              <a:rPr lang="en-US" b="1" dirty="0"/>
              <a:t>Token Passing:</a:t>
            </a:r>
            <a:endParaRPr lang="en-US" dirty="0"/>
          </a:p>
          <a:p>
            <a:pPr lvl="1"/>
            <a:r>
              <a:rPr lang="en-US" dirty="0"/>
              <a:t>Example: Token Ring network, where devices use a token for controlled access.</a:t>
            </a:r>
          </a:p>
          <a:p>
            <a:r>
              <a:rPr lang="en-US" b="1" dirty="0"/>
              <a:t>TDMA (Time Division Multiple Access):</a:t>
            </a:r>
            <a:endParaRPr lang="en-US" dirty="0"/>
          </a:p>
          <a:p>
            <a:pPr lvl="1"/>
            <a:r>
              <a:rPr lang="en-US" dirty="0"/>
              <a:t>Divides the communication medium into time slots, with each assigned to a device.</a:t>
            </a:r>
          </a:p>
          <a:p>
            <a:r>
              <a:rPr lang="en-US" b="1" dirty="0"/>
              <a:t>CDMA (Code Division Multiple Access):</a:t>
            </a:r>
            <a:endParaRPr lang="en-US" dirty="0"/>
          </a:p>
          <a:p>
            <a:pPr lvl="1"/>
            <a:r>
              <a:rPr lang="en-US" dirty="0"/>
              <a:t>Assigns a unique code to each device, allowing multiple devices to share the same frequency band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Communication protocols </a:t>
            </a:r>
            <a:r>
              <a:rPr lang="en-US" dirty="0" smtClean="0"/>
              <a:t>are </a:t>
            </a:r>
            <a:r>
              <a:rPr lang="en-US" dirty="0"/>
              <a:t>a set of rules and conventions that define how data is transmitted and received between devices in a network.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ensure that devices can communicate effectively and understand each other's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</a:t>
            </a:r>
            <a:r>
              <a:rPr lang="en-US" dirty="0"/>
              <a:t>essential for enabling devices to communicate and exchange information in a network. </a:t>
            </a:r>
          </a:p>
        </p:txBody>
      </p:sp>
    </p:spTree>
    <p:extLst>
      <p:ext uri="{BB962C8B-B14F-4D97-AF65-F5344CB8AC3E}">
        <p14:creationId xmlns:p14="http://schemas.microsoft.com/office/powerpoint/2010/main" val="16531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Protocol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Message Formatting</a:t>
            </a:r>
            <a:endParaRPr lang="en-US" dirty="0" smtClean="0"/>
          </a:p>
          <a:p>
            <a:r>
              <a:rPr lang="en-US" dirty="0" smtClean="0"/>
              <a:t>Protocols define the structure and format of messages exchanged between devices.</a:t>
            </a:r>
          </a:p>
          <a:p>
            <a:pPr marL="0" indent="0">
              <a:buNone/>
            </a:pPr>
            <a:r>
              <a:rPr lang="en-US" b="1" dirty="0" smtClean="0"/>
              <a:t>Addressing</a:t>
            </a:r>
            <a:endParaRPr lang="en-US" dirty="0"/>
          </a:p>
          <a:p>
            <a:r>
              <a:rPr lang="en-US" dirty="0"/>
              <a:t>Specifies how devices are identified within a network, using unique addresses.</a:t>
            </a:r>
          </a:p>
          <a:p>
            <a:pPr marL="0" indent="0">
              <a:buNone/>
            </a:pPr>
            <a:r>
              <a:rPr lang="en-US" b="1" dirty="0" smtClean="0"/>
              <a:t>Routing</a:t>
            </a:r>
            <a:endParaRPr lang="en-US" dirty="0"/>
          </a:p>
          <a:p>
            <a:r>
              <a:rPr lang="en-US" dirty="0"/>
              <a:t>Determines how data is forwarded from source to destination across a network.</a:t>
            </a:r>
          </a:p>
          <a:p>
            <a:pPr marL="0" indent="0">
              <a:buNone/>
            </a:pPr>
            <a:r>
              <a:rPr lang="en-US" b="1" dirty="0" smtClean="0"/>
              <a:t>Error Handling</a:t>
            </a:r>
            <a:endParaRPr lang="en-US" dirty="0"/>
          </a:p>
          <a:p>
            <a:r>
              <a:rPr lang="en-US" dirty="0"/>
              <a:t>Protocols include mechanisms for detecting and correcting errors in transmitted data.</a:t>
            </a:r>
          </a:p>
          <a:p>
            <a:pPr marL="0" indent="0">
              <a:buNone/>
            </a:pPr>
            <a:r>
              <a:rPr lang="en-US" b="1" dirty="0" smtClean="0"/>
              <a:t>Flow Control</a:t>
            </a:r>
            <a:endParaRPr lang="en-US" dirty="0"/>
          </a:p>
          <a:p>
            <a:r>
              <a:rPr lang="en-US" dirty="0"/>
              <a:t>Manages the rate of data transmission to prevent overwhelming the receiver.</a:t>
            </a:r>
          </a:p>
          <a:p>
            <a:pPr marL="0" indent="0">
              <a:buNone/>
            </a:pPr>
            <a:r>
              <a:rPr lang="en-US" b="1" dirty="0" smtClean="0"/>
              <a:t>Congestion Control</a:t>
            </a:r>
            <a:endParaRPr lang="en-US" dirty="0"/>
          </a:p>
          <a:p>
            <a:r>
              <a:rPr lang="en-US" dirty="0"/>
              <a:t>Prevents network congestion by regulating the flow of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Principles of Internetworking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Interoperability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Different networks can communicate with each other using standardized protocols.</a:t>
            </a:r>
          </a:p>
          <a:p>
            <a:pPr marL="0" indent="0">
              <a:buNone/>
            </a:pPr>
            <a:r>
              <a:rPr lang="en-US" b="1" dirty="0" smtClean="0"/>
              <a:t>Routing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Efficient routing ensures data reaches its destination across interconnected networks.</a:t>
            </a:r>
          </a:p>
          <a:p>
            <a:pPr marL="0" indent="0">
              <a:buNone/>
            </a:pPr>
            <a:r>
              <a:rPr lang="en-US" b="1" dirty="0" smtClean="0"/>
              <a:t>Addressing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Uniform addressing allows devices from different networks to be uniquely identified.</a:t>
            </a:r>
          </a:p>
          <a:p>
            <a:pPr marL="0" indent="0">
              <a:buNone/>
            </a:pPr>
            <a:r>
              <a:rPr lang="en-US" b="1" dirty="0" smtClean="0"/>
              <a:t>Encapsulation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Data is encapsulated at each layer of the protocol stack for efficient transmission.</a:t>
            </a:r>
          </a:p>
          <a:p>
            <a:pPr marL="0" indent="0">
              <a:buNone/>
            </a:pPr>
            <a:r>
              <a:rPr lang="en-US" b="1" dirty="0" smtClean="0"/>
              <a:t>Gateways/Routers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Connect networks with different protocols and ensure seamless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102"/>
            <a:ext cx="10515600" cy="1049607"/>
          </a:xfrm>
        </p:spPr>
        <p:txBody>
          <a:bodyPr/>
          <a:lstStyle/>
          <a:p>
            <a:r>
              <a:rPr lang="en-US" b="1" dirty="0" smtClean="0"/>
              <a:t>Internet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10"/>
            <a:ext cx="10515600" cy="5434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b="1" dirty="0"/>
              <a:t>IPv4:</a:t>
            </a:r>
            <a:endParaRPr lang="en-US" dirty="0"/>
          </a:p>
          <a:p>
            <a:pPr lvl="1"/>
            <a:r>
              <a:rPr lang="en-US" dirty="0"/>
              <a:t>Uses a 32-bit address, represented in dotted-decimal format (e.g., 192.168.1.1).</a:t>
            </a:r>
          </a:p>
          <a:p>
            <a:pPr lvl="1"/>
            <a:r>
              <a:rPr lang="en-US" dirty="0"/>
              <a:t>Limited address space, leading to the adoption of IPv6.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b="1" dirty="0"/>
              <a:t>IPv6:</a:t>
            </a:r>
            <a:endParaRPr lang="en-US" dirty="0"/>
          </a:p>
          <a:p>
            <a:pPr lvl="1"/>
            <a:r>
              <a:rPr lang="en-US" dirty="0"/>
              <a:t>Uses a 128-bit address, providing a significantly larger address space.</a:t>
            </a:r>
          </a:p>
          <a:p>
            <a:pPr lvl="1"/>
            <a:r>
              <a:rPr lang="en-US" dirty="0"/>
              <a:t>Designed to address the exhaustion of IPv4 addresses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b="1" dirty="0" smtClean="0"/>
              <a:t>Addressing:</a:t>
            </a:r>
          </a:p>
          <a:p>
            <a:pPr lvl="1"/>
            <a:r>
              <a:rPr lang="en-US" dirty="0" smtClean="0"/>
              <a:t>IP provides a hierarchical addressing system to enable efficient routing. </a:t>
            </a:r>
          </a:p>
          <a:p>
            <a:pPr lvl="1"/>
            <a:r>
              <a:rPr lang="en-US" dirty="0" smtClean="0"/>
              <a:t>Divides the address space into network and host portions.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="1" dirty="0" smtClean="0"/>
              <a:t>. Routing:</a:t>
            </a:r>
          </a:p>
          <a:p>
            <a:pPr lvl="1"/>
            <a:r>
              <a:rPr lang="en-US" dirty="0" smtClean="0"/>
              <a:t>IP enables the routing of data packets across interconnected networks.</a:t>
            </a:r>
          </a:p>
          <a:p>
            <a:pPr lvl="1"/>
            <a:r>
              <a:rPr lang="en-US" dirty="0" smtClean="0"/>
              <a:t>Uses routing algorithms to determine the best path for data packets. Routers play a key role in forwarding packets between networks.</a:t>
            </a:r>
          </a:p>
        </p:txBody>
      </p:sp>
    </p:spTree>
    <p:extLst>
      <p:ext uri="{BB962C8B-B14F-4D97-AF65-F5344CB8AC3E}">
        <p14:creationId xmlns:p14="http://schemas.microsoft.com/office/powerpoint/2010/main" val="23606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5"/>
            <a:ext cx="10515600" cy="859826"/>
          </a:xfrm>
        </p:spPr>
        <p:txBody>
          <a:bodyPr/>
          <a:lstStyle/>
          <a:p>
            <a:r>
              <a:rPr lang="en-US" b="1" dirty="0" smtClean="0"/>
              <a:t>Internet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71"/>
            <a:ext cx="10515600" cy="5589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. </a:t>
            </a:r>
            <a:r>
              <a:rPr lang="en-US" b="1" dirty="0" smtClean="0"/>
              <a:t>Fragmentation and Reassembly:</a:t>
            </a:r>
          </a:p>
          <a:p>
            <a:pPr lvl="1"/>
            <a:r>
              <a:rPr lang="en-US" dirty="0" smtClean="0"/>
              <a:t>IP allows for the fragmentation of large packets for transmission and reassembly at the destination.</a:t>
            </a:r>
          </a:p>
          <a:p>
            <a:pPr lvl="1"/>
            <a:r>
              <a:rPr lang="en-US" dirty="0" smtClean="0"/>
              <a:t>Enables the transmission of data over networks with varying maximum frame sizes.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. </a:t>
            </a:r>
            <a:r>
              <a:rPr lang="en-US" b="1" dirty="0" smtClean="0"/>
              <a:t>Internet Control Message Protocol (ICMP):</a:t>
            </a:r>
          </a:p>
          <a:p>
            <a:pPr lvl="1"/>
            <a:r>
              <a:rPr lang="en-US" dirty="0" smtClean="0"/>
              <a:t>Part of the Internet Protocol suite, ICMP is used for error reporting and diagnostics.</a:t>
            </a:r>
          </a:p>
          <a:p>
            <a:pPr lvl="1"/>
            <a:r>
              <a:rPr lang="en-US" dirty="0" smtClean="0"/>
              <a:t>ICMP messages include error messages, echo requests and replies (ping), and network diagnostics.</a:t>
            </a:r>
          </a:p>
          <a:p>
            <a:pPr lvl="1"/>
            <a:r>
              <a:rPr lang="en-US" dirty="0" smtClean="0"/>
              <a:t>Helps identify and troubleshoot network-related issues.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. </a:t>
            </a:r>
            <a:r>
              <a:rPr lang="en-US" b="1" dirty="0" smtClean="0"/>
              <a:t>Address Resolution Protocol (ARP):</a:t>
            </a:r>
          </a:p>
          <a:p>
            <a:pPr lvl="1"/>
            <a:r>
              <a:rPr lang="en-US" dirty="0" smtClean="0"/>
              <a:t>Resolves IP addresses to corresponding MAC addresses in a local network.</a:t>
            </a:r>
          </a:p>
          <a:p>
            <a:pPr lvl="1"/>
            <a:r>
              <a:rPr lang="en-US" dirty="0" smtClean="0"/>
              <a:t>ARP is used when a device needs to communicate with another device on the same local network.</a:t>
            </a:r>
          </a:p>
          <a:p>
            <a:pPr lvl="1"/>
            <a:r>
              <a:rPr lang="en-US" dirty="0" smtClean="0"/>
              <a:t>Maps IP addresses to MAC addresses by broadcasting ARP requests.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. </a:t>
            </a:r>
            <a:r>
              <a:rPr lang="en-US" b="1" dirty="0" smtClean="0"/>
              <a:t>Sub-netting</a:t>
            </a:r>
          </a:p>
          <a:p>
            <a:pPr lvl="1"/>
            <a:r>
              <a:rPr lang="en-US" dirty="0" smtClean="0"/>
              <a:t>IP allows for the subdivision of large networks into smaller, more manageable subnets.</a:t>
            </a:r>
          </a:p>
          <a:p>
            <a:pPr lvl="1"/>
            <a:r>
              <a:rPr lang="en-US" dirty="0" smtClean="0"/>
              <a:t>Sub-netting improves network organization, security, and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515600" cy="6901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Internet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642"/>
            <a:ext cx="10669438" cy="5865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. </a:t>
            </a:r>
            <a:r>
              <a:rPr lang="en-US" b="1" dirty="0"/>
              <a:t>Multicast and Anycast:</a:t>
            </a:r>
          </a:p>
          <a:p>
            <a:pPr lvl="1"/>
            <a:r>
              <a:rPr lang="en-US" dirty="0" smtClean="0"/>
              <a:t>IP </a:t>
            </a:r>
            <a:r>
              <a:rPr lang="en-US" dirty="0"/>
              <a:t>supports multicast for one-to-many communication and </a:t>
            </a:r>
            <a:r>
              <a:rPr lang="en-US" dirty="0" err="1"/>
              <a:t>anycast</a:t>
            </a:r>
            <a:r>
              <a:rPr lang="en-US" dirty="0"/>
              <a:t> for one-to-nearest communication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Multicast allows a single sender to communicate with a selected group of receivers.</a:t>
            </a:r>
          </a:p>
          <a:p>
            <a:pPr lvl="1"/>
            <a:r>
              <a:rPr lang="en-US" dirty="0"/>
              <a:t>Anycast enables the routing of data to the nearest of several potential receivers.</a:t>
            </a:r>
          </a:p>
          <a:p>
            <a:pPr lvl="1"/>
            <a:r>
              <a:rPr lang="en-US" dirty="0"/>
              <a:t>Efficiently supports content delivery and load balancing.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. </a:t>
            </a:r>
            <a:r>
              <a:rPr lang="en-US" b="1" dirty="0"/>
              <a:t>Security (IPsec):</a:t>
            </a:r>
          </a:p>
          <a:p>
            <a:pPr lvl="1"/>
            <a:r>
              <a:rPr lang="en-US" dirty="0" smtClean="0"/>
              <a:t>IPsec </a:t>
            </a:r>
            <a:r>
              <a:rPr lang="en-US" dirty="0"/>
              <a:t>(Internet Protocol Security) provides security features for IP communication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Ensures confidentiality, integrity, and authenticity of data exchanged between devices.</a:t>
            </a:r>
          </a:p>
          <a:p>
            <a:pPr lvl="1"/>
            <a:r>
              <a:rPr lang="en-US" dirty="0"/>
              <a:t>Supports the creation of Virtual Private Networks (VPNs) for secure communication over the Internet.</a:t>
            </a:r>
          </a:p>
          <a:p>
            <a:pPr lvl="1"/>
            <a:r>
              <a:rPr lang="en-US" dirty="0"/>
              <a:t>Implemented at the IP layer to secure all higher-layer protocols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6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2"/>
            <a:ext cx="10515600" cy="1013732"/>
          </a:xfrm>
        </p:spPr>
        <p:txBody>
          <a:bodyPr/>
          <a:lstStyle/>
          <a:p>
            <a:r>
              <a:rPr lang="en-US" b="1" dirty="0" smtClean="0"/>
              <a:t>Collision Free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50800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C</a:t>
            </a:r>
            <a:r>
              <a:rPr lang="en-US" sz="2600" dirty="0" smtClean="0"/>
              <a:t>ollision-free </a:t>
            </a:r>
            <a:r>
              <a:rPr lang="en-US" sz="2600" dirty="0"/>
              <a:t>protocols are designed to prevent or eliminate collisions. A collision occurs when two or more devices attempt to transmit data on a network simultaneously, resulting in data corruption</a:t>
            </a:r>
            <a:r>
              <a:rPr lang="en-US" sz="2600" dirty="0" smtClean="0"/>
              <a:t>.</a:t>
            </a:r>
          </a:p>
          <a:p>
            <a:r>
              <a:rPr lang="en-US" dirty="0" smtClean="0"/>
              <a:t>Examples are:</a:t>
            </a:r>
          </a:p>
          <a:p>
            <a:pPr lvl="1"/>
            <a:r>
              <a:rPr lang="en-US" sz="1900" dirty="0" smtClean="0"/>
              <a:t>Time division multiple access/ Time division multiplexing (TDM).</a:t>
            </a:r>
          </a:p>
          <a:p>
            <a:pPr lvl="1"/>
            <a:r>
              <a:rPr lang="en-US" sz="1900" dirty="0" smtClean="0"/>
              <a:t>Frequency </a:t>
            </a:r>
            <a:r>
              <a:rPr lang="en-US" sz="1900" dirty="0"/>
              <a:t>division multiple access/ </a:t>
            </a:r>
            <a:r>
              <a:rPr lang="en-US" sz="1900" dirty="0" smtClean="0"/>
              <a:t>Frequency </a:t>
            </a:r>
            <a:r>
              <a:rPr lang="en-US" sz="1900" dirty="0"/>
              <a:t>division </a:t>
            </a:r>
            <a:r>
              <a:rPr lang="en-US" sz="1900" dirty="0" smtClean="0"/>
              <a:t>multiplexing (FDM).</a:t>
            </a:r>
          </a:p>
          <a:p>
            <a:pPr lvl="1"/>
            <a:r>
              <a:rPr lang="en-US" sz="1900" dirty="0" smtClean="0"/>
              <a:t>Code </a:t>
            </a:r>
            <a:r>
              <a:rPr lang="en-US" sz="1900" dirty="0"/>
              <a:t>division multiple access/ </a:t>
            </a:r>
            <a:r>
              <a:rPr lang="en-US" sz="1900" dirty="0" smtClean="0"/>
              <a:t>Code </a:t>
            </a:r>
            <a:r>
              <a:rPr lang="en-US" sz="1900" dirty="0"/>
              <a:t>division </a:t>
            </a:r>
            <a:r>
              <a:rPr lang="en-US" sz="1900" dirty="0" smtClean="0"/>
              <a:t>multiplexing (CDM).</a:t>
            </a:r>
          </a:p>
          <a:p>
            <a:pPr lvl="1"/>
            <a:r>
              <a:rPr lang="en-US" sz="1900" dirty="0" smtClean="0"/>
              <a:t>Wavelength division </a:t>
            </a:r>
            <a:r>
              <a:rPr lang="en-US" sz="1900" dirty="0"/>
              <a:t>multiplexing </a:t>
            </a:r>
            <a:r>
              <a:rPr lang="en-US" sz="1900" dirty="0" smtClean="0"/>
              <a:t>(WDM).</a:t>
            </a:r>
          </a:p>
          <a:p>
            <a:pPr lvl="1"/>
            <a:r>
              <a:rPr lang="en-US" sz="1900" dirty="0"/>
              <a:t>Statistical Time Division Multiplexing (STDM</a:t>
            </a:r>
            <a:r>
              <a:rPr lang="en-US" sz="1900" dirty="0" smtClean="0"/>
              <a:t>)</a:t>
            </a:r>
          </a:p>
          <a:p>
            <a:r>
              <a:rPr lang="en-US" sz="2600" b="1" dirty="0" smtClean="0"/>
              <a:t>Multiplexing. </a:t>
            </a:r>
            <a:r>
              <a:rPr lang="en-US" sz="2600" dirty="0"/>
              <a:t>Multiplexing is a technique used in networking and telecommunications to combine multiple signals or data streams into a single channel for transmission over a shared medium. The purpose of multiplexing is to make more efficient use of available resources, such as bandwidth or transmission lines. </a:t>
            </a:r>
            <a:endParaRPr lang="en-US" sz="2600" b="1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0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division Multiplexing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TDMA is a protocol used in networks to divide time into slots, and each node on the network is allocated a specific time slot during which it can transmit </a:t>
            </a:r>
            <a:r>
              <a:rPr lang="en-US" dirty="0" smtClean="0"/>
              <a:t>data. </a:t>
            </a:r>
            <a:endParaRPr lang="en-US" dirty="0"/>
          </a:p>
          <a:p>
            <a:r>
              <a:rPr lang="en-US" dirty="0" smtClean="0"/>
              <a:t>For example: </a:t>
            </a:r>
            <a:r>
              <a:rPr lang="en-US" dirty="0"/>
              <a:t>In satellite communication, different earth stations may transmit and receive data during their designated time </a:t>
            </a:r>
            <a:r>
              <a:rPr lang="en-US" dirty="0" smtClean="0"/>
              <a:t>slots.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1432</Words>
  <Application>Microsoft Office PowerPoint</Application>
  <PresentationFormat>Widescreen</PresentationFormat>
  <Paragraphs>122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Module 4</vt:lpstr>
      <vt:lpstr>Communication protocols</vt:lpstr>
      <vt:lpstr>Basic Protocol Functions</vt:lpstr>
      <vt:lpstr>Principles of Internetworking</vt:lpstr>
      <vt:lpstr>Internet Protocol</vt:lpstr>
      <vt:lpstr>Internet protocol</vt:lpstr>
      <vt:lpstr>Internet Protocol</vt:lpstr>
      <vt:lpstr>Collision Free Protocols</vt:lpstr>
      <vt:lpstr>Time division Multiplexing</vt:lpstr>
      <vt:lpstr>Frequency Division Multiplexing.</vt:lpstr>
      <vt:lpstr>Code Division Multiplexing.</vt:lpstr>
      <vt:lpstr>Wavelength Division Multiplexing</vt:lpstr>
      <vt:lpstr>Statistical Time Division Multiplexing (STDM)</vt:lpstr>
      <vt:lpstr>Contention protocols</vt:lpstr>
      <vt:lpstr>Carrier Sense Multiple Access</vt:lpstr>
      <vt:lpstr>Token Passing</vt:lpstr>
      <vt:lpstr>Media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MISD LAB 2</dc:creator>
  <cp:lastModifiedBy>MISD LAB 2</cp:lastModifiedBy>
  <cp:revision>45</cp:revision>
  <dcterms:created xsi:type="dcterms:W3CDTF">2024-01-15T17:13:47Z</dcterms:created>
  <dcterms:modified xsi:type="dcterms:W3CDTF">2024-01-16T11:36:16Z</dcterms:modified>
</cp:coreProperties>
</file>