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3" r:id="rId8"/>
    <p:sldId id="258" r:id="rId9"/>
    <p:sldId id="259" r:id="rId10"/>
    <p:sldId id="278" r:id="rId11"/>
    <p:sldId id="279" r:id="rId12"/>
    <p:sldId id="280" r:id="rId13"/>
    <p:sldId id="260" r:id="rId14"/>
    <p:sldId id="281" r:id="rId15"/>
    <p:sldId id="282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83" r:id="rId25"/>
    <p:sldId id="269" r:id="rId26"/>
    <p:sldId id="270" r:id="rId27"/>
    <p:sldId id="27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68A-5DC3-4340-AC10-AFD25401AEC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99DA-0222-4F2A-B892-7CABA51B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2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68A-5DC3-4340-AC10-AFD25401AEC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99DA-0222-4F2A-B892-7CABA51B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7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68A-5DC3-4340-AC10-AFD25401AEC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99DA-0222-4F2A-B892-7CABA51B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68A-5DC3-4340-AC10-AFD25401AEC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99DA-0222-4F2A-B892-7CABA51B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68A-5DC3-4340-AC10-AFD25401AEC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99DA-0222-4F2A-B892-7CABA51B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4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68A-5DC3-4340-AC10-AFD25401AEC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99DA-0222-4F2A-B892-7CABA51B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68A-5DC3-4340-AC10-AFD25401AEC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99DA-0222-4F2A-B892-7CABA51B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5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68A-5DC3-4340-AC10-AFD25401AEC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99DA-0222-4F2A-B892-7CABA51B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68A-5DC3-4340-AC10-AFD25401AEC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99DA-0222-4F2A-B892-7CABA51B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68A-5DC3-4340-AC10-AFD25401AEC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99DA-0222-4F2A-B892-7CABA51B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468A-5DC3-4340-AC10-AFD25401AEC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99DA-0222-4F2A-B892-7CABA51B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A468A-5DC3-4340-AC10-AFD25401AEC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99DA-0222-4F2A-B892-7CABA51B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7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Module 5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Data Communication and Transmission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2888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283"/>
            <a:ext cx="10515600" cy="6242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Forms of Transmission Impairment in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9509"/>
            <a:ext cx="9744856" cy="57562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(a) </a:t>
            </a:r>
            <a:r>
              <a:rPr lang="en-US" b="1" dirty="0" smtClean="0"/>
              <a:t>Attenuation</a:t>
            </a:r>
            <a:endParaRPr lang="en-US" dirty="0" smtClean="0"/>
          </a:p>
          <a:p>
            <a:pPr lvl="1"/>
            <a:r>
              <a:rPr lang="en-US" dirty="0" smtClean="0"/>
              <a:t>Weakening </a:t>
            </a:r>
            <a:r>
              <a:rPr lang="en-US" dirty="0"/>
              <a:t>of the signal strength as it travels through the </a:t>
            </a:r>
            <a:r>
              <a:rPr lang="en-US" dirty="0" smtClean="0"/>
              <a:t>cable.</a:t>
            </a:r>
          </a:p>
          <a:p>
            <a:pPr marL="457200" lvl="1" indent="0">
              <a:buNone/>
            </a:pPr>
            <a:r>
              <a:rPr lang="en-US" b="1" dirty="0" smtClean="0"/>
              <a:t>Causes</a:t>
            </a:r>
            <a:endParaRPr lang="en-US" dirty="0" smtClean="0"/>
          </a:p>
          <a:p>
            <a:pPr lvl="1"/>
            <a:r>
              <a:rPr lang="en-US" dirty="0" smtClean="0"/>
              <a:t>Resistance in the conductors.</a:t>
            </a:r>
          </a:p>
          <a:p>
            <a:pPr lvl="1"/>
            <a:r>
              <a:rPr lang="en-US" dirty="0" smtClean="0"/>
              <a:t>Signal </a:t>
            </a:r>
            <a:r>
              <a:rPr lang="en-US" dirty="0"/>
              <a:t>absorption by the cable material.</a:t>
            </a:r>
          </a:p>
          <a:p>
            <a:pPr marL="457200" lvl="1" indent="0">
              <a:buNone/>
            </a:pPr>
            <a:r>
              <a:rPr lang="en-US" b="1" dirty="0"/>
              <a:t>Solutions:</a:t>
            </a:r>
            <a:endParaRPr lang="en-US" dirty="0"/>
          </a:p>
          <a:p>
            <a:pPr lvl="1"/>
            <a:r>
              <a:rPr lang="en-US" dirty="0"/>
              <a:t>Signal amplification using repeaters.</a:t>
            </a:r>
          </a:p>
          <a:p>
            <a:pPr lvl="1"/>
            <a:r>
              <a:rPr lang="en-US" dirty="0"/>
              <a:t>Use of low-loss cables.</a:t>
            </a:r>
          </a:p>
          <a:p>
            <a:pPr marL="0" indent="0">
              <a:buNone/>
            </a:pPr>
            <a:r>
              <a:rPr lang="en-US" dirty="0" smtClean="0"/>
              <a:t>(b) </a:t>
            </a:r>
            <a:r>
              <a:rPr lang="en-US" b="1" dirty="0" smtClean="0"/>
              <a:t>Distortion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Alteration of the signal waveform during </a:t>
            </a:r>
            <a:r>
              <a:rPr lang="en-US" dirty="0" smtClean="0"/>
              <a:t>transmission.</a:t>
            </a:r>
          </a:p>
          <a:p>
            <a:pPr marL="457200" lvl="1" indent="0">
              <a:buNone/>
            </a:pPr>
            <a:r>
              <a:rPr lang="en-US" b="1" dirty="0" smtClean="0"/>
              <a:t>Causes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Signal reflection due to impedance mismatch.</a:t>
            </a:r>
          </a:p>
          <a:p>
            <a:pPr lvl="1"/>
            <a:r>
              <a:rPr lang="en-US" dirty="0"/>
              <a:t>Non-uniform propagation speeds for different frequency components.</a:t>
            </a:r>
          </a:p>
          <a:p>
            <a:pPr marL="457200" lvl="1" indent="0">
              <a:buNone/>
            </a:pPr>
            <a:r>
              <a:rPr lang="en-US" b="1" dirty="0"/>
              <a:t>Solutions:</a:t>
            </a:r>
            <a:endParaRPr lang="en-US" dirty="0"/>
          </a:p>
          <a:p>
            <a:pPr lvl="1"/>
            <a:r>
              <a:rPr lang="en-US" dirty="0"/>
              <a:t>Proper cable termination to minimize reflections.</a:t>
            </a:r>
          </a:p>
          <a:p>
            <a:pPr lvl="1"/>
            <a:r>
              <a:rPr lang="en-US" dirty="0"/>
              <a:t>Equalization techniques to compensate for frequency-dependent distortions.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0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272"/>
            <a:ext cx="10515600" cy="699177"/>
          </a:xfrm>
        </p:spPr>
        <p:txBody>
          <a:bodyPr/>
          <a:lstStyle/>
          <a:p>
            <a:r>
              <a:rPr lang="en-US" b="1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Unwanted interference that degrades signal quality.</a:t>
            </a:r>
          </a:p>
          <a:p>
            <a:pPr marL="457200" lvl="1" indent="0">
              <a:buNone/>
            </a:pPr>
            <a:r>
              <a:rPr lang="en-US" b="1" dirty="0" smtClean="0"/>
              <a:t>Causes:</a:t>
            </a:r>
            <a:endParaRPr lang="en-US" dirty="0" smtClean="0"/>
          </a:p>
          <a:p>
            <a:pPr lvl="1"/>
            <a:r>
              <a:rPr lang="en-US" dirty="0" smtClean="0"/>
              <a:t>Electromagnetic interference (EMI).</a:t>
            </a:r>
          </a:p>
          <a:p>
            <a:pPr lvl="1"/>
            <a:r>
              <a:rPr lang="en-US" dirty="0" smtClean="0"/>
              <a:t>Radio-frequency interference (RFI).</a:t>
            </a:r>
          </a:p>
          <a:p>
            <a:pPr marL="457200" lvl="1" indent="0">
              <a:buNone/>
            </a:pPr>
            <a:r>
              <a:rPr lang="en-US" b="1" dirty="0" smtClean="0"/>
              <a:t>Solutions:</a:t>
            </a:r>
            <a:endParaRPr lang="en-US" dirty="0" smtClean="0"/>
          </a:p>
          <a:p>
            <a:pPr lvl="1"/>
            <a:r>
              <a:rPr lang="en-US" dirty="0" smtClean="0"/>
              <a:t>Shielding cables to reduce external interference.</a:t>
            </a:r>
          </a:p>
          <a:p>
            <a:pPr lvl="1"/>
            <a:r>
              <a:rPr lang="en-US" dirty="0" smtClean="0"/>
              <a:t>Use of twisted pair cables to minimize electromagnetic coupling.</a:t>
            </a:r>
          </a:p>
        </p:txBody>
      </p:sp>
    </p:spTree>
    <p:extLst>
      <p:ext uri="{BB962C8B-B14F-4D97-AF65-F5344CB8AC3E}">
        <p14:creationId xmlns:p14="http://schemas.microsoft.com/office/powerpoint/2010/main" val="175102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292"/>
            <a:ext cx="10515600" cy="71416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Solutions to Overcome Transmission Impairment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23258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Signal Amplification</a:t>
            </a:r>
            <a:endParaRPr lang="en-US" dirty="0"/>
          </a:p>
          <a:p>
            <a:pPr lvl="1"/>
            <a:r>
              <a:rPr lang="en-US" dirty="0" smtClean="0"/>
              <a:t>Introduce </a:t>
            </a:r>
            <a:r>
              <a:rPr lang="en-US" dirty="0"/>
              <a:t>signal amplifiers (repeaters) at intervals to boost weakened signals.</a:t>
            </a:r>
          </a:p>
          <a:p>
            <a:r>
              <a:rPr lang="en-US" b="1" dirty="0" smtClean="0"/>
              <a:t>Equalization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equalization techniques to compensate for frequency-dependent distortions and ensure signal integrity.</a:t>
            </a:r>
          </a:p>
          <a:p>
            <a:r>
              <a:rPr lang="en-US" b="1" dirty="0"/>
              <a:t>Proper Cable </a:t>
            </a:r>
            <a:r>
              <a:rPr lang="en-US" b="1" dirty="0" smtClean="0"/>
              <a:t>Termination</a:t>
            </a:r>
            <a:endParaRPr lang="en-US" dirty="0"/>
          </a:p>
          <a:p>
            <a:pPr lvl="1"/>
            <a:r>
              <a:rPr lang="en-US" dirty="0" smtClean="0"/>
              <a:t>Ensure </a:t>
            </a:r>
            <a:r>
              <a:rPr lang="en-US" dirty="0"/>
              <a:t>proper termination of cables to minimize signal reflections and distortion.</a:t>
            </a:r>
          </a:p>
          <a:p>
            <a:r>
              <a:rPr lang="en-US" b="1" dirty="0" smtClean="0"/>
              <a:t>Shielding</a:t>
            </a:r>
            <a:endParaRPr lang="en-US" dirty="0"/>
          </a:p>
          <a:p>
            <a:pPr lvl="1"/>
            <a:r>
              <a:rPr lang="en-US" dirty="0" smtClean="0"/>
              <a:t>Shield </a:t>
            </a:r>
            <a:r>
              <a:rPr lang="en-US" dirty="0"/>
              <a:t>cables to reduce the impact of external electromagnetic interference (EMI).</a:t>
            </a:r>
          </a:p>
          <a:p>
            <a:r>
              <a:rPr lang="en-US" b="1" dirty="0"/>
              <a:t>Twisted Pair </a:t>
            </a:r>
            <a:r>
              <a:rPr lang="en-US" b="1" dirty="0" smtClean="0"/>
              <a:t>Cables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twisted pair cables to minimize electromagnetic coupling and reduce the effects of radio-frequency interference (RFI).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5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Analog and Digital Data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Analog Transmission</a:t>
            </a:r>
            <a:endParaRPr lang="en-US" dirty="0"/>
          </a:p>
          <a:p>
            <a:r>
              <a:rPr lang="en-US" dirty="0"/>
              <a:t>Represents data as continuous, varying signals.</a:t>
            </a:r>
          </a:p>
          <a:p>
            <a:r>
              <a:rPr lang="en-US" dirty="0"/>
              <a:t>Examples include analog phone lines and AM/FM radio.</a:t>
            </a:r>
          </a:p>
          <a:p>
            <a:pPr marL="0" indent="0">
              <a:buNone/>
            </a:pPr>
            <a:r>
              <a:rPr lang="en-US" b="1" dirty="0" smtClean="0"/>
              <a:t>Digital Transmission</a:t>
            </a:r>
            <a:endParaRPr lang="en-US" dirty="0"/>
          </a:p>
          <a:p>
            <a:r>
              <a:rPr lang="en-US" dirty="0"/>
              <a:t>Represents data as discrete, binary signals.</a:t>
            </a:r>
          </a:p>
          <a:p>
            <a:r>
              <a:rPr lang="en-US" dirty="0"/>
              <a:t>Examples include digital communication over the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Analog data transmission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Examples</a:t>
            </a:r>
            <a:endParaRPr lang="en-US" dirty="0"/>
          </a:p>
          <a:p>
            <a:r>
              <a:rPr lang="en-US" dirty="0"/>
              <a:t>Analog data transmission is commonly found in traditional communication systems, such as:</a:t>
            </a:r>
          </a:p>
          <a:p>
            <a:pPr lvl="1"/>
            <a:r>
              <a:rPr lang="en-US" dirty="0"/>
              <a:t>Analog audio signals in music and voice communication.</a:t>
            </a:r>
          </a:p>
          <a:p>
            <a:pPr lvl="1"/>
            <a:r>
              <a:rPr lang="en-US" dirty="0"/>
              <a:t>Analog video signals in older television broadcasts.</a:t>
            </a:r>
          </a:p>
          <a:p>
            <a:pPr lvl="1"/>
            <a:r>
              <a:rPr lang="en-US" dirty="0"/>
              <a:t>Analog signals in various sensor measurements (e.g., temperature, pressure).</a:t>
            </a:r>
          </a:p>
          <a:p>
            <a:pPr marL="0" indent="0">
              <a:buNone/>
            </a:pPr>
            <a:r>
              <a:rPr lang="en-US" b="1" dirty="0" smtClean="0"/>
              <a:t>Advantages</a:t>
            </a:r>
            <a:endParaRPr lang="en-US" dirty="0"/>
          </a:p>
          <a:p>
            <a:r>
              <a:rPr lang="en-US" dirty="0"/>
              <a:t>Suitable for representing natural, continuous phenomena.</a:t>
            </a:r>
          </a:p>
          <a:p>
            <a:r>
              <a:rPr lang="en-US" dirty="0"/>
              <a:t>Analog signals can provide a theoretically infinite range of values.</a:t>
            </a:r>
          </a:p>
          <a:p>
            <a:pPr marL="0" indent="0">
              <a:buNone/>
            </a:pPr>
            <a:r>
              <a:rPr lang="en-US" b="1" dirty="0" smtClean="0"/>
              <a:t>Disadvantages</a:t>
            </a:r>
            <a:endParaRPr lang="en-US" dirty="0"/>
          </a:p>
          <a:p>
            <a:r>
              <a:rPr lang="en-US" dirty="0"/>
              <a:t>Susceptible to signal degradation over long distances.</a:t>
            </a:r>
          </a:p>
          <a:p>
            <a:r>
              <a:rPr lang="en-US" dirty="0"/>
              <a:t>Prone to interference and noise, impacting signal quality.</a:t>
            </a:r>
          </a:p>
          <a:p>
            <a:r>
              <a:rPr lang="en-US" dirty="0"/>
              <a:t>Difficult to amplify or regenerate without introducing distortions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5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078"/>
          </a:xfrm>
        </p:spPr>
        <p:txBody>
          <a:bodyPr/>
          <a:lstStyle/>
          <a:p>
            <a:r>
              <a:rPr lang="en-US" b="1" dirty="0" smtClean="0"/>
              <a:t>Digital data transmission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204"/>
            <a:ext cx="10515600" cy="5351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Examples</a:t>
            </a:r>
            <a:endParaRPr lang="en-US" dirty="0"/>
          </a:p>
          <a:p>
            <a:r>
              <a:rPr lang="en-US" dirty="0"/>
              <a:t>Digital data transmission is prevalent in modern communication systems, including:</a:t>
            </a:r>
          </a:p>
          <a:p>
            <a:pPr lvl="1"/>
            <a:r>
              <a:rPr lang="en-US" dirty="0"/>
              <a:t>Digital audio signals in CDs and streaming platforms.</a:t>
            </a:r>
          </a:p>
          <a:p>
            <a:pPr lvl="1"/>
            <a:r>
              <a:rPr lang="en-US" dirty="0"/>
              <a:t>Digital video signals in DVDs, </a:t>
            </a:r>
            <a:r>
              <a:rPr lang="en-US" dirty="0" smtClean="0"/>
              <a:t>Blue-rays</a:t>
            </a:r>
            <a:r>
              <a:rPr lang="en-US" dirty="0"/>
              <a:t>, and streaming services.</a:t>
            </a:r>
          </a:p>
          <a:p>
            <a:pPr lvl="1"/>
            <a:r>
              <a:rPr lang="en-US" dirty="0"/>
              <a:t>Digital data in computer networks and the internet.</a:t>
            </a:r>
          </a:p>
          <a:p>
            <a:pPr marL="0" indent="0">
              <a:buNone/>
            </a:pPr>
            <a:r>
              <a:rPr lang="en-US" b="1" dirty="0" smtClean="0"/>
              <a:t>Advantages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Less susceptible to signal degradation over long distances.</a:t>
            </a:r>
          </a:p>
          <a:p>
            <a:r>
              <a:rPr lang="en-US" dirty="0"/>
              <a:t>Robust against noise and interference due to well-defined signal levels.</a:t>
            </a:r>
          </a:p>
          <a:p>
            <a:r>
              <a:rPr lang="en-US" dirty="0"/>
              <a:t>Facilitates error detection and correction mechanisms.</a:t>
            </a:r>
          </a:p>
          <a:p>
            <a:pPr marL="0" indent="0">
              <a:buNone/>
            </a:pPr>
            <a:r>
              <a:rPr lang="en-US" b="1" dirty="0" smtClean="0"/>
              <a:t>Challenges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Limited precision compared to analog signals.</a:t>
            </a:r>
          </a:p>
          <a:p>
            <a:r>
              <a:rPr lang="en-US" dirty="0"/>
              <a:t>Requires higher bandwidth for the same amount of information carried by analog signals.</a:t>
            </a:r>
          </a:p>
          <a:p>
            <a:r>
              <a:rPr lang="en-US" dirty="0"/>
              <a:t>Signal processing introduces quantization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Circuit switching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circuit switching, a dedicated communication path or circuit is established between two devices for the duration of their </a:t>
            </a:r>
            <a:r>
              <a:rPr lang="en-US" dirty="0" smtClean="0"/>
              <a:t>conversation.</a:t>
            </a:r>
          </a:p>
          <a:p>
            <a:r>
              <a:rPr lang="en-US" dirty="0"/>
              <a:t>The entire bandwidth of the communication path is reserved for the duration of the conversation, even if no data is being </a:t>
            </a:r>
            <a:r>
              <a:rPr lang="en-US" dirty="0" smtClean="0"/>
              <a:t>transmitted.</a:t>
            </a:r>
          </a:p>
          <a:p>
            <a:r>
              <a:rPr lang="en-US" dirty="0"/>
              <a:t>Traditional telephone networks (PSTN - Public Switched Telephone Network) often use circuit switching. When you make a phone call, a dedicated circuit is established for the duration of the </a:t>
            </a:r>
            <a:r>
              <a:rPr lang="en-US" dirty="0" smtClean="0"/>
              <a:t>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8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Switching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packet switching, data is divided into small packets before transmission. These packets are then sent independently across the network and may take different routes to reach the </a:t>
            </a:r>
            <a:r>
              <a:rPr lang="en-US" dirty="0" smtClean="0"/>
              <a:t>destination.</a:t>
            </a:r>
          </a:p>
          <a:p>
            <a:r>
              <a:rPr lang="en-US" dirty="0"/>
              <a:t>Each packet contains information about its destination address, allowing routers in the network to make decisions about the best path for each </a:t>
            </a:r>
            <a:r>
              <a:rPr lang="en-US" dirty="0" smtClean="0"/>
              <a:t>packet.</a:t>
            </a:r>
          </a:p>
          <a:p>
            <a:r>
              <a:rPr lang="en-US" dirty="0"/>
              <a:t>The Internet is a notable example of a packet-switched network. TCP/IP (Transmission Control Protocol/Internet Protocol) is the suite of protocols commonly used for packet-switched </a:t>
            </a:r>
            <a:r>
              <a:rPr lang="en-US" dirty="0" smtClean="0"/>
              <a:t>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79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Switching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message switching, the message is treated as a whole and is passed from one node to the next until it reaches its </a:t>
            </a:r>
            <a:r>
              <a:rPr lang="en-US" dirty="0" smtClean="0"/>
              <a:t>destination.</a:t>
            </a:r>
          </a:p>
          <a:p>
            <a:r>
              <a:rPr lang="en-US" dirty="0"/>
              <a:t>Unlike packet switching, where data is divided into smaller packets, message switching involves forwarding the entire </a:t>
            </a:r>
            <a:r>
              <a:rPr lang="en-US" dirty="0" smtClean="0"/>
              <a:t>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73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Key differences between Circuit, Packet and Message Switching.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Resource Usage</a:t>
            </a:r>
          </a:p>
          <a:p>
            <a:pPr lvl="1"/>
            <a:r>
              <a:rPr lang="en-US" dirty="0"/>
              <a:t>Circuit switching reserves resources for the entire duration of a conversation, even if no data is being </a:t>
            </a:r>
            <a:r>
              <a:rPr lang="en-US" dirty="0" smtClean="0"/>
              <a:t>transmitted.</a:t>
            </a:r>
          </a:p>
          <a:p>
            <a:pPr lvl="1"/>
            <a:r>
              <a:rPr lang="en-US" dirty="0" smtClean="0"/>
              <a:t>Packet </a:t>
            </a:r>
            <a:r>
              <a:rPr lang="en-US" dirty="0"/>
              <a:t>switching allows for more efficient use of resources since bandwidth is shared among </a:t>
            </a:r>
            <a:r>
              <a:rPr lang="en-US" dirty="0" smtClean="0"/>
              <a:t>multiple conversations.</a:t>
            </a:r>
            <a:endParaRPr lang="en-US" dirty="0"/>
          </a:p>
          <a:p>
            <a:r>
              <a:rPr lang="en-US" b="1" dirty="0" smtClean="0"/>
              <a:t>Flexibility</a:t>
            </a:r>
          </a:p>
          <a:p>
            <a:pPr lvl="1"/>
            <a:r>
              <a:rPr lang="en-US" dirty="0"/>
              <a:t>Circuit switching provides a dedicated and predictable path but may not be as flexible in handling varying data rates or bursty </a:t>
            </a:r>
            <a:r>
              <a:rPr lang="en-US" dirty="0" smtClean="0"/>
              <a:t>traffic.</a:t>
            </a:r>
          </a:p>
          <a:p>
            <a:pPr lvl="1"/>
            <a:r>
              <a:rPr lang="en-US" dirty="0"/>
              <a:t>Packet switching is more flexible, allowing for dynamic routing and adaptability to different traffic </a:t>
            </a:r>
            <a:r>
              <a:rPr lang="en-US" dirty="0" smtClean="0"/>
              <a:t>patterns.</a:t>
            </a:r>
          </a:p>
          <a:p>
            <a:r>
              <a:rPr lang="en-US" b="1" dirty="0" smtClean="0"/>
              <a:t>Delay</a:t>
            </a:r>
          </a:p>
          <a:p>
            <a:pPr lvl="1"/>
            <a:r>
              <a:rPr lang="en-US" dirty="0"/>
              <a:t>Circuit switching may introduce higher delays due to the setup time required to establish a dedicated </a:t>
            </a:r>
            <a:r>
              <a:rPr lang="en-US" dirty="0" smtClean="0"/>
              <a:t>path.</a:t>
            </a:r>
          </a:p>
          <a:p>
            <a:pPr lvl="1"/>
            <a:r>
              <a:rPr lang="en-US" dirty="0"/>
              <a:t>Packet switching may have lower delays, especially in networks with low latency and efficient routing </a:t>
            </a:r>
            <a:r>
              <a:rPr lang="en-US" dirty="0" smtClean="0"/>
              <a:t>algorithms.</a:t>
            </a:r>
          </a:p>
        </p:txBody>
      </p:sp>
    </p:spTree>
    <p:extLst>
      <p:ext uri="{BB962C8B-B14F-4D97-AF65-F5344CB8AC3E}">
        <p14:creationId xmlns:p14="http://schemas.microsoft.com/office/powerpoint/2010/main" val="35705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Concepts and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Data Communication</a:t>
            </a:r>
            <a:endParaRPr lang="en-US" dirty="0"/>
          </a:p>
          <a:p>
            <a:r>
              <a:rPr lang="en-US" dirty="0"/>
              <a:t>The process of exchanging data between two devices over a communication medium.</a:t>
            </a:r>
          </a:p>
          <a:p>
            <a:pPr marL="0" indent="0">
              <a:buNone/>
            </a:pPr>
            <a:r>
              <a:rPr lang="en-US" b="1" dirty="0" smtClean="0"/>
              <a:t>Communication Medium</a:t>
            </a:r>
            <a:endParaRPr lang="en-US" dirty="0"/>
          </a:p>
          <a:p>
            <a:r>
              <a:rPr lang="en-US" dirty="0"/>
              <a:t>The physical or logical path that facilitates the transfer of data between devices.</a:t>
            </a:r>
          </a:p>
          <a:p>
            <a:pPr marL="0" indent="0">
              <a:buNone/>
            </a:pPr>
            <a:r>
              <a:rPr lang="en-US" b="1" dirty="0" smtClean="0"/>
              <a:t>Data Transmission</a:t>
            </a:r>
            <a:endParaRPr lang="en-US" dirty="0"/>
          </a:p>
          <a:p>
            <a:r>
              <a:rPr lang="en-US" dirty="0"/>
              <a:t>The process of sending data from one device to another over a communication medium.</a:t>
            </a:r>
          </a:p>
          <a:p>
            <a:pPr marL="0" indent="0">
              <a:buNone/>
            </a:pPr>
            <a:r>
              <a:rPr lang="en-US" b="1" dirty="0" smtClean="0"/>
              <a:t>Bandwidth</a:t>
            </a:r>
            <a:endParaRPr lang="en-US" dirty="0"/>
          </a:p>
          <a:p>
            <a:r>
              <a:rPr lang="en-US" dirty="0"/>
              <a:t>The capacity of a communication channel to transmit data, measured in bits per second (bps).</a:t>
            </a:r>
          </a:p>
          <a:p>
            <a:pPr marL="0" indent="0">
              <a:buNone/>
            </a:pPr>
            <a:r>
              <a:rPr lang="en-US" b="1" dirty="0" smtClean="0"/>
              <a:t>Signal</a:t>
            </a:r>
            <a:endParaRPr lang="en-US" dirty="0"/>
          </a:p>
          <a:p>
            <a:r>
              <a:rPr lang="en-US" dirty="0"/>
              <a:t>A representation of data in a form suitable for transmission over a communication medium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Encoding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Encoding refers </a:t>
            </a:r>
            <a:r>
              <a:rPr lang="en-US" dirty="0"/>
              <a:t>to methods used to represent information in a form that can be transmitted and interpreted reliably between devices. </a:t>
            </a:r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encoding techniques are employed based on the type of information, the medium of transmission, and the requirements of the communication system.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are some common encoding techniques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Digital encoding</a:t>
            </a:r>
          </a:p>
          <a:p>
            <a:pPr lvl="2"/>
            <a:r>
              <a:rPr lang="en-US" dirty="0" smtClean="0"/>
              <a:t>Analog encoding</a:t>
            </a:r>
          </a:p>
          <a:p>
            <a:pPr lvl="2"/>
            <a:r>
              <a:rPr lang="en-US" dirty="0" smtClean="0"/>
              <a:t>Line encoding</a:t>
            </a:r>
          </a:p>
          <a:p>
            <a:pPr lvl="2"/>
            <a:r>
              <a:rPr lang="en-US" dirty="0" smtClean="0"/>
              <a:t>Modulation</a:t>
            </a:r>
          </a:p>
          <a:p>
            <a:pPr lvl="2"/>
            <a:r>
              <a:rPr lang="en-US" dirty="0" smtClean="0"/>
              <a:t>Pulse code modulation</a:t>
            </a:r>
          </a:p>
          <a:p>
            <a:pPr lvl="2"/>
            <a:r>
              <a:rPr lang="en-US" dirty="0" smtClean="0"/>
              <a:t>Run-length encoding</a:t>
            </a:r>
          </a:p>
          <a:p>
            <a:pPr lvl="2"/>
            <a:r>
              <a:rPr lang="en-US" dirty="0" smtClean="0"/>
              <a:t>Huffman coding</a:t>
            </a:r>
          </a:p>
          <a:p>
            <a:pPr lvl="2"/>
            <a:r>
              <a:rPr lang="en-US" dirty="0" smtClean="0"/>
              <a:t>Base64 encoding</a:t>
            </a:r>
          </a:p>
          <a:p>
            <a:pPr lvl="2"/>
            <a:r>
              <a:rPr lang="en-US" dirty="0" smtClean="0"/>
              <a:t>Quadrature amplitude modulation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6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encoding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Encoding:</a:t>
            </a:r>
            <a:r>
              <a:rPr lang="en-US" dirty="0"/>
              <a:t> In digital systems, information is often represented using binary digits (0s and 1s).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bit represents a binary value, and combinations of bits can represent characters, numbers, or other data. </a:t>
            </a:r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/>
              <a:t>encoding is fundamental to all digital </a:t>
            </a:r>
            <a:r>
              <a:rPr lang="en-US" dirty="0" smtClean="0"/>
              <a:t>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2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Analog encoding.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Analog-to-Digital Conversion (ADC):</a:t>
            </a:r>
            <a:r>
              <a:rPr lang="en-US" dirty="0"/>
              <a:t> Analog signals, which are continuous and can take any value, are converted into digital signals for digital communication systems. ADC transforms the analog signal into a discrete set of digital values.</a:t>
            </a:r>
          </a:p>
          <a:p>
            <a:r>
              <a:rPr lang="en-US" b="1" dirty="0"/>
              <a:t>Digital-to-Analog Conversion (DAC):</a:t>
            </a:r>
            <a:r>
              <a:rPr lang="en-US" dirty="0"/>
              <a:t> In some cases, digital information needs to be converted back to analog form for transmission over analog mediums. DAC performs this </a:t>
            </a:r>
            <a:r>
              <a:rPr lang="en-US" dirty="0" smtClean="0"/>
              <a:t>conversion.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7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 encoding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Manchester Encoding:</a:t>
            </a:r>
            <a:r>
              <a:rPr lang="en-US" dirty="0"/>
              <a:t> In Manchester encoding, each bit is represented by a transition from one voltage level to another within the middle of a bit period. This helps in clock synchronization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Differential Manchester Encoding:</a:t>
            </a:r>
            <a:r>
              <a:rPr lang="en-US" dirty="0"/>
              <a:t> Similar to Manchester encoding, but the presence or absence of a transition at the beginning of a bit period determines the bit value. It provides a self-clocking mechanism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Manchester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</a:t>
            </a:r>
            <a:r>
              <a:rPr lang="en-US" dirty="0"/>
              <a:t>bit transitions at regular intervals, aiding in clock recovery.</a:t>
            </a:r>
          </a:p>
          <a:p>
            <a:r>
              <a:rPr lang="en-US" dirty="0"/>
              <a:t>Provides a self-synchronizing mechanism.</a:t>
            </a:r>
          </a:p>
          <a:p>
            <a:r>
              <a:rPr lang="en-US" dirty="0"/>
              <a:t>Lower susceptibility to long runs of consecutive identical bits.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Disadvantages</a:t>
            </a:r>
            <a:endParaRPr lang="en-US" dirty="0"/>
          </a:p>
          <a:p>
            <a:r>
              <a:rPr lang="en-US" dirty="0"/>
              <a:t>Requires twice the bandwidth compared to NRZ encoding.</a:t>
            </a:r>
          </a:p>
          <a:p>
            <a:r>
              <a:rPr lang="en-US" dirty="0"/>
              <a:t>More complex encoding and decoding circuitry.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01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Amplitude Modulation (AM):</a:t>
            </a:r>
            <a:r>
              <a:rPr lang="en-US" dirty="0"/>
              <a:t> In AM, the amplitude of a carrier signal is varied to encode information. It is commonly used in analog audio broadcasting.</a:t>
            </a:r>
          </a:p>
          <a:p>
            <a:r>
              <a:rPr lang="en-US" b="1" dirty="0"/>
              <a:t>Frequency Modulation (FM):</a:t>
            </a:r>
            <a:r>
              <a:rPr lang="en-US" dirty="0"/>
              <a:t> In FM, the frequency of a carrier signal is varied to encode information. It is widely used in analog radio broadcasting.</a:t>
            </a:r>
          </a:p>
          <a:p>
            <a:r>
              <a:rPr lang="en-US" b="1" dirty="0"/>
              <a:t>Phase Modulation (PM):</a:t>
            </a:r>
            <a:r>
              <a:rPr lang="en-US" dirty="0"/>
              <a:t> In PM, the phase of a carrier signal is varied to encode information. It is used in some forms of analog </a:t>
            </a:r>
            <a:r>
              <a:rPr lang="en-US" dirty="0" smtClean="0"/>
              <a:t>communication.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37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Pulse code modulation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PCM is a method used to digitally represent analog signals.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analog signal is sampled at regular intervals, and each sample is quantized and represented using a binary </a:t>
            </a:r>
            <a:r>
              <a:rPr lang="en-US" dirty="0" smtClean="0"/>
              <a:t>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21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 length encoding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RLE is a form of data compression where sequences of the same data value are stored as a single data value and count.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often used in image and video compression</a:t>
            </a:r>
          </a:p>
        </p:txBody>
      </p:sp>
    </p:spTree>
    <p:extLst>
      <p:ext uri="{BB962C8B-B14F-4D97-AF65-F5344CB8AC3E}">
        <p14:creationId xmlns:p14="http://schemas.microsoft.com/office/powerpoint/2010/main" val="1103310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</a:t>
            </a:r>
            <a:r>
              <a:rPr lang="en-US" dirty="0"/>
              <a:t>multiple signals for transmission over a single communication channel.</a:t>
            </a:r>
          </a:p>
          <a:p>
            <a:r>
              <a:rPr lang="en-US" b="1" dirty="0" smtClean="0"/>
              <a:t>Types</a:t>
            </a:r>
            <a:endParaRPr lang="en-US" dirty="0"/>
          </a:p>
          <a:p>
            <a:pPr lvl="1"/>
            <a:r>
              <a:rPr lang="en-US" b="1" dirty="0"/>
              <a:t>Time Division Multiplexing (TDM):</a:t>
            </a:r>
            <a:r>
              <a:rPr lang="en-US" dirty="0"/>
              <a:t> Allocates time slots to different signals.</a:t>
            </a:r>
          </a:p>
          <a:p>
            <a:pPr lvl="1"/>
            <a:r>
              <a:rPr lang="en-US" b="1" dirty="0"/>
              <a:t>Frequency Division Multiplexing (FDM):</a:t>
            </a:r>
            <a:r>
              <a:rPr lang="en-US" dirty="0"/>
              <a:t> Allocates frequency bands to different signals.</a:t>
            </a:r>
          </a:p>
          <a:p>
            <a:pPr lvl="1"/>
            <a:r>
              <a:rPr lang="en-US" b="1" dirty="0"/>
              <a:t>Code Division Multiplexing (CDM):</a:t>
            </a:r>
            <a:r>
              <a:rPr lang="en-US" dirty="0"/>
              <a:t> Each signal is assigned a unique code for simultaneous transmission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912"/>
            <a:ext cx="10515600" cy="67455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Concepts and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9470"/>
            <a:ext cx="10515600" cy="5891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Modulation and Demodulation:</a:t>
            </a:r>
          </a:p>
          <a:p>
            <a:r>
              <a:rPr lang="en-US" b="1" dirty="0" smtClean="0"/>
              <a:t>Modulation:</a:t>
            </a:r>
            <a:r>
              <a:rPr lang="en-US" dirty="0"/>
              <a:t> </a:t>
            </a:r>
            <a:r>
              <a:rPr lang="en-US" dirty="0" smtClean="0"/>
              <a:t>This is the process of modifying a carrier signal to encode digital data for transmission.</a:t>
            </a:r>
          </a:p>
          <a:p>
            <a:r>
              <a:rPr lang="en-US" dirty="0" smtClean="0"/>
              <a:t>Common modulation techniques include Amplitude Modulation (AM), Frequency Modulation (FM), and Phase Modulation (PM).</a:t>
            </a:r>
          </a:p>
          <a:p>
            <a:r>
              <a:rPr lang="en-US" b="1" dirty="0" smtClean="0"/>
              <a:t>Demodulation: </a:t>
            </a:r>
            <a:r>
              <a:rPr lang="en-US" dirty="0" smtClean="0"/>
              <a:t>This is the process of extracting the original digital data from a modulated carrier signal.</a:t>
            </a:r>
          </a:p>
          <a:p>
            <a:pPr marL="0" indent="0">
              <a:buNone/>
            </a:pPr>
            <a:r>
              <a:rPr lang="en-US" b="1" dirty="0" smtClean="0"/>
              <a:t>Data Rate</a:t>
            </a:r>
          </a:p>
          <a:p>
            <a:r>
              <a:rPr lang="en-US" dirty="0" smtClean="0"/>
              <a:t>The speed at which data is transmitted over a communication channel, measured in bits per second (bps).</a:t>
            </a:r>
          </a:p>
          <a:p>
            <a:pPr marL="0" indent="0">
              <a:buNone/>
            </a:pPr>
            <a:r>
              <a:rPr lang="en-US" b="1" dirty="0" smtClean="0"/>
              <a:t>Latency</a:t>
            </a:r>
          </a:p>
          <a:p>
            <a:r>
              <a:rPr lang="en-US" dirty="0" smtClean="0"/>
              <a:t>The time delay between the initiation and completion of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369488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272"/>
            <a:ext cx="10515600" cy="6691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Concepts and Terminologies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9469"/>
            <a:ext cx="10515600" cy="5876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Throughput</a:t>
            </a:r>
          </a:p>
          <a:p>
            <a:r>
              <a:rPr lang="en-US" dirty="0" smtClean="0"/>
              <a:t>The actual amount of data transmitted successfully over a communication channel in a given time period.</a:t>
            </a:r>
          </a:p>
          <a:p>
            <a:pPr marL="0" indent="0">
              <a:buNone/>
            </a:pPr>
            <a:r>
              <a:rPr lang="en-US" b="1" dirty="0" smtClean="0"/>
              <a:t>Propagation Delay</a:t>
            </a:r>
          </a:p>
          <a:p>
            <a:r>
              <a:rPr lang="en-US" dirty="0" smtClean="0"/>
              <a:t>The time taken for a signal to travel from the sender to the receiver.</a:t>
            </a:r>
          </a:p>
          <a:p>
            <a:pPr marL="0" indent="0">
              <a:buNone/>
            </a:pPr>
            <a:r>
              <a:rPr lang="en-US" b="1" dirty="0" smtClean="0"/>
              <a:t>Attenuation</a:t>
            </a:r>
          </a:p>
          <a:p>
            <a:r>
              <a:rPr lang="en-US" dirty="0" smtClean="0"/>
              <a:t>The decrease in signal strength as it travels through a medium.</a:t>
            </a:r>
          </a:p>
          <a:p>
            <a:pPr marL="0" indent="0">
              <a:buNone/>
            </a:pPr>
            <a:r>
              <a:rPr lang="en-US" b="1" dirty="0" smtClean="0"/>
              <a:t>Distortion</a:t>
            </a:r>
          </a:p>
          <a:p>
            <a:r>
              <a:rPr lang="en-US" dirty="0" smtClean="0"/>
              <a:t>Alteration of the signal waveform during transmission, leading to signal degradation.</a:t>
            </a:r>
          </a:p>
          <a:p>
            <a:pPr marL="0" indent="0">
              <a:buNone/>
            </a:pPr>
            <a:r>
              <a:rPr lang="en-US" b="1" dirty="0" smtClean="0"/>
              <a:t>Noise</a:t>
            </a:r>
          </a:p>
          <a:p>
            <a:r>
              <a:rPr lang="en-US" dirty="0" smtClean="0"/>
              <a:t>Unwanted interference that affects the quality of the transmitted signal.</a:t>
            </a:r>
          </a:p>
          <a:p>
            <a:pPr marL="0" indent="0">
              <a:buNone/>
            </a:pPr>
            <a:r>
              <a:rPr lang="en-US" b="1" dirty="0" smtClean="0"/>
              <a:t>Duplex Communication</a:t>
            </a:r>
          </a:p>
          <a:p>
            <a:r>
              <a:rPr lang="en-US" dirty="0" smtClean="0"/>
              <a:t>Simultaneous two-way communication between two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Concepts and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49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Half-Duplex</a:t>
            </a:r>
          </a:p>
          <a:p>
            <a:r>
              <a:rPr lang="en-US" dirty="0" smtClean="0"/>
              <a:t>Communication in which data can be transmitted in both directions, but not simultaneously.</a:t>
            </a:r>
          </a:p>
          <a:p>
            <a:pPr marL="0" indent="0">
              <a:buNone/>
            </a:pPr>
            <a:r>
              <a:rPr lang="en-US" b="1" dirty="0" smtClean="0"/>
              <a:t>Full-Duplex</a:t>
            </a:r>
          </a:p>
          <a:p>
            <a:r>
              <a:rPr lang="en-US" dirty="0" smtClean="0"/>
              <a:t>Simultaneous two-way communication, allowing data transmission in both directions simultaneously.</a:t>
            </a:r>
          </a:p>
          <a:p>
            <a:pPr marL="0" indent="0">
              <a:buNone/>
            </a:pPr>
            <a:r>
              <a:rPr lang="en-US" b="1" dirty="0" smtClean="0"/>
              <a:t>Protocol</a:t>
            </a:r>
          </a:p>
          <a:p>
            <a:r>
              <a:rPr lang="en-US" dirty="0" smtClean="0"/>
              <a:t>A set of rules and conventions that govern the format and sequence of messages exchanged between devices.</a:t>
            </a:r>
          </a:p>
          <a:p>
            <a:pPr marL="0" indent="0">
              <a:buNone/>
            </a:pPr>
            <a:r>
              <a:rPr lang="en-US" b="1" dirty="0" smtClean="0"/>
              <a:t>Handshake</a:t>
            </a:r>
          </a:p>
          <a:p>
            <a:r>
              <a:rPr lang="en-US" dirty="0" smtClean="0"/>
              <a:t>An initial communication process between devices to establish a connection and agree on communication parameters.</a:t>
            </a:r>
          </a:p>
          <a:p>
            <a:pPr marL="0" indent="0">
              <a:buNone/>
            </a:pPr>
            <a:r>
              <a:rPr lang="en-US" b="1" dirty="0" smtClean="0"/>
              <a:t>Bit Error Rate (BER)</a:t>
            </a:r>
          </a:p>
          <a:p>
            <a:r>
              <a:rPr lang="en-US" dirty="0" smtClean="0"/>
              <a:t>The ratio of bits received in error to the total number of bits transmitted.</a:t>
            </a:r>
          </a:p>
          <a:p>
            <a:pPr marL="0" indent="0">
              <a:buNone/>
            </a:pPr>
            <a:r>
              <a:rPr lang="en-US" b="1" dirty="0" smtClean="0"/>
              <a:t>Jitter</a:t>
            </a:r>
          </a:p>
          <a:p>
            <a:r>
              <a:rPr lang="en-US" dirty="0" smtClean="0"/>
              <a:t>Variability in the arrival time of data packets, affecting the regularity of data 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Concepts and terminologies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50666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QoS (Quality of Service)</a:t>
            </a:r>
          </a:p>
          <a:p>
            <a:r>
              <a:rPr lang="en-US" dirty="0" smtClean="0"/>
              <a:t>The measure of the overall performance and reliability of a communication network.</a:t>
            </a:r>
          </a:p>
          <a:p>
            <a:pPr marL="0" indent="0">
              <a:buNone/>
            </a:pPr>
            <a:r>
              <a:rPr lang="en-US" b="1" dirty="0" smtClean="0"/>
              <a:t>Router</a:t>
            </a:r>
          </a:p>
          <a:p>
            <a:r>
              <a:rPr lang="en-US" dirty="0" smtClean="0"/>
              <a:t>A network device that forwards data packets between different networks.</a:t>
            </a:r>
          </a:p>
          <a:p>
            <a:pPr marL="0" indent="0">
              <a:buNone/>
            </a:pPr>
            <a:r>
              <a:rPr lang="en-US" b="1" dirty="0" smtClean="0"/>
              <a:t>Switch</a:t>
            </a:r>
          </a:p>
          <a:p>
            <a:r>
              <a:rPr lang="en-US" dirty="0" smtClean="0"/>
              <a:t>A network device that connects multiple devices within the same network and uses MAC addresses to forward data.</a:t>
            </a:r>
          </a:p>
          <a:p>
            <a:pPr marL="0" indent="0">
              <a:buNone/>
            </a:pPr>
            <a:r>
              <a:rPr lang="en-US" b="1" dirty="0" smtClean="0"/>
              <a:t>Gateway</a:t>
            </a:r>
          </a:p>
          <a:p>
            <a:r>
              <a:rPr lang="en-US" dirty="0" smtClean="0"/>
              <a:t>A device that connects different networks with different communication protocols.</a:t>
            </a:r>
          </a:p>
          <a:p>
            <a:pPr marL="0" indent="0">
              <a:buNone/>
            </a:pPr>
            <a:r>
              <a:rPr lang="en-US" b="1" dirty="0" smtClean="0"/>
              <a:t>Firewall</a:t>
            </a:r>
          </a:p>
          <a:p>
            <a:r>
              <a:rPr lang="en-US" dirty="0" smtClean="0"/>
              <a:t>A security device that monitors and controls incoming and outgoing network traffic based on predetermined security rules.</a:t>
            </a:r>
          </a:p>
          <a:p>
            <a:pPr marL="0" indent="0">
              <a:buNone/>
            </a:pPr>
            <a:r>
              <a:rPr lang="en-US" b="1" dirty="0" smtClean="0"/>
              <a:t>Range </a:t>
            </a:r>
            <a:endParaRPr lang="en-US" b="1" dirty="0"/>
          </a:p>
          <a:p>
            <a:r>
              <a:rPr lang="en-US" dirty="0" smtClean="0"/>
              <a:t>This is the coverage area of a wireless signal or the distance over which devices can communicate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8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273"/>
            <a:ext cx="10515600" cy="774128"/>
          </a:xfrm>
        </p:spPr>
        <p:txBody>
          <a:bodyPr/>
          <a:lstStyle/>
          <a:p>
            <a:r>
              <a:rPr lang="en-US" b="1" dirty="0" smtClean="0"/>
              <a:t>Concepts and terminologies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9312"/>
            <a:ext cx="10515600" cy="5621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Protocols </a:t>
            </a:r>
            <a:r>
              <a:rPr lang="en-US" b="1" dirty="0"/>
              <a:t>at Different OSI </a:t>
            </a:r>
            <a:r>
              <a:rPr lang="en-US" b="1" dirty="0" smtClean="0"/>
              <a:t>Layers</a:t>
            </a:r>
            <a:endParaRPr lang="en-US" b="1" dirty="0"/>
          </a:p>
          <a:p>
            <a:pPr lvl="1"/>
            <a:r>
              <a:rPr lang="en-US" b="1" dirty="0"/>
              <a:t>Application Layer Protocols:</a:t>
            </a:r>
            <a:r>
              <a:rPr lang="en-US" dirty="0"/>
              <a:t> Examples include HTTP, FTP, SMTP.</a:t>
            </a:r>
          </a:p>
          <a:p>
            <a:pPr lvl="1"/>
            <a:r>
              <a:rPr lang="en-US" b="1" dirty="0"/>
              <a:t>Transport Layer Protocols:</a:t>
            </a:r>
            <a:r>
              <a:rPr lang="en-US" dirty="0"/>
              <a:t> Examples include TCP, UDP.</a:t>
            </a:r>
          </a:p>
          <a:p>
            <a:pPr lvl="1"/>
            <a:r>
              <a:rPr lang="en-US" b="1" dirty="0"/>
              <a:t>Network Layer Protocols:</a:t>
            </a:r>
            <a:r>
              <a:rPr lang="en-US" dirty="0"/>
              <a:t> Examples include IP, ICMP.</a:t>
            </a:r>
          </a:p>
          <a:p>
            <a:pPr lvl="1"/>
            <a:r>
              <a:rPr lang="en-US" b="1" dirty="0"/>
              <a:t>Data Link Layer Protocols:</a:t>
            </a:r>
            <a:r>
              <a:rPr lang="en-US" dirty="0"/>
              <a:t> Examples include Ethernet, PPP.</a:t>
            </a:r>
          </a:p>
          <a:p>
            <a:pPr lvl="1"/>
            <a:r>
              <a:rPr lang="en-US" b="1" dirty="0"/>
              <a:t>Physical Layer Protocols:</a:t>
            </a:r>
            <a:r>
              <a:rPr lang="en-US" dirty="0"/>
              <a:t> Examples include USB, Ethernet cables.</a:t>
            </a:r>
          </a:p>
          <a:p>
            <a:pPr marL="0" indent="0">
              <a:buNone/>
            </a:pPr>
            <a:r>
              <a:rPr lang="en-US" b="1" dirty="0" smtClean="0"/>
              <a:t>Packet</a:t>
            </a:r>
            <a:endParaRPr lang="en-US" b="1" dirty="0"/>
          </a:p>
          <a:p>
            <a:r>
              <a:rPr lang="en-US" dirty="0"/>
              <a:t>A small unit of data that is transmitted over a network.</a:t>
            </a:r>
          </a:p>
          <a:p>
            <a:pPr marL="0" indent="0">
              <a:buNone/>
            </a:pPr>
            <a:r>
              <a:rPr lang="en-US" b="1" dirty="0" smtClean="0"/>
              <a:t>Frame</a:t>
            </a:r>
          </a:p>
          <a:p>
            <a:pPr marL="0" indent="0">
              <a:buNone/>
            </a:pPr>
            <a:r>
              <a:rPr lang="en-US" dirty="0"/>
              <a:t>A complete unit of data at the data link layer, including the packet and control information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dirty="0" smtClean="0"/>
              <a:t>Frame </a:t>
            </a:r>
            <a:r>
              <a:rPr lang="en-US" b="1" dirty="0"/>
              <a:t>Relay </a:t>
            </a:r>
            <a:r>
              <a:rPr lang="en-US" dirty="0"/>
              <a:t>is a standardized wide-area network (WAN) protocol that operates at the data link layer (Layer 2) of the OSI model. It was designed to efficiently transport variable-sized data packets over digital networks.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6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Guided and Unguided (Wireless)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Guided </a:t>
            </a:r>
            <a:r>
              <a:rPr lang="en-US" b="1" dirty="0"/>
              <a:t>Transmission:</a:t>
            </a:r>
            <a:endParaRPr lang="en-US" dirty="0"/>
          </a:p>
          <a:p>
            <a:r>
              <a:rPr lang="en-US" dirty="0"/>
              <a:t>Data travels over a physical, wired medium (e.g., copper cables, fiber-optic cables).</a:t>
            </a:r>
          </a:p>
          <a:p>
            <a:r>
              <a:rPr lang="en-US" dirty="0"/>
              <a:t>Examples include twisted-pair cables and optical fibers.</a:t>
            </a:r>
          </a:p>
          <a:p>
            <a:pPr marL="0" indent="0">
              <a:buNone/>
            </a:pPr>
            <a:r>
              <a:rPr lang="en-US" b="1" dirty="0" smtClean="0"/>
              <a:t>Unguided </a:t>
            </a:r>
            <a:r>
              <a:rPr lang="en-US" b="1" dirty="0"/>
              <a:t>(Wireless) Transmission:</a:t>
            </a:r>
            <a:endParaRPr lang="en-US" dirty="0"/>
          </a:p>
          <a:p>
            <a:r>
              <a:rPr lang="en-US" dirty="0"/>
              <a:t>Data travels through the air without the need for a physical medium.</a:t>
            </a:r>
          </a:p>
          <a:p>
            <a:r>
              <a:rPr lang="en-US" dirty="0"/>
              <a:t>Examples include Wi-Fi, Bluetooth, and cellular communication.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5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Transmission Impairments and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Transmission </a:t>
            </a:r>
            <a:r>
              <a:rPr lang="en-US" b="1" dirty="0"/>
              <a:t>Impairments:</a:t>
            </a:r>
            <a:endParaRPr lang="en-US" dirty="0"/>
          </a:p>
          <a:p>
            <a:r>
              <a:rPr lang="en-US" dirty="0" smtClean="0"/>
              <a:t>These are factors </a:t>
            </a:r>
            <a:r>
              <a:rPr lang="en-US" dirty="0"/>
              <a:t>that affect the quality of data transmission.</a:t>
            </a:r>
          </a:p>
          <a:p>
            <a:r>
              <a:rPr lang="en-US" dirty="0"/>
              <a:t>Examples include attenuation, distortion, and noise.</a:t>
            </a:r>
          </a:p>
          <a:p>
            <a:pPr marL="0" indent="0">
              <a:buNone/>
            </a:pPr>
            <a:r>
              <a:rPr lang="en-US" b="1" dirty="0" smtClean="0"/>
              <a:t>Errors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smtClean="0"/>
              <a:t>These are inaccuracies </a:t>
            </a:r>
            <a:r>
              <a:rPr lang="en-US" dirty="0"/>
              <a:t>in transmitted data caused by various factors.</a:t>
            </a:r>
          </a:p>
          <a:p>
            <a:r>
              <a:rPr lang="en-US" dirty="0"/>
              <a:t>Error detection and correction techniques are employed to ensure data integrity.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3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2073</Words>
  <Application>Microsoft Office PowerPoint</Application>
  <PresentationFormat>Widescreen</PresentationFormat>
  <Paragraphs>226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Module 5</vt:lpstr>
      <vt:lpstr>Concepts and Terminology</vt:lpstr>
      <vt:lpstr>Concepts and terminology</vt:lpstr>
      <vt:lpstr>Concepts and Terminologies</vt:lpstr>
      <vt:lpstr>Concepts and terminology</vt:lpstr>
      <vt:lpstr>Concepts and terminologies</vt:lpstr>
      <vt:lpstr>Concepts and terminologies</vt:lpstr>
      <vt:lpstr>Guided and Unguided (Wireless) Transmission</vt:lpstr>
      <vt:lpstr>Transmission Impairments and Errors</vt:lpstr>
      <vt:lpstr>Forms of Transmission Impairment in Cables</vt:lpstr>
      <vt:lpstr>Noise</vt:lpstr>
      <vt:lpstr>Solutions to Overcome Transmission Impairment</vt:lpstr>
      <vt:lpstr>Analog and Digital Data Transmission</vt:lpstr>
      <vt:lpstr>Analog data transmission</vt:lpstr>
      <vt:lpstr>Digital data transmission</vt:lpstr>
      <vt:lpstr>Circuit switching</vt:lpstr>
      <vt:lpstr>Packet Switching</vt:lpstr>
      <vt:lpstr>Message Switching</vt:lpstr>
      <vt:lpstr>Key differences between Circuit, Packet and Message Switching.</vt:lpstr>
      <vt:lpstr>Encoding </vt:lpstr>
      <vt:lpstr>Digital encoding</vt:lpstr>
      <vt:lpstr>Analog encoding.</vt:lpstr>
      <vt:lpstr>Line encoding</vt:lpstr>
      <vt:lpstr>Advantages of Manchester encoding</vt:lpstr>
      <vt:lpstr>Modulation </vt:lpstr>
      <vt:lpstr>Pulse code modulation</vt:lpstr>
      <vt:lpstr>Run length encoding</vt:lpstr>
      <vt:lpstr>Multiplexing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MISD LAB 2</dc:creator>
  <cp:lastModifiedBy>MISD LAB 2</cp:lastModifiedBy>
  <cp:revision>78</cp:revision>
  <dcterms:created xsi:type="dcterms:W3CDTF">2024-01-15T18:37:52Z</dcterms:created>
  <dcterms:modified xsi:type="dcterms:W3CDTF">2024-01-16T11:36:59Z</dcterms:modified>
</cp:coreProperties>
</file>