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6" r:id="rId3"/>
    <p:sldId id="31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307" r:id="rId18"/>
    <p:sldId id="309" r:id="rId19"/>
    <p:sldId id="308" r:id="rId20"/>
    <p:sldId id="287" r:id="rId21"/>
    <p:sldId id="288" r:id="rId22"/>
    <p:sldId id="289" r:id="rId23"/>
    <p:sldId id="290" r:id="rId24"/>
    <p:sldId id="291" r:id="rId25"/>
    <p:sldId id="292"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8" autoAdjust="0"/>
    <p:restoredTop sz="94660"/>
  </p:normalViewPr>
  <p:slideViewPr>
    <p:cSldViewPr snapToGrid="0">
      <p:cViewPr varScale="1">
        <p:scale>
          <a:sx n="57" d="100"/>
          <a:sy n="57"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B61E0-DDE0-486E-A39C-A06D847AC075}"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F1DB5-54AF-4F43-8FF0-8C3248B7BA25}" type="slidenum">
              <a:rPr lang="en-US" smtClean="0"/>
              <a:t>‹#›</a:t>
            </a:fld>
            <a:endParaRPr lang="en-US"/>
          </a:p>
        </p:txBody>
      </p:sp>
    </p:spTree>
    <p:extLst>
      <p:ext uri="{BB962C8B-B14F-4D97-AF65-F5344CB8AC3E}">
        <p14:creationId xmlns:p14="http://schemas.microsoft.com/office/powerpoint/2010/main" val="203389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List_of_network_protocols_(OSI_model)#Layer_1_(Physical_Layer)" TargetMode="External"/><Relationship Id="rId3" Type="http://schemas.openxmlformats.org/officeDocument/2006/relationships/hyperlink" Target="https://en.wikipedia.org/wiki/Physical_layer" TargetMode="External"/><Relationship Id="rId7" Type="http://schemas.openxmlformats.org/officeDocument/2006/relationships/hyperlink" Target="https://en.wikipedia.org/wiki/Self-synchronizing_cod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Bit_rate" TargetMode="External"/><Relationship Id="rId5" Type="http://schemas.openxmlformats.org/officeDocument/2006/relationships/hyperlink" Target="https://www.studytonight.com/computer-networks/transmission-mode" TargetMode="External"/><Relationship Id="rId4" Type="http://schemas.openxmlformats.org/officeDocument/2006/relationships/hyperlink" Target="https://en.wikipedia.org/wiki/Network_topology"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ame_(telecommunication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Error_control" TargetMode="External"/><Relationship Id="rId5" Type="http://schemas.openxmlformats.org/officeDocument/2006/relationships/hyperlink" Target="https://en.wikipedia.org/wiki/Flow_control_(data)" TargetMode="External"/><Relationship Id="rId4" Type="http://schemas.openxmlformats.org/officeDocument/2006/relationships/hyperlink" Target="https://en.wikipedia.org/wiki/Data_link_layer"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Network_traffic_contro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en.wikipedia.org/wiki/Encapsulation_(network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ransport_layer"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Packet_segmenta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ession_layer"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Session_layer#Protocol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Presentation_layer" TargetMode="External"/><Relationship Id="rId7" Type="http://schemas.openxmlformats.org/officeDocument/2006/relationships/hyperlink" Target="https://en.wikipedia.org/wiki/Encryp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Data_compression" TargetMode="External"/><Relationship Id="rId5" Type="http://schemas.openxmlformats.org/officeDocument/2006/relationships/hyperlink" Target="https://en.wikipedia.org/wiki/Character_encoding#Character_encoding_translation" TargetMode="External"/><Relationship Id="rId4" Type="http://schemas.openxmlformats.org/officeDocument/2006/relationships/hyperlink" Target="https://en.wikipedia.org/wiki/Data_conversion"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pplication_layer"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Application_layer#Application_layer_protocol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32323"/>
                </a:solidFill>
                <a:effectLst/>
                <a:latin typeface="Open Sans"/>
              </a:rPr>
              <a:t>1. Physical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lowest layer of the OSI model is concerned with data communication in the form of electrical, optic, or electromagnetic signals physically transmitting information between networking devices and infrastructure. The </a:t>
            </a:r>
            <a:r>
              <a:rPr kumimoji="0" lang="en-US" altLang="en-US" sz="1200" b="0" i="0" u="none" strike="noStrike" cap="none" normalizeH="0" baseline="0" dirty="0" smtClean="0">
                <a:ln>
                  <a:noFill/>
                </a:ln>
                <a:solidFill>
                  <a:srgbClr val="0078CC"/>
                </a:solidFill>
                <a:effectLst/>
                <a:latin typeface="Open Sans"/>
                <a:hlinkClick r:id="rId3"/>
              </a:rPr>
              <a:t>physical layer</a:t>
            </a:r>
            <a:r>
              <a:rPr kumimoji="0" lang="en-US" altLang="en-US" sz="1200" b="0" i="0" u="none" strike="noStrike" cap="none" normalizeH="0" baseline="0" dirty="0" smtClean="0">
                <a:ln>
                  <a:noFill/>
                </a:ln>
                <a:solidFill>
                  <a:srgbClr val="1D1D1D"/>
                </a:solidFill>
                <a:effectLst/>
                <a:latin typeface="Open Sans"/>
              </a:rPr>
              <a:t> is responsible for the communication of unstructured raw data streams over a physical medium. It defines a range of aspects, including:</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Electrical, mechanical, and physical systems and networking devices that include specifications such as cable size, signal frequency, voltages,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78CC"/>
                </a:solidFill>
                <a:effectLst/>
                <a:latin typeface="Open Sans"/>
                <a:hlinkClick r:id="rId4"/>
              </a:rPr>
              <a:t>Topologies</a:t>
            </a:r>
            <a:r>
              <a:rPr kumimoji="0" lang="en-US" altLang="en-US" sz="1200" b="0" i="0" u="none" strike="noStrike" cap="none" normalizeH="0" baseline="0" dirty="0" smtClean="0">
                <a:ln>
                  <a:noFill/>
                </a:ln>
                <a:solidFill>
                  <a:srgbClr val="1D1D1D"/>
                </a:solidFill>
                <a:effectLst/>
                <a:latin typeface="Open Sans"/>
              </a:rPr>
              <a:t> such as Bus, Star, Ring, and Mesh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78CC"/>
                </a:solidFill>
                <a:effectLst/>
                <a:latin typeface="Open Sans"/>
                <a:hlinkClick r:id="rId5"/>
              </a:rPr>
              <a:t>Communication modes</a:t>
            </a:r>
            <a:r>
              <a:rPr kumimoji="0" lang="en-US" altLang="en-US" sz="1200" b="0" i="0" u="none" strike="noStrike" cap="none" normalizeH="0" baseline="0" dirty="0" smtClean="0">
                <a:ln>
                  <a:noFill/>
                </a:ln>
                <a:solidFill>
                  <a:srgbClr val="1D1D1D"/>
                </a:solidFill>
                <a:effectLst/>
                <a:latin typeface="Open Sans"/>
              </a:rPr>
              <a:t> such as Simplex, Half Duplex, and Full Duplex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Data transmission performance, such as </a:t>
            </a:r>
            <a:r>
              <a:rPr kumimoji="0" lang="en-US" altLang="en-US" sz="1200" b="0" i="0" u="none" strike="noStrike" cap="none" normalizeH="0" baseline="0" dirty="0" smtClean="0">
                <a:ln>
                  <a:noFill/>
                </a:ln>
                <a:solidFill>
                  <a:srgbClr val="0078CC"/>
                </a:solidFill>
                <a:effectLst/>
                <a:latin typeface="Open Sans"/>
                <a:hlinkClick r:id="rId6"/>
              </a:rPr>
              <a:t>Bit Rate</a:t>
            </a:r>
            <a:r>
              <a:rPr kumimoji="0" lang="en-US" altLang="en-US" sz="1200" b="0" i="0" u="none" strike="noStrike" cap="none" normalizeH="0" baseline="0" dirty="0" smtClean="0">
                <a:ln>
                  <a:noFill/>
                </a:ln>
                <a:solidFill>
                  <a:srgbClr val="1D1D1D"/>
                </a:solidFill>
                <a:effectLst/>
                <a:latin typeface="Open Sans"/>
              </a:rPr>
              <a:t> and </a:t>
            </a:r>
            <a:r>
              <a:rPr kumimoji="0" lang="en-US" altLang="en-US" sz="1200" b="0" i="0" u="none" strike="noStrike" cap="none" normalizeH="0" baseline="0" dirty="0" smtClean="0">
                <a:ln>
                  <a:noFill/>
                </a:ln>
                <a:solidFill>
                  <a:srgbClr val="0078CC"/>
                </a:solidFill>
                <a:effectLst/>
                <a:latin typeface="Open Sans"/>
                <a:hlinkClick r:id="rId7"/>
              </a:rPr>
              <a:t>Bit Synchronization</a:t>
            </a:r>
            <a:endParaRPr kumimoji="0" lang="en-US" altLang="en-US" sz="1200" b="0" i="0" u="none" strike="noStrike" cap="none" normalizeH="0" baseline="0" dirty="0" smtClean="0">
              <a:ln>
                <a:noFill/>
              </a:ln>
              <a:solidFill>
                <a:srgbClr val="1D1D1D"/>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Modulation, switching, and interfacing with the physical transmission medium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Common protocols including Wi-Fi, Ethernet, </a:t>
            </a:r>
            <a:r>
              <a:rPr kumimoji="0" lang="en-US" altLang="en-US" sz="1200" b="0" i="0" u="none" strike="noStrike" cap="none" normalizeH="0" baseline="0" dirty="0" smtClean="0">
                <a:ln>
                  <a:noFill/>
                </a:ln>
                <a:solidFill>
                  <a:srgbClr val="0078CC"/>
                </a:solidFill>
                <a:effectLst/>
                <a:latin typeface="Open Sans"/>
                <a:hlinkClick r:id="rId8"/>
              </a:rPr>
              <a:t>and others</a:t>
            </a:r>
            <a:endParaRPr kumimoji="0" lang="en-US" altLang="en-US" sz="1200" b="0" i="0" u="none" strike="noStrike" cap="none" normalizeH="0" baseline="0" dirty="0" smtClean="0">
              <a:ln>
                <a:noFill/>
              </a:ln>
              <a:solidFill>
                <a:srgbClr val="1D1D1D"/>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Hardware including networking devices, antennas, cables, modem, and intermediate devices such as repeaters and hubs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32323"/>
              </a:solidFill>
              <a:effectLst/>
              <a:latin typeface="Open Sans"/>
            </a:endParaRPr>
          </a:p>
          <a:p>
            <a:endParaRPr lang="en-US" dirty="0"/>
          </a:p>
        </p:txBody>
      </p:sp>
      <p:sp>
        <p:nvSpPr>
          <p:cNvPr id="4" name="Slide Number Placeholder 3"/>
          <p:cNvSpPr>
            <a:spLocks noGrp="1"/>
          </p:cNvSpPr>
          <p:nvPr>
            <p:ph type="sldNum" sz="quarter" idx="10"/>
          </p:nvPr>
        </p:nvSpPr>
        <p:spPr/>
        <p:txBody>
          <a:bodyPr/>
          <a:lstStyle/>
          <a:p>
            <a:fld id="{699F1DB5-54AF-4F43-8FF0-8C3248B7BA25}" type="slidenum">
              <a:rPr lang="en-US" smtClean="0"/>
              <a:t>9</a:t>
            </a:fld>
            <a:endParaRPr lang="en-US"/>
          </a:p>
        </p:txBody>
      </p:sp>
    </p:spTree>
    <p:extLst>
      <p:ext uri="{BB962C8B-B14F-4D97-AF65-F5344CB8AC3E}">
        <p14:creationId xmlns:p14="http://schemas.microsoft.com/office/powerpoint/2010/main" val="348429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32323"/>
                </a:solidFill>
                <a:effectLst/>
                <a:latin typeface="Open Sans"/>
              </a:rPr>
              <a:t>Data Link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second layer of the OSI model concerns data transmission between the nodes within a network and manages the connections between physically connected devices such as switches. The raw data received from the physical layer is synchronized and packaged into data </a:t>
            </a:r>
            <a:r>
              <a:rPr kumimoji="0" lang="en-US" altLang="en-US" sz="1200" b="0" i="0" u="none" strike="noStrike" cap="none" normalizeH="0" baseline="0" dirty="0" smtClean="0">
                <a:ln>
                  <a:noFill/>
                </a:ln>
                <a:solidFill>
                  <a:srgbClr val="0078CC"/>
                </a:solidFill>
                <a:effectLst/>
                <a:latin typeface="Open Sans"/>
                <a:hlinkClick r:id="rId3"/>
              </a:rPr>
              <a:t>frames</a:t>
            </a:r>
            <a:r>
              <a:rPr kumimoji="0" lang="en-US" altLang="en-US" sz="1200" b="0" i="0" u="none" strike="noStrike" cap="none" normalizeH="0" baseline="0" dirty="0" smtClean="0">
                <a:ln>
                  <a:noFill/>
                </a:ln>
                <a:solidFill>
                  <a:srgbClr val="1D1D1D"/>
                </a:solidFill>
                <a:effectLst/>
                <a:latin typeface="Open Sans"/>
              </a:rPr>
              <a:t> that contain the necessary protocols to route information between appropriate nodes. The </a:t>
            </a:r>
            <a:r>
              <a:rPr kumimoji="0" lang="en-US" altLang="en-US" sz="1200" b="0" i="0" u="none" strike="noStrike" cap="none" normalizeH="0" baseline="0" dirty="0" smtClean="0">
                <a:ln>
                  <a:noFill/>
                </a:ln>
                <a:solidFill>
                  <a:srgbClr val="0078CC"/>
                </a:solidFill>
                <a:effectLst/>
                <a:latin typeface="Open Sans"/>
                <a:hlinkClick r:id="rId4"/>
              </a:rPr>
              <a:t>data link layer</a:t>
            </a:r>
            <a:r>
              <a:rPr kumimoji="0" lang="en-US" altLang="en-US" sz="1200" b="0" i="0" u="none" strike="noStrike" cap="none" normalizeH="0" baseline="0" dirty="0" smtClean="0">
                <a:ln>
                  <a:noFill/>
                </a:ln>
                <a:solidFill>
                  <a:srgbClr val="1D1D1D"/>
                </a:solidFill>
                <a:effectLst/>
                <a:latin typeface="Open Sans"/>
              </a:rPr>
              <a:t> is further divided into two sublayers: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The Logical Link Control (LLC) sublayer is responsible for </a:t>
            </a:r>
            <a:r>
              <a:rPr kumimoji="0" lang="en-US" altLang="en-US" sz="1200" b="0" i="0" u="none" strike="noStrike" cap="none" normalizeH="0" baseline="0" dirty="0" smtClean="0">
                <a:ln>
                  <a:noFill/>
                </a:ln>
                <a:solidFill>
                  <a:srgbClr val="0078CC"/>
                </a:solidFill>
                <a:effectLst/>
                <a:latin typeface="Open Sans"/>
                <a:hlinkClick r:id="rId5"/>
              </a:rPr>
              <a:t>flow controls</a:t>
            </a:r>
            <a:r>
              <a:rPr kumimoji="0" lang="en-US" altLang="en-US" sz="1200" b="0" i="0" u="none" strike="noStrike" cap="none" normalizeH="0" baseline="0" dirty="0" smtClean="0">
                <a:ln>
                  <a:noFill/>
                </a:ln>
                <a:solidFill>
                  <a:srgbClr val="1D1D1D"/>
                </a:solidFill>
                <a:effectLst/>
                <a:latin typeface="Open Sans"/>
              </a:rPr>
              <a:t> and </a:t>
            </a:r>
            <a:r>
              <a:rPr kumimoji="0" lang="en-US" altLang="en-US" sz="1200" b="0" i="0" u="none" strike="noStrike" cap="none" normalizeH="0" baseline="0" dirty="0" smtClean="0">
                <a:ln>
                  <a:noFill/>
                </a:ln>
                <a:solidFill>
                  <a:srgbClr val="0078CC"/>
                </a:solidFill>
                <a:effectLst/>
                <a:latin typeface="Open Sans"/>
                <a:hlinkClick r:id="rId6"/>
              </a:rPr>
              <a:t>error controls</a:t>
            </a:r>
            <a:r>
              <a:rPr kumimoji="0" lang="en-US" altLang="en-US" sz="1200" b="0" i="0" u="none" strike="noStrike" cap="none" normalizeH="0" baseline="0" dirty="0" smtClean="0">
                <a:ln>
                  <a:noFill/>
                </a:ln>
                <a:solidFill>
                  <a:srgbClr val="1D1D1D"/>
                </a:solidFill>
                <a:effectLst/>
                <a:latin typeface="Open Sans"/>
              </a:rPr>
              <a:t> that ensure error-free and accurate data transmission between the network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The Media Access Control (MAC) sublayer is responsible for managing access and permissions to transmit data between the network nodes. The data is transmitted sequentially and the layer expects acknowledgement for the encapsulated raw data sent between the nodes.</a:t>
            </a:r>
          </a:p>
          <a:p>
            <a:endParaRPr lang="en-US" dirty="0"/>
          </a:p>
        </p:txBody>
      </p:sp>
      <p:sp>
        <p:nvSpPr>
          <p:cNvPr id="4" name="Slide Number Placeholder 3"/>
          <p:cNvSpPr>
            <a:spLocks noGrp="1"/>
          </p:cNvSpPr>
          <p:nvPr>
            <p:ph type="sldNum" sz="quarter" idx="10"/>
          </p:nvPr>
        </p:nvSpPr>
        <p:spPr/>
        <p:txBody>
          <a:bodyPr/>
          <a:lstStyle/>
          <a:p>
            <a:fld id="{699F1DB5-54AF-4F43-8FF0-8C3248B7BA25}" type="slidenum">
              <a:rPr lang="en-US" smtClean="0"/>
              <a:t>10</a:t>
            </a:fld>
            <a:endParaRPr lang="en-US"/>
          </a:p>
        </p:txBody>
      </p:sp>
    </p:spTree>
    <p:extLst>
      <p:ext uri="{BB962C8B-B14F-4D97-AF65-F5344CB8AC3E}">
        <p14:creationId xmlns:p14="http://schemas.microsoft.com/office/powerpoint/2010/main" val="20945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32323"/>
                </a:solidFill>
                <a:effectLst/>
                <a:latin typeface="Open Sans"/>
              </a:rPr>
              <a:t>3. Network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third layer of the OSI model organizes and transmits data between multiple networks.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network layer is responsible for routing the data via the best physical path based on a range of factors including network characteristics, best available path, </a:t>
            </a:r>
            <a:r>
              <a:rPr kumimoji="0" lang="en-US" altLang="en-US" sz="1200" b="0" i="0" u="none" strike="noStrike" cap="none" normalizeH="0" baseline="0" dirty="0" smtClean="0">
                <a:ln>
                  <a:noFill/>
                </a:ln>
                <a:solidFill>
                  <a:srgbClr val="0078CC"/>
                </a:solidFill>
                <a:effectLst/>
                <a:latin typeface="Open Sans"/>
                <a:hlinkClick r:id="rId3"/>
              </a:rPr>
              <a:t>traffic controls</a:t>
            </a:r>
            <a:r>
              <a:rPr kumimoji="0" lang="en-US" altLang="en-US" sz="1200" b="0" i="0" u="none" strike="noStrike" cap="none" normalizeH="0" baseline="0" dirty="0" smtClean="0">
                <a:ln>
                  <a:noFill/>
                </a:ln>
                <a:solidFill>
                  <a:srgbClr val="1D1D1D"/>
                </a:solidFill>
                <a:effectLst/>
                <a:latin typeface="Open Sans"/>
              </a:rPr>
              <a:t>, congestion of data packets, and priority of service, among others. The network layer implements logical addressing for data packets to distinguish between the source and destination networks.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Other functions include </a:t>
            </a:r>
            <a:r>
              <a:rPr kumimoji="0" lang="en-US" altLang="en-US" sz="1200" b="0" i="0" u="none" strike="noStrike" cap="none" normalizeH="0" baseline="0" dirty="0" smtClean="0">
                <a:ln>
                  <a:noFill/>
                </a:ln>
                <a:solidFill>
                  <a:srgbClr val="0078CC"/>
                </a:solidFill>
                <a:effectLst/>
                <a:latin typeface="Open Sans"/>
                <a:hlinkClick r:id="rId4"/>
              </a:rPr>
              <a:t>encapsulation and fragmentation</a:t>
            </a:r>
            <a:r>
              <a:rPr kumimoji="0" lang="en-US" altLang="en-US" sz="1200" b="0" i="0" u="none" strike="noStrike" cap="none" normalizeH="0" baseline="0" dirty="0" smtClean="0">
                <a:ln>
                  <a:noFill/>
                </a:ln>
                <a:solidFill>
                  <a:srgbClr val="1D1D1D"/>
                </a:solidFill>
                <a:effectLst/>
                <a:latin typeface="Open Sans"/>
              </a:rPr>
              <a:t>, congestion controls, and error handling. The outgoing data is divided into packets and incoming data is reassembled into information that is consumable at a higher application level. Network layer hardware includes routes, bridge routers, 3-layer switches, and protocols such as Internet (IPv4) Protocol version 4 and Internet Protocol version 6 (IPv6).</a:t>
            </a:r>
            <a:endParaRPr kumimoji="0" lang="en-US" altLang="en-US" sz="1600" b="0" i="0" u="none" strike="noStrike" cap="none" normalizeH="0" baseline="0" dirty="0" smtClean="0">
              <a:ln>
                <a:noFill/>
              </a:ln>
              <a:solidFill>
                <a:srgbClr val="232323"/>
              </a:solidFill>
              <a:effectLst/>
              <a:latin typeface="Open Sans"/>
            </a:endParaRPr>
          </a:p>
          <a:p>
            <a:endParaRPr lang="en-US" dirty="0"/>
          </a:p>
        </p:txBody>
      </p:sp>
      <p:sp>
        <p:nvSpPr>
          <p:cNvPr id="4" name="Slide Number Placeholder 3"/>
          <p:cNvSpPr>
            <a:spLocks noGrp="1"/>
          </p:cNvSpPr>
          <p:nvPr>
            <p:ph type="sldNum" sz="quarter" idx="10"/>
          </p:nvPr>
        </p:nvSpPr>
        <p:spPr/>
        <p:txBody>
          <a:bodyPr/>
          <a:lstStyle/>
          <a:p>
            <a:fld id="{699F1DB5-54AF-4F43-8FF0-8C3248B7BA25}" type="slidenum">
              <a:rPr lang="en-US" smtClean="0"/>
              <a:t>11</a:t>
            </a:fld>
            <a:endParaRPr lang="en-US"/>
          </a:p>
        </p:txBody>
      </p:sp>
    </p:spTree>
    <p:extLst>
      <p:ext uri="{BB962C8B-B14F-4D97-AF65-F5344CB8AC3E}">
        <p14:creationId xmlns:p14="http://schemas.microsoft.com/office/powerpoint/2010/main" val="38301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32323"/>
                </a:solidFill>
                <a:effectLst/>
                <a:latin typeface="Open Sans"/>
              </a:rPr>
              <a:t>4. Transport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fourth layer of the OSI model ensures complete and reliable delivery of data packets.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The </a:t>
            </a:r>
            <a:r>
              <a:rPr kumimoji="0" lang="en-US" altLang="en-US" sz="1200" b="0" i="0" u="none" strike="noStrike" cap="none" normalizeH="0" baseline="0" dirty="0" smtClean="0">
                <a:ln>
                  <a:noFill/>
                </a:ln>
                <a:solidFill>
                  <a:srgbClr val="0078CC"/>
                </a:solidFill>
                <a:effectLst/>
                <a:latin typeface="Open Sans"/>
                <a:hlinkClick r:id="rId3"/>
              </a:rPr>
              <a:t>transport layer</a:t>
            </a:r>
            <a:r>
              <a:rPr kumimoji="0" lang="en-US" altLang="en-US" sz="1200" b="0" i="0" u="none" strike="noStrike" cap="none" normalizeH="0" baseline="0" dirty="0" smtClean="0">
                <a:ln>
                  <a:noFill/>
                </a:ln>
                <a:solidFill>
                  <a:srgbClr val="1D1D1D"/>
                </a:solidFill>
                <a:effectLst/>
                <a:latin typeface="Open Sans"/>
              </a:rPr>
              <a:t> provides mechanisms such as error control, flow control, and congestion control to keep track of the data packets, check for errors and duplication, and resend the information that fails delivery. It involves the service-point addressing function to ensure that the packet is sent in response to a specific process (via a port address).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78CC"/>
                </a:solidFill>
                <a:effectLst/>
                <a:latin typeface="Open Sans"/>
                <a:hlinkClick r:id="rId4"/>
              </a:rPr>
              <a:t>Packet Segmentation</a:t>
            </a:r>
            <a:r>
              <a:rPr kumimoji="0" lang="en-US" altLang="en-US" sz="1200" b="0" i="0" u="none" strike="noStrike" cap="none" normalizeH="0" baseline="0" dirty="0" smtClean="0">
                <a:ln>
                  <a:noFill/>
                </a:ln>
                <a:solidFill>
                  <a:srgbClr val="1D1D1D"/>
                </a:solidFill>
                <a:effectLst/>
                <a:latin typeface="Open Sans"/>
              </a:rPr>
              <a:t> and reassembly ensure that the data is divided and sequentially sent to the destination where it is rechecked for integrity and accuracy based on the receiving sequence.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Common protocols include the </a:t>
            </a:r>
            <a:r>
              <a:rPr kumimoji="0" lang="en-US" altLang="en-US" sz="1200" b="0" i="0" u="none" strike="noStrike" cap="none" normalizeH="0" baseline="0" dirty="0" smtClean="0">
                <a:ln>
                  <a:noFill/>
                </a:ln>
                <a:solidFill>
                  <a:srgbClr val="0078CC"/>
                </a:solidFill>
                <a:effectLst/>
                <a:latin typeface="Open Sans"/>
                <a:hlinkClick r:id="rId5"/>
              </a:rPr>
              <a:t>Transmission Control Protocol (TCP)</a:t>
            </a:r>
            <a:r>
              <a:rPr kumimoji="0" lang="en-US" altLang="en-US" sz="1200" b="0" i="0" u="none" strike="noStrike" cap="none" normalizeH="0" baseline="0" dirty="0" smtClean="0">
                <a:ln>
                  <a:noFill/>
                </a:ln>
                <a:solidFill>
                  <a:srgbClr val="1D1D1D"/>
                </a:solidFill>
                <a:effectLst/>
                <a:latin typeface="Open Sans"/>
              </a:rPr>
              <a:t> for connection-oriented data transmission and </a:t>
            </a:r>
            <a:r>
              <a:rPr kumimoji="0" lang="en-US" altLang="en-US" sz="1200" b="0" i="0" u="none" strike="noStrike" cap="none" normalizeH="0" baseline="0" dirty="0" smtClean="0">
                <a:ln>
                  <a:noFill/>
                </a:ln>
                <a:solidFill>
                  <a:srgbClr val="0078CC"/>
                </a:solidFill>
                <a:effectLst/>
                <a:latin typeface="Open Sans"/>
                <a:hlinkClick r:id="rId6"/>
              </a:rPr>
              <a:t>User Datagram Protocol (UDP)</a:t>
            </a:r>
            <a:r>
              <a:rPr kumimoji="0" lang="en-US" altLang="en-US" sz="1200" b="0" i="0" u="none" strike="noStrike" cap="none" normalizeH="0" baseline="0" dirty="0" smtClean="0">
                <a:ln>
                  <a:noFill/>
                </a:ln>
                <a:solidFill>
                  <a:srgbClr val="1D1D1D"/>
                </a:solidFill>
                <a:effectLst/>
                <a:latin typeface="Open Sans"/>
              </a:rPr>
              <a:t> for connectionless data transmission.</a:t>
            </a:r>
            <a:endParaRPr kumimoji="0" lang="en-US" altLang="en-US" sz="1600" b="0" i="0" u="none" strike="noStrike" cap="none" normalizeH="0" baseline="0" dirty="0" smtClean="0">
              <a:ln>
                <a:noFill/>
              </a:ln>
              <a:solidFill>
                <a:srgbClr val="232323"/>
              </a:solidFill>
              <a:effectLst/>
              <a:latin typeface="Open Sans"/>
            </a:endParaRPr>
          </a:p>
          <a:p>
            <a:endParaRPr lang="en-US" dirty="0"/>
          </a:p>
        </p:txBody>
      </p:sp>
      <p:sp>
        <p:nvSpPr>
          <p:cNvPr id="4" name="Slide Number Placeholder 3"/>
          <p:cNvSpPr>
            <a:spLocks noGrp="1"/>
          </p:cNvSpPr>
          <p:nvPr>
            <p:ph type="sldNum" sz="quarter" idx="10"/>
          </p:nvPr>
        </p:nvSpPr>
        <p:spPr/>
        <p:txBody>
          <a:bodyPr/>
          <a:lstStyle/>
          <a:p>
            <a:fld id="{699F1DB5-54AF-4F43-8FF0-8C3248B7BA25}" type="slidenum">
              <a:rPr lang="en-US" smtClean="0"/>
              <a:t>12</a:t>
            </a:fld>
            <a:endParaRPr lang="en-US"/>
          </a:p>
        </p:txBody>
      </p:sp>
    </p:spTree>
    <p:extLst>
      <p:ext uri="{BB962C8B-B14F-4D97-AF65-F5344CB8AC3E}">
        <p14:creationId xmlns:p14="http://schemas.microsoft.com/office/powerpoint/2010/main" val="818386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1D1D"/>
                </a:solidFill>
                <a:effectLst/>
                <a:latin typeface="Open Sans"/>
              </a:rPr>
              <a:t>As the first of three layers that deal with the software level, the </a:t>
            </a:r>
            <a:r>
              <a:rPr kumimoji="0" lang="en-US" altLang="en-US" sz="1600" b="0" i="0" u="none" strike="noStrike" cap="none" normalizeH="0" baseline="0" dirty="0" smtClean="0">
                <a:ln>
                  <a:noFill/>
                </a:ln>
                <a:solidFill>
                  <a:srgbClr val="0078CC"/>
                </a:solidFill>
                <a:effectLst/>
                <a:latin typeface="Open Sans"/>
                <a:hlinkClick r:id="rId3"/>
              </a:rPr>
              <a:t>session layer</a:t>
            </a:r>
            <a:r>
              <a:rPr kumimoji="0" lang="en-US" altLang="en-US" sz="1600" b="0" i="0" u="none" strike="noStrike" cap="none" normalizeH="0" baseline="0" dirty="0" smtClean="0">
                <a:ln>
                  <a:noFill/>
                </a:ln>
                <a:solidFill>
                  <a:srgbClr val="1D1D1D"/>
                </a:solidFill>
                <a:effectLst/>
                <a:latin typeface="Open Sans"/>
              </a:rPr>
              <a:t> manages sessions between servers to coordinate communication. Session refers to any interactive data exchange between two entities within a network. Common examples include HTTPS sessions that allow Internet users to visit and browse websites for a specific time period. The Session Layer is responsible for a range of functions including opening, closing, and re-establishing session activities, authentication and authorization of communication between specific apps and servers, identifying full-duplex or half-duplex operations, and synchronizing data streams.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1D1D"/>
                </a:solidFill>
                <a:effectLst/>
                <a:latin typeface="Open Sans"/>
              </a:rPr>
              <a:t>Common Session Layer protocols include:</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D1D1D"/>
                </a:solidFill>
                <a:effectLst/>
                <a:latin typeface="Open Sans"/>
              </a:rPr>
              <a:t>Remote procedure call protocol (RPC)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D1D1D"/>
                </a:solidFill>
                <a:effectLst/>
                <a:latin typeface="Open Sans"/>
              </a:rPr>
              <a:t>Point-to-Point Tunneling Protocol (PPTP)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D1D1D"/>
                </a:solidFill>
                <a:effectLst/>
                <a:latin typeface="Open Sans"/>
              </a:rPr>
              <a:t>Session Control Protocol (SCP)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D1D1D"/>
                </a:solidFill>
                <a:effectLst/>
                <a:latin typeface="Open Sans"/>
              </a:rPr>
              <a:t>Session Description Protocol (SDP), as described </a:t>
            </a:r>
            <a:r>
              <a:rPr kumimoji="0" lang="en-US" altLang="en-US" sz="1600" b="0" i="0" u="none" strike="noStrike" cap="none" normalizeH="0" baseline="0" dirty="0" smtClean="0">
                <a:ln>
                  <a:noFill/>
                </a:ln>
                <a:solidFill>
                  <a:srgbClr val="0078CC"/>
                </a:solidFill>
                <a:effectLst/>
                <a:latin typeface="Open Sans"/>
                <a:hlinkClick r:id="rId4"/>
              </a:rPr>
              <a:t>here</a:t>
            </a:r>
            <a:endParaRPr kumimoji="0" lang="en-US" altLang="en-US" sz="1600" b="0" i="0" u="none" strike="noStrike" cap="none" normalizeH="0" baseline="0" dirty="0" smtClean="0">
              <a:ln>
                <a:noFill/>
              </a:ln>
              <a:solidFill>
                <a:srgbClr val="1D1D1D"/>
              </a:solidFill>
              <a:effectLst/>
              <a:latin typeface="Open Sans"/>
            </a:endParaRPr>
          </a:p>
        </p:txBody>
      </p:sp>
      <p:sp>
        <p:nvSpPr>
          <p:cNvPr id="4" name="Slide Number Placeholder 3"/>
          <p:cNvSpPr>
            <a:spLocks noGrp="1"/>
          </p:cNvSpPr>
          <p:nvPr>
            <p:ph type="sldNum" sz="quarter" idx="10"/>
          </p:nvPr>
        </p:nvSpPr>
        <p:spPr/>
        <p:txBody>
          <a:bodyPr/>
          <a:lstStyle/>
          <a:p>
            <a:fld id="{699F1DB5-54AF-4F43-8FF0-8C3248B7BA25}" type="slidenum">
              <a:rPr lang="en-US" smtClean="0"/>
              <a:t>13</a:t>
            </a:fld>
            <a:endParaRPr lang="en-US"/>
          </a:p>
        </p:txBody>
      </p:sp>
    </p:spTree>
    <p:extLst>
      <p:ext uri="{BB962C8B-B14F-4D97-AF65-F5344CB8AC3E}">
        <p14:creationId xmlns:p14="http://schemas.microsoft.com/office/powerpoint/2010/main" val="308360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32323"/>
                </a:solidFill>
                <a:effectLst/>
                <a:latin typeface="Open Sans"/>
              </a:rPr>
              <a:t>Presentation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sixth layer of the OSI model converts data formats between applications and the networks. Responsibilities of the </a:t>
            </a:r>
            <a:r>
              <a:rPr kumimoji="0" lang="en-US" altLang="en-US" sz="1200" b="0" i="0" u="none" strike="noStrike" cap="none" normalizeH="0" baseline="0" dirty="0" smtClean="0">
                <a:ln>
                  <a:noFill/>
                </a:ln>
                <a:solidFill>
                  <a:srgbClr val="0078CC"/>
                </a:solidFill>
                <a:effectLst/>
                <a:latin typeface="Open Sans"/>
                <a:hlinkClick r:id="rId3"/>
              </a:rPr>
              <a:t>presentation layer</a:t>
            </a:r>
            <a:r>
              <a:rPr kumimoji="0" lang="en-US" altLang="en-US" sz="1200" b="0" i="0" u="none" strike="noStrike" cap="none" normalizeH="0" baseline="0" dirty="0" smtClean="0">
                <a:ln>
                  <a:noFill/>
                </a:ln>
                <a:solidFill>
                  <a:srgbClr val="1D1D1D"/>
                </a:solidFill>
                <a:effectLst/>
                <a:latin typeface="Open Sans"/>
              </a:rPr>
              <a:t> include: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78CC"/>
                </a:solidFill>
                <a:effectLst/>
                <a:latin typeface="Open Sans"/>
                <a:hlinkClick r:id="rId4"/>
              </a:rPr>
              <a:t>Data conversion</a:t>
            </a:r>
            <a:endParaRPr kumimoji="0" lang="en-US" altLang="en-US" sz="1200" b="0" i="0" u="none" strike="noStrike" cap="none" normalizeH="0" baseline="0" dirty="0" smtClean="0">
              <a:ln>
                <a:noFill/>
              </a:ln>
              <a:solidFill>
                <a:srgbClr val="1D1D1D"/>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78CC"/>
                </a:solidFill>
                <a:effectLst/>
                <a:latin typeface="Open Sans"/>
                <a:hlinkClick r:id="rId5"/>
              </a:rPr>
              <a:t>Character code translation</a:t>
            </a:r>
            <a:endParaRPr kumimoji="0" lang="en-US" altLang="en-US" sz="1200" b="0" i="0" u="none" strike="noStrike" cap="none" normalizeH="0" baseline="0" dirty="0" smtClean="0">
              <a:ln>
                <a:noFill/>
              </a:ln>
              <a:solidFill>
                <a:srgbClr val="1D1D1D"/>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78CC"/>
                </a:solidFill>
                <a:effectLst/>
                <a:latin typeface="Open Sans"/>
                <a:hlinkClick r:id="rId6"/>
              </a:rPr>
              <a:t>Data compression</a:t>
            </a:r>
            <a:endParaRPr kumimoji="0" lang="en-US" altLang="en-US" sz="1200" b="0" i="0" u="none" strike="noStrike" cap="none" normalizeH="0" baseline="0" dirty="0" smtClean="0">
              <a:ln>
                <a:noFill/>
              </a:ln>
              <a:solidFill>
                <a:srgbClr val="1D1D1D"/>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78CC"/>
                </a:solidFill>
                <a:effectLst/>
                <a:latin typeface="Open Sans"/>
                <a:hlinkClick r:id="rId7"/>
              </a:rPr>
              <a:t>Encryption and decryption</a:t>
            </a:r>
            <a:endParaRPr kumimoji="0" lang="en-US" altLang="en-US" sz="1200" b="0" i="0" u="none" strike="noStrike" cap="none" normalizeH="0" baseline="0" dirty="0" smtClean="0">
              <a:ln>
                <a:noFill/>
              </a:ln>
              <a:solidFill>
                <a:srgbClr val="1D1D1D"/>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presentation layer, also called the syntax layer, maps the semantics and syntax of the data such that the received information is consumable for every distinct network entity. For example, the data we transfer from our encryption-based communication app is formatted and encrypted at this layer before it is sent across the network.</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At the receiving end, the data is decrypted and formatted into text or media information as originally intended. The presentation layer also serializes complex information into transportable formats. The data streams are then </a:t>
            </a:r>
            <a:r>
              <a:rPr kumimoji="0" lang="en-US" altLang="en-US" sz="1200" b="0" i="0" u="none" strike="noStrike" cap="none" normalizeH="0" baseline="0" dirty="0" err="1" smtClean="0">
                <a:ln>
                  <a:noFill/>
                </a:ln>
                <a:solidFill>
                  <a:srgbClr val="1D1D1D"/>
                </a:solidFill>
                <a:effectLst/>
                <a:latin typeface="Open Sans"/>
              </a:rPr>
              <a:t>deserialized</a:t>
            </a:r>
            <a:r>
              <a:rPr kumimoji="0" lang="en-US" altLang="en-US" sz="1200" b="0" i="0" u="none" strike="noStrike" cap="none" normalizeH="0" baseline="0" dirty="0" smtClean="0">
                <a:ln>
                  <a:noFill/>
                </a:ln>
                <a:solidFill>
                  <a:srgbClr val="1D1D1D"/>
                </a:solidFill>
                <a:effectLst/>
                <a:latin typeface="Open Sans"/>
              </a:rPr>
              <a:t> and reassembled into original object format at the destination.</a:t>
            </a:r>
            <a:endParaRPr lang="en-US" dirty="0" smtClean="0"/>
          </a:p>
          <a:p>
            <a:endParaRPr lang="en-US" dirty="0"/>
          </a:p>
        </p:txBody>
      </p:sp>
      <p:sp>
        <p:nvSpPr>
          <p:cNvPr id="4" name="Slide Number Placeholder 3"/>
          <p:cNvSpPr>
            <a:spLocks noGrp="1"/>
          </p:cNvSpPr>
          <p:nvPr>
            <p:ph type="sldNum" sz="quarter" idx="10"/>
          </p:nvPr>
        </p:nvSpPr>
        <p:spPr/>
        <p:txBody>
          <a:bodyPr/>
          <a:lstStyle/>
          <a:p>
            <a:fld id="{699F1DB5-54AF-4F43-8FF0-8C3248B7BA25}" type="slidenum">
              <a:rPr lang="en-US" smtClean="0"/>
              <a:t>14</a:t>
            </a:fld>
            <a:endParaRPr lang="en-US"/>
          </a:p>
        </p:txBody>
      </p:sp>
    </p:spTree>
    <p:extLst>
      <p:ext uri="{BB962C8B-B14F-4D97-AF65-F5344CB8AC3E}">
        <p14:creationId xmlns:p14="http://schemas.microsoft.com/office/powerpoint/2010/main" val="46017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32323"/>
                </a:solidFill>
                <a:effectLst/>
                <a:latin typeface="Open Sans"/>
              </a:rPr>
              <a:t>.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The </a:t>
            </a:r>
            <a:r>
              <a:rPr kumimoji="0" lang="en-US" altLang="en-US" sz="1200" b="0" i="0" u="none" strike="noStrike" cap="none" normalizeH="0" baseline="0" dirty="0" smtClean="0">
                <a:ln>
                  <a:noFill/>
                </a:ln>
                <a:solidFill>
                  <a:srgbClr val="0078CC"/>
                </a:solidFill>
                <a:effectLst/>
                <a:latin typeface="Open Sans"/>
                <a:hlinkClick r:id="rId3"/>
              </a:rPr>
              <a:t>application layer</a:t>
            </a:r>
            <a:r>
              <a:rPr kumimoji="0" lang="en-US" altLang="en-US" sz="1200" b="0" i="0" u="none" strike="noStrike" cap="none" normalizeH="0" baseline="0" dirty="0" smtClean="0">
                <a:ln>
                  <a:noFill/>
                </a:ln>
                <a:solidFill>
                  <a:srgbClr val="1D1D1D"/>
                </a:solidFill>
                <a:effectLst/>
                <a:latin typeface="Open Sans"/>
              </a:rPr>
              <a:t> concerns the networking processes at the application level. This layer interacts directly with end-users to provide support for email, network data sharing, file transfers, and directory services, among other distributed information services. The upper most layer of the OSI model identifies networking entities to facilitate networking requests by end-user requests, determines resource availability, synchronizes communication, and manages application-specific networking requirements. The application layer also identifies constraints at the application level such as those associated with authentication, privacy, quality of service, networking devices, and data syntax.</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D1D1D"/>
                </a:solidFill>
                <a:effectLst/>
                <a:latin typeface="Open Sans"/>
              </a:rPr>
              <a:t>Common </a:t>
            </a:r>
            <a:r>
              <a:rPr kumimoji="0" lang="en-US" altLang="en-US" sz="1200" b="0" i="0" u="none" strike="noStrike" cap="none" normalizeH="0" baseline="0" dirty="0" smtClean="0">
                <a:ln>
                  <a:noFill/>
                </a:ln>
                <a:solidFill>
                  <a:srgbClr val="0078CC"/>
                </a:solidFill>
                <a:effectLst/>
                <a:latin typeface="Open Sans"/>
                <a:hlinkClick r:id="rId4"/>
              </a:rPr>
              <a:t>application layer protocols</a:t>
            </a:r>
            <a:r>
              <a:rPr kumimoji="0" lang="en-US" altLang="en-US" sz="1200" b="0" i="0" u="none" strike="noStrike" cap="none" normalizeH="0" baseline="0" dirty="0" smtClean="0">
                <a:ln>
                  <a:noFill/>
                </a:ln>
                <a:solidFill>
                  <a:srgbClr val="1D1D1D"/>
                </a:solidFill>
                <a:effectLst/>
                <a:latin typeface="Open Sans"/>
              </a:rPr>
              <a:t> include: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File Transfer Protocol (FTP)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Simple Mail Transfer Protocol (SMTP)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D1D1D"/>
                </a:solidFill>
                <a:effectLst/>
                <a:latin typeface="Open Sans"/>
              </a:rPr>
              <a:t>Domain Name System (DNS)</a:t>
            </a:r>
          </a:p>
          <a:p>
            <a:endParaRPr lang="en-US" dirty="0"/>
          </a:p>
        </p:txBody>
      </p:sp>
      <p:sp>
        <p:nvSpPr>
          <p:cNvPr id="4" name="Slide Number Placeholder 3"/>
          <p:cNvSpPr>
            <a:spLocks noGrp="1"/>
          </p:cNvSpPr>
          <p:nvPr>
            <p:ph type="sldNum" sz="quarter" idx="10"/>
          </p:nvPr>
        </p:nvSpPr>
        <p:spPr/>
        <p:txBody>
          <a:bodyPr/>
          <a:lstStyle/>
          <a:p>
            <a:fld id="{699F1DB5-54AF-4F43-8FF0-8C3248B7BA25}" type="slidenum">
              <a:rPr lang="en-US" smtClean="0"/>
              <a:t>15</a:t>
            </a:fld>
            <a:endParaRPr lang="en-US"/>
          </a:p>
        </p:txBody>
      </p:sp>
    </p:spTree>
    <p:extLst>
      <p:ext uri="{BB962C8B-B14F-4D97-AF65-F5344CB8AC3E}">
        <p14:creationId xmlns:p14="http://schemas.microsoft.com/office/powerpoint/2010/main" val="4181248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9F1DB5-54AF-4F43-8FF0-8C3248B7BA25}" type="slidenum">
              <a:rPr lang="en-US" smtClean="0"/>
              <a:t>19</a:t>
            </a:fld>
            <a:endParaRPr lang="en-US"/>
          </a:p>
        </p:txBody>
      </p:sp>
    </p:spTree>
    <p:extLst>
      <p:ext uri="{BB962C8B-B14F-4D97-AF65-F5344CB8AC3E}">
        <p14:creationId xmlns:p14="http://schemas.microsoft.com/office/powerpoint/2010/main" val="360381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D077D-0B1D-4369-90A1-3136CCE9981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422733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D077D-0B1D-4369-90A1-3136CCE9981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284804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D077D-0B1D-4369-90A1-3136CCE9981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365881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D077D-0B1D-4369-90A1-3136CCE9981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367320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0D077D-0B1D-4369-90A1-3136CCE9981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311227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D077D-0B1D-4369-90A1-3136CCE9981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128626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D077D-0B1D-4369-90A1-3136CCE99810}"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240891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D077D-0B1D-4369-90A1-3136CCE99810}"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100823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D077D-0B1D-4369-90A1-3136CCE99810}"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19824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0D077D-0B1D-4369-90A1-3136CCE9981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321980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0D077D-0B1D-4369-90A1-3136CCE9981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3C246-957F-455E-BFF0-6F89F84C840C}" type="slidenum">
              <a:rPr lang="en-US" smtClean="0"/>
              <a:t>‹#›</a:t>
            </a:fld>
            <a:endParaRPr lang="en-US"/>
          </a:p>
        </p:txBody>
      </p:sp>
    </p:spTree>
    <p:extLst>
      <p:ext uri="{BB962C8B-B14F-4D97-AF65-F5344CB8AC3E}">
        <p14:creationId xmlns:p14="http://schemas.microsoft.com/office/powerpoint/2010/main" val="129829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D077D-0B1D-4369-90A1-3136CCE99810}"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3C246-957F-455E-BFF0-6F89F84C840C}" type="slidenum">
              <a:rPr lang="en-US" smtClean="0"/>
              <a:t>‹#›</a:t>
            </a:fld>
            <a:endParaRPr lang="en-US"/>
          </a:p>
        </p:txBody>
      </p:sp>
    </p:spTree>
    <p:extLst>
      <p:ext uri="{BB962C8B-B14F-4D97-AF65-F5344CB8AC3E}">
        <p14:creationId xmlns:p14="http://schemas.microsoft.com/office/powerpoint/2010/main" val="200899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Module 7</a:t>
            </a:r>
            <a:endParaRPr lang="en-US" b="1" dirty="0"/>
          </a:p>
        </p:txBody>
      </p:sp>
      <p:sp>
        <p:nvSpPr>
          <p:cNvPr id="3" name="Subtitle 2"/>
          <p:cNvSpPr>
            <a:spLocks noGrp="1"/>
          </p:cNvSpPr>
          <p:nvPr>
            <p:ph type="subTitle" idx="1"/>
          </p:nvPr>
        </p:nvSpPr>
        <p:spPr/>
        <p:txBody>
          <a:bodyPr>
            <a:normAutofit/>
          </a:bodyPr>
          <a:lstStyle/>
          <a:p>
            <a:r>
              <a:rPr lang="en-US" sz="3200" b="1" dirty="0"/>
              <a:t>The OSI (Open System Interconnection) model.</a:t>
            </a:r>
            <a:endParaRPr lang="en-US" sz="3200" dirty="0"/>
          </a:p>
        </p:txBody>
      </p:sp>
    </p:spTree>
    <p:extLst>
      <p:ext uri="{BB962C8B-B14F-4D97-AF65-F5344CB8AC3E}">
        <p14:creationId xmlns:p14="http://schemas.microsoft.com/office/powerpoint/2010/main" val="3591348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link layer</a:t>
            </a:r>
            <a:endParaRPr lang="en-US" b="1" dirty="0"/>
          </a:p>
        </p:txBody>
      </p:sp>
      <p:sp>
        <p:nvSpPr>
          <p:cNvPr id="3" name="Content Placeholder 2"/>
          <p:cNvSpPr>
            <a:spLocks noGrp="1"/>
          </p:cNvSpPr>
          <p:nvPr>
            <p:ph idx="1"/>
          </p:nvPr>
        </p:nvSpPr>
        <p:spPr/>
        <p:txBody>
          <a:bodyPr/>
          <a:lstStyle/>
          <a:p>
            <a:r>
              <a:rPr lang="en-US" dirty="0"/>
              <a:t>Responsible for node-to-node communication and error </a:t>
            </a:r>
            <a:r>
              <a:rPr lang="en-US" dirty="0" smtClean="0"/>
              <a:t>detection.</a:t>
            </a:r>
          </a:p>
          <a:p>
            <a:r>
              <a:rPr lang="en-US" dirty="0" smtClean="0"/>
              <a:t>The protocols here are: MAC (Media Access Control) and PPP (Point To Point Protocol).</a:t>
            </a:r>
          </a:p>
          <a:p>
            <a:endParaRPr lang="en-US" dirty="0"/>
          </a:p>
        </p:txBody>
      </p:sp>
    </p:spTree>
    <p:extLst>
      <p:ext uri="{BB962C8B-B14F-4D97-AF65-F5344CB8AC3E}">
        <p14:creationId xmlns:p14="http://schemas.microsoft.com/office/powerpoint/2010/main" val="259956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Layer</a:t>
            </a:r>
            <a:endParaRPr lang="en-US" b="1" dirty="0"/>
          </a:p>
        </p:txBody>
      </p:sp>
      <p:sp>
        <p:nvSpPr>
          <p:cNvPr id="3" name="Content Placeholder 2"/>
          <p:cNvSpPr>
            <a:spLocks noGrp="1"/>
          </p:cNvSpPr>
          <p:nvPr>
            <p:ph idx="1"/>
          </p:nvPr>
        </p:nvSpPr>
        <p:spPr/>
        <p:txBody>
          <a:bodyPr/>
          <a:lstStyle/>
          <a:p>
            <a:r>
              <a:rPr lang="en-US" dirty="0"/>
              <a:t>Manages routing and </a:t>
            </a:r>
            <a:r>
              <a:rPr lang="en-US" dirty="0" smtClean="0"/>
              <a:t>addressing.</a:t>
            </a:r>
          </a:p>
          <a:p>
            <a:r>
              <a:rPr lang="en-US" dirty="0"/>
              <a:t>T</a:t>
            </a:r>
            <a:r>
              <a:rPr lang="en-US" dirty="0" smtClean="0"/>
              <a:t>he protocols in this layer are: Internet Protocol (IP) and Internet Control Message Protocol (ICMP).</a:t>
            </a:r>
          </a:p>
          <a:p>
            <a:endParaRPr lang="en-US" dirty="0"/>
          </a:p>
        </p:txBody>
      </p:sp>
    </p:spTree>
    <p:extLst>
      <p:ext uri="{BB962C8B-B14F-4D97-AF65-F5344CB8AC3E}">
        <p14:creationId xmlns:p14="http://schemas.microsoft.com/office/powerpoint/2010/main" val="2319508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Layer</a:t>
            </a:r>
            <a:endParaRPr lang="en-US" b="1" dirty="0"/>
          </a:p>
        </p:txBody>
      </p:sp>
      <p:sp>
        <p:nvSpPr>
          <p:cNvPr id="3" name="Content Placeholder 2"/>
          <p:cNvSpPr>
            <a:spLocks noGrp="1"/>
          </p:cNvSpPr>
          <p:nvPr>
            <p:ph idx="1"/>
          </p:nvPr>
        </p:nvSpPr>
        <p:spPr/>
        <p:txBody>
          <a:bodyPr/>
          <a:lstStyle/>
          <a:p>
            <a:r>
              <a:rPr lang="en-US" dirty="0"/>
              <a:t>Ensures end-to-end communication and data flow </a:t>
            </a:r>
            <a:r>
              <a:rPr lang="en-US" dirty="0" smtClean="0"/>
              <a:t>control.</a:t>
            </a:r>
          </a:p>
          <a:p>
            <a:r>
              <a:rPr lang="en-US" dirty="0" smtClean="0"/>
              <a:t>The protocols in this layer are: Transmission Control Protocol (TCP) and User Datagram Protocol (UDP).</a:t>
            </a:r>
            <a:endParaRPr lang="en-US" dirty="0"/>
          </a:p>
        </p:txBody>
      </p:sp>
    </p:spTree>
    <p:extLst>
      <p:ext uri="{BB962C8B-B14F-4D97-AF65-F5344CB8AC3E}">
        <p14:creationId xmlns:p14="http://schemas.microsoft.com/office/powerpoint/2010/main" val="213196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Layer</a:t>
            </a:r>
            <a:endParaRPr lang="en-US" b="1" dirty="0"/>
          </a:p>
        </p:txBody>
      </p:sp>
      <p:sp>
        <p:nvSpPr>
          <p:cNvPr id="3" name="Content Placeholder 2"/>
          <p:cNvSpPr>
            <a:spLocks noGrp="1"/>
          </p:cNvSpPr>
          <p:nvPr>
            <p:ph idx="1"/>
          </p:nvPr>
        </p:nvSpPr>
        <p:spPr/>
        <p:txBody>
          <a:bodyPr/>
          <a:lstStyle/>
          <a:p>
            <a:r>
              <a:rPr lang="en-US" dirty="0"/>
              <a:t>Manages sessions or connections between </a:t>
            </a:r>
            <a:r>
              <a:rPr lang="en-US" dirty="0" smtClean="0"/>
              <a:t>applications.</a:t>
            </a:r>
          </a:p>
          <a:p>
            <a:r>
              <a:rPr lang="en-US" dirty="0" smtClean="0"/>
              <a:t>The protocol in this layer are: </a:t>
            </a:r>
            <a:r>
              <a:rPr lang="en-US" dirty="0"/>
              <a:t>NetBIOS (Network Basic </a:t>
            </a:r>
            <a:r>
              <a:rPr lang="en-US" dirty="0" smtClean="0"/>
              <a:t>Input/ Output </a:t>
            </a:r>
            <a:r>
              <a:rPr lang="en-US" dirty="0"/>
              <a:t>System</a:t>
            </a:r>
            <a:r>
              <a:rPr lang="en-US" dirty="0" smtClean="0"/>
              <a:t>).</a:t>
            </a:r>
            <a:endParaRPr lang="en-US" dirty="0"/>
          </a:p>
        </p:txBody>
      </p:sp>
    </p:spTree>
    <p:extLst>
      <p:ext uri="{BB962C8B-B14F-4D97-AF65-F5344CB8AC3E}">
        <p14:creationId xmlns:p14="http://schemas.microsoft.com/office/powerpoint/2010/main" val="3771899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Layer</a:t>
            </a:r>
            <a:endParaRPr lang="en-US" b="1" dirty="0"/>
          </a:p>
        </p:txBody>
      </p:sp>
      <p:sp>
        <p:nvSpPr>
          <p:cNvPr id="3" name="Content Placeholder 2"/>
          <p:cNvSpPr>
            <a:spLocks noGrp="1"/>
          </p:cNvSpPr>
          <p:nvPr>
            <p:ph idx="1"/>
          </p:nvPr>
        </p:nvSpPr>
        <p:spPr/>
        <p:txBody>
          <a:bodyPr/>
          <a:lstStyle/>
          <a:p>
            <a:r>
              <a:rPr lang="en-US" dirty="0"/>
              <a:t>Deals with data translation and </a:t>
            </a:r>
            <a:r>
              <a:rPr lang="en-US" dirty="0" smtClean="0"/>
              <a:t>encryption.</a:t>
            </a:r>
          </a:p>
          <a:p>
            <a:r>
              <a:rPr lang="en-US" dirty="0" smtClean="0"/>
              <a:t>The protocols in this layer are: </a:t>
            </a:r>
            <a:r>
              <a:rPr lang="en-US" dirty="0"/>
              <a:t>SSL/TLS (Secure Sockets Layer/Transport Layer Security</a:t>
            </a:r>
            <a:r>
              <a:rPr lang="en-US" dirty="0" smtClean="0"/>
              <a:t>).</a:t>
            </a:r>
            <a:endParaRPr lang="en-US" dirty="0"/>
          </a:p>
        </p:txBody>
      </p:sp>
    </p:spTree>
    <p:extLst>
      <p:ext uri="{BB962C8B-B14F-4D97-AF65-F5344CB8AC3E}">
        <p14:creationId xmlns:p14="http://schemas.microsoft.com/office/powerpoint/2010/main" val="181079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Layer</a:t>
            </a:r>
            <a:endParaRPr lang="en-US" b="1" dirty="0"/>
          </a:p>
        </p:txBody>
      </p:sp>
      <p:sp>
        <p:nvSpPr>
          <p:cNvPr id="3" name="Content Placeholder 2"/>
          <p:cNvSpPr>
            <a:spLocks noGrp="1"/>
          </p:cNvSpPr>
          <p:nvPr>
            <p:ph idx="1"/>
          </p:nvPr>
        </p:nvSpPr>
        <p:spPr/>
        <p:txBody>
          <a:bodyPr/>
          <a:lstStyle/>
          <a:p>
            <a:r>
              <a:rPr lang="en-US" dirty="0"/>
              <a:t>Provides a user interface and supports application-level </a:t>
            </a:r>
            <a:r>
              <a:rPr lang="en-US" dirty="0" smtClean="0"/>
              <a:t>functions.</a:t>
            </a:r>
          </a:p>
          <a:p>
            <a:r>
              <a:rPr lang="en-US" dirty="0" smtClean="0"/>
              <a:t>The protocols in this layer are: </a:t>
            </a:r>
            <a:r>
              <a:rPr lang="en-US" dirty="0"/>
              <a:t>HTTP (Hypertext Transfer Protocol), FTP (File Transfer Protocol), SMTP (Simple Mail Transfer Protocol)</a:t>
            </a:r>
          </a:p>
        </p:txBody>
      </p:sp>
    </p:spTree>
    <p:extLst>
      <p:ext uri="{BB962C8B-B14F-4D97-AF65-F5344CB8AC3E}">
        <p14:creationId xmlns:p14="http://schemas.microsoft.com/office/powerpoint/2010/main" val="2838586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194"/>
            <a:ext cx="10515600" cy="789117"/>
          </a:xfrm>
        </p:spPr>
        <p:txBody>
          <a:bodyPr/>
          <a:lstStyle/>
          <a:p>
            <a:r>
              <a:rPr lang="en-US" b="1" dirty="0" smtClean="0"/>
              <a:t>The OSI model compared to the TCP/IP model</a:t>
            </a:r>
            <a:endParaRPr lang="en-US" b="1" dirty="0"/>
          </a:p>
        </p:txBody>
      </p:sp>
      <p:sp>
        <p:nvSpPr>
          <p:cNvPr id="3" name="Content Placeholder 2"/>
          <p:cNvSpPr>
            <a:spLocks noGrp="1"/>
          </p:cNvSpPr>
          <p:nvPr>
            <p:ph idx="1"/>
          </p:nvPr>
        </p:nvSpPr>
        <p:spPr>
          <a:xfrm>
            <a:off x="838200" y="1049312"/>
            <a:ext cx="10515600" cy="5366478"/>
          </a:xfrm>
        </p:spPr>
        <p:txBody>
          <a:bodyPr>
            <a:normAutofit/>
          </a:bodyPr>
          <a:lstStyle/>
          <a:p>
            <a:r>
              <a:rPr lang="en-US" dirty="0" smtClean="0"/>
              <a:t>The TCP/IP model has four </a:t>
            </a:r>
            <a:r>
              <a:rPr lang="en-US" smtClean="0"/>
              <a:t>layers (Link</a:t>
            </a:r>
            <a:r>
              <a:rPr lang="en-US" dirty="0"/>
              <a:t>, Internet, Transport, and </a:t>
            </a:r>
            <a:r>
              <a:rPr lang="en-US" dirty="0" smtClean="0"/>
              <a:t>Application) compared to the OSI model which has seven layers (</a:t>
            </a:r>
            <a:r>
              <a:rPr lang="en-US" dirty="0"/>
              <a:t>Physical, Data Link, Network, Transport, Session, Presentation, and </a:t>
            </a:r>
            <a:r>
              <a:rPr lang="en-US" dirty="0" smtClean="0"/>
              <a:t>Application).</a:t>
            </a:r>
          </a:p>
          <a:p>
            <a:r>
              <a:rPr lang="en-US" dirty="0" smtClean="0"/>
              <a:t>The </a:t>
            </a:r>
            <a:r>
              <a:rPr lang="en-US" dirty="0"/>
              <a:t>bottom four layers of the OSI model (Physical, Data Link, Network, and Transport) have a direct correspondence with the bottom four layers of the TCP/IP model (Link, Internet, Transport, and Application). The upper layers of the OSI model (Session, Presentation, and Application) are somewhat consolidated into the Application layer of the TCP/IP </a:t>
            </a:r>
            <a:r>
              <a:rPr lang="en-US" dirty="0" smtClean="0"/>
              <a:t>model.</a:t>
            </a:r>
          </a:p>
          <a:p>
            <a:r>
              <a:rPr lang="en-US" dirty="0"/>
              <a:t>The TCP/IP model is often considered simpler and more practical than the OSI model, which has more layers and can be seen as more </a:t>
            </a:r>
            <a:r>
              <a:rPr lang="en-US" dirty="0" smtClean="0"/>
              <a:t>theoretical.</a:t>
            </a:r>
            <a:endParaRPr lang="en-US" dirty="0"/>
          </a:p>
        </p:txBody>
      </p:sp>
    </p:spTree>
    <p:extLst>
      <p:ext uri="{BB962C8B-B14F-4D97-AF65-F5344CB8AC3E}">
        <p14:creationId xmlns:p14="http://schemas.microsoft.com/office/powerpoint/2010/main" val="1409912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860"/>
            <a:ext cx="10515600" cy="820208"/>
          </a:xfrm>
        </p:spPr>
        <p:txBody>
          <a:bodyPr/>
          <a:lstStyle/>
          <a:p>
            <a:r>
              <a:rPr lang="en-US" b="1" dirty="0" smtClean="0"/>
              <a:t>Protocols in different OSI layers</a:t>
            </a:r>
            <a:endParaRPr lang="en-US" b="1" dirty="0"/>
          </a:p>
        </p:txBody>
      </p:sp>
      <p:sp>
        <p:nvSpPr>
          <p:cNvPr id="3" name="Content Placeholder 2"/>
          <p:cNvSpPr>
            <a:spLocks noGrp="1"/>
          </p:cNvSpPr>
          <p:nvPr>
            <p:ph idx="1"/>
          </p:nvPr>
        </p:nvSpPr>
        <p:spPr>
          <a:xfrm>
            <a:off x="838200" y="999068"/>
            <a:ext cx="10515600" cy="5655732"/>
          </a:xfrm>
        </p:spPr>
        <p:txBody>
          <a:bodyPr>
            <a:normAutofit/>
          </a:bodyPr>
          <a:lstStyle/>
          <a:p>
            <a:pPr marL="0" indent="0">
              <a:buNone/>
            </a:pPr>
            <a:r>
              <a:rPr lang="en-US" b="1" dirty="0" smtClean="0"/>
              <a:t>1. Physical Layer</a:t>
            </a:r>
            <a:endParaRPr lang="en-US" b="1" dirty="0"/>
          </a:p>
          <a:p>
            <a:pPr lvl="1"/>
            <a:r>
              <a:rPr lang="en-US" b="1" dirty="0" smtClean="0"/>
              <a:t>Ethernet</a:t>
            </a:r>
            <a:endParaRPr lang="en-US" dirty="0" smtClean="0"/>
          </a:p>
          <a:p>
            <a:pPr lvl="2"/>
            <a:r>
              <a:rPr lang="en-US" dirty="0" smtClean="0"/>
              <a:t>Defines the physical and data link layer specifications for wired local network communication.</a:t>
            </a:r>
          </a:p>
          <a:p>
            <a:pPr lvl="1"/>
            <a:r>
              <a:rPr lang="en-US" b="1" dirty="0" smtClean="0"/>
              <a:t>USB </a:t>
            </a:r>
            <a:r>
              <a:rPr lang="en-US" b="1" dirty="0"/>
              <a:t>(Universal Serial Bus</a:t>
            </a:r>
            <a:r>
              <a:rPr lang="en-US" b="1" dirty="0" smtClean="0"/>
              <a:t>)</a:t>
            </a:r>
            <a:endParaRPr lang="en-US" dirty="0"/>
          </a:p>
          <a:p>
            <a:pPr lvl="2"/>
            <a:r>
              <a:rPr lang="en-US" dirty="0" smtClean="0"/>
              <a:t>Facilitates </a:t>
            </a:r>
            <a:r>
              <a:rPr lang="en-US" dirty="0"/>
              <a:t>communication and power supply between devices over a wired connection.</a:t>
            </a:r>
          </a:p>
          <a:p>
            <a:pPr lvl="1"/>
            <a:r>
              <a:rPr lang="en-US" b="1" dirty="0" smtClean="0"/>
              <a:t>Wi-Fi</a:t>
            </a:r>
          </a:p>
          <a:p>
            <a:pPr lvl="2"/>
            <a:r>
              <a:rPr lang="en-US" dirty="0" smtClean="0"/>
              <a:t>Specifies </a:t>
            </a:r>
            <a:r>
              <a:rPr lang="en-US" dirty="0"/>
              <a:t>the standards for wireless local area networking (WLAN) communication</a:t>
            </a:r>
            <a:r>
              <a:rPr lang="en-US" dirty="0" smtClean="0"/>
              <a:t>.</a:t>
            </a:r>
            <a:endParaRPr lang="en-US" dirty="0"/>
          </a:p>
          <a:p>
            <a:pPr marL="0" indent="0">
              <a:buNone/>
            </a:pPr>
            <a:r>
              <a:rPr lang="en-US" b="1" dirty="0"/>
              <a:t>2. Data Link </a:t>
            </a:r>
            <a:r>
              <a:rPr lang="en-US" b="1" dirty="0" smtClean="0"/>
              <a:t>Layer</a:t>
            </a:r>
            <a:endParaRPr lang="en-US" b="1" dirty="0"/>
          </a:p>
          <a:p>
            <a:pPr lvl="1"/>
            <a:r>
              <a:rPr lang="en-US" b="1" dirty="0"/>
              <a:t>PPP (Point-to-Point Protocol):</a:t>
            </a:r>
            <a:endParaRPr lang="en-US" dirty="0"/>
          </a:p>
          <a:p>
            <a:pPr lvl="2"/>
            <a:r>
              <a:rPr lang="en-US" dirty="0" smtClean="0"/>
              <a:t>Provides </a:t>
            </a:r>
            <a:r>
              <a:rPr lang="en-US" dirty="0"/>
              <a:t>a method for transmitting data over serial links between network nodes.</a:t>
            </a:r>
          </a:p>
          <a:p>
            <a:pPr lvl="1"/>
            <a:r>
              <a:rPr lang="en-US" b="1" dirty="0"/>
              <a:t>HDLC (High-Level Data Link Control):</a:t>
            </a:r>
            <a:endParaRPr lang="en-US" dirty="0"/>
          </a:p>
          <a:p>
            <a:pPr lvl="2"/>
            <a:r>
              <a:rPr lang="en-US" dirty="0" smtClean="0"/>
              <a:t>A </a:t>
            </a:r>
            <a:r>
              <a:rPr lang="en-US" dirty="0"/>
              <a:t>bit-oriented protocol used for communication over point-to-point and multipoint links.</a:t>
            </a:r>
          </a:p>
          <a:p>
            <a:pPr lvl="1"/>
            <a:r>
              <a:rPr lang="en-US" b="1" dirty="0" smtClean="0"/>
              <a:t>Ethernet</a:t>
            </a:r>
            <a:endParaRPr lang="en-US" dirty="0"/>
          </a:p>
          <a:p>
            <a:pPr lvl="2"/>
            <a:r>
              <a:rPr lang="en-US" dirty="0" smtClean="0"/>
              <a:t>Also </a:t>
            </a:r>
            <a:r>
              <a:rPr lang="en-US" dirty="0"/>
              <a:t>operates at the data link layer for framing and addressing in local area networks.</a:t>
            </a:r>
          </a:p>
          <a:p>
            <a:endParaRPr lang="en-US" dirty="0" smtClean="0"/>
          </a:p>
        </p:txBody>
      </p:sp>
    </p:spTree>
    <p:extLst>
      <p:ext uri="{BB962C8B-B14F-4D97-AF65-F5344CB8AC3E}">
        <p14:creationId xmlns:p14="http://schemas.microsoft.com/office/powerpoint/2010/main" val="4240090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lstStyle/>
          <a:p>
            <a:r>
              <a:rPr lang="en-US" i="1" dirty="0" smtClean="0"/>
              <a:t>Cont’d</a:t>
            </a:r>
            <a:endParaRPr lang="en-US" i="1" dirty="0"/>
          </a:p>
        </p:txBody>
      </p:sp>
      <p:sp>
        <p:nvSpPr>
          <p:cNvPr id="3" name="Content Placeholder 2"/>
          <p:cNvSpPr>
            <a:spLocks noGrp="1"/>
          </p:cNvSpPr>
          <p:nvPr>
            <p:ph idx="1"/>
          </p:nvPr>
        </p:nvSpPr>
        <p:spPr>
          <a:xfrm>
            <a:off x="838200" y="1117600"/>
            <a:ext cx="10515600" cy="5571067"/>
          </a:xfrm>
        </p:spPr>
        <p:txBody>
          <a:bodyPr>
            <a:normAutofit fontScale="92500" lnSpcReduction="10000"/>
          </a:bodyPr>
          <a:lstStyle/>
          <a:p>
            <a:pPr marL="0" indent="0">
              <a:buNone/>
            </a:pPr>
            <a:r>
              <a:rPr lang="en-US" b="1" dirty="0" smtClean="0"/>
              <a:t>3. Network Layer</a:t>
            </a:r>
            <a:endParaRPr lang="en-US" b="1" dirty="0"/>
          </a:p>
          <a:p>
            <a:pPr lvl="1"/>
            <a:r>
              <a:rPr lang="en-US" b="1" dirty="0"/>
              <a:t>IP (Internet Protocol</a:t>
            </a:r>
            <a:r>
              <a:rPr lang="en-US" b="1" dirty="0" smtClean="0"/>
              <a:t>)</a:t>
            </a:r>
            <a:endParaRPr lang="en-US" dirty="0"/>
          </a:p>
          <a:p>
            <a:pPr lvl="2"/>
            <a:r>
              <a:rPr lang="en-US" dirty="0" smtClean="0"/>
              <a:t>Manages </a:t>
            </a:r>
            <a:r>
              <a:rPr lang="en-US" dirty="0"/>
              <a:t>addressing and routing of data packets across networks.</a:t>
            </a:r>
          </a:p>
          <a:p>
            <a:pPr lvl="1"/>
            <a:r>
              <a:rPr lang="en-US" b="1" dirty="0"/>
              <a:t>ICMP (Internet Control Message Protocol</a:t>
            </a:r>
            <a:r>
              <a:rPr lang="en-US" b="1" dirty="0" smtClean="0"/>
              <a:t>)</a:t>
            </a:r>
            <a:endParaRPr lang="en-US" dirty="0"/>
          </a:p>
          <a:p>
            <a:pPr lvl="2"/>
            <a:r>
              <a:rPr lang="en-US" dirty="0" smtClean="0"/>
              <a:t>Used </a:t>
            </a:r>
            <a:r>
              <a:rPr lang="en-US" dirty="0"/>
              <a:t>for error reporting and diagnostic functions in IP networks.</a:t>
            </a:r>
          </a:p>
          <a:p>
            <a:pPr lvl="1"/>
            <a:r>
              <a:rPr lang="en-US" b="1" dirty="0"/>
              <a:t>OSPF (Open Shortest Path First</a:t>
            </a:r>
            <a:r>
              <a:rPr lang="en-US" b="1" dirty="0" smtClean="0"/>
              <a:t>)</a:t>
            </a:r>
            <a:endParaRPr lang="en-US" dirty="0"/>
          </a:p>
          <a:p>
            <a:pPr lvl="2"/>
            <a:r>
              <a:rPr lang="en-US" dirty="0" smtClean="0"/>
              <a:t>A </a:t>
            </a:r>
            <a:r>
              <a:rPr lang="en-US" dirty="0"/>
              <a:t>routing protocol used to determine the best path for routing IP packets.</a:t>
            </a:r>
          </a:p>
          <a:p>
            <a:pPr lvl="1"/>
            <a:r>
              <a:rPr lang="en-US" b="1" dirty="0"/>
              <a:t>BGP (Border Gateway Protocol</a:t>
            </a:r>
            <a:r>
              <a:rPr lang="en-US" b="1" dirty="0" smtClean="0"/>
              <a:t>)</a:t>
            </a:r>
            <a:endParaRPr lang="en-US" dirty="0"/>
          </a:p>
          <a:p>
            <a:pPr lvl="2"/>
            <a:r>
              <a:rPr lang="en-US" dirty="0" smtClean="0"/>
              <a:t>A </a:t>
            </a:r>
            <a:r>
              <a:rPr lang="en-US" dirty="0"/>
              <a:t>protocol used for exchanging routing and reachability information between autonomous systems on the Internet.</a:t>
            </a:r>
          </a:p>
          <a:p>
            <a:pPr marL="0" indent="0">
              <a:buNone/>
            </a:pPr>
            <a:r>
              <a:rPr lang="en-US" b="1" dirty="0"/>
              <a:t>4. Transport </a:t>
            </a:r>
            <a:r>
              <a:rPr lang="en-US" b="1" dirty="0" smtClean="0"/>
              <a:t>Layer</a:t>
            </a:r>
            <a:endParaRPr lang="en-US" b="1" dirty="0"/>
          </a:p>
          <a:p>
            <a:pPr lvl="1"/>
            <a:r>
              <a:rPr lang="en-US" b="1" dirty="0"/>
              <a:t>TCP (Transmission Control Protocol</a:t>
            </a:r>
            <a:r>
              <a:rPr lang="en-US" b="1" dirty="0" smtClean="0"/>
              <a:t>)</a:t>
            </a:r>
            <a:endParaRPr lang="en-US" dirty="0"/>
          </a:p>
          <a:p>
            <a:pPr lvl="2"/>
            <a:r>
              <a:rPr lang="en-US" dirty="0" smtClean="0"/>
              <a:t>Provides </a:t>
            </a:r>
            <a:r>
              <a:rPr lang="en-US" dirty="0"/>
              <a:t>reliable, connection-oriented communication by establishing and maintaining a connection between two devices.</a:t>
            </a:r>
          </a:p>
          <a:p>
            <a:pPr lvl="1"/>
            <a:r>
              <a:rPr lang="en-US" b="1" dirty="0"/>
              <a:t>UDP (User Datagram Protocol</a:t>
            </a:r>
            <a:r>
              <a:rPr lang="en-US" b="1" dirty="0" smtClean="0"/>
              <a:t>)</a:t>
            </a:r>
            <a:endParaRPr lang="en-US" dirty="0"/>
          </a:p>
          <a:p>
            <a:pPr lvl="2"/>
            <a:r>
              <a:rPr lang="en-US" dirty="0" smtClean="0"/>
              <a:t>A </a:t>
            </a:r>
            <a:r>
              <a:rPr lang="en-US" dirty="0"/>
              <a:t>connectionless protocol that provides a faster but less reliable method of communication.</a:t>
            </a:r>
          </a:p>
        </p:txBody>
      </p:sp>
    </p:spTree>
    <p:extLst>
      <p:ext uri="{BB962C8B-B14F-4D97-AF65-F5344CB8AC3E}">
        <p14:creationId xmlns:p14="http://schemas.microsoft.com/office/powerpoint/2010/main" val="32653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667"/>
            <a:ext cx="10515600" cy="541867"/>
          </a:xfrm>
        </p:spPr>
        <p:txBody>
          <a:bodyPr>
            <a:normAutofit fontScale="90000"/>
          </a:bodyPr>
          <a:lstStyle/>
          <a:p>
            <a:r>
              <a:rPr lang="en-US" i="1" dirty="0" smtClean="0"/>
              <a:t>Cont’d</a:t>
            </a:r>
            <a:endParaRPr lang="en-US" i="1" dirty="0"/>
          </a:p>
        </p:txBody>
      </p:sp>
      <p:sp>
        <p:nvSpPr>
          <p:cNvPr id="3" name="Content Placeholder 2"/>
          <p:cNvSpPr>
            <a:spLocks noGrp="1"/>
          </p:cNvSpPr>
          <p:nvPr>
            <p:ph idx="1"/>
          </p:nvPr>
        </p:nvSpPr>
        <p:spPr>
          <a:xfrm>
            <a:off x="838200" y="626534"/>
            <a:ext cx="10515600" cy="6095999"/>
          </a:xfrm>
        </p:spPr>
        <p:txBody>
          <a:bodyPr>
            <a:normAutofit fontScale="92500" lnSpcReduction="20000"/>
          </a:bodyPr>
          <a:lstStyle/>
          <a:p>
            <a:pPr marL="0" indent="0">
              <a:buNone/>
            </a:pPr>
            <a:r>
              <a:rPr lang="en-US" b="1" dirty="0" smtClean="0"/>
              <a:t>5</a:t>
            </a:r>
            <a:r>
              <a:rPr lang="en-US" b="1" dirty="0"/>
              <a:t>. Session </a:t>
            </a:r>
            <a:r>
              <a:rPr lang="en-US" b="1" dirty="0" smtClean="0"/>
              <a:t>Layer</a:t>
            </a:r>
            <a:endParaRPr lang="en-US" b="1" dirty="0"/>
          </a:p>
          <a:p>
            <a:pPr lvl="1"/>
            <a:r>
              <a:rPr lang="en-US" b="1" dirty="0"/>
              <a:t>NetBIOS (Network Basic Input</a:t>
            </a:r>
            <a:r>
              <a:rPr lang="en-US" b="1" dirty="0" smtClean="0"/>
              <a:t>/ Output </a:t>
            </a:r>
            <a:r>
              <a:rPr lang="en-US" b="1" dirty="0"/>
              <a:t>System</a:t>
            </a:r>
            <a:r>
              <a:rPr lang="en-US" b="1" dirty="0" smtClean="0"/>
              <a:t>)</a:t>
            </a:r>
            <a:endParaRPr lang="en-US" dirty="0"/>
          </a:p>
          <a:p>
            <a:pPr lvl="2"/>
            <a:r>
              <a:rPr lang="en-US" dirty="0" smtClean="0"/>
              <a:t>Provides </a:t>
            </a:r>
            <a:r>
              <a:rPr lang="en-US" dirty="0"/>
              <a:t>session services for applications and network devices.</a:t>
            </a:r>
          </a:p>
          <a:p>
            <a:pPr lvl="1"/>
            <a:r>
              <a:rPr lang="en-US" b="1" dirty="0"/>
              <a:t>PPTP (Point-to-Point Tunneling Protocol</a:t>
            </a:r>
            <a:r>
              <a:rPr lang="en-US" b="1" dirty="0" smtClean="0"/>
              <a:t>)</a:t>
            </a:r>
            <a:endParaRPr lang="en-US" dirty="0"/>
          </a:p>
          <a:p>
            <a:pPr lvl="2"/>
            <a:r>
              <a:rPr lang="en-US" dirty="0" smtClean="0"/>
              <a:t>Creates </a:t>
            </a:r>
            <a:r>
              <a:rPr lang="en-US" dirty="0"/>
              <a:t>a virtual private network (VPN) for secure communication over the internet.</a:t>
            </a:r>
          </a:p>
          <a:p>
            <a:pPr marL="0" indent="0">
              <a:buNone/>
            </a:pPr>
            <a:r>
              <a:rPr lang="en-US" b="1" dirty="0"/>
              <a:t>6. Presentation </a:t>
            </a:r>
            <a:r>
              <a:rPr lang="en-US" b="1" dirty="0" smtClean="0"/>
              <a:t>Layer</a:t>
            </a:r>
            <a:endParaRPr lang="en-US" b="1" dirty="0"/>
          </a:p>
          <a:p>
            <a:pPr lvl="1"/>
            <a:r>
              <a:rPr lang="en-US" b="1" dirty="0"/>
              <a:t>JPEG (Joint Photographic Experts Group</a:t>
            </a:r>
            <a:r>
              <a:rPr lang="en-US" b="1" dirty="0" smtClean="0"/>
              <a:t>)</a:t>
            </a:r>
            <a:endParaRPr lang="en-US" dirty="0"/>
          </a:p>
          <a:p>
            <a:pPr lvl="2"/>
            <a:r>
              <a:rPr lang="en-US" dirty="0" smtClean="0"/>
              <a:t>A </a:t>
            </a:r>
            <a:r>
              <a:rPr lang="en-US" dirty="0"/>
              <a:t>standard for compressing and decompressing image files.</a:t>
            </a:r>
          </a:p>
          <a:p>
            <a:pPr lvl="1"/>
            <a:r>
              <a:rPr lang="en-US" b="1" dirty="0"/>
              <a:t>SSL/TLS (Secure Sockets Layer/Transport Layer Security</a:t>
            </a:r>
            <a:r>
              <a:rPr lang="en-US" b="1" dirty="0" smtClean="0"/>
              <a:t>)</a:t>
            </a:r>
            <a:endParaRPr lang="en-US" dirty="0"/>
          </a:p>
          <a:p>
            <a:pPr lvl="2"/>
            <a:r>
              <a:rPr lang="en-US" dirty="0" smtClean="0"/>
              <a:t>Provides </a:t>
            </a:r>
            <a:r>
              <a:rPr lang="en-US" dirty="0"/>
              <a:t>secure communication over a computer network by encrypting the data.</a:t>
            </a:r>
          </a:p>
          <a:p>
            <a:pPr marL="0" indent="0">
              <a:buNone/>
            </a:pPr>
            <a:r>
              <a:rPr lang="en-US" b="1" dirty="0"/>
              <a:t>7. Application </a:t>
            </a:r>
            <a:r>
              <a:rPr lang="en-US" b="1" dirty="0" smtClean="0"/>
              <a:t>Layer</a:t>
            </a:r>
            <a:endParaRPr lang="en-US" b="1" dirty="0"/>
          </a:p>
          <a:p>
            <a:pPr lvl="1"/>
            <a:r>
              <a:rPr lang="en-US" b="1" dirty="0"/>
              <a:t>HTTP (Hypertext Transfer Protocol</a:t>
            </a:r>
            <a:r>
              <a:rPr lang="en-US" b="1" dirty="0" smtClean="0"/>
              <a:t>)</a:t>
            </a:r>
            <a:endParaRPr lang="en-US" dirty="0"/>
          </a:p>
          <a:p>
            <a:pPr lvl="2"/>
            <a:r>
              <a:rPr lang="en-US" dirty="0" smtClean="0"/>
              <a:t>Used </a:t>
            </a:r>
            <a:r>
              <a:rPr lang="en-US" dirty="0"/>
              <a:t>for transferring hypertext pages on the World Wide Web.</a:t>
            </a:r>
          </a:p>
          <a:p>
            <a:pPr lvl="1"/>
            <a:r>
              <a:rPr lang="en-US" b="1" dirty="0"/>
              <a:t>SMTP (Simple Mail Transfer Protocol</a:t>
            </a:r>
            <a:r>
              <a:rPr lang="en-US" b="1" dirty="0" smtClean="0"/>
              <a:t>)</a:t>
            </a:r>
            <a:endParaRPr lang="en-US" dirty="0"/>
          </a:p>
          <a:p>
            <a:pPr lvl="2"/>
            <a:r>
              <a:rPr lang="en-US" dirty="0" smtClean="0"/>
              <a:t>Transmits </a:t>
            </a:r>
            <a:r>
              <a:rPr lang="en-US" dirty="0"/>
              <a:t>electronic mail between servers.</a:t>
            </a:r>
          </a:p>
          <a:p>
            <a:pPr lvl="1"/>
            <a:r>
              <a:rPr lang="en-US" b="1" dirty="0"/>
              <a:t>FTP (File Transfer Protocol</a:t>
            </a:r>
            <a:r>
              <a:rPr lang="en-US" b="1" dirty="0" smtClean="0"/>
              <a:t>)</a:t>
            </a:r>
            <a:endParaRPr lang="en-US" dirty="0"/>
          </a:p>
          <a:p>
            <a:pPr lvl="2"/>
            <a:r>
              <a:rPr lang="en-US" dirty="0" smtClean="0"/>
              <a:t>Transfers </a:t>
            </a:r>
            <a:r>
              <a:rPr lang="en-US" dirty="0"/>
              <a:t>files between computers on a network.</a:t>
            </a:r>
          </a:p>
          <a:p>
            <a:pPr lvl="1"/>
            <a:r>
              <a:rPr lang="en-US" b="1" dirty="0"/>
              <a:t>DNS (Domain Name System</a:t>
            </a:r>
            <a:r>
              <a:rPr lang="en-US" b="1" dirty="0" smtClean="0"/>
              <a:t>)</a:t>
            </a:r>
            <a:endParaRPr lang="en-US" dirty="0" smtClean="0"/>
          </a:p>
          <a:p>
            <a:pPr lvl="2"/>
            <a:r>
              <a:rPr lang="en-US" dirty="0" smtClean="0"/>
              <a:t>Resolves domain names to IP addresses, translating human-readable addresses to machine-readable ones.</a:t>
            </a:r>
          </a:p>
        </p:txBody>
      </p:sp>
    </p:spTree>
    <p:extLst>
      <p:ext uri="{BB962C8B-B14F-4D97-AF65-F5344CB8AC3E}">
        <p14:creationId xmlns:p14="http://schemas.microsoft.com/office/powerpoint/2010/main" val="68816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Protocols</a:t>
            </a:r>
            <a:endParaRPr lang="en-US" b="1" dirty="0"/>
          </a:p>
        </p:txBody>
      </p:sp>
      <p:sp>
        <p:nvSpPr>
          <p:cNvPr id="3" name="Content Placeholder 2"/>
          <p:cNvSpPr>
            <a:spLocks noGrp="1"/>
          </p:cNvSpPr>
          <p:nvPr>
            <p:ph idx="1"/>
          </p:nvPr>
        </p:nvSpPr>
        <p:spPr/>
        <p:txBody>
          <a:bodyPr/>
          <a:lstStyle/>
          <a:p>
            <a:r>
              <a:rPr lang="en-US" dirty="0"/>
              <a:t>The OSI model defines a conceptual framework for understanding network interactions. </a:t>
            </a:r>
            <a:endParaRPr lang="en-US" dirty="0" smtClean="0"/>
          </a:p>
          <a:p>
            <a:r>
              <a:rPr lang="en-US" b="1" dirty="0" smtClean="0"/>
              <a:t>Standards </a:t>
            </a:r>
            <a:r>
              <a:rPr lang="en-US" b="1" dirty="0"/>
              <a:t>and protocols </a:t>
            </a:r>
            <a:r>
              <a:rPr lang="en-US" dirty="0"/>
              <a:t>at each layer facilitate communication between devices.</a:t>
            </a:r>
          </a:p>
        </p:txBody>
      </p:sp>
    </p:spTree>
    <p:extLst>
      <p:ext uri="{BB962C8B-B14F-4D97-AF65-F5344CB8AC3E}">
        <p14:creationId xmlns:p14="http://schemas.microsoft.com/office/powerpoint/2010/main" val="959071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Delays </a:t>
            </a:r>
            <a:endParaRPr lang="en-US" b="1" dirty="0"/>
          </a:p>
        </p:txBody>
      </p:sp>
      <p:sp>
        <p:nvSpPr>
          <p:cNvPr id="3" name="Content Placeholder 2"/>
          <p:cNvSpPr>
            <a:spLocks noGrp="1"/>
          </p:cNvSpPr>
          <p:nvPr>
            <p:ph idx="1"/>
          </p:nvPr>
        </p:nvSpPr>
        <p:spPr/>
        <p:txBody>
          <a:bodyPr/>
          <a:lstStyle/>
          <a:p>
            <a:r>
              <a:rPr lang="en-US" dirty="0"/>
              <a:t>Delays in networking refer to the time it takes for data to travel from the source to the destination in a network. There are several types of delays that can occur in a network, and they can impact the overall performance and user </a:t>
            </a:r>
            <a:r>
              <a:rPr lang="en-US" dirty="0" smtClean="0"/>
              <a:t>experience.</a:t>
            </a:r>
          </a:p>
          <a:p>
            <a:r>
              <a:rPr lang="en-US" dirty="0" smtClean="0"/>
              <a:t>The main types of delays in networking are:</a:t>
            </a:r>
          </a:p>
          <a:p>
            <a:pPr lvl="2"/>
            <a:r>
              <a:rPr lang="en-US" dirty="0" smtClean="0"/>
              <a:t>Propagation delay</a:t>
            </a:r>
          </a:p>
          <a:p>
            <a:pPr lvl="2"/>
            <a:r>
              <a:rPr lang="en-US" dirty="0" smtClean="0"/>
              <a:t>Transmission delay</a:t>
            </a:r>
          </a:p>
          <a:p>
            <a:pPr lvl="2"/>
            <a:r>
              <a:rPr lang="en-US" dirty="0" smtClean="0"/>
              <a:t>Processing delay</a:t>
            </a:r>
          </a:p>
          <a:p>
            <a:pPr lvl="2"/>
            <a:r>
              <a:rPr lang="en-US" dirty="0" smtClean="0"/>
              <a:t>Queuing delay</a:t>
            </a:r>
          </a:p>
          <a:p>
            <a:pPr lvl="2"/>
            <a:r>
              <a:rPr lang="en-US" dirty="0" smtClean="0"/>
              <a:t>Serialization delay</a:t>
            </a:r>
          </a:p>
          <a:p>
            <a:pPr lvl="2"/>
            <a:r>
              <a:rPr lang="en-US" dirty="0" smtClean="0"/>
              <a:t>Jitter </a:t>
            </a:r>
            <a:endParaRPr lang="en-US" dirty="0"/>
          </a:p>
        </p:txBody>
      </p:sp>
    </p:spTree>
    <p:extLst>
      <p:ext uri="{BB962C8B-B14F-4D97-AF65-F5344CB8AC3E}">
        <p14:creationId xmlns:p14="http://schemas.microsoft.com/office/powerpoint/2010/main" val="5090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Propagation delay</a:t>
            </a:r>
            <a:endParaRPr lang="en-US" b="1" dirty="0"/>
          </a:p>
        </p:txBody>
      </p:sp>
      <p:sp>
        <p:nvSpPr>
          <p:cNvPr id="3" name="Content Placeholder 2"/>
          <p:cNvSpPr>
            <a:spLocks noGrp="1"/>
          </p:cNvSpPr>
          <p:nvPr>
            <p:ph idx="1"/>
          </p:nvPr>
        </p:nvSpPr>
        <p:spPr/>
        <p:txBody>
          <a:bodyPr/>
          <a:lstStyle/>
          <a:p>
            <a:r>
              <a:rPr lang="en-US" b="1" dirty="0"/>
              <a:t>Propagation delay </a:t>
            </a:r>
            <a:r>
              <a:rPr lang="en-US" dirty="0"/>
              <a:t>is the time it takes for a signal to travel from the sender to the receiver. </a:t>
            </a:r>
            <a:endParaRPr lang="en-US" dirty="0" smtClean="0"/>
          </a:p>
          <a:p>
            <a:r>
              <a:rPr lang="en-US" dirty="0" smtClean="0"/>
              <a:t>It </a:t>
            </a:r>
            <a:r>
              <a:rPr lang="en-US" dirty="0"/>
              <a:t>depends on the transmission medium (e.g., copper wire, fiber optics) and the distance the signal has to travel. </a:t>
            </a:r>
            <a:endParaRPr lang="en-US" dirty="0" smtClean="0"/>
          </a:p>
          <a:p>
            <a:r>
              <a:rPr lang="en-US" dirty="0" smtClean="0"/>
              <a:t>As </a:t>
            </a:r>
            <a:r>
              <a:rPr lang="en-US" dirty="0"/>
              <a:t>the distance increases, propagation delay also </a:t>
            </a:r>
            <a:r>
              <a:rPr lang="en-US" dirty="0" smtClean="0"/>
              <a:t>increases.</a:t>
            </a:r>
            <a:endParaRPr lang="en-US" dirty="0"/>
          </a:p>
        </p:txBody>
      </p:sp>
    </p:spTree>
    <p:extLst>
      <p:ext uri="{BB962C8B-B14F-4D97-AF65-F5344CB8AC3E}">
        <p14:creationId xmlns:p14="http://schemas.microsoft.com/office/powerpoint/2010/main" val="126228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Transmission Delay</a:t>
            </a:r>
            <a:endParaRPr lang="en-US" b="1" dirty="0"/>
          </a:p>
        </p:txBody>
      </p:sp>
      <p:sp>
        <p:nvSpPr>
          <p:cNvPr id="3" name="Content Placeholder 2"/>
          <p:cNvSpPr>
            <a:spLocks noGrp="1"/>
          </p:cNvSpPr>
          <p:nvPr>
            <p:ph idx="1"/>
          </p:nvPr>
        </p:nvSpPr>
        <p:spPr/>
        <p:txBody>
          <a:bodyPr/>
          <a:lstStyle/>
          <a:p>
            <a:r>
              <a:rPr lang="en-US" b="1" dirty="0"/>
              <a:t>Transmission delay </a:t>
            </a:r>
            <a:r>
              <a:rPr lang="en-US" dirty="0"/>
              <a:t>is the time it takes to push all the bits of a packet into the link. </a:t>
            </a:r>
            <a:endParaRPr lang="en-US" dirty="0" smtClean="0"/>
          </a:p>
          <a:p>
            <a:r>
              <a:rPr lang="en-US" dirty="0" smtClean="0"/>
              <a:t>It </a:t>
            </a:r>
            <a:r>
              <a:rPr lang="en-US" dirty="0"/>
              <a:t>is influenced by the bandwidth of the link and the size of the packet. </a:t>
            </a:r>
            <a:endParaRPr lang="en-US" dirty="0" smtClean="0"/>
          </a:p>
          <a:p>
            <a:r>
              <a:rPr lang="en-US" dirty="0" smtClean="0"/>
              <a:t>A </a:t>
            </a:r>
            <a:r>
              <a:rPr lang="en-US" dirty="0"/>
              <a:t>higher bandwidth link and smaller packets result in lower transmission </a:t>
            </a:r>
            <a:r>
              <a:rPr lang="en-US" dirty="0" smtClean="0"/>
              <a:t>delay.</a:t>
            </a:r>
            <a:endParaRPr lang="en-US" dirty="0"/>
          </a:p>
        </p:txBody>
      </p:sp>
    </p:spTree>
    <p:extLst>
      <p:ext uri="{BB962C8B-B14F-4D97-AF65-F5344CB8AC3E}">
        <p14:creationId xmlns:p14="http://schemas.microsoft.com/office/powerpoint/2010/main" val="200658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Processing Delay</a:t>
            </a:r>
            <a:endParaRPr lang="en-US" b="1" dirty="0"/>
          </a:p>
        </p:txBody>
      </p:sp>
      <p:sp>
        <p:nvSpPr>
          <p:cNvPr id="3" name="Content Placeholder 2"/>
          <p:cNvSpPr>
            <a:spLocks noGrp="1"/>
          </p:cNvSpPr>
          <p:nvPr>
            <p:ph idx="1"/>
          </p:nvPr>
        </p:nvSpPr>
        <p:spPr/>
        <p:txBody>
          <a:bodyPr/>
          <a:lstStyle/>
          <a:p>
            <a:r>
              <a:rPr lang="en-US" b="1" dirty="0"/>
              <a:t>Processing</a:t>
            </a:r>
            <a:r>
              <a:rPr lang="en-US" dirty="0"/>
              <a:t> </a:t>
            </a:r>
            <a:r>
              <a:rPr lang="en-US" b="1" dirty="0"/>
              <a:t>delay</a:t>
            </a:r>
            <a:r>
              <a:rPr lang="en-US" dirty="0"/>
              <a:t> is the time it takes for a router or a switch to examine the packet header and determine where to forward the packet. </a:t>
            </a:r>
            <a:endParaRPr lang="en-US" dirty="0" smtClean="0"/>
          </a:p>
          <a:p>
            <a:r>
              <a:rPr lang="en-US" dirty="0" smtClean="0"/>
              <a:t>This </a:t>
            </a:r>
            <a:r>
              <a:rPr lang="en-US" dirty="0"/>
              <a:t>includes the time needed to check for errors, determine the outgoing link, and perform other necessary tasks. </a:t>
            </a:r>
            <a:endParaRPr lang="en-US" dirty="0" smtClean="0"/>
          </a:p>
          <a:p>
            <a:r>
              <a:rPr lang="en-US" dirty="0" smtClean="0"/>
              <a:t>The </a:t>
            </a:r>
            <a:r>
              <a:rPr lang="en-US" dirty="0"/>
              <a:t>processing delay depends on the efficiency of the networking devices</a:t>
            </a:r>
          </a:p>
        </p:txBody>
      </p:sp>
    </p:spTree>
    <p:extLst>
      <p:ext uri="{BB962C8B-B14F-4D97-AF65-F5344CB8AC3E}">
        <p14:creationId xmlns:p14="http://schemas.microsoft.com/office/powerpoint/2010/main" val="245937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Queuing delay</a:t>
            </a:r>
            <a:endParaRPr lang="en-US" b="1" dirty="0"/>
          </a:p>
        </p:txBody>
      </p:sp>
      <p:sp>
        <p:nvSpPr>
          <p:cNvPr id="3" name="Content Placeholder 2"/>
          <p:cNvSpPr>
            <a:spLocks noGrp="1"/>
          </p:cNvSpPr>
          <p:nvPr>
            <p:ph idx="1"/>
          </p:nvPr>
        </p:nvSpPr>
        <p:spPr/>
        <p:txBody>
          <a:bodyPr/>
          <a:lstStyle/>
          <a:p>
            <a:r>
              <a:rPr lang="en-US" b="1" dirty="0"/>
              <a:t>Queueing</a:t>
            </a:r>
            <a:r>
              <a:rPr lang="en-US" dirty="0"/>
              <a:t> </a:t>
            </a:r>
            <a:r>
              <a:rPr lang="en-US" b="1" dirty="0"/>
              <a:t>delay</a:t>
            </a:r>
            <a:r>
              <a:rPr lang="en-US" dirty="0"/>
              <a:t> occurs when a packet has to wait in a queue before it can be transmitted. </a:t>
            </a:r>
            <a:endParaRPr lang="en-US" dirty="0" smtClean="0"/>
          </a:p>
          <a:p>
            <a:r>
              <a:rPr lang="en-US" dirty="0" smtClean="0"/>
              <a:t>If </a:t>
            </a:r>
            <a:r>
              <a:rPr lang="en-US" dirty="0"/>
              <a:t>the link is busy and there are other packets ahead in the queue, the packet experiences queueing delay. </a:t>
            </a:r>
            <a:endParaRPr lang="en-US" dirty="0" smtClean="0"/>
          </a:p>
          <a:p>
            <a:r>
              <a:rPr lang="en-US" dirty="0" smtClean="0"/>
              <a:t>This </a:t>
            </a:r>
            <a:r>
              <a:rPr lang="en-US" dirty="0"/>
              <a:t>delay is influenced by the level of congestion in the network</a:t>
            </a:r>
          </a:p>
        </p:txBody>
      </p:sp>
    </p:spTree>
    <p:extLst>
      <p:ext uri="{BB962C8B-B14F-4D97-AF65-F5344CB8AC3E}">
        <p14:creationId xmlns:p14="http://schemas.microsoft.com/office/powerpoint/2010/main" val="2606561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Serialization delay</a:t>
            </a:r>
            <a:endParaRPr lang="en-US" dirty="0"/>
          </a:p>
        </p:txBody>
      </p:sp>
      <p:sp>
        <p:nvSpPr>
          <p:cNvPr id="3" name="Content Placeholder 2"/>
          <p:cNvSpPr>
            <a:spLocks noGrp="1"/>
          </p:cNvSpPr>
          <p:nvPr>
            <p:ph idx="1"/>
          </p:nvPr>
        </p:nvSpPr>
        <p:spPr/>
        <p:txBody>
          <a:bodyPr/>
          <a:lstStyle/>
          <a:p>
            <a:r>
              <a:rPr lang="en-US" b="1" dirty="0"/>
              <a:t>Serialization delay </a:t>
            </a:r>
            <a:r>
              <a:rPr lang="en-US" dirty="0"/>
              <a:t>is the time it takes to transmit the entire packet onto the link. </a:t>
            </a:r>
            <a:endParaRPr lang="en-US" dirty="0" smtClean="0"/>
          </a:p>
          <a:p>
            <a:r>
              <a:rPr lang="en-US" dirty="0" smtClean="0"/>
              <a:t>It </a:t>
            </a:r>
            <a:r>
              <a:rPr lang="en-US" dirty="0"/>
              <a:t>is influenced by the data rate of the link and the size of the packet. </a:t>
            </a:r>
            <a:endParaRPr lang="en-US" dirty="0" smtClean="0"/>
          </a:p>
          <a:p>
            <a:r>
              <a:rPr lang="en-US" dirty="0" smtClean="0"/>
              <a:t>Higher </a:t>
            </a:r>
            <a:r>
              <a:rPr lang="en-US" dirty="0"/>
              <a:t>data rates and larger packets result in lower serialization </a:t>
            </a:r>
            <a:r>
              <a:rPr lang="en-US" dirty="0" smtClean="0"/>
              <a:t>delay.</a:t>
            </a:r>
            <a:endParaRPr lang="en-US" dirty="0"/>
          </a:p>
        </p:txBody>
      </p:sp>
    </p:spTree>
    <p:extLst>
      <p:ext uri="{BB962C8B-B14F-4D97-AF65-F5344CB8AC3E}">
        <p14:creationId xmlns:p14="http://schemas.microsoft.com/office/powerpoint/2010/main" val="1054150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Jitter </a:t>
            </a:r>
            <a:endParaRPr lang="en-US" b="1" dirty="0"/>
          </a:p>
        </p:txBody>
      </p:sp>
      <p:sp>
        <p:nvSpPr>
          <p:cNvPr id="3" name="Content Placeholder 2"/>
          <p:cNvSpPr>
            <a:spLocks noGrp="1"/>
          </p:cNvSpPr>
          <p:nvPr>
            <p:ph idx="1"/>
          </p:nvPr>
        </p:nvSpPr>
        <p:spPr/>
        <p:txBody>
          <a:bodyPr/>
          <a:lstStyle/>
          <a:p>
            <a:r>
              <a:rPr lang="en-US" b="1" dirty="0"/>
              <a:t>Jitter</a:t>
            </a:r>
            <a:r>
              <a:rPr lang="en-US" dirty="0"/>
              <a:t> refers to the variation in packet arrival times at the destination. </a:t>
            </a:r>
            <a:endParaRPr lang="en-US" dirty="0" smtClean="0"/>
          </a:p>
          <a:p>
            <a:r>
              <a:rPr lang="en-US" dirty="0" smtClean="0"/>
              <a:t>It </a:t>
            </a:r>
            <a:r>
              <a:rPr lang="en-US" dirty="0"/>
              <a:t>can be caused by variations in network congestion, routing changes, or other factors. </a:t>
            </a:r>
            <a:endParaRPr lang="en-US" dirty="0" smtClean="0"/>
          </a:p>
          <a:p>
            <a:r>
              <a:rPr lang="en-US" dirty="0" smtClean="0"/>
              <a:t>Jitter </a:t>
            </a:r>
            <a:r>
              <a:rPr lang="en-US" dirty="0"/>
              <a:t>can impact the quality of real-time applications like voice and video</a:t>
            </a:r>
          </a:p>
        </p:txBody>
      </p:sp>
    </p:spTree>
    <p:extLst>
      <p:ext uri="{BB962C8B-B14F-4D97-AF65-F5344CB8AC3E}">
        <p14:creationId xmlns:p14="http://schemas.microsoft.com/office/powerpoint/2010/main" val="120868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protocols</a:t>
            </a:r>
            <a:endParaRPr lang="en-US" b="1" dirty="0"/>
          </a:p>
        </p:txBody>
      </p:sp>
      <p:sp>
        <p:nvSpPr>
          <p:cNvPr id="3" name="Content Placeholder 2"/>
          <p:cNvSpPr>
            <a:spLocks noGrp="1"/>
          </p:cNvSpPr>
          <p:nvPr>
            <p:ph idx="1"/>
          </p:nvPr>
        </p:nvSpPr>
        <p:spPr/>
        <p:txBody>
          <a:bodyPr/>
          <a:lstStyle/>
          <a:p>
            <a:r>
              <a:rPr lang="en-US" dirty="0" smtClean="0"/>
              <a:t>This is a set of rules and procedures governing transmission between components in a computer network.</a:t>
            </a:r>
          </a:p>
          <a:p>
            <a:pPr marL="0" indent="0">
              <a:buNone/>
            </a:pPr>
            <a:r>
              <a:rPr lang="en-US" b="1" dirty="0" smtClean="0"/>
              <a:t>The functions of protocol in a network</a:t>
            </a:r>
            <a:endParaRPr lang="en-US" b="1" dirty="0"/>
          </a:p>
          <a:p>
            <a:r>
              <a:rPr lang="en-US" dirty="0" smtClean="0"/>
              <a:t>To identify each device in the communication path</a:t>
            </a:r>
          </a:p>
          <a:p>
            <a:r>
              <a:rPr lang="en-US" dirty="0" smtClean="0"/>
              <a:t>To secure the attention of the other devices</a:t>
            </a:r>
          </a:p>
          <a:p>
            <a:r>
              <a:rPr lang="en-US" dirty="0" smtClean="0"/>
              <a:t>To verify correct receipt of the transmitted message.</a:t>
            </a:r>
          </a:p>
          <a:p>
            <a:r>
              <a:rPr lang="en-US" dirty="0" smtClean="0"/>
              <a:t>To determine that a message requires retransmission if it is incomplete or has errors.</a:t>
            </a:r>
          </a:p>
          <a:p>
            <a:r>
              <a:rPr lang="en-US" dirty="0" smtClean="0"/>
              <a:t>To perform recovery when errors occur</a:t>
            </a:r>
            <a:endParaRPr lang="en-US" dirty="0"/>
          </a:p>
        </p:txBody>
      </p:sp>
    </p:spTree>
    <p:extLst>
      <p:ext uri="{BB962C8B-B14F-4D97-AF65-F5344CB8AC3E}">
        <p14:creationId xmlns:p14="http://schemas.microsoft.com/office/powerpoint/2010/main" val="792174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protocols</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a:t>Standard protocols </a:t>
            </a:r>
            <a:r>
              <a:rPr lang="en-US" dirty="0"/>
              <a:t>are a set of rules or conventions that define how data is transmitted over a network. They ensure that devices can communicate with each other </a:t>
            </a:r>
            <a:r>
              <a:rPr lang="en-US" dirty="0" smtClean="0"/>
              <a:t>effectively.</a:t>
            </a:r>
          </a:p>
          <a:p>
            <a:pPr marL="0" indent="0">
              <a:buNone/>
            </a:pPr>
            <a:r>
              <a:rPr lang="en-US" dirty="0" smtClean="0"/>
              <a:t>Examples are:</a:t>
            </a:r>
          </a:p>
          <a:p>
            <a:r>
              <a:rPr lang="en-US" b="1" dirty="0" smtClean="0"/>
              <a:t>Transmission Control Protocol </a:t>
            </a:r>
            <a:r>
              <a:rPr lang="en-US" dirty="0" smtClean="0"/>
              <a:t>(TCP). </a:t>
            </a:r>
            <a:r>
              <a:rPr lang="en-US" dirty="0"/>
              <a:t>A connection-oriented protocol that provides reliable, ordered, and error-checked delivery of </a:t>
            </a:r>
            <a:r>
              <a:rPr lang="en-US" dirty="0" smtClean="0"/>
              <a:t>data.</a:t>
            </a:r>
          </a:p>
          <a:p>
            <a:r>
              <a:rPr lang="en-US" b="1" dirty="0" smtClean="0"/>
              <a:t>Internet Protocol </a:t>
            </a:r>
            <a:r>
              <a:rPr lang="en-US" dirty="0" smtClean="0"/>
              <a:t>(IP). </a:t>
            </a:r>
            <a:r>
              <a:rPr lang="en-US" dirty="0"/>
              <a:t>A network layer protocol that deals with the routing and addressing of data </a:t>
            </a:r>
            <a:r>
              <a:rPr lang="en-US" dirty="0" smtClean="0"/>
              <a:t>packets. For example IPV4 and IPV6.</a:t>
            </a:r>
          </a:p>
          <a:p>
            <a:r>
              <a:rPr lang="en-US" b="1" dirty="0" smtClean="0"/>
              <a:t>Hypertext Transfer Protocol </a:t>
            </a:r>
            <a:r>
              <a:rPr lang="en-US" dirty="0" smtClean="0"/>
              <a:t>(HTTP). </a:t>
            </a:r>
            <a:r>
              <a:rPr lang="en-US" dirty="0"/>
              <a:t>A protocol for transmitting hypertext over the internet. It is the foundation of data communication on the World Wide </a:t>
            </a:r>
            <a:r>
              <a:rPr lang="en-US" dirty="0" smtClean="0"/>
              <a:t>Web.</a:t>
            </a:r>
          </a:p>
          <a:p>
            <a:r>
              <a:rPr lang="en-US" b="1" dirty="0" smtClean="0"/>
              <a:t>Telnet protocol </a:t>
            </a:r>
            <a:r>
              <a:rPr lang="en-US" i="1" dirty="0" smtClean="0"/>
              <a:t>– </a:t>
            </a:r>
            <a:r>
              <a:rPr lang="en-US" dirty="0"/>
              <a:t>It provides terminal emulation that allows a personal computer or workstation to act as a virtual terminal, access device for a server.</a:t>
            </a:r>
          </a:p>
          <a:p>
            <a:endParaRPr lang="en-US" dirty="0"/>
          </a:p>
        </p:txBody>
      </p:sp>
    </p:spTree>
    <p:extLst>
      <p:ext uri="{BB962C8B-B14F-4D97-AF65-F5344CB8AC3E}">
        <p14:creationId xmlns:p14="http://schemas.microsoft.com/office/powerpoint/2010/main" val="1824881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protocols</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File Transfer Protocol </a:t>
            </a:r>
            <a:r>
              <a:rPr lang="en-US" dirty="0" smtClean="0"/>
              <a:t>(FTP). </a:t>
            </a:r>
            <a:r>
              <a:rPr lang="en-US" dirty="0"/>
              <a:t>Used for transferring files between a client and a server on a computer </a:t>
            </a:r>
            <a:r>
              <a:rPr lang="en-US" dirty="0" smtClean="0"/>
              <a:t>network.</a:t>
            </a:r>
          </a:p>
          <a:p>
            <a:r>
              <a:rPr lang="en-US" b="1" dirty="0" smtClean="0"/>
              <a:t>Simple Mail Transfer Protocol </a:t>
            </a:r>
            <a:r>
              <a:rPr lang="en-US" dirty="0" smtClean="0"/>
              <a:t>(SMTP). </a:t>
            </a:r>
            <a:r>
              <a:rPr lang="en-US" dirty="0"/>
              <a:t>A protocol used for sending and receiving </a:t>
            </a:r>
            <a:r>
              <a:rPr lang="en-US" dirty="0" smtClean="0"/>
              <a:t>email.</a:t>
            </a:r>
          </a:p>
          <a:p>
            <a:r>
              <a:rPr lang="en-US" b="1" dirty="0" smtClean="0"/>
              <a:t>Post Office Protocol (POP) and Internet Message Access Protocol. </a:t>
            </a:r>
            <a:r>
              <a:rPr lang="en-US" dirty="0" smtClean="0"/>
              <a:t>These Protocols </a:t>
            </a:r>
            <a:r>
              <a:rPr lang="en-US" dirty="0"/>
              <a:t>used by email clients to retrieve emails from a mail </a:t>
            </a:r>
            <a:r>
              <a:rPr lang="en-US" dirty="0" smtClean="0"/>
              <a:t>server.</a:t>
            </a:r>
          </a:p>
          <a:p>
            <a:r>
              <a:rPr lang="en-US" b="1" dirty="0" smtClean="0"/>
              <a:t>Domain Name System </a:t>
            </a:r>
            <a:r>
              <a:rPr lang="en-US" dirty="0" smtClean="0"/>
              <a:t>(DNS). </a:t>
            </a:r>
            <a:r>
              <a:rPr lang="en-US" dirty="0"/>
              <a:t>Translates domain names into IP addresses, allowing users to access websites by name rather than numerical IP </a:t>
            </a:r>
            <a:r>
              <a:rPr lang="en-US" dirty="0" smtClean="0"/>
              <a:t>addresses.</a:t>
            </a:r>
          </a:p>
          <a:p>
            <a:r>
              <a:rPr lang="en-US" b="1" dirty="0" smtClean="0"/>
              <a:t>Dynamic Host Configuration Protocol </a:t>
            </a:r>
            <a:r>
              <a:rPr lang="en-US" dirty="0" smtClean="0"/>
              <a:t>(DHCP). </a:t>
            </a:r>
            <a:r>
              <a:rPr lang="en-US" dirty="0"/>
              <a:t>Automates the assignment of IP addresses and other network configuration information to devices on a </a:t>
            </a:r>
            <a:r>
              <a:rPr lang="en-US" dirty="0" smtClean="0"/>
              <a:t>network</a:t>
            </a:r>
          </a:p>
          <a:p>
            <a:r>
              <a:rPr lang="en-US" b="1" dirty="0" smtClean="0"/>
              <a:t>Secure Shell </a:t>
            </a:r>
            <a:r>
              <a:rPr lang="en-US" dirty="0" smtClean="0"/>
              <a:t>(SSH). </a:t>
            </a:r>
            <a:r>
              <a:rPr lang="en-US" dirty="0"/>
              <a:t>Provides secure command-line access to network devices</a:t>
            </a:r>
            <a:endParaRPr lang="en-US" b="1" dirty="0"/>
          </a:p>
        </p:txBody>
      </p:sp>
    </p:spTree>
    <p:extLst>
      <p:ext uri="{BB962C8B-B14F-4D97-AF65-F5344CB8AC3E}">
        <p14:creationId xmlns:p14="http://schemas.microsoft.com/office/powerpoint/2010/main" val="1984922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Reasons for using standard protocols</a:t>
            </a:r>
            <a:endParaRPr lang="en-US" b="1" dirty="0"/>
          </a:p>
        </p:txBody>
      </p:sp>
      <p:sp>
        <p:nvSpPr>
          <p:cNvPr id="3" name="Content Placeholder 2"/>
          <p:cNvSpPr>
            <a:spLocks noGrp="1"/>
          </p:cNvSpPr>
          <p:nvPr>
            <p:ph idx="1"/>
          </p:nvPr>
        </p:nvSpPr>
        <p:spPr>
          <a:xfrm>
            <a:off x="838200" y="1825625"/>
            <a:ext cx="10515600" cy="4830008"/>
          </a:xfrm>
        </p:spPr>
        <p:txBody>
          <a:bodyPr>
            <a:normAutofit fontScale="62500" lnSpcReduction="20000"/>
          </a:bodyPr>
          <a:lstStyle/>
          <a:p>
            <a:r>
              <a:rPr lang="en-US" dirty="0"/>
              <a:t>Standard protocols ensure that different devices and systems from various manufacturers can communicate with each other. This </a:t>
            </a:r>
            <a:r>
              <a:rPr lang="en-US" dirty="0" smtClean="0"/>
              <a:t>is Interoperability.</a:t>
            </a:r>
          </a:p>
          <a:p>
            <a:r>
              <a:rPr lang="en-US" dirty="0"/>
              <a:t>Standard protocols simplify the integration of new technologies and devices into existing networks. </a:t>
            </a:r>
            <a:endParaRPr lang="en-US" dirty="0" smtClean="0"/>
          </a:p>
          <a:p>
            <a:r>
              <a:rPr lang="en-US" dirty="0" smtClean="0"/>
              <a:t>Standard </a:t>
            </a:r>
            <a:r>
              <a:rPr lang="en-US" dirty="0"/>
              <a:t>protocols support the scalability of networks. As the size and complexity of a network grow, the use of standard protocols makes it easier to add new devices and expand infrastructure without major compatibility </a:t>
            </a:r>
            <a:r>
              <a:rPr lang="en-US" dirty="0" smtClean="0"/>
              <a:t>issues.</a:t>
            </a:r>
          </a:p>
          <a:p>
            <a:r>
              <a:rPr lang="en-US" dirty="0"/>
              <a:t>Organizations can choose hardware and software solutions from different vendors without worrying about compatibility </a:t>
            </a:r>
            <a:r>
              <a:rPr lang="en-US" dirty="0" smtClean="0"/>
              <a:t>issues.</a:t>
            </a:r>
          </a:p>
          <a:p>
            <a:r>
              <a:rPr lang="en-US" dirty="0"/>
              <a:t>Standard protocols enable global communication by providing a common language for devices </a:t>
            </a:r>
            <a:r>
              <a:rPr lang="en-US" dirty="0" smtClean="0"/>
              <a:t>worldwide.</a:t>
            </a:r>
          </a:p>
          <a:p>
            <a:r>
              <a:rPr lang="en-US" dirty="0"/>
              <a:t>Standard protocols often come with built-in security features</a:t>
            </a:r>
            <a:r>
              <a:rPr lang="en-US" dirty="0" smtClean="0"/>
              <a:t>.</a:t>
            </a:r>
          </a:p>
          <a:p>
            <a:r>
              <a:rPr lang="en-US" dirty="0"/>
              <a:t>Standardized protocols simplify the troubleshooting process. Network administrators and technicians can rely on established guidelines and documentation when diagnosing and resolving </a:t>
            </a:r>
            <a:r>
              <a:rPr lang="en-US" dirty="0" smtClean="0"/>
              <a:t>issues</a:t>
            </a:r>
          </a:p>
          <a:p>
            <a:r>
              <a:rPr lang="en-US" dirty="0"/>
              <a:t>Standard protocols foster innovation by allowing developers to focus on creating new applications and services without worrying too much about the underlying communication </a:t>
            </a:r>
            <a:r>
              <a:rPr lang="en-US" dirty="0" smtClean="0"/>
              <a:t>mechanisms.</a:t>
            </a:r>
          </a:p>
          <a:p>
            <a:r>
              <a:rPr lang="en-US" dirty="0"/>
              <a:t>The use of standard protocols can contribute to cost savings. Organizations can avoid the expenses associated with developing and maintaining proprietary communication solutions, and they have a broader range of affordable hardware and software options to choose from</a:t>
            </a:r>
          </a:p>
        </p:txBody>
      </p:sp>
    </p:spTree>
    <p:extLst>
      <p:ext uri="{BB962C8B-B14F-4D97-AF65-F5344CB8AC3E}">
        <p14:creationId xmlns:p14="http://schemas.microsoft.com/office/powerpoint/2010/main" val="1339436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Reasons for layered approach in networking.</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It </a:t>
            </a:r>
            <a:r>
              <a:rPr lang="en-US" dirty="0"/>
              <a:t>facilitates changes or upgrades to one layer without affecting the </a:t>
            </a:r>
            <a:r>
              <a:rPr lang="en-US" dirty="0" smtClean="0"/>
              <a:t>others.</a:t>
            </a:r>
          </a:p>
          <a:p>
            <a:r>
              <a:rPr lang="en-US" dirty="0"/>
              <a:t>The separation of functions into distinct layers promotes interoperability</a:t>
            </a:r>
            <a:r>
              <a:rPr lang="en-US" dirty="0" smtClean="0"/>
              <a:t>.</a:t>
            </a:r>
          </a:p>
          <a:p>
            <a:r>
              <a:rPr lang="en-US" dirty="0"/>
              <a:t>The layered approach simplifies the design process. Designers can focus on one layer at a time, specifying its functions and interactions. </a:t>
            </a:r>
            <a:endParaRPr lang="en-US" dirty="0" smtClean="0"/>
          </a:p>
          <a:p>
            <a:r>
              <a:rPr lang="en-US" dirty="0"/>
              <a:t>Troubleshooting and maintenance become more straightforward because issues can be isolated to a specific layer</a:t>
            </a:r>
            <a:r>
              <a:rPr lang="en-US" dirty="0" smtClean="0"/>
              <a:t>.</a:t>
            </a:r>
          </a:p>
          <a:p>
            <a:r>
              <a:rPr lang="en-US" dirty="0"/>
              <a:t>Each layer can have its own set of protocols and standards. This makes it easier to update or replace protocols at one layer without affecting the entire network. </a:t>
            </a:r>
            <a:endParaRPr lang="en-US" dirty="0" smtClean="0"/>
          </a:p>
          <a:p>
            <a:r>
              <a:rPr lang="en-US" dirty="0"/>
              <a:t>Changes or upgrades in one layer do not necessarily impact the other layers.</a:t>
            </a:r>
          </a:p>
        </p:txBody>
      </p:sp>
    </p:spTree>
    <p:extLst>
      <p:ext uri="{BB962C8B-B14F-4D97-AF65-F5344CB8AC3E}">
        <p14:creationId xmlns:p14="http://schemas.microsoft.com/office/powerpoint/2010/main" val="612450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OSI model</a:t>
            </a:r>
            <a:endParaRPr lang="en-US" b="1" dirty="0"/>
          </a:p>
        </p:txBody>
      </p:sp>
      <p:sp>
        <p:nvSpPr>
          <p:cNvPr id="3" name="Content Placeholder 2"/>
          <p:cNvSpPr>
            <a:spLocks noGrp="1"/>
          </p:cNvSpPr>
          <p:nvPr>
            <p:ph idx="1"/>
          </p:nvPr>
        </p:nvSpPr>
        <p:spPr/>
        <p:txBody>
          <a:bodyPr/>
          <a:lstStyle/>
          <a:p>
            <a:r>
              <a:rPr lang="en-US" dirty="0"/>
              <a:t>The OSI model consists of seven layers, each serving a specific </a:t>
            </a:r>
            <a:r>
              <a:rPr lang="en-US" dirty="0" smtClean="0"/>
              <a:t>function.</a:t>
            </a:r>
          </a:p>
          <a:p>
            <a:endParaRPr lang="en-US" dirty="0"/>
          </a:p>
        </p:txBody>
      </p:sp>
      <p:pic>
        <p:nvPicPr>
          <p:cNvPr id="4" name="Picture 2" descr="https://s7280.pcdn.co/wp-content/uploads/2018/06/osi-model-7-layers-1.png"/>
          <p:cNvPicPr>
            <a:picLocks noChangeAspect="1" noChangeArrowheads="1"/>
          </p:cNvPicPr>
          <p:nvPr/>
        </p:nvPicPr>
        <p:blipFill rotWithShape="1">
          <a:blip r:embed="rId2">
            <a:extLst>
              <a:ext uri="{28A0092B-C50C-407E-A947-70E740481C1C}">
                <a14:useLocalDpi xmlns:a14="http://schemas.microsoft.com/office/drawing/2010/main" val="0"/>
              </a:ext>
            </a:extLst>
          </a:blip>
          <a:srcRect t="16553" r="58314" b="4553"/>
          <a:stretch/>
        </p:blipFill>
        <p:spPr bwMode="auto">
          <a:xfrm>
            <a:off x="3195938" y="2250581"/>
            <a:ext cx="2382368" cy="406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47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Physical layer</a:t>
            </a:r>
            <a:endParaRPr lang="en-US" b="1" dirty="0"/>
          </a:p>
        </p:txBody>
      </p:sp>
      <p:sp>
        <p:nvSpPr>
          <p:cNvPr id="3" name="Content Placeholder 2"/>
          <p:cNvSpPr>
            <a:spLocks noGrp="1"/>
          </p:cNvSpPr>
          <p:nvPr>
            <p:ph idx="1"/>
          </p:nvPr>
        </p:nvSpPr>
        <p:spPr/>
        <p:txBody>
          <a:bodyPr/>
          <a:lstStyle/>
          <a:p>
            <a:r>
              <a:rPr lang="en-US" dirty="0"/>
              <a:t>Concerned with the physical connection between </a:t>
            </a:r>
            <a:r>
              <a:rPr lang="en-US" dirty="0" smtClean="0"/>
              <a:t>devices. The protocols in the physical layer are: Ethernet, USB, </a:t>
            </a:r>
            <a:r>
              <a:rPr lang="en-US" smtClean="0"/>
              <a:t>HDMI.</a:t>
            </a:r>
            <a:endParaRPr lang="en-US" dirty="0" smtClean="0"/>
          </a:p>
        </p:txBody>
      </p:sp>
    </p:spTree>
    <p:extLst>
      <p:ext uri="{BB962C8B-B14F-4D97-AF65-F5344CB8AC3E}">
        <p14:creationId xmlns:p14="http://schemas.microsoft.com/office/powerpoint/2010/main" val="3669502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2011</Words>
  <Application>Microsoft Office PowerPoint</Application>
  <PresentationFormat>Widescreen</PresentationFormat>
  <Paragraphs>203</Paragraphs>
  <Slides>26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Open Sans</vt:lpstr>
      <vt:lpstr>Office Theme</vt:lpstr>
      <vt:lpstr>Module 7</vt:lpstr>
      <vt:lpstr>Standard Protocols</vt:lpstr>
      <vt:lpstr>Network protocols</vt:lpstr>
      <vt:lpstr>Standard protocols</vt:lpstr>
      <vt:lpstr>Standard protocols</vt:lpstr>
      <vt:lpstr>Reasons for using standard protocols</vt:lpstr>
      <vt:lpstr>Reasons for layered approach in networking.</vt:lpstr>
      <vt:lpstr>The OSI model</vt:lpstr>
      <vt:lpstr>The Physical layer</vt:lpstr>
      <vt:lpstr>Data link layer</vt:lpstr>
      <vt:lpstr>Network Layer</vt:lpstr>
      <vt:lpstr>Transport Layer</vt:lpstr>
      <vt:lpstr>Session Layer</vt:lpstr>
      <vt:lpstr>Presentation Layer</vt:lpstr>
      <vt:lpstr>Application Layer</vt:lpstr>
      <vt:lpstr>The OSI model compared to the TCP/IP model</vt:lpstr>
      <vt:lpstr>Protocols in different OSI layers</vt:lpstr>
      <vt:lpstr>Cont’d</vt:lpstr>
      <vt:lpstr>Cont’d</vt:lpstr>
      <vt:lpstr>Delays </vt:lpstr>
      <vt:lpstr>Propagation delay</vt:lpstr>
      <vt:lpstr>Transmission Delay</vt:lpstr>
      <vt:lpstr>Processing Delay</vt:lpstr>
      <vt:lpstr>Queuing delay</vt:lpstr>
      <vt:lpstr>Serialization delay</vt:lpstr>
      <vt:lpstr>Jitter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MISD LAB 2</dc:creator>
  <cp:lastModifiedBy>MISD LAB 2</cp:lastModifiedBy>
  <cp:revision>199</cp:revision>
  <dcterms:created xsi:type="dcterms:W3CDTF">2023-11-09T14:52:56Z</dcterms:created>
  <dcterms:modified xsi:type="dcterms:W3CDTF">2024-01-16T11:41:54Z</dcterms:modified>
</cp:coreProperties>
</file>