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6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5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4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717E-15F2-4737-A303-CF0E214A4B7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F9E1-3280-45CF-B946-CC57F9E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Computer Hardware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6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14" dirty="0" smtClean="0">
                <a:latin typeface="Times New Roman"/>
                <a:cs typeface="Times New Roman"/>
              </a:rPr>
              <a:t>Sh</a:t>
            </a:r>
            <a:r>
              <a:rPr lang="en-US" b="1" spc="-75" dirty="0" smtClean="0">
                <a:latin typeface="Times New Roman"/>
                <a:cs typeface="Times New Roman"/>
              </a:rPr>
              <a:t>o</a:t>
            </a:r>
            <a:r>
              <a:rPr lang="en-US" b="1" spc="-79" dirty="0" smtClean="0">
                <a:latin typeface="Times New Roman"/>
                <a:cs typeface="Times New Roman"/>
              </a:rPr>
              <a:t>r</a:t>
            </a:r>
            <a:r>
              <a:rPr lang="en-US" b="1" dirty="0" smtClean="0">
                <a:latin typeface="Times New Roman"/>
                <a:cs typeface="Times New Roman"/>
              </a:rPr>
              <a:t>t</a:t>
            </a:r>
            <a:r>
              <a:rPr lang="en-US" b="1" spc="-289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E</a:t>
            </a:r>
            <a:r>
              <a:rPr lang="en-US" b="1" spc="14" dirty="0" smtClean="0">
                <a:latin typeface="Times New Roman"/>
                <a:cs typeface="Times New Roman"/>
              </a:rPr>
              <a:t>x</a:t>
            </a:r>
            <a:r>
              <a:rPr lang="en-US" b="1" spc="-19" dirty="0" smtClean="0">
                <a:latin typeface="Times New Roman"/>
                <a:cs typeface="Times New Roman"/>
              </a:rPr>
              <a:t>p</a:t>
            </a:r>
            <a:r>
              <a:rPr lang="en-US" b="1" dirty="0" smtClean="0">
                <a:latin typeface="Times New Roman"/>
                <a:cs typeface="Times New Roman"/>
              </a:rPr>
              <a:t>l</a:t>
            </a:r>
            <a:r>
              <a:rPr lang="en-US" b="1" spc="9" dirty="0" smtClean="0">
                <a:latin typeface="Times New Roman"/>
                <a:cs typeface="Times New Roman"/>
              </a:rPr>
              <a:t>a</a:t>
            </a:r>
            <a:r>
              <a:rPr lang="en-US" b="1" spc="-19" dirty="0" smtClean="0">
                <a:latin typeface="Times New Roman"/>
                <a:cs typeface="Times New Roman"/>
              </a:rPr>
              <a:t>n</a:t>
            </a:r>
            <a:r>
              <a:rPr lang="en-US" b="1" spc="19" dirty="0" smtClean="0">
                <a:latin typeface="Times New Roman"/>
                <a:cs typeface="Times New Roman"/>
              </a:rPr>
              <a:t>a</a:t>
            </a:r>
            <a:r>
              <a:rPr lang="en-US" b="1" dirty="0" smtClean="0">
                <a:latin typeface="Times New Roman"/>
                <a:cs typeface="Times New Roman"/>
              </a:rPr>
              <a:t>ti</a:t>
            </a:r>
            <a:r>
              <a:rPr lang="en-US" b="1" spc="-34" dirty="0" smtClean="0">
                <a:latin typeface="Times New Roman"/>
                <a:cs typeface="Times New Roman"/>
              </a:rPr>
              <a:t>o</a:t>
            </a:r>
            <a:r>
              <a:rPr lang="en-US" b="1" dirty="0" smtClean="0">
                <a:latin typeface="Times New Roman"/>
                <a:cs typeface="Times New Roman"/>
              </a:rPr>
              <a:t>n</a:t>
            </a:r>
            <a:r>
              <a:rPr lang="en-US" b="1" spc="-150" dirty="0" smtClean="0">
                <a:latin typeface="Times New Roman"/>
                <a:cs typeface="Times New Roman"/>
              </a:rPr>
              <a:t> </a:t>
            </a:r>
            <a:r>
              <a:rPr lang="en-US" b="1" spc="19" dirty="0" smtClean="0">
                <a:latin typeface="Times New Roman"/>
                <a:cs typeface="Times New Roman"/>
              </a:rPr>
              <a:t>o</a:t>
            </a:r>
            <a:r>
              <a:rPr lang="en-US" b="1" dirty="0" smtClean="0">
                <a:latin typeface="Times New Roman"/>
                <a:cs typeface="Times New Roman"/>
              </a:rPr>
              <a:t>f</a:t>
            </a:r>
            <a:r>
              <a:rPr lang="en-US" b="1" spc="-100" dirty="0" smtClean="0">
                <a:latin typeface="Times New Roman"/>
                <a:cs typeface="Times New Roman"/>
              </a:rPr>
              <a:t> </a:t>
            </a:r>
            <a:r>
              <a:rPr lang="en-US" b="1" spc="-19" dirty="0" smtClean="0">
                <a:latin typeface="Times New Roman"/>
                <a:cs typeface="Times New Roman"/>
              </a:rPr>
              <a:t>k</a:t>
            </a:r>
            <a:r>
              <a:rPr lang="en-US" b="1" spc="-34" dirty="0" smtClean="0">
                <a:latin typeface="Times New Roman"/>
                <a:cs typeface="Times New Roman"/>
              </a:rPr>
              <a:t>e</a:t>
            </a:r>
            <a:r>
              <a:rPr lang="en-US" b="1" spc="-25" dirty="0" smtClean="0">
                <a:latin typeface="Times New Roman"/>
                <a:cs typeface="Times New Roman"/>
              </a:rPr>
              <a:t>y</a:t>
            </a:r>
            <a:r>
              <a:rPr lang="en-US" b="1" spc="-64" dirty="0" smtClean="0">
                <a:latin typeface="Times New Roman"/>
                <a:cs typeface="Times New Roman"/>
              </a:rPr>
              <a:t>b</a:t>
            </a:r>
            <a:r>
              <a:rPr lang="en-US" b="1" spc="-75" dirty="0" smtClean="0">
                <a:latin typeface="Times New Roman"/>
                <a:cs typeface="Times New Roman"/>
              </a:rPr>
              <a:t>oa</a:t>
            </a:r>
            <a:r>
              <a:rPr lang="en-US" b="1" spc="-34" dirty="0" smtClean="0">
                <a:latin typeface="Times New Roman"/>
                <a:cs typeface="Times New Roman"/>
              </a:rPr>
              <a:t>r</a:t>
            </a:r>
            <a:r>
              <a:rPr lang="en-US" b="1" dirty="0" smtClean="0">
                <a:latin typeface="Times New Roman"/>
                <a:cs typeface="Times New Roman"/>
              </a:rPr>
              <a:t>d</a:t>
            </a:r>
            <a:r>
              <a:rPr lang="en-US" b="1" spc="-300" dirty="0" smtClean="0">
                <a:latin typeface="Times New Roman"/>
                <a:cs typeface="Times New Roman"/>
              </a:rPr>
              <a:t> </a:t>
            </a:r>
            <a:r>
              <a:rPr lang="en-US" b="1" spc="25" dirty="0" smtClean="0">
                <a:latin typeface="Times New Roman"/>
                <a:cs typeface="Times New Roman"/>
              </a:rPr>
              <a:t>k</a:t>
            </a:r>
            <a:r>
              <a:rPr lang="en-US" b="1" spc="14" dirty="0" smtClean="0">
                <a:latin typeface="Times New Roman"/>
                <a:cs typeface="Times New Roman"/>
              </a:rPr>
              <a:t>e</a:t>
            </a:r>
            <a:r>
              <a:rPr lang="en-US" b="1" spc="19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>
                <a:latin typeface="Times New Roman"/>
                <a:cs typeface="Times New Roman"/>
              </a:rPr>
              <a:t>s</a:t>
            </a:r>
            <a:r>
              <a:rPr lang="en-US" b="1" spc="154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(</a:t>
            </a:r>
            <a:r>
              <a:rPr lang="en-US" b="1" spc="44" dirty="0" smtClean="0">
                <a:latin typeface="Times New Roman"/>
                <a:cs typeface="Times New Roman"/>
              </a:rPr>
              <a:t>B</a:t>
            </a:r>
            <a:r>
              <a:rPr lang="en-US" b="1" spc="-19" dirty="0" smtClean="0">
                <a:latin typeface="Times New Roman"/>
                <a:cs typeface="Times New Roman"/>
              </a:rPr>
              <a:t>u</a:t>
            </a:r>
            <a:r>
              <a:rPr lang="en-US" b="1" dirty="0" smtClean="0">
                <a:latin typeface="Times New Roman"/>
                <a:cs typeface="Times New Roman"/>
              </a:rPr>
              <a:t>tt</a:t>
            </a:r>
            <a:r>
              <a:rPr lang="en-US" b="1" spc="19" dirty="0" smtClean="0">
                <a:latin typeface="Times New Roman"/>
                <a:cs typeface="Times New Roman"/>
              </a:rPr>
              <a:t>o</a:t>
            </a:r>
            <a:r>
              <a:rPr lang="en-US" b="1" spc="-19" dirty="0" smtClean="0">
                <a:latin typeface="Times New Roman"/>
                <a:cs typeface="Times New Roman"/>
              </a:rPr>
              <a:t>n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3260" indent="-530656">
              <a:lnSpc>
                <a:spcPts val="3172"/>
              </a:lnSpc>
              <a:spcBef>
                <a:spcPts val="2062"/>
              </a:spcBef>
              <a:tabLst>
                <a:tab pos="685800" algn="l"/>
              </a:tabLst>
            </a:pPr>
            <a:r>
              <a:rPr lang="en-US" sz="2000" b="1" spc="14" dirty="0" smtClean="0">
                <a:latin typeface="Times New Roman"/>
                <a:cs typeface="Times New Roman"/>
              </a:rPr>
              <a:t>E</a:t>
            </a:r>
            <a:r>
              <a:rPr lang="en-US" sz="2000" b="1" spc="0" dirty="0" smtClean="0">
                <a:latin typeface="Times New Roman"/>
                <a:cs typeface="Times New Roman"/>
              </a:rPr>
              <a:t>N</a:t>
            </a:r>
            <a:r>
              <a:rPr lang="en-US" sz="2000" b="1" spc="19" dirty="0" smtClean="0">
                <a:latin typeface="Times New Roman"/>
                <a:cs typeface="Times New Roman"/>
              </a:rPr>
              <a:t>T</a:t>
            </a:r>
            <a:r>
              <a:rPr lang="en-US" sz="2000" b="1" spc="14" dirty="0" smtClean="0">
                <a:latin typeface="Times New Roman"/>
                <a:cs typeface="Times New Roman"/>
              </a:rPr>
              <a:t>E</a:t>
            </a:r>
            <a:r>
              <a:rPr lang="en-US" sz="2000" b="1" spc="0" dirty="0" smtClean="0">
                <a:latin typeface="Times New Roman"/>
                <a:cs typeface="Times New Roman"/>
              </a:rPr>
              <a:t>R</a:t>
            </a:r>
            <a:r>
              <a:rPr lang="en-US" sz="2000" b="1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44" dirty="0" smtClean="0">
                <a:latin typeface="Times New Roman"/>
                <a:cs typeface="Times New Roman"/>
              </a:rPr>
              <a:t>o</a:t>
            </a:r>
            <a:r>
              <a:rPr lang="en-US" sz="2000" b="1" spc="0" dirty="0" smtClean="0">
                <a:latin typeface="Times New Roman"/>
                <a:cs typeface="Times New Roman"/>
              </a:rPr>
              <a:t>r</a:t>
            </a:r>
            <a:r>
              <a:rPr lang="en-US" sz="2000" b="1" spc="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0" dirty="0" smtClean="0">
                <a:latin typeface="Times New Roman"/>
                <a:cs typeface="Times New Roman"/>
              </a:rPr>
              <a:t>R</a:t>
            </a:r>
            <a:r>
              <a:rPr lang="en-US" sz="2000" b="1" spc="19" dirty="0" smtClean="0">
                <a:latin typeface="Times New Roman"/>
                <a:cs typeface="Times New Roman"/>
              </a:rPr>
              <a:t>E</a:t>
            </a:r>
            <a:r>
              <a:rPr lang="en-US" sz="2000" b="1" spc="14" dirty="0" smtClean="0">
                <a:latin typeface="Times New Roman"/>
                <a:cs typeface="Times New Roman"/>
              </a:rPr>
              <a:t>T</a:t>
            </a:r>
            <a:r>
              <a:rPr lang="en-US" sz="2000" b="1" spc="0" dirty="0" smtClean="0">
                <a:latin typeface="Times New Roman"/>
                <a:cs typeface="Times New Roman"/>
              </a:rPr>
              <a:t>U</a:t>
            </a:r>
            <a:r>
              <a:rPr lang="en-US" sz="2000" b="1" spc="9" dirty="0" smtClean="0">
                <a:latin typeface="Times New Roman"/>
                <a:cs typeface="Times New Roman"/>
              </a:rPr>
              <a:t>R</a:t>
            </a:r>
            <a:r>
              <a:rPr lang="en-US" sz="2000" b="1" spc="0" dirty="0" smtClean="0">
                <a:latin typeface="Times New Roman"/>
                <a:cs typeface="Times New Roman"/>
              </a:rPr>
              <a:t>N</a:t>
            </a:r>
            <a:r>
              <a:rPr lang="en-US" sz="2000" b="1" spc="11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-</a:t>
            </a:r>
            <a:r>
              <a:rPr lang="en-US" sz="2000" spc="24" dirty="0" smtClean="0">
                <a:latin typeface="Times New Roman"/>
                <a:cs typeface="Times New Roman"/>
              </a:rPr>
              <a:t> </a:t>
            </a:r>
            <a:r>
              <a:rPr lang="en-US" sz="2000" spc="19" dirty="0" smtClean="0">
                <a:latin typeface="Times New Roman"/>
                <a:cs typeface="Times New Roman"/>
              </a:rPr>
              <a:t>M</a:t>
            </a:r>
            <a:r>
              <a:rPr lang="en-US" sz="2000" spc="0" dirty="0" smtClean="0">
                <a:latin typeface="Times New Roman"/>
                <a:cs typeface="Times New Roman"/>
              </a:rPr>
              <a:t>o</a:t>
            </a:r>
            <a:r>
              <a:rPr lang="en-US" sz="2000" spc="-44" dirty="0" smtClean="0">
                <a:latin typeface="Times New Roman"/>
                <a:cs typeface="Times New Roman"/>
              </a:rPr>
              <a:t>v</a:t>
            </a:r>
            <a:r>
              <a:rPr lang="en-US" sz="2000" spc="9" dirty="0" smtClean="0">
                <a:latin typeface="Times New Roman"/>
                <a:cs typeface="Times New Roman"/>
              </a:rPr>
              <a:t>e</a:t>
            </a:r>
            <a:r>
              <a:rPr lang="en-US" sz="2000" spc="0" dirty="0" smtClean="0">
                <a:latin typeface="Times New Roman"/>
                <a:cs typeface="Times New Roman"/>
              </a:rPr>
              <a:t>s</a:t>
            </a:r>
            <a:r>
              <a:rPr lang="en-US" sz="2000" spc="74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-54" dirty="0" smtClean="0">
                <a:latin typeface="Times New Roman"/>
                <a:cs typeface="Times New Roman"/>
              </a:rPr>
              <a:t>h</a:t>
            </a:r>
            <a:r>
              <a:rPr lang="en-US" sz="2000" spc="0" dirty="0" smtClean="0">
                <a:latin typeface="Times New Roman"/>
                <a:cs typeface="Times New Roman"/>
              </a:rPr>
              <a:t>e</a:t>
            </a:r>
            <a:r>
              <a:rPr lang="en-US" sz="2000" spc="68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c</a:t>
            </a:r>
            <a:r>
              <a:rPr lang="en-US" sz="2000" spc="-44" dirty="0" smtClean="0">
                <a:latin typeface="Times New Roman"/>
                <a:cs typeface="Times New Roman"/>
              </a:rPr>
              <a:t>u</a:t>
            </a:r>
            <a:r>
              <a:rPr lang="en-US" sz="2000" spc="-14" dirty="0" smtClean="0">
                <a:latin typeface="Times New Roman"/>
                <a:cs typeface="Times New Roman"/>
              </a:rPr>
              <a:t>r</a:t>
            </a:r>
            <a:r>
              <a:rPr lang="en-US" sz="2000" spc="14" dirty="0" smtClean="0">
                <a:latin typeface="Times New Roman"/>
                <a:cs typeface="Times New Roman"/>
              </a:rPr>
              <a:t>s</a:t>
            </a:r>
            <a:r>
              <a:rPr lang="en-US" sz="2000" spc="0" dirty="0" smtClean="0">
                <a:latin typeface="Times New Roman"/>
                <a:cs typeface="Times New Roman"/>
              </a:rPr>
              <a:t>or</a:t>
            </a:r>
            <a:r>
              <a:rPr lang="en-US" sz="2000" spc="133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do</a:t>
            </a:r>
            <a:r>
              <a:rPr lang="en-US" sz="2000" spc="4" dirty="0" smtClean="0">
                <a:latin typeface="Times New Roman"/>
                <a:cs typeface="Times New Roman"/>
              </a:rPr>
              <a:t>w</a:t>
            </a:r>
            <a:r>
              <a:rPr lang="en-US" sz="2000" spc="0" dirty="0" smtClean="0">
                <a:latin typeface="Times New Roman"/>
                <a:cs typeface="Times New Roman"/>
              </a:rPr>
              <a:t>n</a:t>
            </a:r>
            <a:r>
              <a:rPr lang="en-US" sz="2000" spc="211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o</a:t>
            </a:r>
            <a:r>
              <a:rPr lang="en-US" sz="2000" spc="-44" dirty="0" smtClean="0">
                <a:latin typeface="Times New Roman"/>
                <a:cs typeface="Times New Roman"/>
              </a:rPr>
              <a:t>n</a:t>
            </a:r>
            <a:r>
              <a:rPr lang="en-US" sz="2000" spc="0" dirty="0" smtClean="0">
                <a:latin typeface="Times New Roman"/>
                <a:cs typeface="Times New Roman"/>
              </a:rPr>
              <a:t>e </a:t>
            </a:r>
            <a:r>
              <a:rPr lang="en-US" sz="2000" spc="-54" dirty="0" smtClean="0">
                <a:latin typeface="Times New Roman"/>
                <a:cs typeface="Times New Roman"/>
              </a:rPr>
              <a:t>li</a:t>
            </a:r>
            <a:r>
              <a:rPr lang="en-US" sz="2000" spc="-44" dirty="0" smtClean="0">
                <a:latin typeface="Times New Roman"/>
                <a:cs typeface="Times New Roman"/>
              </a:rPr>
              <a:t>n</a:t>
            </a:r>
            <a:r>
              <a:rPr lang="en-US" sz="2000" spc="0" dirty="0" smtClean="0">
                <a:latin typeface="Times New Roman"/>
                <a:cs typeface="Times New Roman"/>
              </a:rPr>
              <a:t>e</a:t>
            </a:r>
            <a:r>
              <a:rPr lang="en-US" sz="2000" spc="231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-44" dirty="0" smtClean="0">
                <a:latin typeface="Times New Roman"/>
                <a:cs typeface="Times New Roman"/>
              </a:rPr>
              <a:t>n</a:t>
            </a:r>
            <a:r>
              <a:rPr lang="en-US" sz="2000" spc="0" dirty="0" smtClean="0">
                <a:latin typeface="Times New Roman"/>
                <a:cs typeface="Times New Roman"/>
              </a:rPr>
              <a:t>d</a:t>
            </a:r>
            <a:r>
              <a:rPr lang="en-US" sz="2000" spc="69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to</a:t>
            </a:r>
            <a:r>
              <a:rPr lang="en-US" sz="2000" spc="51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-54" dirty="0" smtClean="0">
                <a:latin typeface="Times New Roman"/>
                <a:cs typeface="Times New Roman"/>
              </a:rPr>
              <a:t>h</a:t>
            </a:r>
            <a:r>
              <a:rPr lang="en-US" sz="2000" spc="0" dirty="0" smtClean="0">
                <a:latin typeface="Times New Roman"/>
                <a:cs typeface="Times New Roman"/>
              </a:rPr>
              <a:t>e</a:t>
            </a:r>
            <a:r>
              <a:rPr lang="en-US" sz="2000" spc="78" dirty="0" smtClean="0">
                <a:latin typeface="Times New Roman"/>
                <a:cs typeface="Times New Roman"/>
              </a:rPr>
              <a:t> </a:t>
            </a:r>
            <a:r>
              <a:rPr lang="en-US" sz="2000" spc="-54" dirty="0" smtClean="0">
                <a:latin typeface="Times New Roman"/>
                <a:cs typeface="Times New Roman"/>
              </a:rPr>
              <a:t>l</a:t>
            </a:r>
            <a:r>
              <a:rPr lang="en-US" sz="2000" spc="9" dirty="0" smtClean="0">
                <a:latin typeface="Times New Roman"/>
                <a:cs typeface="Times New Roman"/>
              </a:rPr>
              <a:t>e</a:t>
            </a:r>
            <a:r>
              <a:rPr lang="en-US" sz="2000" spc="-64" dirty="0" smtClean="0">
                <a:latin typeface="Times New Roman"/>
                <a:cs typeface="Times New Roman"/>
              </a:rPr>
              <a:t>f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66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m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-64" dirty="0" smtClean="0">
                <a:latin typeface="Times New Roman"/>
                <a:cs typeface="Times New Roman"/>
              </a:rPr>
              <a:t>r</a:t>
            </a:r>
            <a:r>
              <a:rPr lang="en-US" sz="2000" spc="-44" dirty="0" smtClean="0">
                <a:latin typeface="Times New Roman"/>
                <a:cs typeface="Times New Roman"/>
              </a:rPr>
              <a:t>g</a:t>
            </a:r>
            <a:r>
              <a:rPr lang="en-US" sz="2000" spc="-54" dirty="0" smtClean="0">
                <a:latin typeface="Times New Roman"/>
                <a:cs typeface="Times New Roman"/>
              </a:rPr>
              <a:t>i</a:t>
            </a:r>
            <a:r>
              <a:rPr lang="en-US" sz="2000" spc="-44" dirty="0" smtClean="0">
                <a:latin typeface="Times New Roman"/>
                <a:cs typeface="Times New Roman"/>
              </a:rPr>
              <a:t>n</a:t>
            </a:r>
            <a:r>
              <a:rPr lang="en-US" sz="2000" spc="0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spc="0" dirty="0" smtClean="0">
                <a:latin typeface="Times New Roman"/>
                <a:cs typeface="Times New Roman"/>
              </a:rPr>
              <a:t>D</a:t>
            </a:r>
            <a:r>
              <a:rPr lang="en-US" sz="2000" b="1" spc="19" dirty="0" smtClean="0">
                <a:latin typeface="Times New Roman"/>
                <a:cs typeface="Times New Roman"/>
              </a:rPr>
              <a:t>E</a:t>
            </a:r>
            <a:r>
              <a:rPr lang="en-US" sz="2000" b="1" spc="0" dirty="0" smtClean="0">
                <a:latin typeface="Times New Roman"/>
                <a:cs typeface="Times New Roman"/>
              </a:rPr>
              <a:t>L</a:t>
            </a:r>
            <a:r>
              <a:rPr lang="en-US" sz="2000" b="1" spc="-8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44" dirty="0" smtClean="0">
                <a:latin typeface="Times New Roman"/>
                <a:cs typeface="Times New Roman"/>
              </a:rPr>
              <a:t>o</a:t>
            </a:r>
            <a:r>
              <a:rPr lang="en-US" sz="2000" b="1" spc="0" dirty="0" smtClean="0">
                <a:latin typeface="Times New Roman"/>
                <a:cs typeface="Times New Roman"/>
              </a:rPr>
              <a:t>r</a:t>
            </a:r>
            <a:r>
              <a:rPr lang="en-US" sz="2000" b="1" spc="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0" dirty="0" smtClean="0">
                <a:latin typeface="Times New Roman"/>
                <a:cs typeface="Times New Roman"/>
              </a:rPr>
              <a:t>D</a:t>
            </a:r>
            <a:r>
              <a:rPr lang="en-US" sz="2000" b="1" spc="19" dirty="0" smtClean="0">
                <a:latin typeface="Times New Roman"/>
                <a:cs typeface="Times New Roman"/>
              </a:rPr>
              <a:t>E</a:t>
            </a:r>
            <a:r>
              <a:rPr lang="en-US" sz="2000" b="1" spc="14" dirty="0" smtClean="0">
                <a:latin typeface="Times New Roman"/>
                <a:cs typeface="Times New Roman"/>
              </a:rPr>
              <a:t>LET</a:t>
            </a:r>
            <a:r>
              <a:rPr lang="en-US" sz="2000" b="1" spc="0" dirty="0" smtClean="0">
                <a:latin typeface="Times New Roman"/>
                <a:cs typeface="Times New Roman"/>
              </a:rPr>
              <a:t>E</a:t>
            </a:r>
            <a:r>
              <a:rPr lang="en-US" sz="2000" b="1" spc="1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-</a:t>
            </a:r>
            <a:r>
              <a:rPr lang="en-US" sz="2000" spc="29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D</a:t>
            </a:r>
            <a:r>
              <a:rPr lang="en-US" sz="2000" spc="14" dirty="0" smtClean="0">
                <a:latin typeface="Times New Roman"/>
                <a:cs typeface="Times New Roman"/>
              </a:rPr>
              <a:t>e</a:t>
            </a:r>
            <a:r>
              <a:rPr lang="en-US" sz="2000" spc="-54" dirty="0" smtClean="0">
                <a:latin typeface="Times New Roman"/>
                <a:cs typeface="Times New Roman"/>
              </a:rPr>
              <a:t>l</a:t>
            </a:r>
            <a:r>
              <a:rPr lang="en-US" sz="2000" spc="9" dirty="0" smtClean="0">
                <a:latin typeface="Times New Roman"/>
                <a:cs typeface="Times New Roman"/>
              </a:rPr>
              <a:t>e</a:t>
            </a:r>
            <a:r>
              <a:rPr lang="en-US" sz="2000" spc="0" dirty="0" smtClean="0">
                <a:latin typeface="Times New Roman"/>
                <a:cs typeface="Times New Roman"/>
              </a:rPr>
              <a:t>tes</a:t>
            </a:r>
            <a:r>
              <a:rPr lang="en-US" sz="2000" spc="82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-54" dirty="0" smtClean="0">
                <a:latin typeface="Times New Roman"/>
                <a:cs typeface="Times New Roman"/>
              </a:rPr>
              <a:t>h</a:t>
            </a:r>
            <a:r>
              <a:rPr lang="en-US" sz="2000" spc="0" dirty="0" smtClean="0">
                <a:latin typeface="Times New Roman"/>
                <a:cs typeface="Times New Roman"/>
              </a:rPr>
              <a:t>e</a:t>
            </a:r>
            <a:r>
              <a:rPr lang="en-US" sz="2000" spc="118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c</a:t>
            </a:r>
            <a:r>
              <a:rPr lang="en-US" sz="2000" spc="-44" dirty="0" smtClean="0">
                <a:latin typeface="Times New Roman"/>
                <a:cs typeface="Times New Roman"/>
              </a:rPr>
              <a:t>h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-14" dirty="0" smtClean="0">
                <a:latin typeface="Times New Roman"/>
                <a:cs typeface="Times New Roman"/>
              </a:rPr>
              <a:t>r</a:t>
            </a:r>
            <a:r>
              <a:rPr lang="en-US" sz="2000" spc="9" dirty="0" smtClean="0">
                <a:latin typeface="Times New Roman"/>
                <a:cs typeface="Times New Roman"/>
              </a:rPr>
              <a:t>ac</a:t>
            </a:r>
            <a:r>
              <a:rPr lang="en-US" sz="2000" spc="0" dirty="0" smtClean="0">
                <a:latin typeface="Times New Roman"/>
                <a:cs typeface="Times New Roman"/>
              </a:rPr>
              <a:t>ter</a:t>
            </a:r>
            <a:r>
              <a:rPr lang="en-US" sz="2000" spc="75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44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c</a:t>
            </a:r>
            <a:r>
              <a:rPr lang="en-US" sz="2000" spc="-45" dirty="0" smtClean="0">
                <a:latin typeface="Times New Roman"/>
                <a:cs typeface="Times New Roman"/>
              </a:rPr>
              <a:t>u</a:t>
            </a:r>
            <a:r>
              <a:rPr lang="en-US" sz="2000" spc="-15" dirty="0" smtClean="0">
                <a:latin typeface="Times New Roman"/>
                <a:cs typeface="Times New Roman"/>
              </a:rPr>
              <a:t>r</a:t>
            </a:r>
            <a:r>
              <a:rPr lang="en-US" sz="2000" spc="15" dirty="0" smtClean="0">
                <a:latin typeface="Times New Roman"/>
                <a:cs typeface="Times New Roman"/>
              </a:rPr>
              <a:t>s</a:t>
            </a:r>
            <a:r>
              <a:rPr lang="en-US" sz="2000" spc="0" dirty="0" smtClean="0">
                <a:latin typeface="Times New Roman"/>
                <a:cs typeface="Times New Roman"/>
              </a:rPr>
              <a:t>or 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-44" dirty="0" smtClean="0">
                <a:latin typeface="Times New Roman"/>
                <a:cs typeface="Times New Roman"/>
              </a:rPr>
              <a:t>n</a:t>
            </a:r>
            <a:r>
              <a:rPr lang="en-US" sz="2000" spc="0" dirty="0" smtClean="0">
                <a:latin typeface="Times New Roman"/>
                <a:cs typeface="Times New Roman"/>
              </a:rPr>
              <a:t>d/or</a:t>
            </a:r>
            <a:r>
              <a:rPr lang="en-US" sz="2000" spc="130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c</a:t>
            </a:r>
            <a:r>
              <a:rPr lang="en-US" sz="2000" spc="-44" dirty="0" smtClean="0">
                <a:latin typeface="Times New Roman"/>
                <a:cs typeface="Times New Roman"/>
              </a:rPr>
              <a:t>h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-14" dirty="0" smtClean="0">
                <a:latin typeface="Times New Roman"/>
                <a:cs typeface="Times New Roman"/>
              </a:rPr>
              <a:t>r</a:t>
            </a:r>
            <a:r>
              <a:rPr lang="en-US" sz="2000" spc="9" dirty="0" smtClean="0">
                <a:latin typeface="Times New Roman"/>
                <a:cs typeface="Times New Roman"/>
              </a:rPr>
              <a:t>ac</a:t>
            </a:r>
            <a:r>
              <a:rPr lang="en-US" sz="2000" spc="0" dirty="0" smtClean="0">
                <a:latin typeface="Times New Roman"/>
                <a:cs typeface="Times New Roman"/>
              </a:rPr>
              <a:t>te</a:t>
            </a:r>
            <a:r>
              <a:rPr lang="en-US" sz="2000" spc="-9" dirty="0" smtClean="0">
                <a:latin typeface="Times New Roman"/>
                <a:cs typeface="Times New Roman"/>
              </a:rPr>
              <a:t>r</a:t>
            </a:r>
            <a:r>
              <a:rPr lang="en-US" sz="2000" spc="0" dirty="0" smtClean="0">
                <a:latin typeface="Times New Roman"/>
                <a:cs typeface="Times New Roman"/>
              </a:rPr>
              <a:t>s</a:t>
            </a:r>
            <a:r>
              <a:rPr lang="en-US" sz="2000" spc="111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to</a:t>
            </a:r>
            <a:r>
              <a:rPr lang="en-US" sz="2000" spc="46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-54" dirty="0" smtClean="0">
                <a:latin typeface="Times New Roman"/>
                <a:cs typeface="Times New Roman"/>
              </a:rPr>
              <a:t>h</a:t>
            </a:r>
            <a:r>
              <a:rPr lang="en-US" sz="2000" spc="0" dirty="0" smtClean="0">
                <a:latin typeface="Times New Roman"/>
                <a:cs typeface="Times New Roman"/>
              </a:rPr>
              <a:t>e</a:t>
            </a:r>
            <a:r>
              <a:rPr lang="en-US" sz="2000" spc="68" dirty="0" smtClean="0">
                <a:latin typeface="Times New Roman"/>
                <a:cs typeface="Times New Roman"/>
              </a:rPr>
              <a:t> </a:t>
            </a:r>
            <a:r>
              <a:rPr lang="en-US" sz="2000" spc="-14" dirty="0" smtClean="0">
                <a:latin typeface="Times New Roman"/>
                <a:cs typeface="Times New Roman"/>
              </a:rPr>
              <a:t>r</a:t>
            </a:r>
            <a:r>
              <a:rPr lang="en-US" sz="2000" spc="-54" dirty="0" smtClean="0">
                <a:latin typeface="Times New Roman"/>
                <a:cs typeface="Times New Roman"/>
              </a:rPr>
              <a:t>i</a:t>
            </a:r>
            <a:r>
              <a:rPr lang="en-US" sz="2000" spc="-44" dirty="0" smtClean="0">
                <a:latin typeface="Times New Roman"/>
                <a:cs typeface="Times New Roman"/>
              </a:rPr>
              <a:t>gh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221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of</a:t>
            </a:r>
            <a:r>
              <a:rPr lang="en-US" sz="2000" spc="37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</a:t>
            </a:r>
            <a:r>
              <a:rPr lang="en-US" sz="2000" spc="-54" dirty="0" smtClean="0">
                <a:latin typeface="Times New Roman"/>
                <a:cs typeface="Times New Roman"/>
              </a:rPr>
              <a:t>h</a:t>
            </a:r>
            <a:r>
              <a:rPr lang="en-US" sz="2000" spc="0" dirty="0" smtClean="0">
                <a:latin typeface="Times New Roman"/>
                <a:cs typeface="Times New Roman"/>
              </a:rPr>
              <a:t>e</a:t>
            </a:r>
            <a:r>
              <a:rPr lang="en-US" sz="2000" spc="68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c</a:t>
            </a:r>
            <a:r>
              <a:rPr lang="en-US" sz="2000" spc="-44" dirty="0" smtClean="0">
                <a:latin typeface="Times New Roman"/>
                <a:cs typeface="Times New Roman"/>
              </a:rPr>
              <a:t>u</a:t>
            </a:r>
            <a:r>
              <a:rPr lang="en-US" sz="2000" spc="-14" dirty="0" smtClean="0">
                <a:latin typeface="Times New Roman"/>
                <a:cs typeface="Times New Roman"/>
              </a:rPr>
              <a:t>r</a:t>
            </a:r>
            <a:r>
              <a:rPr lang="en-US" sz="2000" spc="14" dirty="0" smtClean="0">
                <a:latin typeface="Times New Roman"/>
                <a:cs typeface="Times New Roman"/>
              </a:rPr>
              <a:t>s</a:t>
            </a:r>
            <a:r>
              <a:rPr lang="en-US" sz="2000" spc="0" dirty="0" smtClean="0">
                <a:latin typeface="Times New Roman"/>
                <a:cs typeface="Times New Roman"/>
              </a:rPr>
              <a:t>or</a:t>
            </a:r>
            <a:r>
              <a:rPr lang="en-US" sz="2000" spc="188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-44" dirty="0" smtClean="0">
                <a:latin typeface="Times New Roman"/>
                <a:cs typeface="Times New Roman"/>
              </a:rPr>
              <a:t>n</a:t>
            </a:r>
            <a:r>
              <a:rPr lang="en-US" sz="2000" spc="0" dirty="0" smtClean="0">
                <a:latin typeface="Times New Roman"/>
                <a:cs typeface="Times New Roman"/>
              </a:rPr>
              <a:t>d</a:t>
            </a:r>
            <a:r>
              <a:rPr lang="en-US" sz="2000" spc="74" dirty="0" smtClean="0">
                <a:latin typeface="Times New Roman"/>
                <a:cs typeface="Times New Roman"/>
              </a:rPr>
              <a:t> </a:t>
            </a:r>
            <a:r>
              <a:rPr lang="en-US" sz="2000" spc="9" dirty="0" smtClean="0">
                <a:latin typeface="Times New Roman"/>
                <a:cs typeface="Times New Roman"/>
              </a:rPr>
              <a:t>a</a:t>
            </a:r>
            <a:r>
              <a:rPr lang="en-US" sz="2000" spc="-54" dirty="0" smtClean="0">
                <a:latin typeface="Times New Roman"/>
                <a:cs typeface="Times New Roman"/>
              </a:rPr>
              <a:t>l</a:t>
            </a:r>
            <a:r>
              <a:rPr lang="en-US" sz="2000" spc="0" dirty="0" smtClean="0">
                <a:latin typeface="Times New Roman"/>
                <a:cs typeface="Times New Roman"/>
              </a:rPr>
              <a:t>l </a:t>
            </a:r>
            <a:r>
              <a:rPr lang="en-US" sz="2000" spc="-44" dirty="0" smtClean="0">
                <a:latin typeface="Times New Roman"/>
                <a:cs typeface="Times New Roman"/>
              </a:rPr>
              <a:t>h</a:t>
            </a:r>
            <a:r>
              <a:rPr lang="en-US" sz="2000" spc="-54" dirty="0" smtClean="0">
                <a:latin typeface="Times New Roman"/>
                <a:cs typeface="Times New Roman"/>
              </a:rPr>
              <a:t>i</a:t>
            </a:r>
            <a:r>
              <a:rPr lang="en-US" sz="2000" spc="-44" dirty="0" smtClean="0">
                <a:latin typeface="Times New Roman"/>
                <a:cs typeface="Times New Roman"/>
              </a:rPr>
              <a:t>g</a:t>
            </a:r>
            <a:r>
              <a:rPr lang="en-US" sz="2000" spc="0" dirty="0" smtClean="0">
                <a:latin typeface="Times New Roman"/>
                <a:cs typeface="Times New Roman"/>
              </a:rPr>
              <a:t>hl</a:t>
            </a:r>
            <a:r>
              <a:rPr lang="en-US" sz="2000" spc="-9" dirty="0" smtClean="0">
                <a:latin typeface="Times New Roman"/>
                <a:cs typeface="Times New Roman"/>
              </a:rPr>
              <a:t>i</a:t>
            </a:r>
            <a:r>
              <a:rPr lang="en-US" sz="2000" spc="0" dirty="0" smtClean="0">
                <a:latin typeface="Times New Roman"/>
                <a:cs typeface="Times New Roman"/>
              </a:rPr>
              <a:t>g</a:t>
            </a:r>
            <a:r>
              <a:rPr lang="en-US" sz="2000" spc="-44" dirty="0" smtClean="0">
                <a:latin typeface="Times New Roman"/>
                <a:cs typeface="Times New Roman"/>
              </a:rPr>
              <a:t>h</a:t>
            </a:r>
            <a:r>
              <a:rPr lang="en-US" sz="2000" spc="0" dirty="0" smtClean="0">
                <a:latin typeface="Times New Roman"/>
                <a:cs typeface="Times New Roman"/>
              </a:rPr>
              <a:t>ted</a:t>
            </a:r>
            <a:r>
              <a:rPr lang="en-US" sz="2000" spc="400" dirty="0" smtClean="0">
                <a:latin typeface="Times New Roman"/>
                <a:cs typeface="Times New Roman"/>
              </a:rPr>
              <a:t> </a:t>
            </a:r>
            <a:r>
              <a:rPr lang="en-US" sz="2000" spc="-14" dirty="0" smtClean="0">
                <a:latin typeface="Times New Roman"/>
                <a:cs typeface="Times New Roman"/>
              </a:rPr>
              <a:t>(</a:t>
            </a:r>
            <a:r>
              <a:rPr lang="en-US" sz="2000" spc="0" dirty="0" smtClean="0">
                <a:latin typeface="Times New Roman"/>
                <a:cs typeface="Times New Roman"/>
              </a:rPr>
              <a:t>or</a:t>
            </a:r>
            <a:r>
              <a:rPr lang="en-US" sz="2000" spc="46" dirty="0" smtClean="0">
                <a:latin typeface="Times New Roman"/>
                <a:cs typeface="Times New Roman"/>
              </a:rPr>
              <a:t> </a:t>
            </a:r>
            <a:r>
              <a:rPr lang="en-US" sz="2000" spc="14" dirty="0" smtClean="0">
                <a:latin typeface="Times New Roman"/>
                <a:cs typeface="Times New Roman"/>
              </a:rPr>
              <a:t>s</a:t>
            </a:r>
            <a:r>
              <a:rPr lang="en-US" sz="2000" spc="9" dirty="0" smtClean="0">
                <a:latin typeface="Times New Roman"/>
                <a:cs typeface="Times New Roman"/>
              </a:rPr>
              <a:t>e</a:t>
            </a:r>
            <a:r>
              <a:rPr lang="en-US" sz="2000" spc="-54" dirty="0" smtClean="0">
                <a:latin typeface="Times New Roman"/>
                <a:cs typeface="Times New Roman"/>
              </a:rPr>
              <a:t>l</a:t>
            </a:r>
            <a:r>
              <a:rPr lang="en-US" sz="2000" spc="9" dirty="0" smtClean="0">
                <a:latin typeface="Times New Roman"/>
                <a:cs typeface="Times New Roman"/>
              </a:rPr>
              <a:t>ec</a:t>
            </a:r>
            <a:r>
              <a:rPr lang="en-US" sz="2000" spc="0" dirty="0" smtClean="0">
                <a:latin typeface="Times New Roman"/>
                <a:cs typeface="Times New Roman"/>
              </a:rPr>
              <a:t>ted)</a:t>
            </a:r>
            <a:r>
              <a:rPr lang="en-US" sz="2000" spc="42" dirty="0" smtClean="0"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te</a:t>
            </a:r>
            <a:r>
              <a:rPr lang="en-US" sz="2000" spc="-40" dirty="0" smtClean="0">
                <a:latin typeface="Times New Roman"/>
                <a:cs typeface="Times New Roman"/>
              </a:rPr>
              <a:t>x</a:t>
            </a:r>
            <a:r>
              <a:rPr lang="en-US" sz="2000" spc="0" dirty="0" smtClean="0">
                <a:latin typeface="Times New Roman"/>
                <a:cs typeface="Times New Roman"/>
              </a:rPr>
              <a:t>t.</a:t>
            </a:r>
            <a:endParaRPr lang="en-US" dirty="0" smtClean="0"/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BKSP</a:t>
            </a:r>
            <a:r>
              <a:rPr lang="en-US" sz="2000" dirty="0" smtClean="0">
                <a:latin typeface="Times New Roman"/>
                <a:cs typeface="Times New Roman"/>
              </a:rPr>
              <a:t> or </a:t>
            </a:r>
            <a:r>
              <a:rPr lang="en-US" sz="2000" b="1" dirty="0" smtClean="0">
                <a:latin typeface="Times New Roman"/>
                <a:cs typeface="Times New Roman"/>
              </a:rPr>
              <a:t>BACKSPACE</a:t>
            </a:r>
            <a:r>
              <a:rPr lang="en-US" sz="2000" dirty="0" smtClean="0">
                <a:latin typeface="Times New Roman"/>
                <a:cs typeface="Times New Roman"/>
              </a:rPr>
              <a:t> – Deletes the character to the left of the cursor and all highlighted text.</a:t>
            </a: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SPACE BAR – </a:t>
            </a:r>
            <a:r>
              <a:rPr lang="en-US" sz="2000" dirty="0" smtClean="0">
                <a:latin typeface="Times New Roman"/>
                <a:cs typeface="Times New Roman"/>
              </a:rPr>
              <a:t>Moves the cursor one spaces at a time to the right.</a:t>
            </a: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SHIFT KEY – </a:t>
            </a:r>
            <a:r>
              <a:rPr lang="en-US" sz="2000" dirty="0" smtClean="0">
                <a:latin typeface="Times New Roman"/>
                <a:cs typeface="Times New Roman"/>
              </a:rPr>
              <a:t>Use the shift keys to type capital letters and to type the upper character on keys with two characters on them.</a:t>
            </a: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CAPS LOCK – </a:t>
            </a:r>
            <a:r>
              <a:rPr lang="en-US" sz="2000" dirty="0" smtClean="0">
                <a:latin typeface="Times New Roman"/>
                <a:cs typeface="Times New Roman"/>
              </a:rPr>
              <a:t>Locks the keyboard so it types capital letters.</a:t>
            </a: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TAB – </a:t>
            </a:r>
            <a:r>
              <a:rPr lang="en-US" sz="2000" dirty="0" smtClean="0">
                <a:latin typeface="Times New Roman"/>
                <a:cs typeface="Times New Roman"/>
              </a:rPr>
              <a:t>Moves the cursor five spaces to the right</a:t>
            </a: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ESC or ESCAPE – </a:t>
            </a:r>
            <a:r>
              <a:rPr lang="en-US" sz="2000" dirty="0" smtClean="0">
                <a:latin typeface="Times New Roman"/>
                <a:cs typeface="Times New Roman"/>
              </a:rPr>
              <a:t>Cancels a menu or dialogue box.</a:t>
            </a: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ARROW KEYS – </a:t>
            </a:r>
            <a:r>
              <a:rPr lang="en-US" sz="2000" dirty="0" smtClean="0">
                <a:latin typeface="Times New Roman"/>
                <a:cs typeface="Times New Roman"/>
              </a:rPr>
              <a:t>Moves the cursor around document without changing text.</a:t>
            </a:r>
          </a:p>
          <a:p>
            <a:pPr marL="689356" marR="241243" indent="-536752">
              <a:lnSpc>
                <a:spcPct val="101515"/>
              </a:lnSpc>
              <a:spcBef>
                <a:spcPts val="1479"/>
              </a:spcBef>
              <a:tabLst>
                <a:tab pos="6858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FUNCTION KEYS or F KEYS – </a:t>
            </a:r>
            <a:r>
              <a:rPr lang="en-US" sz="2000" dirty="0" smtClean="0">
                <a:latin typeface="Times New Roman"/>
                <a:cs typeface="Times New Roman"/>
              </a:rPr>
              <a:t>Access commands by themselves or in combination with the three command keys; CTRL, SHIFT and ALT.</a:t>
            </a:r>
            <a:endParaRPr lang="en-US" sz="2000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69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mouse is the pointing device which is used to select different objects. It has two buttons (left and right) that control the movement of the cursor.</a:t>
            </a:r>
          </a:p>
          <a:p>
            <a:r>
              <a:rPr lang="en-US" b="1" dirty="0" smtClean="0"/>
              <a:t>Left button – </a:t>
            </a:r>
            <a:r>
              <a:rPr lang="en-US" dirty="0" smtClean="0"/>
              <a:t>It is used to select menu options or commands by pointing and pressing the button once.</a:t>
            </a:r>
          </a:p>
          <a:p>
            <a:r>
              <a:rPr lang="en-US" b="1" dirty="0" smtClean="0"/>
              <a:t>Right button – </a:t>
            </a:r>
            <a:r>
              <a:rPr lang="en-US" dirty="0" smtClean="0"/>
              <a:t>It is used to access shortcut menu within windows application.</a:t>
            </a:r>
          </a:p>
          <a:p>
            <a:r>
              <a:rPr lang="en-US" b="1" dirty="0" smtClean="0"/>
              <a:t>Scroll wheel - </a:t>
            </a:r>
            <a:r>
              <a:rPr lang="en-US" dirty="0" smtClean="0"/>
              <a:t> It is used to show the hidden part of the document in different applications. For example in MS Word, MS Excel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592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Mouse</a:t>
            </a:r>
            <a:endParaRPr lang="en-US" b="1" dirty="0"/>
          </a:p>
        </p:txBody>
      </p:sp>
      <p:pic>
        <p:nvPicPr>
          <p:cNvPr id="7" name="Content Placeholder 6" descr="ICT LECTURE NOTES - PowerPoint (Product Activation Fail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5" t="29355" r="19112" b="17249"/>
          <a:stretch/>
        </p:blipFill>
        <p:spPr>
          <a:xfrm>
            <a:off x="2383436" y="1690688"/>
            <a:ext cx="7060368" cy="4140486"/>
          </a:xfrm>
        </p:spPr>
      </p:pic>
    </p:spTree>
    <p:extLst>
      <p:ext uri="{BB962C8B-B14F-4D97-AF65-F5344CB8AC3E}">
        <p14:creationId xmlns:p14="http://schemas.microsoft.com/office/powerpoint/2010/main" val="15271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Using the Mouse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96">
              <a:lnSpc>
                <a:spcPts val="2935"/>
              </a:lnSpc>
              <a:spcBef>
                <a:spcPts val="146"/>
              </a:spcBef>
            </a:pPr>
            <a:r>
              <a:rPr lang="en-US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b="1" spc="2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b="1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spc="-59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b="1" spc="9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2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42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205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74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ng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54" dirty="0">
                <a:latin typeface="Times New Roman"/>
                <a:cs typeface="Times New Roman"/>
              </a:rPr>
              <a:t>li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k</a:t>
            </a:r>
            <a:r>
              <a:rPr lang="en-US" spc="14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23" dirty="0">
                <a:latin typeface="Times New Roman"/>
                <a:cs typeface="Times New Roman"/>
              </a:rPr>
              <a:t> </a:t>
            </a:r>
            <a:r>
              <a:rPr lang="en-US" spc="-54" dirty="0" smtClean="0">
                <a:latin typeface="Times New Roman"/>
                <a:cs typeface="Times New Roman"/>
              </a:rPr>
              <a:t>l</a:t>
            </a:r>
            <a:r>
              <a:rPr lang="en-US" spc="9" dirty="0" smtClean="0">
                <a:latin typeface="Times New Roman"/>
                <a:cs typeface="Times New Roman"/>
              </a:rPr>
              <a:t>e</a:t>
            </a:r>
            <a:r>
              <a:rPr lang="en-US" spc="-64" dirty="0" smtClean="0">
                <a:latin typeface="Times New Roman"/>
                <a:cs typeface="Times New Roman"/>
              </a:rPr>
              <a:t>f</a:t>
            </a:r>
            <a:r>
              <a:rPr lang="en-US" dirty="0" smtClean="0">
                <a:latin typeface="Times New Roman"/>
                <a:cs typeface="Times New Roman"/>
              </a:rPr>
              <a:t>t o</a:t>
            </a:r>
            <a:r>
              <a:rPr lang="en-US" spc="-45" dirty="0" smtClean="0">
                <a:latin typeface="Times New Roman"/>
                <a:cs typeface="Times New Roman"/>
              </a:rPr>
              <a:t>n</a:t>
            </a:r>
            <a:r>
              <a:rPr lang="en-US" spc="10" dirty="0" smtClean="0">
                <a:latin typeface="Times New Roman"/>
                <a:cs typeface="Times New Roman"/>
              </a:rPr>
              <a:t>ce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796">
              <a:lnSpc>
                <a:spcPts val="2935"/>
              </a:lnSpc>
              <a:spcBef>
                <a:spcPts val="146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Rig</a:t>
            </a:r>
            <a:r>
              <a:rPr lang="en-US" b="1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b="1" spc="1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b="1" spc="3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2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1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210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ec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66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ng</a:t>
            </a:r>
            <a:r>
              <a:rPr lang="en-US" spc="5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54" dirty="0">
                <a:latin typeface="Times New Roman"/>
                <a:cs typeface="Times New Roman"/>
              </a:rPr>
              <a:t>li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k</a:t>
            </a:r>
            <a:r>
              <a:rPr lang="en-US" spc="13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68" dirty="0">
                <a:latin typeface="Times New Roman"/>
                <a:cs typeface="Times New Roman"/>
              </a:rPr>
              <a:t> 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spc="-44" dirty="0" smtClean="0">
                <a:latin typeface="Times New Roman"/>
                <a:cs typeface="Times New Roman"/>
              </a:rPr>
              <a:t>gh</a:t>
            </a:r>
            <a:r>
              <a:rPr lang="en-US" dirty="0" smtClean="0">
                <a:latin typeface="Times New Roman"/>
                <a:cs typeface="Times New Roman"/>
              </a:rPr>
              <a:t>t b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14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on</a:t>
            </a:r>
            <a:r>
              <a:rPr lang="en-US" spc="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45" dirty="0" smtClean="0">
                <a:latin typeface="Times New Roman"/>
                <a:cs typeface="Times New Roman"/>
              </a:rPr>
              <a:t>n</a:t>
            </a:r>
            <a:r>
              <a:rPr lang="en-US" spc="10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</a:p>
          <a:p>
            <a:pPr marL="18796">
              <a:lnSpc>
                <a:spcPts val="2935"/>
              </a:lnSpc>
              <a:spcBef>
                <a:spcPts val="146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b="1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b="1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r>
              <a:rPr lang="en-US" b="1" spc="2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b="1" spc="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2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1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74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ng</a:t>
            </a:r>
            <a:r>
              <a:rPr lang="en-US" spc="5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54" dirty="0">
                <a:latin typeface="Times New Roman"/>
                <a:cs typeface="Times New Roman"/>
              </a:rPr>
              <a:t>li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k</a:t>
            </a:r>
            <a:r>
              <a:rPr lang="en-US" spc="14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23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t </a:t>
            </a:r>
            <a:r>
              <a:rPr lang="en-US" spc="-100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21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4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q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k</a:t>
            </a:r>
            <a:r>
              <a:rPr lang="en-US" spc="-54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y</a:t>
            </a:r>
          </a:p>
          <a:p>
            <a:pPr marL="18796">
              <a:lnSpc>
                <a:spcPts val="2935"/>
              </a:lnSpc>
              <a:spcBef>
                <a:spcPts val="146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b="1" spc="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ag</a:t>
            </a:r>
            <a:r>
              <a:rPr lang="en-US" b="1" spc="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:</a:t>
            </a: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spc="-54" dirty="0">
                <a:latin typeface="Times New Roman"/>
                <a:cs typeface="Times New Roman"/>
              </a:rPr>
              <a:t>li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k</a:t>
            </a:r>
            <a:r>
              <a:rPr lang="en-US" spc="193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84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7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18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06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2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221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-100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211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6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ece</a:t>
            </a:r>
            <a:r>
              <a:rPr lang="en-US" spc="14" dirty="0">
                <a:latin typeface="Times New Roman"/>
                <a:cs typeface="Times New Roman"/>
              </a:rPr>
              <a:t>ss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8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127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ea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6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68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56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76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</a:t>
            </a:r>
            <a:r>
              <a:rPr lang="en-US" spc="-45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15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on</a:t>
            </a:r>
          </a:p>
          <a:p>
            <a:pPr marL="18796">
              <a:lnSpc>
                <a:spcPts val="2935"/>
              </a:lnSpc>
              <a:spcBef>
                <a:spcPts val="146"/>
              </a:spcBef>
            </a:pPr>
            <a:r>
              <a:rPr lang="en-US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b="1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="1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lang="en-US" b="1" spc="8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spc="-5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ee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b="1" spc="14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:</a:t>
            </a:r>
            <a:r>
              <a:rPr lang="en-US" spc="-39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ps</a:t>
            </a:r>
            <a:r>
              <a:rPr lang="en-US" spc="21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56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107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</a:t>
            </a:r>
            <a:r>
              <a:rPr lang="en-US" spc="4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9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101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07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pp</a:t>
            </a:r>
            <a:r>
              <a:rPr lang="en-US" spc="-54" dirty="0">
                <a:latin typeface="Times New Roman"/>
                <a:cs typeface="Times New Roman"/>
              </a:rPr>
              <a:t>li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9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</a:p>
          <a:p>
            <a:pPr marL="12700" marR="53080">
              <a:lnSpc>
                <a:spcPct val="95825"/>
              </a:lnSpc>
              <a:spcBef>
                <a:spcPts val="53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87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Mouse actions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8796" marR="732908" algn="just">
              <a:lnSpc>
                <a:spcPts val="2935"/>
              </a:lnSpc>
              <a:spcBef>
                <a:spcPts val="146"/>
              </a:spcBef>
            </a:pPr>
            <a:r>
              <a:rPr lang="en-US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b="1" spc="-4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b="1" spc="-6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b="1" spc="18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209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22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tem</a:t>
            </a:r>
            <a:r>
              <a:rPr lang="en-US" spc="138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ea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3" dirty="0">
                <a:latin typeface="Times New Roman"/>
                <a:cs typeface="Times New Roman"/>
              </a:rPr>
              <a:t> </a:t>
            </a:r>
            <a:r>
              <a:rPr lang="en-US" spc="-100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e po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spc="-44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ter</a:t>
            </a:r>
            <a:r>
              <a:rPr lang="en-US" spc="192" dirty="0" smtClean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76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75" dirty="0">
                <a:latin typeface="Times New Roman"/>
                <a:cs typeface="Times New Roman"/>
              </a:rPr>
              <a:t>'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4" dirty="0">
                <a:latin typeface="Times New Roman"/>
                <a:cs typeface="Times New Roman"/>
              </a:rPr>
              <a:t>u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44" dirty="0">
                <a:latin typeface="Times New Roman"/>
                <a:cs typeface="Times New Roman"/>
              </a:rPr>
              <a:t>h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32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33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18796" marR="414152" algn="just">
              <a:lnSpc>
                <a:spcPct val="95825"/>
              </a:lnSpc>
              <a:spcBef>
                <a:spcPts val="922"/>
              </a:spcBef>
            </a:pP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Clic</a:t>
            </a:r>
            <a:r>
              <a:rPr lang="en-US" b="1" spc="-5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b="1" spc="9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22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8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13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tap</a:t>
            </a:r>
            <a:r>
              <a:rPr lang="en-US" spc="23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19" dirty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r</a:t>
            </a:r>
            <a:r>
              <a:rPr lang="en-US" spc="10" dirty="0" smtClean="0">
                <a:latin typeface="Times New Roman"/>
                <a:cs typeface="Times New Roman"/>
              </a:rPr>
              <a:t>e</a:t>
            </a:r>
            <a:r>
              <a:rPr lang="en-US" spc="-55" dirty="0" smtClean="0">
                <a:latin typeface="Times New Roman"/>
                <a:cs typeface="Times New Roman"/>
              </a:rPr>
              <a:t>l</a:t>
            </a:r>
            <a:r>
              <a:rPr lang="en-US" spc="10" dirty="0" smtClean="0">
                <a:latin typeface="Times New Roman"/>
                <a:cs typeface="Times New Roman"/>
              </a:rPr>
              <a:t>ea</a:t>
            </a:r>
            <a:r>
              <a:rPr lang="en-US" spc="15" dirty="0" smtClean="0">
                <a:latin typeface="Times New Roman"/>
                <a:cs typeface="Times New Roman"/>
              </a:rPr>
              <a:t>s</a:t>
            </a:r>
            <a:r>
              <a:rPr lang="en-US" spc="10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) t</a:t>
            </a:r>
            <a:r>
              <a:rPr lang="en-US" spc="-54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123" dirty="0" smtClean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06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2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18796" algn="just">
              <a:lnSpc>
                <a:spcPts val="3172"/>
              </a:lnSpc>
              <a:spcBef>
                <a:spcPts val="874"/>
              </a:spcBef>
            </a:pP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Dou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b="1" spc="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P</a:t>
            </a:r>
            <a:r>
              <a:rPr lang="en-US" spc="4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int</a:t>
            </a:r>
            <a:r>
              <a:rPr lang="en-US" spc="4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2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50" dirty="0">
                <a:latin typeface="Times New Roman"/>
                <a:cs typeface="Times New Roman"/>
              </a:rPr>
              <a:t>e</a:t>
            </a:r>
            <a:r>
              <a:rPr lang="en-US" spc="-54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92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tap 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92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m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-45" dirty="0">
                <a:latin typeface="Times New Roman"/>
                <a:cs typeface="Times New Roman"/>
              </a:rPr>
              <a:t>u</a:t>
            </a:r>
            <a:r>
              <a:rPr lang="en-US" spc="1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dirty="0" smtClean="0">
                <a:latin typeface="Times New Roman"/>
                <a:cs typeface="Times New Roman"/>
              </a:rPr>
              <a:t>b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spc="39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39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spc="53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4" dirty="0">
                <a:latin typeface="Times New Roman"/>
                <a:cs typeface="Times New Roman"/>
              </a:rPr>
              <a:t>w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08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 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9" dirty="0">
                <a:latin typeface="Times New Roman"/>
                <a:cs typeface="Times New Roman"/>
              </a:rPr>
              <a:t>cce</a:t>
            </a:r>
            <a:r>
              <a:rPr lang="en-US" spc="14" dirty="0">
                <a:latin typeface="Times New Roman"/>
                <a:cs typeface="Times New Roman"/>
              </a:rPr>
              <a:t>ss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4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12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-</a:t>
            </a:r>
            <a:r>
              <a:rPr lang="en-US" spc="22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-59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ck</a:t>
            </a:r>
            <a:r>
              <a:rPr lang="en-US" spc="-14" dirty="0">
                <a:latin typeface="Times New Roman"/>
                <a:cs typeface="Times New Roman"/>
              </a:rPr>
              <a:t>-</a:t>
            </a:r>
            <a:r>
              <a:rPr lang="en-US" spc="5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-59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k</a:t>
            </a:r>
            <a:r>
              <a:rPr lang="en-US" spc="15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26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68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 </a:t>
            </a:r>
            <a:r>
              <a:rPr lang="en-US" spc="-44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ou</a:t>
            </a:r>
            <a:r>
              <a:rPr lang="en-US" spc="26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ca</a:t>
            </a:r>
            <a:r>
              <a:rPr lang="en-US" spc="-4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18796" marR="757292" algn="just">
              <a:lnSpc>
                <a:spcPct val="95825"/>
              </a:lnSpc>
              <a:spcBef>
                <a:spcPts val="930"/>
              </a:spcBef>
            </a:pP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Rig</a:t>
            </a:r>
            <a:r>
              <a:rPr lang="en-US" b="1" spc="-5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b="1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b="1" spc="-59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b="1" spc="30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22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8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12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tap</a:t>
            </a:r>
            <a:r>
              <a:rPr lang="en-US" spc="3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3" dirty="0">
                <a:latin typeface="Times New Roman"/>
                <a:cs typeface="Times New Roman"/>
              </a:rPr>
              <a:t> </a:t>
            </a:r>
            <a:r>
              <a:rPr lang="en-US" spc="-100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e button on the right.</a:t>
            </a:r>
          </a:p>
          <a:p>
            <a:pPr marL="18796" marR="757292" algn="just">
              <a:lnSpc>
                <a:spcPct val="95825"/>
              </a:lnSpc>
              <a:spcBef>
                <a:spcPts val="93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Drag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: </a:t>
            </a:r>
            <a:r>
              <a:rPr lang="en-US" dirty="0" smtClean="0">
                <a:latin typeface="Times New Roman"/>
                <a:cs typeface="Times New Roman"/>
              </a:rPr>
              <a:t>Point to an item, then hold down the left mouse button as you move the mouse. To drop the item, release the left mouse button.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35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Scanners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lnSpc>
                <a:spcPts val="3162"/>
              </a:lnSpc>
              <a:spcBef>
                <a:spcPts val="474"/>
              </a:spcBef>
              <a:buNone/>
              <a:tabLst>
                <a:tab pos="546100" algn="l"/>
              </a:tabLst>
            </a:pPr>
            <a:r>
              <a:rPr lang="en-US" sz="2400" dirty="0" smtClean="0">
                <a:solidFill>
                  <a:srgbClr val="4F81BB"/>
                </a:solidFill>
                <a:latin typeface="Wingdings"/>
                <a:cs typeface="Wingdings"/>
              </a:rPr>
              <a:t></a:t>
            </a:r>
            <a:r>
              <a:rPr lang="en-US" sz="2400" dirty="0">
                <a:solidFill>
                  <a:srgbClr val="4F81BB"/>
                </a:solidFill>
                <a:latin typeface="Times New Roman"/>
                <a:cs typeface="Times New Roman"/>
              </a:rPr>
              <a:t>	</a:t>
            </a:r>
            <a:r>
              <a:rPr lang="en-US" spc="-9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spc="-44" dirty="0">
                <a:latin typeface="Times New Roman"/>
                <a:cs typeface="Times New Roman"/>
              </a:rPr>
              <a:t>nn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spc="36" dirty="0">
                <a:latin typeface="Times New Roman"/>
                <a:cs typeface="Times New Roman"/>
              </a:rPr>
              <a:t> </a:t>
            </a:r>
            <a:r>
              <a:rPr lang="en-US" spc="-39" dirty="0">
                <a:latin typeface="Times New Roman"/>
                <a:cs typeface="Times New Roman"/>
              </a:rPr>
              <a:t>A</a:t>
            </a:r>
            <a:r>
              <a:rPr lang="en-US" spc="-54" dirty="0">
                <a:latin typeface="Times New Roman"/>
                <a:cs typeface="Times New Roman"/>
              </a:rPr>
              <a:t>ll</a:t>
            </a:r>
            <a:r>
              <a:rPr lang="en-US" dirty="0">
                <a:latin typeface="Times New Roman"/>
                <a:cs typeface="Times New Roman"/>
              </a:rPr>
              <a:t>ow</a:t>
            </a:r>
            <a:r>
              <a:rPr lang="en-US" spc="248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opy</a:t>
            </a:r>
            <a:r>
              <a:rPr lang="en-US" spc="8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24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4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oto</a:t>
            </a:r>
            <a:r>
              <a:rPr lang="en-US" spc="1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smtClean="0">
                <a:latin typeface="Times New Roman"/>
                <a:cs typeface="Times New Roman"/>
              </a:rPr>
              <a:t>p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54" dirty="0" smtClean="0">
                <a:latin typeface="Times New Roman"/>
                <a:cs typeface="Times New Roman"/>
              </a:rPr>
              <a:t>u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9" dirty="0" smtClean="0">
                <a:latin typeface="Times New Roman"/>
                <a:cs typeface="Times New Roman"/>
              </a:rPr>
              <a:t>e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143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v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81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4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obje</a:t>
            </a: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ts</a:t>
            </a:r>
            <a:r>
              <a:rPr lang="en-US" spc="7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7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62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15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. </a:t>
            </a:r>
          </a:p>
          <a:p>
            <a:pPr marL="549452">
              <a:lnSpc>
                <a:spcPts val="3162"/>
              </a:lnSpc>
              <a:spcBef>
                <a:spcPts val="202"/>
              </a:spcBef>
              <a:tabLst>
                <a:tab pos="546100" algn="l"/>
              </a:tabLst>
            </a:pPr>
            <a:r>
              <a:rPr lang="en-US" spc="-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8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18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29" dirty="0">
                <a:latin typeface="Times New Roman"/>
                <a:cs typeface="Times New Roman"/>
              </a:rPr>
              <a:t>r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39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4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3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68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ter</a:t>
            </a:r>
            <a:r>
              <a:rPr lang="en-US" spc="318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b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109" dirty="0" smtClean="0">
                <a:latin typeface="Times New Roman"/>
                <a:cs typeface="Times New Roman"/>
              </a:rPr>
              <a:t>m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0" marR="47540" indent="0">
              <a:lnSpc>
                <a:spcPct val="95825"/>
              </a:lnSpc>
              <a:spcBef>
                <a:spcPts val="927"/>
              </a:spcBef>
              <a:buNone/>
            </a:pPr>
            <a:r>
              <a:rPr lang="en-US" sz="2400" dirty="0">
                <a:solidFill>
                  <a:srgbClr val="4F81BB"/>
                </a:solidFill>
                <a:latin typeface="Wingdings"/>
                <a:cs typeface="Wingdings"/>
              </a:rPr>
              <a:t></a:t>
            </a:r>
            <a:r>
              <a:rPr lang="en-US" sz="2400" dirty="0">
                <a:solidFill>
                  <a:srgbClr val="4F81BB"/>
                </a:solidFill>
                <a:latin typeface="Times New Roman"/>
                <a:cs typeface="Times New Roman"/>
              </a:rPr>
              <a:t>   </a:t>
            </a:r>
            <a:r>
              <a:rPr lang="en-US" sz="2400" spc="200" dirty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-44" dirty="0">
                <a:latin typeface="Times New Roman"/>
                <a:cs typeface="Times New Roman"/>
              </a:rPr>
              <a:t>i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117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7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54" dirty="0">
                <a:latin typeface="Times New Roman"/>
                <a:cs typeface="Times New Roman"/>
              </a:rPr>
              <a:t>ll</a:t>
            </a:r>
            <a:r>
              <a:rPr lang="en-US" dirty="0">
                <a:latin typeface="Times New Roman"/>
                <a:cs typeface="Times New Roman"/>
              </a:rPr>
              <a:t>ow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12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6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1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8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39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16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234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54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 OCR (Optical Character Recognition) software to be able to later edit that text in your word processor.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15"/>
          <p:cNvSpPr/>
          <p:nvPr/>
        </p:nvSpPr>
        <p:spPr>
          <a:xfrm>
            <a:off x="3962400" y="4495800"/>
            <a:ext cx="36576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Touch Screen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special kind of screen which is sensitive to touch. Touching with their finger the desired icon or menu item displayed on the screen.</a:t>
            </a:r>
            <a:endParaRPr lang="en-US" dirty="0"/>
          </a:p>
        </p:txBody>
      </p:sp>
      <p:sp>
        <p:nvSpPr>
          <p:cNvPr id="4" name="object 18"/>
          <p:cNvSpPr/>
          <p:nvPr/>
        </p:nvSpPr>
        <p:spPr>
          <a:xfrm>
            <a:off x="685800" y="3499944"/>
            <a:ext cx="3581400" cy="26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7"/>
          <p:cNvSpPr/>
          <p:nvPr/>
        </p:nvSpPr>
        <p:spPr>
          <a:xfrm>
            <a:off x="6576849" y="3505200"/>
            <a:ext cx="3544613" cy="266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00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Bar Code Reader (BCR)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barcode is simply a numeric code represented as a series of lines. These lines can be read by a barcode reader/scanner, convert the data into electrical signal and send them to computer for processing.</a:t>
            </a:r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1295400" y="4001294"/>
            <a:ext cx="32766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7"/>
          <p:cNvSpPr/>
          <p:nvPr/>
        </p:nvSpPr>
        <p:spPr>
          <a:xfrm>
            <a:off x="7315200" y="4001294"/>
            <a:ext cx="4495800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19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Joysticks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joystick is mainly used for playing games. Small joysticks can also be found on some mobile phones.</a:t>
            </a:r>
          </a:p>
          <a:p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1379481" y="3086922"/>
            <a:ext cx="3917731" cy="309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5"/>
          <p:cNvSpPr/>
          <p:nvPr/>
        </p:nvSpPr>
        <p:spPr>
          <a:xfrm>
            <a:off x="7086600" y="2971800"/>
            <a:ext cx="4267200" cy="310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62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Light Pen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 pen is a device used as a pointing device to write on the screen of a computer.</a:t>
            </a:r>
          </a:p>
          <a:p>
            <a:endParaRPr lang="en-US" dirty="0"/>
          </a:p>
        </p:txBody>
      </p:sp>
      <p:sp>
        <p:nvSpPr>
          <p:cNvPr id="4" name="object 18"/>
          <p:cNvSpPr/>
          <p:nvPr/>
        </p:nvSpPr>
        <p:spPr>
          <a:xfrm>
            <a:off x="2133600" y="2869324"/>
            <a:ext cx="8534400" cy="3746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34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system comprises of the:</a:t>
            </a:r>
          </a:p>
          <a:p>
            <a:pPr lvl="2"/>
            <a:r>
              <a:rPr lang="en-US" dirty="0" smtClean="0"/>
              <a:t>hardware, </a:t>
            </a:r>
          </a:p>
          <a:p>
            <a:pPr lvl="2"/>
            <a:r>
              <a:rPr lang="en-US" dirty="0" smtClean="0"/>
              <a:t>software, </a:t>
            </a:r>
          </a:p>
          <a:p>
            <a:pPr lvl="2"/>
            <a:r>
              <a:rPr lang="en-US" dirty="0" smtClean="0"/>
              <a:t>data/information, </a:t>
            </a:r>
          </a:p>
          <a:p>
            <a:pPr lvl="2"/>
            <a:r>
              <a:rPr lang="en-US" dirty="0" smtClean="0"/>
              <a:t>people and </a:t>
            </a:r>
          </a:p>
          <a:p>
            <a:pPr lvl="2"/>
            <a:r>
              <a:rPr lang="en-US" dirty="0" smtClean="0"/>
              <a:t>procedures.</a:t>
            </a:r>
          </a:p>
          <a:p>
            <a:r>
              <a:rPr lang="en-US" dirty="0" smtClean="0"/>
              <a:t>Roles played by people in the computer system.</a:t>
            </a:r>
          </a:p>
          <a:p>
            <a:pPr lvl="2"/>
            <a:r>
              <a:rPr lang="en-US" dirty="0" smtClean="0"/>
              <a:t>People are designers</a:t>
            </a:r>
          </a:p>
          <a:p>
            <a:pPr lvl="2"/>
            <a:r>
              <a:rPr lang="en-US" dirty="0" smtClean="0"/>
              <a:t>People are manufacturers</a:t>
            </a:r>
          </a:p>
          <a:p>
            <a:pPr lvl="2"/>
            <a:r>
              <a:rPr lang="en-US" dirty="0" smtClean="0"/>
              <a:t>People use computer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Touchpad / Trackpad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pointing device found on most laptops</a:t>
            </a:r>
          </a:p>
          <a:p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1828800" y="2438400"/>
            <a:ext cx="7725103" cy="387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245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Digital Camera</a:t>
            </a:r>
            <a:endParaRPr lang="en-US" b="1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Video Camera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video cameras do not directly input data into a computer, the captured movies are stored on video-tape or memory cards and later transferred to a computer.</a:t>
            </a:r>
          </a:p>
          <a:p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2590800" y="3507827"/>
            <a:ext cx="58674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35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Web Cam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camera used to feed live video into a computer.</a:t>
            </a:r>
          </a:p>
          <a:p>
            <a:r>
              <a:rPr lang="en-US" dirty="0" smtClean="0"/>
              <a:t>This kind of video is of low quality compared to a full video camera.</a:t>
            </a:r>
          </a:p>
          <a:p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838200" y="3200400"/>
            <a:ext cx="4999101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7"/>
          <p:cNvSpPr/>
          <p:nvPr/>
        </p:nvSpPr>
        <p:spPr>
          <a:xfrm>
            <a:off x="6726301" y="3376613"/>
            <a:ext cx="3738499" cy="2935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01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Microphone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microphone converts sound into a signal that can be fed into a computer.</a:t>
            </a:r>
            <a:endParaRPr lang="en-US" dirty="0"/>
          </a:p>
        </p:txBody>
      </p:sp>
      <p:sp>
        <p:nvSpPr>
          <p:cNvPr id="4" name="object 15"/>
          <p:cNvSpPr/>
          <p:nvPr/>
        </p:nvSpPr>
        <p:spPr>
          <a:xfrm>
            <a:off x="2554014" y="2880272"/>
            <a:ext cx="6311462" cy="343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Processing devices.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Processing devices </a:t>
            </a:r>
            <a:r>
              <a:rPr lang="en-US" dirty="0" smtClean="0"/>
              <a:t>are devices used to convert raw data information. </a:t>
            </a:r>
          </a:p>
          <a:p>
            <a:r>
              <a:rPr lang="en-US" dirty="0" smtClean="0"/>
              <a:t>The device responsible for processing activities in a computer is the </a:t>
            </a:r>
            <a:r>
              <a:rPr lang="en-US" b="1" i="1" dirty="0" smtClean="0"/>
              <a:t>Central Processing System.</a:t>
            </a:r>
          </a:p>
          <a:p>
            <a:r>
              <a:rPr lang="en-US" dirty="0" smtClean="0"/>
              <a:t>Processing data may include the following:</a:t>
            </a:r>
          </a:p>
          <a:p>
            <a:pPr lvl="2"/>
            <a:r>
              <a:rPr lang="en-US" dirty="0" smtClean="0"/>
              <a:t>Calculating</a:t>
            </a:r>
          </a:p>
          <a:p>
            <a:pPr lvl="2"/>
            <a:r>
              <a:rPr lang="en-US" dirty="0" smtClean="0"/>
              <a:t>Sorting</a:t>
            </a:r>
          </a:p>
          <a:p>
            <a:pPr lvl="2"/>
            <a:r>
              <a:rPr lang="en-US" dirty="0" smtClean="0"/>
              <a:t>Searching</a:t>
            </a:r>
          </a:p>
          <a:p>
            <a:pPr lvl="2"/>
            <a:r>
              <a:rPr lang="en-US" dirty="0" smtClean="0"/>
              <a:t>Storing</a:t>
            </a:r>
          </a:p>
          <a:p>
            <a:pPr lvl="2"/>
            <a:r>
              <a:rPr lang="en-US" dirty="0" smtClean="0"/>
              <a:t>Drawing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Processing </a:t>
            </a:r>
            <a:r>
              <a:rPr lang="en-US" b="1" dirty="0" smtClean="0"/>
              <a:t>D</a:t>
            </a:r>
            <a:r>
              <a:rPr lang="en-US" b="1" dirty="0" smtClean="0"/>
              <a:t>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140" marR="47540">
              <a:lnSpc>
                <a:spcPts val="2935"/>
              </a:lnSpc>
              <a:spcBef>
                <a:spcPts val="146"/>
              </a:spcBef>
            </a:pPr>
            <a:r>
              <a:rPr lang="en-US" dirty="0" smtClean="0"/>
              <a:t>These are devices used to process or convert raw data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62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29" dirty="0">
                <a:latin typeface="Times New Roman"/>
                <a:cs typeface="Times New Roman"/>
              </a:rPr>
              <a:t>r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39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44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376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52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ter</a:t>
            </a:r>
            <a:r>
              <a:rPr lang="en-US" spc="218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44" dirty="0">
                <a:latin typeface="Times New Roman"/>
                <a:cs typeface="Times New Roman"/>
              </a:rPr>
              <a:t>y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tem</a:t>
            </a:r>
            <a:r>
              <a:rPr lang="en-US" spc="10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v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56" dirty="0">
                <a:latin typeface="Times New Roman"/>
                <a:cs typeface="Times New Roman"/>
              </a:rPr>
              <a:t> 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s k</a:t>
            </a:r>
            <a:r>
              <a:rPr lang="en-US" spc="-44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own</a:t>
            </a:r>
            <a:r>
              <a:rPr lang="en-US" spc="159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22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ce</a:t>
            </a:r>
            <a:r>
              <a:rPr lang="en-US" spc="14" dirty="0">
                <a:latin typeface="Times New Roman"/>
                <a:cs typeface="Times New Roman"/>
              </a:rPr>
              <a:t>ss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19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-39" dirty="0">
                <a:latin typeface="Times New Roman"/>
                <a:cs typeface="Times New Roman"/>
              </a:rPr>
              <a:t>n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58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(</a:t>
            </a:r>
            <a:r>
              <a:rPr lang="en-US" spc="15" dirty="0">
                <a:latin typeface="Times New Roman"/>
                <a:cs typeface="Times New Roman"/>
              </a:rPr>
              <a:t>C</a:t>
            </a:r>
            <a:r>
              <a:rPr lang="en-US" spc="-1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U)</a:t>
            </a:r>
          </a:p>
          <a:p>
            <a:pPr marL="12700" indent="0">
              <a:lnSpc>
                <a:spcPts val="3162"/>
              </a:lnSpc>
              <a:spcBef>
                <a:spcPts val="92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C</a:t>
            </a:r>
            <a:r>
              <a:rPr lang="en-US" b="1" spc="29" dirty="0">
                <a:latin typeface="Times New Roman"/>
                <a:cs typeface="Times New Roman"/>
              </a:rPr>
              <a:t>P</a:t>
            </a:r>
            <a:r>
              <a:rPr lang="en-US" b="1" dirty="0">
                <a:latin typeface="Times New Roman"/>
                <a:cs typeface="Times New Roman"/>
              </a:rPr>
              <a:t>U:</a:t>
            </a:r>
            <a:r>
              <a:rPr lang="en-US" b="1" spc="40" dirty="0">
                <a:latin typeface="Times New Roman"/>
                <a:cs typeface="Times New Roman"/>
              </a:rPr>
              <a:t> </a:t>
            </a:r>
            <a:r>
              <a:rPr lang="en-US" b="1" spc="14" dirty="0">
                <a:latin typeface="Times New Roman"/>
                <a:cs typeface="Times New Roman"/>
              </a:rPr>
              <a:t>I</a:t>
            </a:r>
            <a:r>
              <a:rPr lang="en-US" b="1" dirty="0">
                <a:latin typeface="Times New Roman"/>
                <a:cs typeface="Times New Roman"/>
              </a:rPr>
              <a:t>s</a:t>
            </a:r>
            <a:r>
              <a:rPr lang="en-US" b="1" spc="21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spc="-1" dirty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m</a:t>
            </a:r>
            <a:r>
              <a:rPr lang="en-US" b="1" dirty="0">
                <a:latin typeface="Times New Roman"/>
                <a:cs typeface="Times New Roman"/>
              </a:rPr>
              <a:t>ain</a:t>
            </a:r>
            <a:r>
              <a:rPr lang="en-US" b="1" spc="119" dirty="0">
                <a:latin typeface="Times New Roman"/>
                <a:cs typeface="Times New Roman"/>
              </a:rPr>
              <a:t> </a:t>
            </a:r>
            <a:r>
              <a:rPr lang="en-US" b="1" spc="9" dirty="0">
                <a:latin typeface="Times New Roman"/>
                <a:cs typeface="Times New Roman"/>
              </a:rPr>
              <a:t>c</a:t>
            </a:r>
            <a:r>
              <a:rPr lang="en-US" b="1" spc="-44" dirty="0">
                <a:latin typeface="Times New Roman"/>
                <a:cs typeface="Times New Roman"/>
              </a:rPr>
              <a:t>o</a:t>
            </a:r>
            <a:r>
              <a:rPr lang="en-US" b="1" spc="-14" dirty="0">
                <a:latin typeface="Times New Roman"/>
                <a:cs typeface="Times New Roman"/>
              </a:rPr>
              <a:t>m</a:t>
            </a:r>
            <a:r>
              <a:rPr lang="en-US" b="1" spc="-9" dirty="0">
                <a:latin typeface="Times New Roman"/>
                <a:cs typeface="Times New Roman"/>
              </a:rPr>
              <a:t>p</a:t>
            </a:r>
            <a:r>
              <a:rPr lang="en-US" b="1" spc="-44" dirty="0">
                <a:latin typeface="Times New Roman"/>
                <a:cs typeface="Times New Roman"/>
              </a:rPr>
              <a:t>o</a:t>
            </a:r>
            <a:r>
              <a:rPr lang="en-US" b="1" spc="-59" dirty="0">
                <a:latin typeface="Times New Roman"/>
                <a:cs typeface="Times New Roman"/>
              </a:rPr>
              <a:t>n</a:t>
            </a:r>
            <a:r>
              <a:rPr lang="en-US" b="1" spc="9" dirty="0">
                <a:latin typeface="Times New Roman"/>
                <a:cs typeface="Times New Roman"/>
              </a:rPr>
              <a:t>e</a:t>
            </a:r>
            <a:r>
              <a:rPr lang="en-US" b="1" spc="-9" dirty="0">
                <a:latin typeface="Times New Roman"/>
                <a:cs typeface="Times New Roman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t</a:t>
            </a:r>
            <a:r>
              <a:rPr lang="en-US" b="1" spc="334" dirty="0">
                <a:latin typeface="Times New Roman"/>
                <a:cs typeface="Times New Roman"/>
              </a:rPr>
              <a:t> </a:t>
            </a:r>
            <a:r>
              <a:rPr lang="en-US" b="1" spc="-44" dirty="0">
                <a:latin typeface="Times New Roman"/>
                <a:cs typeface="Times New Roman"/>
              </a:rPr>
              <a:t>o</a:t>
            </a:r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spc="82" dirty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spc="-59" dirty="0">
                <a:latin typeface="Times New Roman"/>
                <a:cs typeface="Times New Roman"/>
              </a:rPr>
              <a:t>h</a:t>
            </a:r>
            <a:r>
              <a:rPr lang="en-US" b="1" dirty="0">
                <a:latin typeface="Times New Roman"/>
                <a:cs typeface="Times New Roman"/>
              </a:rPr>
              <a:t>e</a:t>
            </a:r>
            <a:r>
              <a:rPr lang="en-US" b="1" spc="121" dirty="0">
                <a:latin typeface="Times New Roman"/>
                <a:cs typeface="Times New Roman"/>
              </a:rPr>
              <a:t> </a:t>
            </a:r>
            <a:r>
              <a:rPr lang="en-US" b="1" spc="9" dirty="0">
                <a:latin typeface="Times New Roman"/>
                <a:cs typeface="Times New Roman"/>
              </a:rPr>
              <a:t>c</a:t>
            </a:r>
            <a:r>
              <a:rPr lang="en-US" b="1" spc="-44" dirty="0">
                <a:latin typeface="Times New Roman"/>
                <a:cs typeface="Times New Roman"/>
              </a:rPr>
              <a:t>o</a:t>
            </a:r>
            <a:r>
              <a:rPr lang="en-US" b="1" spc="-14" dirty="0">
                <a:latin typeface="Times New Roman"/>
                <a:cs typeface="Times New Roman"/>
              </a:rPr>
              <a:t>m</a:t>
            </a:r>
            <a:r>
              <a:rPr lang="en-US" b="1" spc="-9" dirty="0">
                <a:latin typeface="Times New Roman"/>
                <a:cs typeface="Times New Roman"/>
              </a:rPr>
              <a:t>p</a:t>
            </a:r>
            <a:r>
              <a:rPr lang="en-US" b="1" spc="-59" dirty="0">
                <a:latin typeface="Times New Roman"/>
                <a:cs typeface="Times New Roman"/>
              </a:rPr>
              <a:t>u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spc="9" dirty="0">
                <a:latin typeface="Times New Roman"/>
                <a:cs typeface="Times New Roman"/>
              </a:rPr>
              <a:t>e</a:t>
            </a:r>
            <a:r>
              <a:rPr lang="en-US" b="1" spc="-229" dirty="0">
                <a:latin typeface="Times New Roman"/>
                <a:cs typeface="Times New Roman"/>
              </a:rPr>
              <a:t>r</a:t>
            </a:r>
            <a:r>
              <a:rPr lang="en-US" b="1" dirty="0">
                <a:latin typeface="Times New Roman"/>
                <a:cs typeface="Times New Roman"/>
              </a:rPr>
              <a:t>,</a:t>
            </a:r>
            <a:r>
              <a:rPr lang="en-US" b="1" spc="264" dirty="0">
                <a:latin typeface="Times New Roman"/>
                <a:cs typeface="Times New Roman"/>
              </a:rPr>
              <a:t> </a:t>
            </a:r>
            <a:r>
              <a:rPr lang="en-US" b="1" spc="-60" dirty="0">
                <a:latin typeface="Times New Roman"/>
                <a:cs typeface="Times New Roman"/>
              </a:rPr>
              <a:t>u</a:t>
            </a:r>
            <a:r>
              <a:rPr lang="en-US" b="1" spc="15" dirty="0">
                <a:latin typeface="Times New Roman"/>
                <a:cs typeface="Times New Roman"/>
              </a:rPr>
              <a:t>s</a:t>
            </a:r>
            <a:r>
              <a:rPr lang="en-US" b="1" spc="10" dirty="0">
                <a:latin typeface="Times New Roman"/>
                <a:cs typeface="Times New Roman"/>
              </a:rPr>
              <a:t>e</a:t>
            </a:r>
            <a:r>
              <a:rPr lang="en-US" b="1" dirty="0">
                <a:latin typeface="Times New Roman"/>
                <a:cs typeface="Times New Roman"/>
              </a:rPr>
              <a:t>d </a:t>
            </a:r>
            <a:r>
              <a:rPr lang="en-US" b="1" spc="-9" dirty="0" smtClean="0">
                <a:latin typeface="Times New Roman"/>
                <a:cs typeface="Times New Roman"/>
              </a:rPr>
              <a:t>p</a:t>
            </a:r>
            <a:r>
              <a:rPr lang="en-US" b="1" spc="-34" dirty="0" smtClean="0">
                <a:latin typeface="Times New Roman"/>
                <a:cs typeface="Times New Roman"/>
              </a:rPr>
              <a:t>r</a:t>
            </a:r>
            <a:r>
              <a:rPr lang="en-US" b="1" spc="-44" dirty="0" smtClean="0">
                <a:latin typeface="Times New Roman"/>
                <a:cs typeface="Times New Roman"/>
              </a:rPr>
              <a:t>o</a:t>
            </a:r>
            <a:r>
              <a:rPr lang="en-US" b="1" spc="9" dirty="0" smtClean="0">
                <a:latin typeface="Times New Roman"/>
                <a:cs typeface="Times New Roman"/>
              </a:rPr>
              <a:t>ce</a:t>
            </a:r>
            <a:r>
              <a:rPr lang="en-US" b="1" spc="14" dirty="0" smtClean="0">
                <a:latin typeface="Times New Roman"/>
                <a:cs typeface="Times New Roman"/>
              </a:rPr>
              <a:t>s</a:t>
            </a:r>
            <a:r>
              <a:rPr lang="en-US" b="1" dirty="0" smtClean="0">
                <a:latin typeface="Times New Roman"/>
                <a:cs typeface="Times New Roman"/>
              </a:rPr>
              <a:t>s</a:t>
            </a:r>
            <a:r>
              <a:rPr lang="en-US" b="1" spc="86" dirty="0" smtClean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spc="-59" dirty="0">
                <a:latin typeface="Times New Roman"/>
                <a:cs typeface="Times New Roman"/>
              </a:rPr>
              <a:t>h</a:t>
            </a:r>
            <a:r>
              <a:rPr lang="en-US" b="1" dirty="0">
                <a:latin typeface="Times New Roman"/>
                <a:cs typeface="Times New Roman"/>
              </a:rPr>
              <a:t>e</a:t>
            </a:r>
            <a:r>
              <a:rPr lang="en-US" b="1" spc="141" dirty="0">
                <a:latin typeface="Times New Roman"/>
                <a:cs typeface="Times New Roman"/>
              </a:rPr>
              <a:t> </a:t>
            </a:r>
            <a:r>
              <a:rPr lang="en-US" b="1" spc="-9" dirty="0">
                <a:latin typeface="Times New Roman"/>
                <a:cs typeface="Times New Roman"/>
              </a:rPr>
              <a:t>d</a:t>
            </a: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spc="131" dirty="0">
                <a:latin typeface="Times New Roman"/>
                <a:cs typeface="Times New Roman"/>
              </a:rPr>
              <a:t> </a:t>
            </a:r>
            <a:r>
              <a:rPr lang="en-US" b="1" spc="29" dirty="0">
                <a:latin typeface="Times New Roman"/>
                <a:cs typeface="Times New Roman"/>
              </a:rPr>
              <a:t>f</a:t>
            </a:r>
            <a:r>
              <a:rPr lang="en-US" b="1" spc="9" dirty="0">
                <a:latin typeface="Times New Roman"/>
                <a:cs typeface="Times New Roman"/>
              </a:rPr>
              <a:t>e</a:t>
            </a:r>
            <a:r>
              <a:rPr lang="en-US" b="1" dirty="0">
                <a:latin typeface="Times New Roman"/>
                <a:cs typeface="Times New Roman"/>
              </a:rPr>
              <a:t>d</a:t>
            </a:r>
            <a:r>
              <a:rPr lang="en-US" b="1" spc="11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b="1" spc="-64" dirty="0">
                <a:latin typeface="Times New Roman"/>
                <a:cs typeface="Times New Roman"/>
              </a:rPr>
              <a:t>n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dirty="0">
                <a:latin typeface="Times New Roman"/>
                <a:cs typeface="Times New Roman"/>
              </a:rPr>
              <a:t>o</a:t>
            </a:r>
            <a:r>
              <a:rPr lang="en-US" b="1" spc="170" dirty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spc="-59" dirty="0">
                <a:latin typeface="Times New Roman"/>
                <a:cs typeface="Times New Roman"/>
              </a:rPr>
              <a:t>h</a:t>
            </a:r>
            <a:r>
              <a:rPr lang="en-US" b="1" dirty="0">
                <a:latin typeface="Times New Roman"/>
                <a:cs typeface="Times New Roman"/>
              </a:rPr>
              <a:t>e</a:t>
            </a:r>
            <a:r>
              <a:rPr lang="en-US" b="1" spc="121" dirty="0">
                <a:latin typeface="Times New Roman"/>
                <a:cs typeface="Times New Roman"/>
              </a:rPr>
              <a:t> </a:t>
            </a:r>
            <a:r>
              <a:rPr lang="en-US" b="1" spc="9" dirty="0">
                <a:latin typeface="Times New Roman"/>
                <a:cs typeface="Times New Roman"/>
              </a:rPr>
              <a:t>c</a:t>
            </a:r>
            <a:r>
              <a:rPr lang="en-US" b="1" spc="-44" dirty="0">
                <a:latin typeface="Times New Roman"/>
                <a:cs typeface="Times New Roman"/>
              </a:rPr>
              <a:t>o</a:t>
            </a:r>
            <a:r>
              <a:rPr lang="en-US" b="1" spc="-14" dirty="0">
                <a:latin typeface="Times New Roman"/>
                <a:cs typeface="Times New Roman"/>
              </a:rPr>
              <a:t>m</a:t>
            </a:r>
            <a:r>
              <a:rPr lang="en-US" b="1" spc="-9" dirty="0">
                <a:latin typeface="Times New Roman"/>
                <a:cs typeface="Times New Roman"/>
              </a:rPr>
              <a:t>p</a:t>
            </a:r>
            <a:r>
              <a:rPr lang="en-US" b="1" spc="-59" dirty="0">
                <a:latin typeface="Times New Roman"/>
                <a:cs typeface="Times New Roman"/>
              </a:rPr>
              <a:t>u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spc="9" dirty="0">
                <a:latin typeface="Times New Roman"/>
                <a:cs typeface="Times New Roman"/>
              </a:rPr>
              <a:t>e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spc="202" dirty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dirty="0">
                <a:latin typeface="Times New Roman"/>
                <a:cs typeface="Times New Roman"/>
              </a:rPr>
              <a:t>o</a:t>
            </a:r>
            <a:r>
              <a:rPr lang="en-US" b="1" spc="52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g</a:t>
            </a:r>
            <a:r>
              <a:rPr lang="en-US" b="1" spc="10" dirty="0" smtClean="0">
                <a:latin typeface="Times New Roman"/>
                <a:cs typeface="Times New Roman"/>
              </a:rPr>
              <a:t>e</a:t>
            </a:r>
            <a:r>
              <a:rPr lang="en-US" b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i</a:t>
            </a:r>
            <a:r>
              <a:rPr lang="en-US" b="1" spc="-64" dirty="0" smtClean="0">
                <a:latin typeface="Times New Roman"/>
                <a:cs typeface="Times New Roman"/>
              </a:rPr>
              <a:t>n</a:t>
            </a:r>
            <a:r>
              <a:rPr lang="en-US" b="1" spc="29" dirty="0" smtClean="0">
                <a:latin typeface="Times New Roman"/>
                <a:cs typeface="Times New Roman"/>
              </a:rPr>
              <a:t>f</a:t>
            </a:r>
            <a:r>
              <a:rPr lang="en-US" b="1" spc="-44" dirty="0" smtClean="0">
                <a:latin typeface="Times New Roman"/>
                <a:cs typeface="Times New Roman"/>
              </a:rPr>
              <a:t>o</a:t>
            </a:r>
            <a:r>
              <a:rPr lang="en-US" b="1" spc="9" dirty="0" smtClean="0">
                <a:latin typeface="Times New Roman"/>
                <a:cs typeface="Times New Roman"/>
              </a:rPr>
              <a:t>r</a:t>
            </a:r>
            <a:r>
              <a:rPr lang="en-US" b="1" spc="-14" dirty="0" smtClean="0">
                <a:latin typeface="Times New Roman"/>
                <a:cs typeface="Times New Roman"/>
              </a:rPr>
              <a:t>m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b="1" spc="-14" dirty="0" smtClean="0">
                <a:latin typeface="Times New Roman"/>
                <a:cs typeface="Times New Roman"/>
              </a:rPr>
              <a:t>t</a:t>
            </a:r>
            <a:r>
              <a:rPr lang="en-US" b="1" dirty="0" smtClean="0">
                <a:latin typeface="Times New Roman"/>
                <a:cs typeface="Times New Roman"/>
              </a:rPr>
              <a:t>i</a:t>
            </a:r>
            <a:r>
              <a:rPr lang="en-US" b="1" spc="-54" dirty="0" smtClean="0">
                <a:latin typeface="Times New Roman"/>
                <a:cs typeface="Times New Roman"/>
              </a:rPr>
              <a:t>o</a:t>
            </a:r>
            <a:r>
              <a:rPr lang="en-US" b="1" dirty="0" smtClean="0">
                <a:latin typeface="Times New Roman"/>
                <a:cs typeface="Times New Roman"/>
              </a:rPr>
              <a:t>n</a:t>
            </a:r>
            <a:r>
              <a:rPr lang="en-US" b="1" spc="355" dirty="0" smtClean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spc="-59" dirty="0">
                <a:latin typeface="Times New Roman"/>
                <a:cs typeface="Times New Roman"/>
              </a:rPr>
              <a:t>h</a:t>
            </a:r>
            <a:r>
              <a:rPr lang="en-US" b="1" dirty="0">
                <a:latin typeface="Times New Roman"/>
                <a:cs typeface="Times New Roman"/>
              </a:rPr>
              <a:t>at</a:t>
            </a:r>
            <a:r>
              <a:rPr lang="en-US" b="1" spc="157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is</a:t>
            </a:r>
            <a:r>
              <a:rPr lang="en-US" b="1" spc="18" dirty="0">
                <a:latin typeface="Times New Roman"/>
                <a:cs typeface="Times New Roman"/>
              </a:rPr>
              <a:t> </a:t>
            </a:r>
            <a:r>
              <a:rPr lang="en-US" b="1" spc="-59" dirty="0">
                <a:latin typeface="Times New Roman"/>
                <a:cs typeface="Times New Roman"/>
              </a:rPr>
              <a:t>un</a:t>
            </a:r>
            <a:r>
              <a:rPr lang="en-US" b="1" spc="-9" dirty="0">
                <a:latin typeface="Times New Roman"/>
                <a:cs typeface="Times New Roman"/>
              </a:rPr>
              <a:t>d</a:t>
            </a:r>
            <a:r>
              <a:rPr lang="en-US" b="1" spc="9" dirty="0">
                <a:latin typeface="Times New Roman"/>
                <a:cs typeface="Times New Roman"/>
              </a:rPr>
              <a:t>er</a:t>
            </a:r>
            <a:r>
              <a:rPr lang="en-US" b="1" spc="14" dirty="0">
                <a:latin typeface="Times New Roman"/>
                <a:cs typeface="Times New Roman"/>
              </a:rPr>
              <a:t>s</a:t>
            </a:r>
            <a:r>
              <a:rPr lang="en-US" b="1" spc="-14" dirty="0">
                <a:latin typeface="Times New Roman"/>
                <a:cs typeface="Times New Roman"/>
              </a:rPr>
              <a:t>t</a:t>
            </a:r>
            <a:r>
              <a:rPr lang="en-US" b="1" spc="-44" dirty="0">
                <a:latin typeface="Times New Roman"/>
                <a:cs typeface="Times New Roman"/>
              </a:rPr>
              <a:t>oo</a:t>
            </a:r>
            <a:r>
              <a:rPr lang="en-US" b="1" dirty="0">
                <a:latin typeface="Times New Roman"/>
                <a:cs typeface="Times New Roman"/>
              </a:rPr>
              <a:t>d</a:t>
            </a:r>
            <a:r>
              <a:rPr lang="en-US" b="1" spc="342" dirty="0">
                <a:latin typeface="Times New Roman"/>
                <a:cs typeface="Times New Roman"/>
              </a:rPr>
              <a:t> </a:t>
            </a:r>
            <a:r>
              <a:rPr lang="en-US" b="1" spc="-9" dirty="0">
                <a:latin typeface="Times New Roman"/>
                <a:cs typeface="Times New Roman"/>
              </a:rPr>
              <a:t>b</a:t>
            </a:r>
            <a:r>
              <a:rPr lang="en-US" b="1" dirty="0">
                <a:latin typeface="Times New Roman"/>
                <a:cs typeface="Times New Roman"/>
              </a:rPr>
              <a:t>y</a:t>
            </a:r>
            <a:r>
              <a:rPr lang="en-US" b="1" spc="168" dirty="0">
                <a:latin typeface="Times New Roman"/>
                <a:cs typeface="Times New Roman"/>
              </a:rPr>
              <a:t> </a:t>
            </a:r>
            <a:r>
              <a:rPr lang="en-US" b="1" spc="-59" dirty="0">
                <a:latin typeface="Times New Roman"/>
                <a:cs typeface="Times New Roman"/>
              </a:rPr>
              <a:t>hu</a:t>
            </a:r>
            <a:r>
              <a:rPr lang="en-US" b="1" spc="-14" dirty="0">
                <a:latin typeface="Times New Roman"/>
                <a:cs typeface="Times New Roman"/>
              </a:rPr>
              <a:t>m</a:t>
            </a: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spc="-59" dirty="0">
                <a:latin typeface="Times New Roman"/>
                <a:cs typeface="Times New Roman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18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Parts of the CPU</a:t>
            </a:r>
            <a:endParaRPr lang="en-US" b="1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6" y="1690688"/>
            <a:ext cx="8166537" cy="4678581"/>
          </a:xfrm>
        </p:spPr>
      </p:pic>
    </p:spTree>
    <p:extLst>
      <p:ext uri="{BB962C8B-B14F-4D97-AF65-F5344CB8AC3E}">
        <p14:creationId xmlns:p14="http://schemas.microsoft.com/office/powerpoint/2010/main" val="4001795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 of the CPU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96" marR="47540">
              <a:lnSpc>
                <a:spcPct val="95825"/>
              </a:lnSpc>
              <a:spcBef>
                <a:spcPts val="775"/>
              </a:spcBef>
            </a:pP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9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ng</a:t>
            </a:r>
            <a:r>
              <a:rPr lang="en-US" spc="37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3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27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7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tp</a:t>
            </a:r>
            <a:r>
              <a:rPr lang="en-US" spc="-5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0" dirty="0">
                <a:latin typeface="Times New Roman"/>
                <a:cs typeface="Times New Roman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v</a:t>
            </a:r>
            <a:r>
              <a:rPr lang="en-US" spc="-55" dirty="0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ce</a:t>
            </a:r>
            <a:r>
              <a:rPr lang="en-US" spc="1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12700" indent="6096">
              <a:lnSpc>
                <a:spcPct val="101515"/>
              </a:lnSpc>
              <a:spcBef>
                <a:spcPts val="1470"/>
              </a:spcBef>
            </a:pPr>
            <a:r>
              <a:rPr lang="en-US" spc="-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ec</a:t>
            </a:r>
            <a:r>
              <a:rPr lang="en-US" dirty="0">
                <a:latin typeface="Times New Roman"/>
                <a:cs typeface="Times New Roman"/>
              </a:rPr>
              <a:t>ts</a:t>
            </a:r>
            <a:r>
              <a:rPr lang="en-US" spc="13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18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ow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om</a:t>
            </a:r>
            <a:r>
              <a:rPr lang="en-US" spc="18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3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spc="-9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88" dirty="0">
                <a:latin typeface="Times New Roman"/>
                <a:cs typeface="Times New Roman"/>
              </a:rPr>
              <a:t> </a:t>
            </a:r>
            <a:r>
              <a:rPr lang="en-US" spc="88" dirty="0" smtClean="0">
                <a:latin typeface="Times New Roman"/>
                <a:cs typeface="Times New Roman"/>
              </a:rPr>
              <a:t>and input </a:t>
            </a:r>
            <a:r>
              <a:rPr lang="en-US" spc="10" dirty="0" smtClean="0">
                <a:latin typeface="Times New Roman"/>
                <a:cs typeface="Times New Roman"/>
              </a:rPr>
              <a:t>a</a:t>
            </a:r>
            <a:r>
              <a:rPr lang="en-US" spc="-45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d 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tp</a:t>
            </a:r>
            <a:r>
              <a:rPr lang="en-US" spc="-5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0" dirty="0">
                <a:latin typeface="Times New Roman"/>
                <a:cs typeface="Times New Roman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v</a:t>
            </a:r>
            <a:r>
              <a:rPr lang="en-US" spc="-55" dirty="0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ce</a:t>
            </a:r>
            <a:r>
              <a:rPr lang="en-US" spc="1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 smtClean="0"/>
              <a:t>Tell the rest of the computer system how to carry out a program execution.</a:t>
            </a:r>
          </a:p>
          <a:p>
            <a:r>
              <a:rPr lang="en-US" dirty="0" smtClean="0"/>
              <a:t>It directs the movements of electronic signals between main memory and logic units.</a:t>
            </a:r>
          </a:p>
          <a:p>
            <a:r>
              <a:rPr lang="en-US" dirty="0" smtClean="0"/>
              <a:t>It directs electronic signals between main memory and the input/output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7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Logic 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performs arithmetic operations of addition, subtraction, division and multiplication.</a:t>
            </a:r>
          </a:p>
          <a:p>
            <a:r>
              <a:rPr lang="en-US" dirty="0" smtClean="0"/>
              <a:t>It performs all logical operations of comparison. For example, &lt;,&gt;,=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object 17"/>
          <p:cNvSpPr/>
          <p:nvPr/>
        </p:nvSpPr>
        <p:spPr>
          <a:xfrm>
            <a:off x="2356184" y="1656659"/>
            <a:ext cx="12954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8394598" y="2599963"/>
            <a:ext cx="2514600" cy="195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4"/>
          <p:cNvSpPr/>
          <p:nvPr/>
        </p:nvSpPr>
        <p:spPr>
          <a:xfrm>
            <a:off x="3351353" y="4552588"/>
            <a:ext cx="4054475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5254" y="1932795"/>
            <a:ext cx="1553337" cy="409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Ha</a:t>
            </a:r>
            <a:r>
              <a:rPr sz="2400" spc="19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-50" dirty="0" smtClean="0">
                <a:latin typeface="Arial"/>
                <a:cs typeface="Arial"/>
              </a:rPr>
              <a:t>w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10989069" y="2342459"/>
            <a:ext cx="729462" cy="2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237522" y="5061450"/>
            <a:ext cx="1762862" cy="353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14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9" dirty="0" smtClean="0">
                <a:latin typeface="Arial"/>
                <a:cs typeface="Arial"/>
              </a:rPr>
              <a:t>t</a:t>
            </a:r>
            <a:r>
              <a:rPr sz="2400" spc="-54" dirty="0" smtClean="0">
                <a:latin typeface="Arial"/>
                <a:cs typeface="Arial"/>
              </a:rPr>
              <a:t>w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re</a:t>
            </a:r>
            <a:endParaRPr sz="2400" dirty="0">
              <a:latin typeface="Arial"/>
              <a:cs typeface="Arial"/>
            </a:endParaRPr>
          </a:p>
          <a:p>
            <a:pPr marL="12700" marR="45765">
              <a:lnSpc>
                <a:spcPct val="101725"/>
              </a:lnSpc>
              <a:spcBef>
                <a:spcPts val="1564"/>
              </a:spcBef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25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Registers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store data and instructions that are currently being used by the CPU. This increases the processing speed of the computer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CPU speed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speed is measured in HERTZ (Hz) i.e. number of operations that can be done per second.</a:t>
            </a:r>
          </a:p>
          <a:p>
            <a:r>
              <a:rPr lang="en-US" dirty="0" smtClean="0"/>
              <a:t>We may have KHz, MHz and GHz.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2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of the CPU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carries out all the processing operations of the computer system.</a:t>
            </a:r>
          </a:p>
          <a:p>
            <a:r>
              <a:rPr lang="en-US" dirty="0" smtClean="0"/>
              <a:t>It controls the sequence of operations.</a:t>
            </a:r>
          </a:p>
          <a:p>
            <a:r>
              <a:rPr lang="en-US" dirty="0" smtClean="0"/>
              <a:t>It gives commands to all the parts of the computer system, like the keyboard, mouse, printer etc.</a:t>
            </a:r>
          </a:p>
          <a:p>
            <a:r>
              <a:rPr lang="en-US" dirty="0" smtClean="0"/>
              <a:t>It communicates with the input devices, output devices and storage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7398">
              <a:lnSpc>
                <a:spcPts val="3379"/>
              </a:lnSpc>
              <a:spcBef>
                <a:spcPts val="169"/>
              </a:spcBef>
            </a:pPr>
            <a:r>
              <a:rPr lang="en-US" spc="-4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se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25" dirty="0">
                <a:latin typeface="Times New Roman"/>
                <a:cs typeface="Times New Roman"/>
              </a:rPr>
              <a:t>v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 </a:t>
            </a:r>
            <a:r>
              <a:rPr lang="en-US" spc="25" dirty="0">
                <a:latin typeface="Times New Roman"/>
                <a:cs typeface="Times New Roman"/>
              </a:rPr>
              <a:t>th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14" dirty="0" smtClean="0">
                <a:latin typeface="Times New Roman"/>
                <a:cs typeface="Times New Roman"/>
              </a:rPr>
              <a:t>i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spc="-14" dirty="0" smtClean="0">
                <a:latin typeface="Times New Roman"/>
                <a:cs typeface="Times New Roman"/>
              </a:rPr>
              <a:t>f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ma</a:t>
            </a:r>
            <a:r>
              <a:rPr lang="en-US" spc="25" dirty="0" smtClean="0">
                <a:latin typeface="Times New Roman"/>
                <a:cs typeface="Times New Roman"/>
              </a:rPr>
              <a:t>t</a:t>
            </a:r>
            <a:r>
              <a:rPr lang="en-US" spc="14" dirty="0" smtClean="0">
                <a:latin typeface="Times New Roman"/>
                <a:cs typeface="Times New Roman"/>
              </a:rPr>
              <a:t>i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n </a:t>
            </a:r>
            <a:r>
              <a:rPr lang="en-US" spc="25" dirty="0" smtClean="0">
                <a:latin typeface="Times New Roman"/>
                <a:cs typeface="Times New Roman"/>
              </a:rPr>
              <a:t>p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ss</a:t>
            </a:r>
            <a:r>
              <a:rPr lang="en-US" spc="-39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34" dirty="0" smtClean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m </a:t>
            </a:r>
            <a:r>
              <a:rPr lang="en-US" spc="19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 </a:t>
            </a:r>
            <a:r>
              <a:rPr lang="en-US" spc="25" dirty="0">
                <a:latin typeface="Times New Roman"/>
                <a:cs typeface="Times New Roman"/>
              </a:rPr>
              <a:t>hu</a:t>
            </a:r>
            <a:r>
              <a:rPr lang="en-US" dirty="0">
                <a:latin typeface="Times New Roman"/>
                <a:cs typeface="Times New Roman"/>
              </a:rPr>
              <a:t>ma</a:t>
            </a:r>
            <a:r>
              <a:rPr lang="en-US" spc="2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2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und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9" dirty="0" smtClean="0">
                <a:latin typeface="Times New Roman"/>
                <a:cs typeface="Times New Roman"/>
              </a:rPr>
              <a:t>ta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spc="-25" dirty="0" smtClean="0">
                <a:latin typeface="Times New Roman"/>
                <a:cs typeface="Times New Roman"/>
              </a:rPr>
              <a:t>d</a:t>
            </a:r>
            <a:r>
              <a:rPr lang="en-US" spc="9" dirty="0" smtClean="0">
                <a:latin typeface="Times New Roman"/>
                <a:cs typeface="Times New Roman"/>
              </a:rPr>
              <a:t>.</a:t>
            </a:r>
          </a:p>
          <a:p>
            <a:pPr marL="12700" marR="57398">
              <a:lnSpc>
                <a:spcPts val="3379"/>
              </a:lnSpc>
              <a:spcBef>
                <a:spcPts val="169"/>
              </a:spcBef>
            </a:pPr>
            <a:r>
              <a:rPr lang="en-US" spc="9" dirty="0" smtClean="0">
                <a:latin typeface="Times New Roman"/>
                <a:cs typeface="Times New Roman"/>
              </a:rPr>
              <a:t>These devices enable the user of the computer to get the result of the processed data.</a:t>
            </a:r>
          </a:p>
          <a:p>
            <a:pPr marL="12700" marR="57398">
              <a:lnSpc>
                <a:spcPts val="3379"/>
              </a:lnSpc>
              <a:spcBef>
                <a:spcPts val="169"/>
              </a:spcBef>
            </a:pPr>
            <a:r>
              <a:rPr lang="en-US" spc="9" dirty="0" smtClean="0">
                <a:latin typeface="Times New Roman"/>
                <a:cs typeface="Times New Roman"/>
              </a:rPr>
              <a:t>They display processed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47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output devices.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</a:p>
          <a:p>
            <a:r>
              <a:rPr lang="en-US" dirty="0" smtClean="0"/>
              <a:t>Printer</a:t>
            </a:r>
          </a:p>
          <a:p>
            <a:r>
              <a:rPr lang="en-US" dirty="0" smtClean="0"/>
              <a:t>Speakers</a:t>
            </a:r>
          </a:p>
          <a:p>
            <a:r>
              <a:rPr lang="en-US" dirty="0" smtClean="0"/>
              <a:t>Projectors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84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Categories of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lang="en-US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pc="-1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spc="-6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pc="-29" dirty="0">
                <a:latin typeface="Times New Roman"/>
                <a:cs typeface="Times New Roman"/>
              </a:rPr>
              <a:t>:</a:t>
            </a:r>
            <a:r>
              <a:rPr lang="en-US" spc="-14" dirty="0">
                <a:latin typeface="Times New Roman"/>
                <a:cs typeface="Times New Roman"/>
              </a:rPr>
              <a:t>-</a:t>
            </a:r>
            <a:r>
              <a:rPr lang="en-US" spc="-1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5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" dirty="0">
                <a:latin typeface="Times New Roman"/>
                <a:cs typeface="Times New Roman"/>
              </a:rPr>
              <a:t>h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64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d</a:t>
            </a:r>
            <a:r>
              <a:rPr lang="en-US" spc="14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19" dirty="0" smtClean="0">
                <a:latin typeface="Times New Roman"/>
                <a:cs typeface="Times New Roman"/>
              </a:rPr>
              <a:t>p</a:t>
            </a:r>
            <a:r>
              <a:rPr lang="en-US" spc="-29" dirty="0" smtClean="0">
                <a:latin typeface="Times New Roman"/>
                <a:cs typeface="Times New Roman"/>
              </a:rPr>
              <a:t>l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y scr</a:t>
            </a:r>
            <a:r>
              <a:rPr lang="en-US" spc="-39" dirty="0" smtClean="0">
                <a:latin typeface="Times New Roman"/>
                <a:cs typeface="Times New Roman"/>
              </a:rPr>
              <a:t>e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spc="34" dirty="0" smtClean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 </a:t>
            </a:r>
            <a:r>
              <a:rPr lang="en-US" spc="25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ud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-25" dirty="0">
                <a:latin typeface="Times New Roman"/>
                <a:cs typeface="Times New Roman"/>
              </a:rPr>
              <a:t>vo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spc="4" dirty="0">
                <a:latin typeface="Times New Roman"/>
                <a:cs typeface="Times New Roman"/>
              </a:rPr>
              <a:t>:</a:t>
            </a:r>
            <a:r>
              <a:rPr lang="en-US" spc="-14" dirty="0">
                <a:latin typeface="Times New Roman"/>
                <a:cs typeface="Times New Roman"/>
              </a:rPr>
              <a:t>-</a:t>
            </a:r>
            <a:r>
              <a:rPr lang="en-US" spc="19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it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5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spc="-9" dirty="0" smtClean="0">
                <a:latin typeface="Times New Roman"/>
                <a:cs typeface="Times New Roman"/>
              </a:rPr>
              <a:t>S</a:t>
            </a:r>
            <a:r>
              <a:rPr lang="en-US" spc="25" dirty="0" smtClean="0">
                <a:latin typeface="Times New Roman"/>
                <a:cs typeface="Times New Roman"/>
              </a:rPr>
              <a:t>p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25" dirty="0" smtClean="0">
                <a:latin typeface="Times New Roman"/>
                <a:cs typeface="Times New Roman"/>
              </a:rPr>
              <a:t>k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s. Soft copy is an intangible piece of information.</a:t>
            </a:r>
          </a:p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lang="en-US" spc="-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spc="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pc="-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pc="2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pc="9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pc="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spc="-6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pc="-29"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- </a:t>
            </a:r>
            <a:r>
              <a:rPr lang="en-US" spc="-1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0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pu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-9" dirty="0" smtClean="0">
                <a:latin typeface="Times New Roman"/>
                <a:cs typeface="Times New Roman"/>
              </a:rPr>
              <a:t>by a </a:t>
            </a:r>
            <a:r>
              <a:rPr lang="en-US" spc="25" dirty="0" smtClean="0">
                <a:latin typeface="Times New Roman"/>
                <a:cs typeface="Times New Roman"/>
              </a:rPr>
              <a:t>p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14" dirty="0" smtClean="0">
                <a:latin typeface="Times New Roman"/>
                <a:cs typeface="Times New Roman"/>
              </a:rPr>
              <a:t>i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spc="14" dirty="0" smtClean="0">
                <a:latin typeface="Times New Roman"/>
                <a:cs typeface="Times New Roman"/>
              </a:rPr>
              <a:t>t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-159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. A printed paper is a good example of Hard copy output.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27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devices.</a:t>
            </a:r>
            <a:endParaRPr lang="en-US" b="1" dirty="0"/>
          </a:p>
        </p:txBody>
      </p:sp>
      <p:sp>
        <p:nvSpPr>
          <p:cNvPr id="4" name="object 12"/>
          <p:cNvSpPr>
            <a:spLocks noGrp="1"/>
          </p:cNvSpPr>
          <p:nvPr>
            <p:ph idx="1"/>
          </p:nvPr>
        </p:nvSpPr>
        <p:spPr>
          <a:xfrm>
            <a:off x="838200" y="1825625"/>
            <a:ext cx="3071648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object 11"/>
          <p:cNvSpPr/>
          <p:nvPr/>
        </p:nvSpPr>
        <p:spPr>
          <a:xfrm>
            <a:off x="5024056" y="1690688"/>
            <a:ext cx="2143887" cy="406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8870905" y="1585367"/>
            <a:ext cx="2026666" cy="384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171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Monitor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display device for a personal computer. It displays results in form of text, graphs, images, videos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monitors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monitors: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Cathode Ray Tube monitor (CRT)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Flat Panel/ Liquid Crystal Display (LCD) monitor.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98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CRT Monitors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7398">
              <a:lnSpc>
                <a:spcPts val="3379"/>
              </a:lnSpc>
              <a:spcBef>
                <a:spcPts val="169"/>
              </a:spcBef>
            </a:pPr>
            <a:r>
              <a:rPr lang="en-US" spc="-114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104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st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25" dirty="0">
                <a:latin typeface="Times New Roman"/>
                <a:cs typeface="Times New Roman"/>
              </a:rPr>
              <a:t>v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endParaRPr lang="en-US" spc="25" dirty="0" smtClean="0">
              <a:latin typeface="Times New Roman"/>
              <a:cs typeface="Times New Roman"/>
            </a:endParaRPr>
          </a:p>
          <a:p>
            <a:pPr marL="12700" marR="57398">
              <a:lnSpc>
                <a:spcPts val="3379"/>
              </a:lnSpc>
              <a:spcBef>
                <a:spcPts val="169"/>
              </a:spcBef>
            </a:pPr>
            <a:r>
              <a:rPr lang="en-US" spc="14" dirty="0" smtClean="0">
                <a:latin typeface="Times New Roman"/>
                <a:cs typeface="Times New Roman"/>
              </a:rPr>
              <a:t>C</a:t>
            </a:r>
            <a:r>
              <a:rPr lang="en-US" spc="-175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125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it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25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Times New Roman"/>
                <a:cs typeface="Times New Roman"/>
              </a:rPr>
              <a:t>y</a:t>
            </a:r>
            <a:r>
              <a:rPr lang="en-US" spc="-9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se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25" dirty="0">
                <a:latin typeface="Times New Roman"/>
                <a:cs typeface="Times New Roman"/>
              </a:rPr>
              <a:t> p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64" dirty="0">
                <a:latin typeface="Times New Roman"/>
                <a:cs typeface="Times New Roman"/>
              </a:rPr>
              <a:t>w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4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104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l 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" dirty="0">
                <a:latin typeface="Times New Roman"/>
                <a:cs typeface="Times New Roman"/>
              </a:rPr>
              <a:t>p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s,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7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me 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9" dirty="0">
                <a:latin typeface="Times New Roman"/>
                <a:cs typeface="Times New Roman"/>
              </a:rPr>
              <a:t>ph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-6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ti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67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19" dirty="0">
                <a:latin typeface="Times New Roman"/>
                <a:cs typeface="Times New Roman"/>
              </a:rPr>
              <a:t>h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32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acc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06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36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19" dirty="0">
                <a:latin typeface="Times New Roman"/>
                <a:cs typeface="Times New Roman"/>
              </a:rPr>
              <a:t>nd</a:t>
            </a:r>
            <a:r>
              <a:rPr lang="en-US" spc="14" dirty="0">
                <a:latin typeface="Times New Roman"/>
                <a:cs typeface="Times New Roman"/>
              </a:rPr>
              <a:t>iti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7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s f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-14" dirty="0" smtClean="0">
                <a:latin typeface="Times New Roman"/>
                <a:cs typeface="Times New Roman"/>
              </a:rPr>
              <a:t>f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9" dirty="0" smtClean="0">
                <a:latin typeface="Times New Roman"/>
                <a:cs typeface="Times New Roman"/>
              </a:rPr>
              <a:t>t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r response to rapidly changing graphics.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13"/>
          <p:cNvSpPr/>
          <p:nvPr/>
        </p:nvSpPr>
        <p:spPr>
          <a:xfrm>
            <a:off x="2950780" y="4191000"/>
            <a:ext cx="38862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349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Computer Hardware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Computer hardware </a:t>
            </a:r>
            <a:r>
              <a:rPr lang="en-US" dirty="0" smtClean="0"/>
              <a:t>are the tangible components of a computer system. For example keyboard, monitor, modem, mouse, printer etc.</a:t>
            </a:r>
          </a:p>
          <a:p>
            <a:r>
              <a:rPr lang="en-US" dirty="0" smtClean="0"/>
              <a:t>They maybe </a:t>
            </a:r>
            <a:r>
              <a:rPr lang="en-US" b="1" dirty="0" smtClean="0"/>
              <a:t>peripheral devices </a:t>
            </a:r>
            <a:r>
              <a:rPr lang="en-US" dirty="0" smtClean="0"/>
              <a:t>or </a:t>
            </a:r>
            <a:r>
              <a:rPr lang="en-US" b="1" dirty="0" smtClean="0"/>
              <a:t>accessories devices.</a:t>
            </a:r>
          </a:p>
          <a:p>
            <a:r>
              <a:rPr lang="en-US" b="1" dirty="0" smtClean="0"/>
              <a:t>Accessories devices </a:t>
            </a:r>
            <a:r>
              <a:rPr lang="en-US" dirty="0" smtClean="0"/>
              <a:t>support the proper handling of the computer. For example, a computer bag or a computer 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42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LCD Monitors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70098">
              <a:lnSpc>
                <a:spcPts val="3325"/>
              </a:lnSpc>
              <a:spcBef>
                <a:spcPts val="166"/>
              </a:spcBef>
            </a:pPr>
            <a:r>
              <a:rPr lang="en-US" spc="-59" dirty="0" smtClean="0">
                <a:latin typeface="Times New Roman"/>
                <a:cs typeface="Times New Roman"/>
              </a:rPr>
              <a:t>F</a:t>
            </a:r>
            <a:r>
              <a:rPr lang="en-US" spc="-29" dirty="0" smtClean="0">
                <a:latin typeface="Times New Roman"/>
                <a:cs typeface="Times New Roman"/>
              </a:rPr>
              <a:t>l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19" dirty="0" smtClean="0">
                <a:latin typeface="Times New Roman"/>
                <a:cs typeface="Times New Roman"/>
              </a:rPr>
              <a:t>t</a:t>
            </a:r>
            <a:r>
              <a:rPr lang="en-US" spc="-14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-34" dirty="0" smtClean="0">
                <a:latin typeface="Times New Roman"/>
                <a:cs typeface="Times New Roman"/>
              </a:rPr>
              <a:t>ee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spc="34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it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b="1" spc="14" dirty="0">
                <a:latin typeface="Times New Roman"/>
                <a:cs typeface="Times New Roman"/>
              </a:rPr>
              <a:t>li</a:t>
            </a:r>
            <a:r>
              <a:rPr lang="en-US" b="1" spc="25" dirty="0">
                <a:latin typeface="Times New Roman"/>
                <a:cs typeface="Times New Roman"/>
              </a:rPr>
              <a:t>g</a:t>
            </a:r>
            <a:r>
              <a:rPr lang="en-US" b="1" spc="-9" dirty="0">
                <a:latin typeface="Times New Roman"/>
                <a:cs typeface="Times New Roman"/>
              </a:rPr>
              <a:t>h</a:t>
            </a:r>
            <a:r>
              <a:rPr lang="en-US" b="1" dirty="0">
                <a:latin typeface="Times New Roman"/>
                <a:cs typeface="Times New Roman"/>
              </a:rPr>
              <a:t>t</a:t>
            </a:r>
            <a:r>
              <a:rPr lang="en-US" b="1" spc="-94" dirty="0">
                <a:latin typeface="Times New Roman"/>
                <a:cs typeface="Times New Roman"/>
              </a:rPr>
              <a:t> </a:t>
            </a:r>
            <a:r>
              <a:rPr lang="en-US" b="1" spc="14" dirty="0">
                <a:latin typeface="Times New Roman"/>
                <a:cs typeface="Times New Roman"/>
              </a:rPr>
              <a:t>i</a:t>
            </a:r>
            <a:r>
              <a:rPr lang="en-US" b="1" dirty="0">
                <a:latin typeface="Times New Roman"/>
                <a:cs typeface="Times New Roman"/>
              </a:rPr>
              <a:t>n</a:t>
            </a:r>
            <a:r>
              <a:rPr lang="en-US" b="1" spc="-39" dirty="0">
                <a:latin typeface="Times New Roman"/>
                <a:cs typeface="Times New Roman"/>
              </a:rPr>
              <a:t> </a:t>
            </a:r>
            <a:r>
              <a:rPr lang="en-US" b="1" spc="29" dirty="0">
                <a:latin typeface="Times New Roman"/>
                <a:cs typeface="Times New Roman"/>
              </a:rPr>
              <a:t>w</a:t>
            </a:r>
            <a:r>
              <a:rPr lang="en-US" b="1" spc="9" dirty="0">
                <a:latin typeface="Times New Roman"/>
                <a:cs typeface="Times New Roman"/>
              </a:rPr>
              <a:t>e</a:t>
            </a:r>
            <a:r>
              <a:rPr lang="en-US" b="1" spc="14" dirty="0">
                <a:latin typeface="Times New Roman"/>
                <a:cs typeface="Times New Roman"/>
              </a:rPr>
              <a:t>i</a:t>
            </a:r>
            <a:r>
              <a:rPr lang="en-US" b="1" spc="25" dirty="0">
                <a:latin typeface="Times New Roman"/>
                <a:cs typeface="Times New Roman"/>
              </a:rPr>
              <a:t>g</a:t>
            </a:r>
            <a:r>
              <a:rPr lang="en-US" b="1" spc="-9" dirty="0">
                <a:latin typeface="Times New Roman"/>
                <a:cs typeface="Times New Roman"/>
              </a:rPr>
              <a:t>h</a:t>
            </a:r>
            <a:r>
              <a:rPr lang="en-US" b="1" dirty="0">
                <a:latin typeface="Times New Roman"/>
                <a:cs typeface="Times New Roman"/>
              </a:rPr>
              <a:t>t</a:t>
            </a:r>
            <a:r>
              <a:rPr lang="en-US" b="1" spc="-219" dirty="0">
                <a:latin typeface="Times New Roman"/>
                <a:cs typeface="Times New Roman"/>
              </a:rPr>
              <a:t> 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d </a:t>
            </a:r>
            <a:r>
              <a:rPr lang="en-US" sz="4400" spc="-125" baseline="-1811" dirty="0" smtClean="0">
                <a:latin typeface="Times New Roman"/>
                <a:cs typeface="Times New Roman"/>
              </a:rPr>
              <a:t>t</a:t>
            </a:r>
            <a:r>
              <a:rPr lang="en-US" sz="4400" spc="-119" baseline="-1811" dirty="0" smtClean="0">
                <a:latin typeface="Times New Roman"/>
                <a:cs typeface="Times New Roman"/>
              </a:rPr>
              <a:t>h</a:t>
            </a:r>
            <a:r>
              <a:rPr lang="en-US" sz="4400" spc="-175" baseline="-1811" dirty="0" smtClean="0">
                <a:latin typeface="Times New Roman"/>
                <a:cs typeface="Times New Roman"/>
              </a:rPr>
              <a:t>e</a:t>
            </a:r>
            <a:r>
              <a:rPr lang="en-US" sz="4400" baseline="-1811" dirty="0" smtClean="0">
                <a:latin typeface="Times New Roman"/>
                <a:cs typeface="Times New Roman"/>
              </a:rPr>
              <a:t>y</a:t>
            </a:r>
            <a:r>
              <a:rPr lang="en-US" sz="4400" spc="-293" baseline="-1811" dirty="0" smtClean="0">
                <a:latin typeface="Times New Roman"/>
                <a:cs typeface="Times New Roman"/>
              </a:rPr>
              <a:t> </a:t>
            </a:r>
            <a:r>
              <a:rPr lang="en-US" sz="4400" spc="14" baseline="-1811" dirty="0">
                <a:latin typeface="Times New Roman"/>
                <a:cs typeface="Times New Roman"/>
              </a:rPr>
              <a:t>t</a:t>
            </a:r>
            <a:r>
              <a:rPr lang="en-US" sz="4400" spc="9" baseline="-1811" dirty="0">
                <a:latin typeface="Times New Roman"/>
                <a:cs typeface="Times New Roman"/>
              </a:rPr>
              <a:t>a</a:t>
            </a:r>
            <a:r>
              <a:rPr lang="en-US" sz="4400" spc="25" baseline="-1811" dirty="0">
                <a:latin typeface="Times New Roman"/>
                <a:cs typeface="Times New Roman"/>
              </a:rPr>
              <a:t>k</a:t>
            </a:r>
            <a:r>
              <a:rPr lang="en-US" sz="4400" baseline="-1811" dirty="0">
                <a:latin typeface="Times New Roman"/>
                <a:cs typeface="Times New Roman"/>
              </a:rPr>
              <a:t>e</a:t>
            </a:r>
            <a:r>
              <a:rPr lang="en-US" sz="4400" spc="-114" baseline="-1811" dirty="0">
                <a:latin typeface="Times New Roman"/>
                <a:cs typeface="Times New Roman"/>
              </a:rPr>
              <a:t> </a:t>
            </a:r>
            <a:r>
              <a:rPr lang="en-US" sz="4400" spc="25" baseline="-1811" dirty="0">
                <a:latin typeface="Times New Roman"/>
                <a:cs typeface="Times New Roman"/>
              </a:rPr>
              <a:t>u</a:t>
            </a:r>
            <a:r>
              <a:rPr lang="en-US" sz="4400" baseline="-1811" dirty="0">
                <a:latin typeface="Times New Roman"/>
                <a:cs typeface="Times New Roman"/>
              </a:rPr>
              <a:t>p</a:t>
            </a:r>
            <a:r>
              <a:rPr lang="en-US" sz="4400" spc="-9" baseline="-1811" dirty="0">
                <a:latin typeface="Times New Roman"/>
                <a:cs typeface="Times New Roman"/>
              </a:rPr>
              <a:t> </a:t>
            </a:r>
            <a:r>
              <a:rPr lang="en-US" sz="4400" spc="-25" baseline="-1811" dirty="0">
                <a:latin typeface="Times New Roman"/>
                <a:cs typeface="Times New Roman"/>
              </a:rPr>
              <a:t>v</a:t>
            </a:r>
            <a:r>
              <a:rPr lang="en-US" sz="4400" spc="-34" baseline="-1811" dirty="0">
                <a:latin typeface="Times New Roman"/>
                <a:cs typeface="Times New Roman"/>
              </a:rPr>
              <a:t>e</a:t>
            </a:r>
            <a:r>
              <a:rPr lang="en-US" sz="4400" spc="-14" baseline="-1811" dirty="0">
                <a:latin typeface="Times New Roman"/>
                <a:cs typeface="Times New Roman"/>
              </a:rPr>
              <a:t>r</a:t>
            </a:r>
            <a:r>
              <a:rPr lang="en-US" sz="4400" baseline="-1811" dirty="0">
                <a:latin typeface="Times New Roman"/>
                <a:cs typeface="Times New Roman"/>
              </a:rPr>
              <a:t>y</a:t>
            </a:r>
            <a:r>
              <a:rPr lang="en-US" sz="4400" spc="50" baseline="-1811" dirty="0">
                <a:latin typeface="Times New Roman"/>
                <a:cs typeface="Times New Roman"/>
              </a:rPr>
              <a:t> </a:t>
            </a:r>
            <a:r>
              <a:rPr lang="en-US" sz="4400" b="1" spc="14" baseline="-1811" dirty="0">
                <a:latin typeface="Times New Roman"/>
                <a:cs typeface="Times New Roman"/>
              </a:rPr>
              <a:t>li</a:t>
            </a:r>
            <a:r>
              <a:rPr lang="en-US" sz="4400" b="1" spc="-14" baseline="-1811" dirty="0">
                <a:latin typeface="Times New Roman"/>
                <a:cs typeface="Times New Roman"/>
              </a:rPr>
              <a:t>tt</a:t>
            </a:r>
            <a:r>
              <a:rPr lang="en-US" sz="4400" b="1" spc="14" baseline="-1811" dirty="0">
                <a:latin typeface="Times New Roman"/>
                <a:cs typeface="Times New Roman"/>
              </a:rPr>
              <a:t>l</a:t>
            </a:r>
            <a:r>
              <a:rPr lang="en-US" sz="4400" b="1" baseline="-1811" dirty="0">
                <a:latin typeface="Times New Roman"/>
                <a:cs typeface="Times New Roman"/>
              </a:rPr>
              <a:t>e</a:t>
            </a:r>
            <a:r>
              <a:rPr lang="en-US" sz="4400" b="1" spc="-50" baseline="-1811" dirty="0">
                <a:latin typeface="Times New Roman"/>
                <a:cs typeface="Times New Roman"/>
              </a:rPr>
              <a:t> </a:t>
            </a:r>
            <a:r>
              <a:rPr lang="en-US" sz="4400" b="1" spc="-9" baseline="-1811" dirty="0" smtClean="0">
                <a:latin typeface="Times New Roman"/>
                <a:cs typeface="Times New Roman"/>
              </a:rPr>
              <a:t>d</a:t>
            </a:r>
            <a:r>
              <a:rPr lang="en-US" sz="4400" b="1" spc="9" baseline="-1811" dirty="0" smtClean="0">
                <a:latin typeface="Times New Roman"/>
                <a:cs typeface="Times New Roman"/>
              </a:rPr>
              <a:t>e</a:t>
            </a:r>
            <a:r>
              <a:rPr lang="en-US" sz="4400" b="1" baseline="-1811" dirty="0" smtClean="0">
                <a:latin typeface="Times New Roman"/>
                <a:cs typeface="Times New Roman"/>
              </a:rPr>
              <a:t>sk </a:t>
            </a:r>
            <a:r>
              <a:rPr lang="en-US" sz="4400" b="1" baseline="-1811" dirty="0">
                <a:latin typeface="Times New Roman"/>
                <a:cs typeface="Times New Roman"/>
              </a:rPr>
              <a:t>s</a:t>
            </a:r>
            <a:r>
              <a:rPr lang="en-US" sz="4400" b="1" spc="-14" baseline="-1811" dirty="0">
                <a:latin typeface="Times New Roman"/>
                <a:cs typeface="Times New Roman"/>
              </a:rPr>
              <a:t>p</a:t>
            </a:r>
            <a:r>
              <a:rPr lang="en-US" sz="4400" b="1" spc="25" baseline="-1811" dirty="0">
                <a:latin typeface="Times New Roman"/>
                <a:cs typeface="Times New Roman"/>
              </a:rPr>
              <a:t>a</a:t>
            </a:r>
            <a:r>
              <a:rPr lang="en-US" sz="4400" b="1" spc="9" baseline="-1811" dirty="0">
                <a:latin typeface="Times New Roman"/>
                <a:cs typeface="Times New Roman"/>
              </a:rPr>
              <a:t>c</a:t>
            </a:r>
            <a:r>
              <a:rPr lang="en-US" sz="4400" b="1" spc="14" baseline="-1811" dirty="0">
                <a:latin typeface="Times New Roman"/>
                <a:cs typeface="Times New Roman"/>
              </a:rPr>
              <a:t>e</a:t>
            </a:r>
            <a:r>
              <a:rPr lang="en-US" sz="4400" baseline="-1811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lang="en-US" spc="9" dirty="0" smtClean="0">
                <a:latin typeface="Times New Roman"/>
                <a:cs typeface="Times New Roman"/>
              </a:rPr>
              <a:t>They ha</a:t>
            </a:r>
            <a:r>
              <a:rPr lang="en-US" spc="-25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-19" dirty="0" smtClean="0">
                <a:latin typeface="Times New Roman"/>
                <a:cs typeface="Times New Roman"/>
              </a:rPr>
              <a:t> 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14" dirty="0">
                <a:latin typeface="Times New Roman"/>
                <a:cs typeface="Times New Roman"/>
              </a:rPr>
              <a:t>itt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pti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10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44" dirty="0">
                <a:latin typeface="Times New Roman"/>
                <a:cs typeface="Times New Roman"/>
              </a:rPr>
              <a:t> </a:t>
            </a:r>
            <a:r>
              <a:rPr lang="en-US" spc="-29" dirty="0" smtClean="0">
                <a:latin typeface="Times New Roman"/>
                <a:cs typeface="Times New Roman"/>
              </a:rPr>
              <a:t>l</a:t>
            </a:r>
            <a:r>
              <a:rPr lang="en-US" spc="14" dirty="0" smtClean="0">
                <a:latin typeface="Times New Roman"/>
                <a:cs typeface="Times New Roman"/>
              </a:rPr>
              <a:t>i</a:t>
            </a:r>
            <a:r>
              <a:rPr lang="en-US" spc="25" dirty="0" smtClean="0">
                <a:latin typeface="Times New Roman"/>
                <a:cs typeface="Times New Roman"/>
              </a:rPr>
              <a:t>qu</a:t>
            </a:r>
            <a:r>
              <a:rPr lang="en-US" spc="14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d </a:t>
            </a:r>
            <a:r>
              <a:rPr lang="en-US" spc="14" dirty="0" smtClean="0">
                <a:latin typeface="Times New Roman"/>
                <a:cs typeface="Times New Roman"/>
              </a:rPr>
              <a:t>t</a:t>
            </a:r>
            <a:r>
              <a:rPr lang="en-US" spc="19" dirty="0" smtClean="0">
                <a:latin typeface="Times New Roman"/>
                <a:cs typeface="Times New Roman"/>
              </a:rPr>
              <a:t>h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32" dirty="0" smtClean="0">
                <a:latin typeface="Times New Roman"/>
                <a:cs typeface="Times New Roman"/>
              </a:rPr>
              <a:t> 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19" dirty="0" smtClean="0">
                <a:latin typeface="Times New Roman"/>
                <a:cs typeface="Times New Roman"/>
              </a:rPr>
              <a:t>du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es</a:t>
            </a:r>
            <a:r>
              <a:rPr lang="en-US" spc="-14" dirty="0" smtClean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19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1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123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4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9" dirty="0">
                <a:latin typeface="Times New Roman"/>
                <a:cs typeface="Times New Roman"/>
              </a:rPr>
              <a:t>ac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187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s.</a:t>
            </a: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lang="en-US" spc="19" dirty="0" smtClean="0">
                <a:latin typeface="Times New Roman"/>
                <a:cs typeface="Times New Roman"/>
              </a:rPr>
              <a:t>M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spc="14" dirty="0" smtClean="0">
                <a:latin typeface="Times New Roman"/>
                <a:cs typeface="Times New Roman"/>
              </a:rPr>
              <a:t>it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spc="-94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ee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-34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d</a:t>
            </a:r>
            <a:r>
              <a:rPr lang="en-US" spc="14" dirty="0" smtClean="0">
                <a:latin typeface="Times New Roman"/>
                <a:cs typeface="Times New Roman"/>
              </a:rPr>
              <a:t>i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25" dirty="0" smtClean="0">
                <a:latin typeface="Times New Roman"/>
                <a:cs typeface="Times New Roman"/>
              </a:rPr>
              <a:t>go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29" dirty="0" smtClean="0">
                <a:latin typeface="Times New Roman"/>
                <a:cs typeface="Times New Roman"/>
              </a:rPr>
              <a:t>ll</a:t>
            </a:r>
            <a:r>
              <a:rPr lang="en-US" dirty="0" smtClean="0">
                <a:latin typeface="Times New Roman"/>
                <a:cs typeface="Times New Roman"/>
              </a:rPr>
              <a:t>y across the screen in inches.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13"/>
          <p:cNvSpPr/>
          <p:nvPr/>
        </p:nvSpPr>
        <p:spPr>
          <a:xfrm>
            <a:off x="3061138" y="4319752"/>
            <a:ext cx="4572000" cy="229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696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Printer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output device which produces the hardcopy (printed) output.</a:t>
            </a:r>
          </a:p>
          <a:p>
            <a:endParaRPr lang="en-US" dirty="0"/>
          </a:p>
        </p:txBody>
      </p:sp>
      <p:sp>
        <p:nvSpPr>
          <p:cNvPr id="4" name="object 11"/>
          <p:cNvSpPr/>
          <p:nvPr/>
        </p:nvSpPr>
        <p:spPr>
          <a:xfrm>
            <a:off x="2286000" y="2895600"/>
            <a:ext cx="48768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782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printers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matrix printers</a:t>
            </a:r>
          </a:p>
          <a:p>
            <a:r>
              <a:rPr lang="en-US" dirty="0" smtClean="0"/>
              <a:t>Ink jet printers</a:t>
            </a:r>
          </a:p>
          <a:p>
            <a:r>
              <a:rPr lang="en-US" dirty="0" smtClean="0"/>
              <a:t>Laser printers.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05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Dot matrix printers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quality is poor</a:t>
            </a:r>
          </a:p>
          <a:p>
            <a:r>
              <a:rPr lang="en-US" dirty="0" smtClean="0"/>
              <a:t>The printer is noisy</a:t>
            </a:r>
          </a:p>
          <a:p>
            <a:endParaRPr lang="en-US" dirty="0"/>
          </a:p>
        </p:txBody>
      </p:sp>
      <p:sp>
        <p:nvSpPr>
          <p:cNvPr id="4" name="object 15"/>
          <p:cNvSpPr/>
          <p:nvPr/>
        </p:nvSpPr>
        <p:spPr>
          <a:xfrm>
            <a:off x="2438400" y="3071648"/>
            <a:ext cx="5192110" cy="3105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15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Ink jet printers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cheap</a:t>
            </a:r>
          </a:p>
          <a:p>
            <a:r>
              <a:rPr lang="en-US" dirty="0" smtClean="0"/>
              <a:t>It is high quality</a:t>
            </a:r>
          </a:p>
          <a:p>
            <a:r>
              <a:rPr lang="en-US" dirty="0" smtClean="0"/>
              <a:t>It has full color printing</a:t>
            </a:r>
          </a:p>
          <a:p>
            <a:r>
              <a:rPr lang="en-US" dirty="0" smtClean="0"/>
              <a:t>It is perfect for photographs</a:t>
            </a:r>
          </a:p>
          <a:p>
            <a:r>
              <a:rPr lang="en-US" dirty="0" smtClean="0"/>
              <a:t>It is very quiet in use.</a:t>
            </a:r>
            <a:endParaRPr lang="en-US" dirty="0"/>
          </a:p>
        </p:txBody>
      </p:sp>
      <p:sp>
        <p:nvSpPr>
          <p:cNvPr id="4" name="object 19"/>
          <p:cNvSpPr/>
          <p:nvPr/>
        </p:nvSpPr>
        <p:spPr>
          <a:xfrm>
            <a:off x="6096000" y="1280155"/>
            <a:ext cx="52578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977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Laser printer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very complex devices and thus expensive to buy. However, they are cheap to use.</a:t>
            </a:r>
          </a:p>
          <a:p>
            <a:r>
              <a:rPr lang="en-US" dirty="0" smtClean="0"/>
              <a:t>They are very fast in printing compared to other printers.</a:t>
            </a:r>
          </a:p>
          <a:p>
            <a:endParaRPr lang="en-US" dirty="0" smtClean="0"/>
          </a:p>
        </p:txBody>
      </p:sp>
      <p:sp>
        <p:nvSpPr>
          <p:cNvPr id="4" name="object 23"/>
          <p:cNvSpPr/>
          <p:nvPr/>
        </p:nvSpPr>
        <p:spPr>
          <a:xfrm>
            <a:off x="3216166" y="3594538"/>
            <a:ext cx="3641834" cy="3034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5609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Speakers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produces output in form of sound.</a:t>
            </a:r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2667000" y="2590800"/>
            <a:ext cx="45720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010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enables an image to be displayed onto a flat surface. They are commonly used in meetings and presentations because they allow for a large image that everyone in a room can use.</a:t>
            </a:r>
          </a:p>
          <a:p>
            <a:endParaRPr lang="en-US" dirty="0"/>
          </a:p>
        </p:txBody>
      </p:sp>
      <p:sp>
        <p:nvSpPr>
          <p:cNvPr id="4" name="object 20"/>
          <p:cNvSpPr/>
          <p:nvPr/>
        </p:nvSpPr>
        <p:spPr>
          <a:xfrm>
            <a:off x="2937642" y="3340100"/>
            <a:ext cx="3810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192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Storage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lang="en-US" spc="-54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9" dirty="0">
                <a:latin typeface="Times New Roman"/>
                <a:cs typeface="Times New Roman"/>
              </a:rPr>
              <a:t>e</a:t>
            </a:r>
            <a:r>
              <a:rPr lang="en-US" spc="-50" dirty="0">
                <a:latin typeface="Times New Roman"/>
                <a:cs typeface="Times New Roman"/>
              </a:rPr>
              <a:t>v</a:t>
            </a:r>
            <a:r>
              <a:rPr lang="en-US" spc="-89" dirty="0">
                <a:latin typeface="Times New Roman"/>
                <a:cs typeface="Times New Roman"/>
              </a:rPr>
              <a:t>i</a:t>
            </a:r>
            <a:r>
              <a:rPr lang="en-US" spc="-9" dirty="0">
                <a:latin typeface="Times New Roman"/>
                <a:cs typeface="Times New Roman"/>
              </a:rPr>
              <a:t>ce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-25" dirty="0">
                <a:latin typeface="Times New Roman"/>
                <a:cs typeface="Times New Roman"/>
              </a:rPr>
              <a:t>s</a:t>
            </a:r>
            <a:r>
              <a:rPr lang="en-US" spc="-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-19" dirty="0" smtClean="0">
                <a:latin typeface="Times New Roman"/>
                <a:cs typeface="Times New Roman"/>
              </a:rPr>
              <a:t>s</a:t>
            </a:r>
            <a:r>
              <a:rPr lang="en-US" spc="-9" dirty="0" smtClean="0">
                <a:latin typeface="Times New Roman"/>
                <a:cs typeface="Times New Roman"/>
              </a:rPr>
              <a:t>a</a:t>
            </a:r>
            <a:r>
              <a:rPr lang="en-US" spc="-50" dirty="0" smtClean="0">
                <a:latin typeface="Times New Roman"/>
                <a:cs typeface="Times New Roman"/>
              </a:rPr>
              <a:t>v</a:t>
            </a:r>
            <a:r>
              <a:rPr lang="en-US" spc="-9" dirty="0" smtClean="0">
                <a:latin typeface="Times New Roman"/>
                <a:cs typeface="Times New Roman"/>
              </a:rPr>
              <a:t>e</a:t>
            </a:r>
            <a:r>
              <a:rPr lang="en-US" spc="94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information</a:t>
            </a:r>
            <a:r>
              <a:rPr lang="en-US" spc="-34" dirty="0" smtClean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</a:t>
            </a:r>
            <a:r>
              <a:rPr lang="en-US" spc="9" dirty="0" smtClean="0">
                <a:latin typeface="Times New Roman"/>
                <a:cs typeface="Times New Roman"/>
              </a:rPr>
              <a:t>r</a:t>
            </a:r>
            <a:r>
              <a:rPr lang="en-US" spc="44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g</a:t>
            </a:r>
            <a:r>
              <a:rPr lang="en-US" spc="9" dirty="0" smtClean="0">
                <a:latin typeface="Times New Roman"/>
                <a:cs typeface="Times New Roman"/>
              </a:rPr>
              <a:t>r</a:t>
            </a:r>
            <a:r>
              <a:rPr lang="en-US" spc="-9" dirty="0" smtClean="0">
                <a:latin typeface="Times New Roman"/>
                <a:cs typeface="Times New Roman"/>
              </a:rPr>
              <a:t>a</a:t>
            </a:r>
            <a:r>
              <a:rPr lang="en-US" spc="-89" dirty="0" smtClean="0">
                <a:latin typeface="Times New Roman"/>
                <a:cs typeface="Times New Roman"/>
              </a:rPr>
              <a:t>m</a:t>
            </a:r>
            <a:r>
              <a:rPr lang="en-US" spc="-19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ts val="2550"/>
              </a:lnSpc>
              <a:spcBef>
                <a:spcPts val="127"/>
              </a:spcBef>
            </a:pPr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lnSpc>
                <a:spcPts val="2550"/>
              </a:lnSpc>
              <a:spcBef>
                <a:spcPts val="127"/>
              </a:spcBef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T</a:t>
            </a:r>
            <a:r>
              <a:rPr lang="en-US" sz="2400" b="1" spc="29" dirty="0" smtClean="0">
                <a:latin typeface="Times New Roman"/>
                <a:cs typeface="Times New Roman"/>
              </a:rPr>
              <a:t>Y</a:t>
            </a:r>
            <a:r>
              <a:rPr lang="en-US" sz="2400" b="1" spc="-29" dirty="0" smtClean="0">
                <a:latin typeface="Times New Roman"/>
                <a:cs typeface="Times New Roman"/>
              </a:rPr>
              <a:t>P</a:t>
            </a:r>
            <a:r>
              <a:rPr lang="en-US" sz="2400" b="1" dirty="0" smtClean="0">
                <a:latin typeface="Times New Roman"/>
                <a:cs typeface="Times New Roman"/>
              </a:rPr>
              <a:t>ES</a:t>
            </a:r>
            <a:r>
              <a:rPr lang="en-US" sz="2400" b="1" spc="-39" dirty="0" smtClean="0">
                <a:latin typeface="Times New Roman"/>
                <a:cs typeface="Times New Roman"/>
              </a:rPr>
              <a:t> </a:t>
            </a:r>
            <a:r>
              <a:rPr lang="en-US" sz="2400" b="1" spc="14" dirty="0">
                <a:latin typeface="Times New Roman"/>
                <a:cs typeface="Times New Roman"/>
              </a:rPr>
              <a:t>O</a:t>
            </a: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b="1" spc="-50" dirty="0">
                <a:latin typeface="Times New Roman"/>
                <a:cs typeface="Times New Roman"/>
              </a:rPr>
              <a:t> </a:t>
            </a:r>
            <a:r>
              <a:rPr lang="en-US" sz="2400" b="1" spc="-14" dirty="0">
                <a:latin typeface="Times New Roman"/>
                <a:cs typeface="Times New Roman"/>
              </a:rPr>
              <a:t>S</a:t>
            </a:r>
            <a:r>
              <a:rPr lang="en-US" sz="2400" b="1" dirty="0">
                <a:latin typeface="Times New Roman"/>
                <a:cs typeface="Times New Roman"/>
              </a:rPr>
              <a:t>T</a:t>
            </a:r>
            <a:r>
              <a:rPr lang="en-US" sz="2400" b="1" spc="9" dirty="0">
                <a:latin typeface="Times New Roman"/>
                <a:cs typeface="Times New Roman"/>
              </a:rPr>
              <a:t>O</a:t>
            </a:r>
            <a:r>
              <a:rPr lang="en-US" sz="2400" b="1" spc="-14" dirty="0">
                <a:latin typeface="Times New Roman"/>
                <a:cs typeface="Times New Roman"/>
              </a:rPr>
              <a:t>RA</a:t>
            </a:r>
            <a:r>
              <a:rPr lang="en-US" sz="2400" b="1" spc="14" dirty="0">
                <a:latin typeface="Times New Roman"/>
                <a:cs typeface="Times New Roman"/>
              </a:rPr>
              <a:t>G</a:t>
            </a:r>
            <a:r>
              <a:rPr lang="en-US" sz="2400" b="1" dirty="0">
                <a:latin typeface="Times New Roman"/>
                <a:cs typeface="Times New Roman"/>
              </a:rPr>
              <a:t>E</a:t>
            </a:r>
            <a:r>
              <a:rPr lang="en-US" sz="2400" b="1" spc="-69" dirty="0">
                <a:latin typeface="Times New Roman"/>
                <a:cs typeface="Times New Roman"/>
              </a:rPr>
              <a:t> </a:t>
            </a:r>
            <a:r>
              <a:rPr lang="en-US" sz="2400" b="1" spc="-14" dirty="0">
                <a:latin typeface="Times New Roman"/>
                <a:cs typeface="Times New Roman"/>
              </a:rPr>
              <a:t>D</a:t>
            </a:r>
            <a:r>
              <a:rPr lang="en-US" sz="2400" b="1" dirty="0">
                <a:latin typeface="Times New Roman"/>
                <a:cs typeface="Times New Roman"/>
              </a:rPr>
              <a:t>E</a:t>
            </a:r>
            <a:r>
              <a:rPr lang="en-US" sz="2400" b="1" spc="-14" dirty="0">
                <a:latin typeface="Times New Roman"/>
                <a:cs typeface="Times New Roman"/>
              </a:rPr>
              <a:t>VIC</a:t>
            </a:r>
            <a:r>
              <a:rPr lang="en-US" sz="2400" b="1" dirty="0">
                <a:latin typeface="Times New Roman"/>
                <a:cs typeface="Times New Roman"/>
              </a:rPr>
              <a:t>ES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45765">
              <a:lnSpc>
                <a:spcPct val="95825"/>
              </a:lnSpc>
              <a:spcBef>
                <a:spcPts val="100"/>
              </a:spcBef>
            </a:pPr>
            <a:r>
              <a:rPr lang="en-US" sz="2400" spc="9" dirty="0" smtClean="0">
                <a:latin typeface="Times New Roman"/>
                <a:cs typeface="Times New Roman"/>
              </a:rPr>
              <a:t>T</a:t>
            </a:r>
            <a:r>
              <a:rPr lang="en-US" sz="2400" spc="-29" dirty="0" smtClean="0">
                <a:latin typeface="Times New Roman"/>
                <a:cs typeface="Times New Roman"/>
              </a:rPr>
              <a:t>e</a:t>
            </a:r>
            <a:r>
              <a:rPr lang="en-US" sz="2400" spc="9" dirty="0" smtClean="0"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latin typeface="Times New Roman"/>
                <a:cs typeface="Times New Roman"/>
              </a:rPr>
              <a:t>p</a:t>
            </a:r>
            <a:r>
              <a:rPr lang="en-US" sz="2400" spc="-50" dirty="0" smtClean="0">
                <a:latin typeface="Times New Roman"/>
                <a:cs typeface="Times New Roman"/>
              </a:rPr>
              <a:t>o</a:t>
            </a:r>
            <a:r>
              <a:rPr lang="en-US" sz="2400" spc="44" dirty="0" smtClean="0">
                <a:latin typeface="Times New Roman"/>
                <a:cs typeface="Times New Roman"/>
              </a:rPr>
              <a:t>r</a:t>
            </a:r>
            <a:r>
              <a:rPr lang="en-US" sz="2400" spc="14" dirty="0" smtClean="0">
                <a:latin typeface="Times New Roman"/>
                <a:cs typeface="Times New Roman"/>
              </a:rPr>
              <a:t>a</a:t>
            </a:r>
            <a:r>
              <a:rPr lang="en-US" sz="2400" spc="44" dirty="0" smtClean="0">
                <a:latin typeface="Times New Roman"/>
                <a:cs typeface="Times New Roman"/>
              </a:rPr>
              <a:t>r</a:t>
            </a:r>
            <a:r>
              <a:rPr lang="en-US" sz="2400" spc="-94" dirty="0" smtClean="0"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spc="-19" dirty="0" smtClean="0">
                <a:latin typeface="Times New Roman"/>
                <a:cs typeface="Times New Roman"/>
              </a:rPr>
              <a:t>P</a:t>
            </a:r>
            <a:r>
              <a:rPr lang="en-US" sz="2400" spc="44" dirty="0" smtClean="0">
                <a:latin typeface="Times New Roman"/>
                <a:cs typeface="Times New Roman"/>
              </a:rPr>
              <a:t>r</a:t>
            </a:r>
            <a:r>
              <a:rPr lang="en-US" sz="2400" spc="9" dirty="0" smtClean="0">
                <a:latin typeface="Times New Roman"/>
                <a:cs typeface="Times New Roman"/>
              </a:rPr>
              <a:t>i</a:t>
            </a:r>
            <a:r>
              <a:rPr lang="en-US" sz="2400" spc="-34" dirty="0" smtClean="0">
                <a:latin typeface="Times New Roman"/>
                <a:cs typeface="Times New Roman"/>
              </a:rPr>
              <a:t>m</a:t>
            </a:r>
            <a:r>
              <a:rPr lang="en-US" sz="2400" spc="14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r</a:t>
            </a:r>
            <a:r>
              <a:rPr lang="en-US" sz="2400" spc="-94" dirty="0" smtClean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9" dirty="0">
                <a:latin typeface="Times New Roman"/>
                <a:cs typeface="Times New Roman"/>
              </a:rPr>
              <a:t>s</a:t>
            </a:r>
            <a:r>
              <a:rPr lang="en-US" sz="2400" spc="9" dirty="0">
                <a:latin typeface="Times New Roman"/>
                <a:cs typeface="Times New Roman"/>
              </a:rPr>
              <a:t>t</a:t>
            </a:r>
            <a:r>
              <a:rPr lang="en-US" sz="2400" spc="-50" dirty="0">
                <a:latin typeface="Times New Roman"/>
                <a:cs typeface="Times New Roman"/>
              </a:rPr>
              <a:t>o</a:t>
            </a:r>
            <a:r>
              <a:rPr lang="en-US" sz="2400" spc="44" dirty="0">
                <a:latin typeface="Times New Roman"/>
                <a:cs typeface="Times New Roman"/>
              </a:rPr>
              <a:t>r</a:t>
            </a:r>
            <a:r>
              <a:rPr lang="en-US" sz="2400" spc="14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ge</a:t>
            </a:r>
            <a:r>
              <a:rPr lang="en-US" sz="2400" spc="-66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-34" dirty="0">
                <a:latin typeface="Times New Roman"/>
                <a:cs typeface="Times New Roman"/>
              </a:rPr>
              <a:t>e</a:t>
            </a:r>
            <a:r>
              <a:rPr lang="en-US" sz="2400" spc="-50" dirty="0">
                <a:latin typeface="Times New Roman"/>
                <a:cs typeface="Times New Roman"/>
              </a:rPr>
              <a:t>v</a:t>
            </a:r>
            <a:r>
              <a:rPr lang="en-US" sz="2400" spc="9" dirty="0">
                <a:latin typeface="Times New Roman"/>
                <a:cs typeface="Times New Roman"/>
              </a:rPr>
              <a:t>i</a:t>
            </a:r>
            <a:r>
              <a:rPr lang="en-US" sz="2400" spc="-29" dirty="0">
                <a:latin typeface="Times New Roman"/>
                <a:cs typeface="Times New Roman"/>
              </a:rPr>
              <a:t>ce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</a:p>
          <a:p>
            <a:pPr marL="12700" marR="45765">
              <a:lnSpc>
                <a:spcPct val="95825"/>
              </a:lnSpc>
              <a:spcBef>
                <a:spcPts val="100"/>
              </a:spcBef>
            </a:pPr>
            <a:r>
              <a:rPr lang="en-US" sz="2400" spc="-19" dirty="0" smtClean="0">
                <a:latin typeface="Times New Roman"/>
                <a:cs typeface="Times New Roman"/>
              </a:rPr>
              <a:t>P</a:t>
            </a:r>
            <a:r>
              <a:rPr lang="en-US" sz="2400" spc="-29" dirty="0" smtClean="0">
                <a:latin typeface="Times New Roman"/>
                <a:cs typeface="Times New Roman"/>
              </a:rPr>
              <a:t>e</a:t>
            </a:r>
            <a:r>
              <a:rPr lang="en-US" sz="2400" spc="44" dirty="0" smtClean="0">
                <a:latin typeface="Times New Roman"/>
                <a:cs typeface="Times New Roman"/>
              </a:rPr>
              <a:t>r</a:t>
            </a:r>
            <a:r>
              <a:rPr lang="en-US" sz="2400" spc="9" dirty="0" smtClean="0">
                <a:latin typeface="Times New Roman"/>
                <a:cs typeface="Times New Roman"/>
              </a:rPr>
              <a:t>m</a:t>
            </a:r>
            <a:r>
              <a:rPr lang="en-US" sz="2400" spc="14" dirty="0" smtClean="0">
                <a:latin typeface="Times New Roman"/>
                <a:cs typeface="Times New Roman"/>
              </a:rPr>
              <a:t>a</a:t>
            </a:r>
            <a:r>
              <a:rPr lang="en-US" sz="2400" spc="44" dirty="0" smtClean="0">
                <a:latin typeface="Times New Roman"/>
                <a:cs typeface="Times New Roman"/>
              </a:rPr>
              <a:t>n</a:t>
            </a:r>
            <a:r>
              <a:rPr lang="en-US" sz="2400" spc="-29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nt</a:t>
            </a:r>
            <a:r>
              <a:rPr lang="en-US" sz="2400" spc="-97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spc="-19" dirty="0">
                <a:latin typeface="Times New Roman"/>
                <a:cs typeface="Times New Roman"/>
              </a:rPr>
              <a:t>S</a:t>
            </a:r>
            <a:r>
              <a:rPr lang="en-US" sz="2400" spc="-29" dirty="0">
                <a:latin typeface="Times New Roman"/>
                <a:cs typeface="Times New Roman"/>
              </a:rPr>
              <a:t>ec</a:t>
            </a:r>
            <a:r>
              <a:rPr lang="en-US" sz="2400" spc="-50" dirty="0">
                <a:latin typeface="Times New Roman"/>
                <a:cs typeface="Times New Roman"/>
              </a:rPr>
              <a:t>o</a:t>
            </a:r>
            <a:r>
              <a:rPr lang="en-US" sz="2400" spc="44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9" dirty="0">
                <a:latin typeface="Times New Roman"/>
                <a:cs typeface="Times New Roman"/>
              </a:rPr>
              <a:t>a</a:t>
            </a:r>
            <a:r>
              <a:rPr lang="en-US" sz="2400" spc="44" dirty="0">
                <a:latin typeface="Times New Roman"/>
                <a:cs typeface="Times New Roman"/>
              </a:rPr>
              <a:t>r</a:t>
            </a:r>
            <a:r>
              <a:rPr lang="en-US" sz="2400" spc="-94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spc="61" dirty="0">
                <a:latin typeface="Times New Roman"/>
                <a:cs typeface="Times New Roman"/>
              </a:rPr>
              <a:t> </a:t>
            </a:r>
            <a:r>
              <a:rPr lang="en-US" sz="2400" spc="-19" dirty="0">
                <a:latin typeface="Times New Roman"/>
                <a:cs typeface="Times New Roman"/>
              </a:rPr>
              <a:t>S</a:t>
            </a:r>
            <a:r>
              <a:rPr lang="en-US" sz="2400" spc="9" dirty="0">
                <a:latin typeface="Times New Roman"/>
                <a:cs typeface="Times New Roman"/>
              </a:rPr>
              <a:t>t</a:t>
            </a:r>
            <a:r>
              <a:rPr lang="en-US" sz="2400" spc="-50" dirty="0">
                <a:latin typeface="Times New Roman"/>
                <a:cs typeface="Times New Roman"/>
              </a:rPr>
              <a:t>o</a:t>
            </a:r>
            <a:r>
              <a:rPr lang="en-US" sz="2400" spc="44" dirty="0">
                <a:latin typeface="Times New Roman"/>
                <a:cs typeface="Times New Roman"/>
              </a:rPr>
              <a:t>r</a:t>
            </a:r>
            <a:r>
              <a:rPr lang="en-US" sz="2400" spc="14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ge</a:t>
            </a:r>
            <a:r>
              <a:rPr lang="en-US" sz="2400" spc="-21" dirty="0">
                <a:latin typeface="Times New Roman"/>
                <a:cs typeface="Times New Roman"/>
              </a:rPr>
              <a:t> </a:t>
            </a:r>
            <a:r>
              <a:rPr lang="en-US" sz="2400" spc="-19" dirty="0">
                <a:latin typeface="Times New Roman"/>
                <a:cs typeface="Times New Roman"/>
              </a:rPr>
              <a:t>D</a:t>
            </a:r>
            <a:r>
              <a:rPr lang="en-US" sz="2400" spc="-29" dirty="0">
                <a:latin typeface="Times New Roman"/>
                <a:cs typeface="Times New Roman"/>
              </a:rPr>
              <a:t>e</a:t>
            </a:r>
            <a:r>
              <a:rPr lang="en-US" sz="2400" spc="-50" dirty="0">
                <a:latin typeface="Times New Roman"/>
                <a:cs typeface="Times New Roman"/>
              </a:rPr>
              <a:t>v</a:t>
            </a:r>
            <a:r>
              <a:rPr lang="en-US" sz="2400" spc="9" dirty="0">
                <a:latin typeface="Times New Roman"/>
                <a:cs typeface="Times New Roman"/>
              </a:rPr>
              <a:t>i</a:t>
            </a:r>
            <a:r>
              <a:rPr lang="en-US" sz="2400" spc="-29" dirty="0">
                <a:latin typeface="Times New Roman"/>
                <a:cs typeface="Times New Roman"/>
              </a:rPr>
              <a:t>ce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61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Temporary (primary) storage devices.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used for temporary storage of data that is currently being processed. It loses data when power is turned off (volatile)</a:t>
            </a:r>
          </a:p>
          <a:p>
            <a:r>
              <a:rPr lang="en-US" dirty="0" smtClean="0"/>
              <a:t>Example: Random Access Memory (RAM)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524000" y="-3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1" y="4267196"/>
            <a:ext cx="2700401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0125" y="3301"/>
            <a:ext cx="2857500" cy="2639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6401" y="0"/>
            <a:ext cx="3311525" cy="2643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1500" y="4343396"/>
            <a:ext cx="1828800" cy="2514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3126" y="4500622"/>
            <a:ext cx="4714875" cy="2357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1200" y="2895600"/>
            <a:ext cx="8159750" cy="876300"/>
          </a:xfrm>
          <a:custGeom>
            <a:avLst/>
            <a:gdLst/>
            <a:ahLst/>
            <a:cxnLst/>
            <a:rect l="l" t="t" r="r" b="b"/>
            <a:pathLst>
              <a:path w="8159750" h="876300">
                <a:moveTo>
                  <a:pt x="0" y="876300"/>
                </a:moveTo>
                <a:lnTo>
                  <a:pt x="8159750" y="876300"/>
                </a:lnTo>
                <a:lnTo>
                  <a:pt x="8159750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1000" y="152400"/>
            <a:ext cx="2286000" cy="2438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97262" y="6313487"/>
            <a:ext cx="150424" cy="391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2700" marR="215">
              <a:lnSpc>
                <a:spcPts val="1490"/>
              </a:lnSpc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804" y="6410731"/>
            <a:ext cx="938792" cy="257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spc="-15" baseline="3034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700" spc="10" baseline="3034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2700" spc="-15" baseline="3034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sz="2700" spc="10" baseline="3034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2700" spc="-15" baseline="3034" dirty="0">
                <a:solidFill>
                  <a:srgbClr val="888888"/>
                </a:solidFill>
                <a:latin typeface="Calibri"/>
                <a:cs typeface="Calibri"/>
              </a:rPr>
              <a:t>201</a:t>
            </a:r>
            <a:r>
              <a:rPr sz="2700" baseline="3034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3504" y="6410731"/>
            <a:ext cx="1860046" cy="257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spc="-15" baseline="3034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700" spc="20" baseline="3034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700" baseline="3034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700" spc="-25" baseline="3034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2700" spc="-15" baseline="3034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700" spc="15" baseline="3034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2700" spc="-15" baseline="3034" dirty="0">
                <a:solidFill>
                  <a:srgbClr val="888888"/>
                </a:solidFill>
                <a:latin typeface="Calibri"/>
                <a:cs typeface="Calibri"/>
              </a:rPr>
              <a:t>2015</a:t>
            </a:r>
            <a:r>
              <a:rPr sz="2700" spc="10" baseline="3034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2700" spc="-15" baseline="3034" dirty="0">
                <a:solidFill>
                  <a:srgbClr val="888888"/>
                </a:solidFill>
                <a:latin typeface="Calibri"/>
                <a:cs typeface="Calibri"/>
              </a:rPr>
              <a:t>201</a:t>
            </a:r>
            <a:r>
              <a:rPr sz="2700" baseline="3034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1200" y="2895600"/>
            <a:ext cx="8159750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8411">
              <a:lnSpc>
                <a:spcPct val="95825"/>
              </a:lnSpc>
              <a:spcBef>
                <a:spcPts val="365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600" b="1" spc="-2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600" b="1" spc="-11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60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pu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6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600" b="1" spc="84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6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01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Permanent</a:t>
            </a:r>
            <a:r>
              <a:rPr lang="en-US" dirty="0" smtClean="0"/>
              <a:t> </a:t>
            </a:r>
            <a:r>
              <a:rPr lang="en-US" b="1" dirty="0" smtClean="0"/>
              <a:t>(secondary)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used for permanent storage of information and programs, whether power supply is on/off (non-volatile).</a:t>
            </a:r>
          </a:p>
          <a:p>
            <a:r>
              <a:rPr lang="en-US" dirty="0" smtClean="0"/>
              <a:t>There are two types of storage:</a:t>
            </a:r>
          </a:p>
          <a:p>
            <a:pPr lvl="2"/>
            <a:r>
              <a:rPr lang="en-US" dirty="0" smtClean="0"/>
              <a:t>Internal storage e.g. Hard Disk Drive (HDD)</a:t>
            </a:r>
          </a:p>
          <a:p>
            <a:pPr lvl="2"/>
            <a:r>
              <a:rPr lang="en-US" dirty="0" smtClean="0"/>
              <a:t>External storage/ removable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6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External 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7398">
              <a:lnSpc>
                <a:spcPts val="3379"/>
              </a:lnSpc>
              <a:spcBef>
                <a:spcPts val="169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H</a:t>
            </a:r>
            <a:r>
              <a:rPr lang="en-US" b="1" spc="14" dirty="0" smtClean="0">
                <a:latin typeface="Times New Roman"/>
                <a:cs typeface="Times New Roman"/>
              </a:rPr>
              <a:t>a</a:t>
            </a:r>
            <a:r>
              <a:rPr lang="en-US" b="1" spc="9" dirty="0" smtClean="0">
                <a:latin typeface="Times New Roman"/>
                <a:cs typeface="Times New Roman"/>
              </a:rPr>
              <a:t>r</a:t>
            </a:r>
            <a:r>
              <a:rPr lang="en-US" b="1" dirty="0" smtClean="0">
                <a:latin typeface="Times New Roman"/>
                <a:cs typeface="Times New Roman"/>
              </a:rPr>
              <a:t>d</a:t>
            </a:r>
            <a:r>
              <a:rPr lang="en-US" b="1" spc="-89" dirty="0" smtClean="0">
                <a:latin typeface="Times New Roman"/>
                <a:cs typeface="Times New Roman"/>
              </a:rPr>
              <a:t> </a:t>
            </a:r>
            <a:r>
              <a:rPr lang="en-US" b="1" spc="-9" dirty="0">
                <a:latin typeface="Times New Roman"/>
                <a:cs typeface="Times New Roman"/>
              </a:rPr>
              <a:t>d</a:t>
            </a:r>
            <a:r>
              <a:rPr lang="en-US" b="1" spc="14" dirty="0">
                <a:latin typeface="Times New Roman"/>
                <a:cs typeface="Times New Roman"/>
              </a:rPr>
              <a:t>i</a:t>
            </a:r>
            <a:r>
              <a:rPr lang="en-US" b="1" dirty="0">
                <a:latin typeface="Times New Roman"/>
                <a:cs typeface="Times New Roman"/>
              </a:rPr>
              <a:t>sk </a:t>
            </a:r>
            <a:r>
              <a:rPr lang="en-US" b="1" spc="-14" dirty="0">
                <a:latin typeface="Times New Roman"/>
                <a:cs typeface="Times New Roman"/>
              </a:rPr>
              <a:t>D</a:t>
            </a:r>
            <a:r>
              <a:rPr lang="en-US" b="1" spc="9" dirty="0">
                <a:latin typeface="Times New Roman"/>
                <a:cs typeface="Times New Roman"/>
              </a:rPr>
              <a:t>r</a:t>
            </a:r>
            <a:r>
              <a:rPr lang="en-US" b="1" spc="14" dirty="0">
                <a:latin typeface="Times New Roman"/>
                <a:cs typeface="Times New Roman"/>
              </a:rPr>
              <a:t>i</a:t>
            </a:r>
            <a:r>
              <a:rPr lang="en-US" b="1" spc="-25" dirty="0">
                <a:latin typeface="Times New Roman"/>
                <a:cs typeface="Times New Roman"/>
              </a:rPr>
              <a:t>v</a:t>
            </a:r>
            <a:r>
              <a:rPr lang="en-US" b="1" dirty="0">
                <a:latin typeface="Times New Roman"/>
                <a:cs typeface="Times New Roman"/>
              </a:rPr>
              <a:t>e</a:t>
            </a:r>
            <a:r>
              <a:rPr lang="en-US" b="1" spc="-19" dirty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(</a:t>
            </a:r>
            <a:r>
              <a:rPr lang="en-US" b="1" dirty="0">
                <a:latin typeface="Times New Roman"/>
                <a:cs typeface="Times New Roman"/>
              </a:rPr>
              <a:t>H</a:t>
            </a:r>
            <a:r>
              <a:rPr lang="en-US" b="1" spc="-25" dirty="0">
                <a:latin typeface="Times New Roman"/>
                <a:cs typeface="Times New Roman"/>
              </a:rPr>
              <a:t>D</a:t>
            </a:r>
            <a:r>
              <a:rPr lang="en-US" b="1" spc="-14" dirty="0">
                <a:latin typeface="Times New Roman"/>
                <a:cs typeface="Times New Roman"/>
              </a:rPr>
              <a:t>D)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r>
              <a:rPr lang="en-US" b="1" spc="14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 </a:t>
            </a:r>
            <a:r>
              <a:rPr lang="en-US" spc="14" dirty="0" smtClean="0">
                <a:latin typeface="Times New Roman"/>
                <a:cs typeface="Times New Roman"/>
              </a:rPr>
              <a:t>a</a:t>
            </a:r>
            <a:r>
              <a:rPr lang="en-US" spc="-29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l </a:t>
            </a:r>
            <a:r>
              <a:rPr lang="en-US" spc="25" dirty="0" smtClean="0">
                <a:latin typeface="Times New Roman"/>
                <a:cs typeface="Times New Roman"/>
              </a:rPr>
              <a:t>p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-25" dirty="0" smtClean="0">
                <a:latin typeface="Times New Roman"/>
                <a:cs typeface="Times New Roman"/>
              </a:rPr>
              <a:t>og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ms</a:t>
            </a:r>
            <a:r>
              <a:rPr lang="en-US" spc="-39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s,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w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 s</a:t>
            </a:r>
            <a:r>
              <a:rPr lang="en-US" spc="-7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m.</a:t>
            </a:r>
            <a:r>
              <a:rPr lang="en-US" spc="64" dirty="0"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7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-11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ma</a:t>
            </a:r>
            <a:r>
              <a:rPr lang="en-US" spc="25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u 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sa</a:t>
            </a:r>
            <a:r>
              <a:rPr lang="en-US" spc="-14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4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9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109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HDD.</a:t>
            </a:r>
            <a:endParaRPr lang="en-US" dirty="0">
              <a:latin typeface="Times New Roman"/>
              <a:cs typeface="Times New Roman"/>
            </a:endParaRPr>
          </a:p>
          <a:p>
            <a:pPr marL="12700" marR="57398">
              <a:lnSpc>
                <a:spcPct val="95825"/>
              </a:lnSpc>
              <a:spcBef>
                <a:spcPts val="818"/>
              </a:spcBef>
            </a:pPr>
            <a:r>
              <a:rPr lang="en-US" spc="-44" dirty="0" smtClean="0">
                <a:latin typeface="Times New Roman"/>
                <a:cs typeface="Times New Roman"/>
              </a:rPr>
              <a:t>T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79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ac</a:t>
            </a:r>
            <a:r>
              <a:rPr lang="en-US" spc="-29" dirty="0">
                <a:latin typeface="Times New Roman"/>
                <a:cs typeface="Times New Roman"/>
              </a:rPr>
              <a:t>i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5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9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84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HD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4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5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-6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pc="94" dirty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w much information it can store. There are HDD which have 10GB, 20GB, 30GB, 200GB, 320GB, 500GB, 1000GB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24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243941"/>
            <a:ext cx="10796753" cy="5715425"/>
          </a:xfrm>
        </p:spPr>
      </p:pic>
    </p:spTree>
    <p:extLst>
      <p:ext uri="{BB962C8B-B14F-4D97-AF65-F5344CB8AC3E}">
        <p14:creationId xmlns:p14="http://schemas.microsoft.com/office/powerpoint/2010/main" val="735866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Floppy Disk Drive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7540">
              <a:lnSpc>
                <a:spcPts val="2935"/>
              </a:lnSpc>
              <a:spcBef>
                <a:spcPts val="146"/>
              </a:spcBef>
            </a:pPr>
            <a:r>
              <a:rPr lang="en-US" b="1" spc="19" dirty="0" smtClean="0">
                <a:latin typeface="Times New Roman"/>
                <a:cs typeface="Times New Roman"/>
              </a:rPr>
              <a:t>F</a:t>
            </a:r>
            <a:r>
              <a:rPr lang="en-US" b="1" dirty="0" smtClean="0">
                <a:latin typeface="Times New Roman"/>
                <a:cs typeface="Times New Roman"/>
              </a:rPr>
              <a:t>l</a:t>
            </a:r>
            <a:r>
              <a:rPr lang="en-US" b="1" spc="-54" dirty="0" smtClean="0">
                <a:latin typeface="Times New Roman"/>
                <a:cs typeface="Times New Roman"/>
              </a:rPr>
              <a:t>o</a:t>
            </a:r>
            <a:r>
              <a:rPr lang="en-US" b="1" spc="-14" dirty="0" smtClean="0">
                <a:latin typeface="Times New Roman"/>
                <a:cs typeface="Times New Roman"/>
              </a:rPr>
              <a:t>pp</a:t>
            </a:r>
            <a:r>
              <a:rPr lang="en-US" b="1" dirty="0" smtClean="0">
                <a:latin typeface="Times New Roman"/>
                <a:cs typeface="Times New Roman"/>
              </a:rPr>
              <a:t>y</a:t>
            </a:r>
            <a:r>
              <a:rPr lang="en-US" b="1" spc="157" dirty="0" smtClean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d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b="1" spc="9" dirty="0">
                <a:latin typeface="Times New Roman"/>
                <a:cs typeface="Times New Roman"/>
              </a:rPr>
              <a:t>s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b="1" spc="63" dirty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d</a:t>
            </a:r>
            <a:r>
              <a:rPr lang="en-US" b="1" spc="9" dirty="0">
                <a:latin typeface="Times New Roman"/>
                <a:cs typeface="Times New Roman"/>
              </a:rPr>
              <a:t>r</a:t>
            </a:r>
            <a:r>
              <a:rPr lang="en-US" b="1" dirty="0">
                <a:latin typeface="Times New Roman"/>
                <a:cs typeface="Times New Roman"/>
              </a:rPr>
              <a:t>ive</a:t>
            </a:r>
            <a:r>
              <a:rPr lang="en-US" b="1" spc="45" dirty="0">
                <a:latin typeface="Times New Roman"/>
                <a:cs typeface="Times New Roman"/>
              </a:rPr>
              <a:t> </a:t>
            </a:r>
            <a:r>
              <a:rPr lang="en-US" b="1" spc="-14" dirty="0">
                <a:latin typeface="Times New Roman"/>
                <a:cs typeface="Times New Roman"/>
              </a:rPr>
              <a:t>(</a:t>
            </a:r>
            <a:r>
              <a:rPr lang="en-US" b="1" spc="19" dirty="0">
                <a:latin typeface="Times New Roman"/>
                <a:cs typeface="Times New Roman"/>
              </a:rPr>
              <a:t>F</a:t>
            </a:r>
            <a:r>
              <a:rPr lang="en-US" b="1" dirty="0">
                <a:latin typeface="Times New Roman"/>
                <a:cs typeface="Times New Roman"/>
              </a:rPr>
              <a:t>D</a:t>
            </a:r>
            <a:r>
              <a:rPr lang="en-US" b="1" spc="9" dirty="0">
                <a:latin typeface="Times New Roman"/>
                <a:cs typeface="Times New Roman"/>
              </a:rPr>
              <a:t>D</a:t>
            </a:r>
            <a:r>
              <a:rPr lang="en-US" b="1" spc="-14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r>
              <a:rPr lang="en-US" b="1" spc="188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T</a:t>
            </a:r>
            <a:r>
              <a:rPr lang="en-US" spc="-50" dirty="0">
                <a:latin typeface="Times New Roman"/>
                <a:cs typeface="Times New Roman"/>
              </a:rPr>
              <a:t>h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3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gn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9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-1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311" dirty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r</a:t>
            </a:r>
            <a:r>
              <a:rPr lang="en-US" spc="10" dirty="0" smtClean="0">
                <a:latin typeface="Times New Roman"/>
                <a:cs typeface="Times New Roman"/>
              </a:rPr>
              <a:t>ea</a:t>
            </a:r>
            <a:r>
              <a:rPr lang="en-US" dirty="0" smtClean="0">
                <a:latin typeface="Times New Roman"/>
                <a:cs typeface="Times New Roman"/>
              </a:rPr>
              <a:t>ds 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50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69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-9" dirty="0">
                <a:latin typeface="Times New Roman"/>
                <a:cs typeface="Times New Roman"/>
              </a:rPr>
              <a:t>r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tes</a:t>
            </a:r>
            <a:r>
              <a:rPr lang="en-US" spc="167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50" dirty="0">
                <a:latin typeface="Times New Roman"/>
                <a:cs typeface="Times New Roman"/>
              </a:rPr>
              <a:t>n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29" dirty="0">
                <a:latin typeface="Times New Roman"/>
                <a:cs typeface="Times New Roman"/>
              </a:rPr>
              <a:t>r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39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4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33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5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18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oppy</a:t>
            </a:r>
            <a:r>
              <a:rPr lang="en-US" spc="25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k</a:t>
            </a:r>
            <a:r>
              <a:rPr lang="en-US" spc="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t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10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-39" dirty="0">
                <a:latin typeface="Times New Roman"/>
                <a:cs typeface="Times New Roman"/>
              </a:rPr>
              <a:t>h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spc="142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96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12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50" dirty="0">
                <a:latin typeface="Times New Roman"/>
                <a:cs typeface="Times New Roman"/>
              </a:rPr>
              <a:t>v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345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5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19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12700" marR="47540">
              <a:lnSpc>
                <a:spcPts val="2935"/>
              </a:lnSpc>
              <a:spcBef>
                <a:spcPts val="146"/>
              </a:spcBef>
            </a:pPr>
            <a:r>
              <a:rPr lang="en-US" dirty="0" smtClean="0">
                <a:latin typeface="Times New Roman"/>
                <a:cs typeface="Times New Roman"/>
              </a:rPr>
              <a:t>The floppy diskette only holds 1.44MB of information although most of the PCs still have the floppy drive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22"/>
          <p:cNvSpPr/>
          <p:nvPr/>
        </p:nvSpPr>
        <p:spPr>
          <a:xfrm>
            <a:off x="4876800" y="3846786"/>
            <a:ext cx="32766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1219200" y="3873062"/>
            <a:ext cx="23622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553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Optical Disks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removable disk on which data is written and read through the use of laser beam</a:t>
            </a:r>
          </a:p>
          <a:p>
            <a:r>
              <a:rPr lang="en-US" dirty="0" smtClean="0"/>
              <a:t>These are mostly used in music industry</a:t>
            </a:r>
          </a:p>
          <a:p>
            <a:r>
              <a:rPr lang="en-US" dirty="0" smtClean="0"/>
              <a:t>Examples of optical disks are:</a:t>
            </a:r>
          </a:p>
          <a:p>
            <a:pPr marL="927100" marR="61310" lvl="2">
              <a:lnSpc>
                <a:spcPts val="3379"/>
              </a:lnSpc>
              <a:spcBef>
                <a:spcPts val="169"/>
              </a:spcBef>
            </a:pPr>
            <a:r>
              <a:rPr lang="en-US" sz="2400" spc="-14" dirty="0" smtClean="0">
                <a:latin typeface="Times New Roman"/>
                <a:cs typeface="Times New Roman"/>
              </a:rPr>
              <a:t>C</a:t>
            </a:r>
            <a:r>
              <a:rPr lang="en-US" sz="2400" spc="-19" dirty="0" smtClean="0">
                <a:latin typeface="Times New Roman"/>
                <a:cs typeface="Times New Roman"/>
              </a:rPr>
              <a:t>D</a:t>
            </a:r>
            <a:r>
              <a:rPr lang="en-US" sz="2400" spc="-14" dirty="0" smtClean="0">
                <a:latin typeface="Times New Roman"/>
                <a:cs typeface="Times New Roman"/>
              </a:rPr>
              <a:t>-</a:t>
            </a:r>
            <a:r>
              <a:rPr lang="en-US" sz="2400" dirty="0" smtClean="0">
                <a:latin typeface="Times New Roman"/>
                <a:cs typeface="Times New Roman"/>
              </a:rPr>
              <a:t>R </a:t>
            </a:r>
            <a:r>
              <a:rPr lang="en-US" sz="2400" spc="-14" dirty="0">
                <a:latin typeface="Times New Roman"/>
                <a:cs typeface="Times New Roman"/>
              </a:rPr>
              <a:t>(C</a:t>
            </a:r>
            <a:r>
              <a:rPr lang="en-US" sz="2400" spc="25" dirty="0">
                <a:latin typeface="Times New Roman"/>
                <a:cs typeface="Times New Roman"/>
              </a:rPr>
              <a:t>o</a:t>
            </a:r>
            <a:r>
              <a:rPr lang="en-US" sz="2400" spc="-84" dirty="0">
                <a:latin typeface="Times New Roman"/>
                <a:cs typeface="Times New Roman"/>
              </a:rPr>
              <a:t>m</a:t>
            </a:r>
            <a:r>
              <a:rPr lang="en-US" sz="2400" spc="-9" dirty="0">
                <a:latin typeface="Times New Roman"/>
                <a:cs typeface="Times New Roman"/>
              </a:rPr>
              <a:t>p</a:t>
            </a:r>
            <a:r>
              <a:rPr lang="en-US" sz="2400" spc="25" dirty="0">
                <a:latin typeface="Times New Roman"/>
                <a:cs typeface="Times New Roman"/>
              </a:rPr>
              <a:t>a</a:t>
            </a:r>
            <a:r>
              <a:rPr lang="en-US" sz="2400" spc="9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44" dirty="0">
                <a:latin typeface="Times New Roman"/>
                <a:cs typeface="Times New Roman"/>
              </a:rPr>
              <a:t> </a:t>
            </a:r>
            <a:r>
              <a:rPr lang="en-US" sz="2400" spc="-14" dirty="0">
                <a:latin typeface="Times New Roman"/>
                <a:cs typeface="Times New Roman"/>
              </a:rPr>
              <a:t>D</a:t>
            </a:r>
            <a:r>
              <a:rPr lang="en-US" sz="2400" spc="14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9" dirty="0">
                <a:latin typeface="Times New Roman"/>
                <a:cs typeface="Times New Roman"/>
              </a:rPr>
              <a:t>k</a:t>
            </a:r>
            <a:r>
              <a:rPr lang="en-US" sz="2400" spc="-14" dirty="0">
                <a:latin typeface="Times New Roman"/>
                <a:cs typeface="Times New Roman"/>
              </a:rPr>
              <a:t>-R</a:t>
            </a:r>
            <a:r>
              <a:rPr lang="en-US" sz="2400" spc="9" dirty="0">
                <a:latin typeface="Times New Roman"/>
                <a:cs typeface="Times New Roman"/>
              </a:rPr>
              <a:t>ec</a:t>
            </a:r>
            <a:r>
              <a:rPr lang="en-US" sz="2400" spc="25" dirty="0">
                <a:latin typeface="Times New Roman"/>
                <a:cs typeface="Times New Roman"/>
              </a:rPr>
              <a:t>o</a:t>
            </a:r>
            <a:r>
              <a:rPr lang="en-US" sz="2400" spc="9" dirty="0">
                <a:latin typeface="Times New Roman"/>
                <a:cs typeface="Times New Roman"/>
              </a:rPr>
              <a:t>r</a:t>
            </a:r>
            <a:r>
              <a:rPr lang="en-US" sz="2400" spc="-9" dirty="0">
                <a:latin typeface="Times New Roman"/>
                <a:cs typeface="Times New Roman"/>
              </a:rPr>
              <a:t>d</a:t>
            </a:r>
            <a:r>
              <a:rPr lang="en-US" sz="2400" spc="25" dirty="0">
                <a:latin typeface="Times New Roman"/>
                <a:cs typeface="Times New Roman"/>
              </a:rPr>
              <a:t>a</a:t>
            </a:r>
            <a:r>
              <a:rPr lang="en-US" sz="2400" spc="-9" dirty="0">
                <a:latin typeface="Times New Roman"/>
                <a:cs typeface="Times New Roman"/>
              </a:rPr>
              <a:t>b</a:t>
            </a:r>
            <a:r>
              <a:rPr lang="en-US" sz="2400" spc="14" dirty="0">
                <a:latin typeface="Times New Roman"/>
                <a:cs typeface="Times New Roman"/>
              </a:rPr>
              <a:t>l</a:t>
            </a:r>
            <a:r>
              <a:rPr lang="en-US" sz="2400" spc="9" dirty="0">
                <a:latin typeface="Times New Roman"/>
                <a:cs typeface="Times New Roman"/>
              </a:rPr>
              <a:t>e</a:t>
            </a:r>
            <a:r>
              <a:rPr lang="en-US" sz="2400" spc="-14" dirty="0">
                <a:latin typeface="Times New Roman"/>
                <a:cs typeface="Times New Roman"/>
              </a:rPr>
              <a:t>)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927100" lvl="2">
              <a:lnSpc>
                <a:spcPct val="95825"/>
              </a:lnSpc>
              <a:spcBef>
                <a:spcPts val="812"/>
              </a:spcBef>
            </a:pPr>
            <a:r>
              <a:rPr lang="en-US" sz="2400" spc="-14" dirty="0" smtClean="0">
                <a:latin typeface="Times New Roman"/>
                <a:cs typeface="Times New Roman"/>
              </a:rPr>
              <a:t>C</a:t>
            </a:r>
            <a:r>
              <a:rPr lang="en-US" sz="2400" spc="-19" dirty="0" smtClean="0">
                <a:latin typeface="Times New Roman"/>
                <a:cs typeface="Times New Roman"/>
              </a:rPr>
              <a:t>D</a:t>
            </a:r>
            <a:r>
              <a:rPr lang="en-US" sz="2400" spc="-14" dirty="0" smtClean="0">
                <a:latin typeface="Times New Roman"/>
                <a:cs typeface="Times New Roman"/>
              </a:rPr>
              <a:t>-</a:t>
            </a:r>
            <a:r>
              <a:rPr lang="en-US" sz="2400" spc="-114" dirty="0" smtClean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W</a:t>
            </a:r>
            <a:r>
              <a:rPr lang="en-US" sz="2400" spc="-79" dirty="0" smtClean="0">
                <a:latin typeface="Times New Roman"/>
                <a:cs typeface="Times New Roman"/>
              </a:rPr>
              <a:t> </a:t>
            </a:r>
            <a:r>
              <a:rPr lang="en-US" sz="2400" spc="-14" dirty="0">
                <a:latin typeface="Times New Roman"/>
                <a:cs typeface="Times New Roman"/>
              </a:rPr>
              <a:t>(C</a:t>
            </a:r>
            <a:r>
              <a:rPr lang="en-US" sz="2400" spc="25" dirty="0">
                <a:latin typeface="Times New Roman"/>
                <a:cs typeface="Times New Roman"/>
              </a:rPr>
              <a:t>o</a:t>
            </a:r>
            <a:r>
              <a:rPr lang="en-US" sz="2400" spc="-84" dirty="0">
                <a:latin typeface="Times New Roman"/>
                <a:cs typeface="Times New Roman"/>
              </a:rPr>
              <a:t>m</a:t>
            </a:r>
            <a:r>
              <a:rPr lang="en-US" sz="2400" spc="-9" dirty="0">
                <a:latin typeface="Times New Roman"/>
                <a:cs typeface="Times New Roman"/>
              </a:rPr>
              <a:t>p</a:t>
            </a:r>
            <a:r>
              <a:rPr lang="en-US" sz="2400" spc="25" dirty="0">
                <a:latin typeface="Times New Roman"/>
                <a:cs typeface="Times New Roman"/>
              </a:rPr>
              <a:t>a</a:t>
            </a:r>
            <a:r>
              <a:rPr lang="en-US" sz="2400" spc="9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t </a:t>
            </a:r>
            <a:r>
              <a:rPr lang="en-US" sz="2400" spc="-14" dirty="0">
                <a:latin typeface="Times New Roman"/>
                <a:cs typeface="Times New Roman"/>
              </a:rPr>
              <a:t>D</a:t>
            </a:r>
            <a:r>
              <a:rPr lang="en-US" sz="2400" spc="14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sk</a:t>
            </a:r>
            <a:r>
              <a:rPr lang="en-US" sz="2400" spc="-134" dirty="0">
                <a:latin typeface="Times New Roman"/>
                <a:cs typeface="Times New Roman"/>
              </a:rPr>
              <a:t> </a:t>
            </a:r>
            <a:r>
              <a:rPr lang="en-US" sz="2400" spc="-14" dirty="0">
                <a:latin typeface="Times New Roman"/>
                <a:cs typeface="Times New Roman"/>
              </a:rPr>
              <a:t>R</a:t>
            </a:r>
            <a:r>
              <a:rPr lang="en-US" sz="2400" spc="9" dirty="0">
                <a:latin typeface="Times New Roman"/>
                <a:cs typeface="Times New Roman"/>
              </a:rPr>
              <a:t>e</a:t>
            </a:r>
            <a:r>
              <a:rPr lang="en-US" sz="2400" spc="29" dirty="0">
                <a:latin typeface="Times New Roman"/>
                <a:cs typeface="Times New Roman"/>
              </a:rPr>
              <a:t>w</a:t>
            </a:r>
            <a:r>
              <a:rPr lang="en-US" sz="2400" spc="9" dirty="0">
                <a:latin typeface="Times New Roman"/>
                <a:cs typeface="Times New Roman"/>
              </a:rPr>
              <a:t>r</a:t>
            </a:r>
            <a:r>
              <a:rPr lang="en-US" sz="2400" spc="14" dirty="0">
                <a:latin typeface="Times New Roman"/>
                <a:cs typeface="Times New Roman"/>
              </a:rPr>
              <a:t>i</a:t>
            </a:r>
            <a:r>
              <a:rPr lang="en-US" sz="2400" spc="-14" dirty="0">
                <a:latin typeface="Times New Roman"/>
                <a:cs typeface="Times New Roman"/>
              </a:rPr>
              <a:t>t</a:t>
            </a:r>
            <a:r>
              <a:rPr lang="en-US" sz="2400" spc="25" dirty="0">
                <a:latin typeface="Times New Roman"/>
                <a:cs typeface="Times New Roman"/>
              </a:rPr>
              <a:t>a</a:t>
            </a:r>
            <a:r>
              <a:rPr lang="en-US" sz="2400" spc="-9" dirty="0">
                <a:latin typeface="Times New Roman"/>
                <a:cs typeface="Times New Roman"/>
              </a:rPr>
              <a:t>b</a:t>
            </a:r>
            <a:r>
              <a:rPr lang="en-US" sz="2400" spc="14" dirty="0">
                <a:latin typeface="Times New Roman"/>
                <a:cs typeface="Times New Roman"/>
              </a:rPr>
              <a:t>l</a:t>
            </a:r>
            <a:r>
              <a:rPr lang="en-US" sz="2400" spc="9" dirty="0">
                <a:latin typeface="Times New Roman"/>
                <a:cs typeface="Times New Roman"/>
              </a:rPr>
              <a:t>e</a:t>
            </a:r>
            <a:r>
              <a:rPr lang="en-US" sz="2400" spc="-14" dirty="0">
                <a:latin typeface="Times New Roman"/>
                <a:cs typeface="Times New Roman"/>
              </a:rPr>
              <a:t>)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927100" marR="61310" lvl="2">
              <a:lnSpc>
                <a:spcPct val="95825"/>
              </a:lnSpc>
              <a:spcBef>
                <a:spcPts val="978"/>
              </a:spcBef>
            </a:pPr>
            <a:r>
              <a:rPr lang="en-US" sz="2400" spc="-14" dirty="0" smtClean="0">
                <a:latin typeface="Times New Roman"/>
                <a:cs typeface="Times New Roman"/>
              </a:rPr>
              <a:t>DV</a:t>
            </a:r>
            <a:r>
              <a:rPr lang="en-US" sz="2400" spc="-19" dirty="0" smtClean="0">
                <a:latin typeface="Times New Roman"/>
                <a:cs typeface="Times New Roman"/>
              </a:rPr>
              <a:t>D</a:t>
            </a:r>
            <a:r>
              <a:rPr lang="en-US" sz="2400" spc="-14" dirty="0" smtClean="0">
                <a:latin typeface="Times New Roman"/>
                <a:cs typeface="Times New Roman"/>
              </a:rPr>
              <a:t>-R</a:t>
            </a:r>
            <a:r>
              <a:rPr lang="en-US" sz="2400" dirty="0" smtClean="0">
                <a:latin typeface="Times New Roman"/>
                <a:cs typeface="Times New Roman"/>
              </a:rPr>
              <a:t>OM </a:t>
            </a:r>
            <a:r>
              <a:rPr lang="en-US" sz="2400" spc="-14" dirty="0">
                <a:latin typeface="Times New Roman"/>
                <a:cs typeface="Times New Roman"/>
              </a:rPr>
              <a:t>(D</a:t>
            </a:r>
            <a:r>
              <a:rPr lang="en-US" sz="2400" spc="14" dirty="0">
                <a:latin typeface="Times New Roman"/>
                <a:cs typeface="Times New Roman"/>
              </a:rPr>
              <a:t>i</a:t>
            </a:r>
            <a:r>
              <a:rPr lang="en-US" sz="2400" spc="25" dirty="0">
                <a:latin typeface="Times New Roman"/>
                <a:cs typeface="Times New Roman"/>
              </a:rPr>
              <a:t>g</a:t>
            </a:r>
            <a:r>
              <a:rPr lang="en-US" sz="2400" spc="14" dirty="0">
                <a:latin typeface="Times New Roman"/>
                <a:cs typeface="Times New Roman"/>
              </a:rPr>
              <a:t>i</a:t>
            </a:r>
            <a:r>
              <a:rPr lang="en-US" sz="2400" spc="-14" dirty="0">
                <a:latin typeface="Times New Roman"/>
                <a:cs typeface="Times New Roman"/>
              </a:rPr>
              <a:t>t</a:t>
            </a:r>
            <a:r>
              <a:rPr lang="en-US" sz="2400" spc="2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l</a:t>
            </a:r>
            <a:r>
              <a:rPr lang="en-US" sz="2400" spc="-164" dirty="0">
                <a:latin typeface="Times New Roman"/>
                <a:cs typeface="Times New Roman"/>
              </a:rPr>
              <a:t> </a:t>
            </a:r>
            <a:r>
              <a:rPr lang="en-US" sz="2400" spc="-304" dirty="0">
                <a:latin typeface="Times New Roman"/>
                <a:cs typeface="Times New Roman"/>
              </a:rPr>
              <a:t>V</a:t>
            </a:r>
            <a:r>
              <a:rPr lang="en-US" sz="2400" spc="9" dirty="0">
                <a:latin typeface="Times New Roman"/>
                <a:cs typeface="Times New Roman"/>
              </a:rPr>
              <a:t>er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19" dirty="0">
                <a:latin typeface="Times New Roman"/>
                <a:cs typeface="Times New Roman"/>
              </a:rPr>
              <a:t>a</a:t>
            </a:r>
            <a:r>
              <a:rPr lang="en-US" sz="2400" spc="-14" dirty="0">
                <a:latin typeface="Times New Roman"/>
                <a:cs typeface="Times New Roman"/>
              </a:rPr>
              <a:t>t</a:t>
            </a:r>
            <a:r>
              <a:rPr lang="en-US" sz="2400" spc="14" dirty="0">
                <a:latin typeface="Times New Roman"/>
                <a:cs typeface="Times New Roman"/>
              </a:rPr>
              <a:t>il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179" dirty="0">
                <a:latin typeface="Times New Roman"/>
                <a:cs typeface="Times New Roman"/>
              </a:rPr>
              <a:t> </a:t>
            </a:r>
            <a:r>
              <a:rPr lang="en-US" sz="2400" spc="-14" dirty="0">
                <a:latin typeface="Times New Roman"/>
                <a:cs typeface="Times New Roman"/>
              </a:rPr>
              <a:t>D</a:t>
            </a:r>
            <a:r>
              <a:rPr lang="en-US" sz="2400" spc="14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9" dirty="0">
                <a:latin typeface="Times New Roman"/>
                <a:cs typeface="Times New Roman"/>
              </a:rPr>
              <a:t>k</a:t>
            </a:r>
            <a:r>
              <a:rPr lang="en-US" sz="2400" spc="-14" dirty="0">
                <a:latin typeface="Times New Roman"/>
                <a:cs typeface="Times New Roman"/>
              </a:rPr>
              <a:t>)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6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CD-ROM drive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secondary storage device that reads information stored on a compact disc. It can hold about 700MB</a:t>
            </a:r>
          </a:p>
          <a:p>
            <a:pPr marL="0" indent="0">
              <a:buNone/>
            </a:pPr>
            <a:r>
              <a:rPr lang="en-US" b="1" dirty="0" smtClean="0"/>
              <a:t>Types of Compact Disks (CD)</a:t>
            </a:r>
          </a:p>
          <a:p>
            <a:pPr lvl="1"/>
            <a:r>
              <a:rPr lang="en-US" dirty="0" smtClean="0"/>
              <a:t>Compact Disc Recordable (CD-R)</a:t>
            </a:r>
          </a:p>
          <a:p>
            <a:pPr lvl="1"/>
            <a:r>
              <a:rPr lang="en-US" dirty="0" smtClean="0"/>
              <a:t>Compact Disc Rewritable (CD-RW)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3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CD-R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possibility of rewriting data</a:t>
            </a: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2456793" y="2425700"/>
            <a:ext cx="41910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5264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CD-RW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possibility of rewriting data.</a:t>
            </a:r>
          </a:p>
          <a:p>
            <a:endParaRPr lang="en-US" dirty="0"/>
          </a:p>
        </p:txBody>
      </p:sp>
      <p:sp>
        <p:nvSpPr>
          <p:cNvPr id="4" name="object 13"/>
          <p:cNvSpPr/>
          <p:nvPr/>
        </p:nvSpPr>
        <p:spPr>
          <a:xfrm>
            <a:off x="1765738" y="2554014"/>
            <a:ext cx="5854262" cy="407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975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DVD ROM (Digital Versatile Disc Read Only Memory)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looks like a CD but its storage capacity is significantly higher than CDs, DVDs can hold about 4.7GB of data up to 18GB.</a:t>
            </a:r>
            <a:endParaRPr lang="en-US" dirty="0"/>
          </a:p>
        </p:txBody>
      </p:sp>
      <p:sp>
        <p:nvSpPr>
          <p:cNvPr id="4" name="object 20"/>
          <p:cNvSpPr/>
          <p:nvPr/>
        </p:nvSpPr>
        <p:spPr>
          <a:xfrm>
            <a:off x="2133600" y="2895600"/>
            <a:ext cx="44958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7766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Flash Drive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portable solid state memory device that plugs into the USB port on your computer. They may also be called key drive, pocket drive, thumb drive, pen drive.</a:t>
            </a:r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1219200" y="3200400"/>
            <a:ext cx="62484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70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Categories of computer hardware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hardware can be categorized into;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Processing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Storage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Communication devices</a:t>
            </a:r>
          </a:p>
        </p:txBody>
      </p:sp>
    </p:spTree>
    <p:extLst>
      <p:ext uri="{BB962C8B-B14F-4D97-AF65-F5344CB8AC3E}">
        <p14:creationId xmlns:p14="http://schemas.microsoft.com/office/powerpoint/2010/main" val="1841389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12700" marR="35908">
              <a:lnSpc>
                <a:spcPts val="2950"/>
              </a:lnSpc>
              <a:spcBef>
                <a:spcPts val="147"/>
              </a:spcBef>
            </a:pPr>
            <a:r>
              <a:rPr lang="en-US" spc="14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100" dirty="0" smtClean="0">
                <a:latin typeface="Times New Roman"/>
                <a:cs typeface="Times New Roman"/>
              </a:rPr>
              <a:t>mm</a:t>
            </a:r>
            <a:r>
              <a:rPr lang="en-US" dirty="0" smtClean="0">
                <a:latin typeface="Times New Roman"/>
                <a:cs typeface="Times New Roman"/>
              </a:rPr>
              <a:t>un</a:t>
            </a:r>
            <a:r>
              <a:rPr lang="en-US" spc="-50" dirty="0" smtClean="0">
                <a:latin typeface="Times New Roman"/>
                <a:cs typeface="Times New Roman"/>
              </a:rPr>
              <a:t>i</a:t>
            </a:r>
            <a:r>
              <a:rPr lang="en-US" spc="9" dirty="0" smtClean="0">
                <a:latin typeface="Times New Roman"/>
                <a:cs typeface="Times New Roman"/>
              </a:rPr>
              <a:t>ca</a:t>
            </a:r>
            <a:r>
              <a:rPr lang="en-US" spc="39" dirty="0" smtClean="0">
                <a:latin typeface="Times New Roman"/>
                <a:cs typeface="Times New Roman"/>
              </a:rPr>
              <a:t>t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spc="44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spc="373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v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32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9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9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15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0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2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po</a:t>
            </a:r>
            <a:r>
              <a:rPr lang="en-US" spc="19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66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4" dirty="0" smtClean="0">
                <a:latin typeface="Times New Roman"/>
                <a:cs typeface="Times New Roman"/>
              </a:rPr>
              <a:t>li</a:t>
            </a:r>
            <a:r>
              <a:rPr lang="en-US" spc="-44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k</a:t>
            </a:r>
            <a:r>
              <a:rPr lang="en-US" spc="-5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spc="-44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/</a:t>
            </a:r>
            <a:r>
              <a:rPr lang="en-US" spc="4" dirty="0" smtClean="0">
                <a:latin typeface="Times New Roman"/>
                <a:cs typeface="Times New Roman"/>
              </a:rPr>
              <a:t>c</a:t>
            </a:r>
            <a:r>
              <a:rPr lang="en-US" spc="44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spc="-44" dirty="0" smtClean="0">
                <a:latin typeface="Times New Roman"/>
                <a:cs typeface="Times New Roman"/>
              </a:rPr>
              <a:t>n</a:t>
            </a:r>
            <a:r>
              <a:rPr lang="en-US" spc="9" dirty="0" smtClean="0">
                <a:latin typeface="Times New Roman"/>
                <a:cs typeface="Times New Roman"/>
              </a:rPr>
              <a:t>ec</a:t>
            </a:r>
            <a:r>
              <a:rPr lang="en-US" spc="39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ing</a:t>
            </a:r>
            <a:r>
              <a:rPr lang="en-US" spc="380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0" dirty="0">
                <a:latin typeface="Times New Roman"/>
                <a:cs typeface="Times New Roman"/>
              </a:rPr>
              <a:t>g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0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154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.</a:t>
            </a:r>
            <a:r>
              <a:rPr lang="en-US" spc="-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53" dirty="0">
                <a:latin typeface="Times New Roman"/>
                <a:cs typeface="Times New Roman"/>
              </a:rPr>
              <a:t> 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spc="-44" dirty="0" smtClean="0">
                <a:latin typeface="Times New Roman"/>
                <a:cs typeface="Times New Roman"/>
              </a:rPr>
              <a:t>n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spc="-54" dirty="0" smtClean="0">
                <a:latin typeface="Times New Roman"/>
                <a:cs typeface="Times New Roman"/>
              </a:rPr>
              <a:t>l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9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s Network cards, fibre optic cables, coaxial cables, twisted pair cables, modem, satellites, switches etc.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4983985" y="3391775"/>
            <a:ext cx="333375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416871" y="3604747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modem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59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Input devices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are devices used to enter data into the computer system.</a:t>
            </a:r>
          </a:p>
          <a:p>
            <a:pPr marL="0" indent="0">
              <a:buNone/>
            </a:pPr>
            <a:r>
              <a:rPr lang="en-US" b="1" dirty="0" smtClean="0"/>
              <a:t>Examples of input devices include;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Keyboard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Mouse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Scanner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Webcam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Microphone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Joystick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Light pen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Camera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keyboard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entering text or symbols like letters and numbers into the computer. It is the main input device for most computers.</a:t>
            </a:r>
            <a:endParaRPr lang="en-US" dirty="0"/>
          </a:p>
        </p:txBody>
      </p:sp>
      <p:sp>
        <p:nvSpPr>
          <p:cNvPr id="4" name="object 23"/>
          <p:cNvSpPr/>
          <p:nvPr/>
        </p:nvSpPr>
        <p:spPr>
          <a:xfrm>
            <a:off x="1624997" y="3200711"/>
            <a:ext cx="8281924" cy="2697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25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Main keys on the keyboard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Typing keys – </a:t>
            </a:r>
            <a:r>
              <a:rPr lang="en-US" dirty="0"/>
              <a:t>T</a:t>
            </a:r>
            <a:r>
              <a:rPr lang="en-US" dirty="0" smtClean="0"/>
              <a:t>hese keys include the letter keys (A-Z) and digits keys (0-9) which generally give same layout as that of typewriters.</a:t>
            </a:r>
          </a:p>
          <a:p>
            <a:r>
              <a:rPr lang="en-US" b="1" dirty="0" smtClean="0"/>
              <a:t>Numeric keys – </a:t>
            </a:r>
            <a:r>
              <a:rPr lang="en-US" dirty="0" smtClean="0"/>
              <a:t>It is used to enter numeric data or cursor movement. Generally, it consists of a set of 17 keys that are laid out in the same configuration used by most adding machines and calculators.</a:t>
            </a:r>
          </a:p>
          <a:p>
            <a:r>
              <a:rPr lang="en-US" b="1" dirty="0" smtClean="0"/>
              <a:t>Function keys – </a:t>
            </a:r>
            <a:r>
              <a:rPr lang="en-US" dirty="0" smtClean="0"/>
              <a:t>The twelve functions keys are present on the keyboard. These are arranged in a row along the top of the keyboard. Each function key has a unique meaning and is used for some specific purpose.</a:t>
            </a:r>
          </a:p>
          <a:p>
            <a:r>
              <a:rPr lang="en-US" b="1" dirty="0" smtClean="0"/>
              <a:t>Control keys – </a:t>
            </a:r>
            <a:r>
              <a:rPr lang="en-US" dirty="0" smtClean="0"/>
              <a:t>These keys provide cursor and screen control. It includes four directional arrow key. Control keys also include Home, Insert, Delete, Page Up, Page Down, Control(Ctrl), Alternate(Alt), Escape(Esc).</a:t>
            </a:r>
          </a:p>
          <a:p>
            <a:r>
              <a:rPr lang="en-US" b="1" dirty="0" smtClean="0"/>
              <a:t>Special purpose keys – </a:t>
            </a:r>
            <a:r>
              <a:rPr lang="en-US" dirty="0" smtClean="0"/>
              <a:t>Keyboard also contains some special purpose keys such as Enter, Shift, Caps Lock, </a:t>
            </a:r>
            <a:r>
              <a:rPr lang="en-US" dirty="0" err="1" smtClean="0"/>
              <a:t>Num</a:t>
            </a:r>
            <a:r>
              <a:rPr lang="en-US" dirty="0" smtClean="0"/>
              <a:t> Lock, Space bar, Tab and Print Screen.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54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2218</Words>
  <Application>Microsoft Office PowerPoint</Application>
  <PresentationFormat>Widescreen</PresentationFormat>
  <Paragraphs>227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Times New Roman</vt:lpstr>
      <vt:lpstr>Wingdings</vt:lpstr>
      <vt:lpstr>Office Theme</vt:lpstr>
      <vt:lpstr>Computer Hardware</vt:lpstr>
      <vt:lpstr>The computer system</vt:lpstr>
      <vt:lpstr>The computer system</vt:lpstr>
      <vt:lpstr>Computer Hardware</vt:lpstr>
      <vt:lpstr>PowerPoint Presentation</vt:lpstr>
      <vt:lpstr>Categories of computer hardware</vt:lpstr>
      <vt:lpstr>Input devices</vt:lpstr>
      <vt:lpstr>keyboard</vt:lpstr>
      <vt:lpstr>Main keys on the keyboard</vt:lpstr>
      <vt:lpstr>Short Explanation of keyboard keys (Button) </vt:lpstr>
      <vt:lpstr>The Mouse</vt:lpstr>
      <vt:lpstr>The Mouse</vt:lpstr>
      <vt:lpstr>Using the Mouse</vt:lpstr>
      <vt:lpstr>Mouse actions operations</vt:lpstr>
      <vt:lpstr>Scanners </vt:lpstr>
      <vt:lpstr>Touch Screen</vt:lpstr>
      <vt:lpstr>Bar Code Reader (BCR)</vt:lpstr>
      <vt:lpstr>Joysticks </vt:lpstr>
      <vt:lpstr>Light Pen</vt:lpstr>
      <vt:lpstr>Touchpad / Trackpad</vt:lpstr>
      <vt:lpstr>Digital Camera</vt:lpstr>
      <vt:lpstr>Video Camera</vt:lpstr>
      <vt:lpstr>Web Cam</vt:lpstr>
      <vt:lpstr>Microphone </vt:lpstr>
      <vt:lpstr>Processing devices.</vt:lpstr>
      <vt:lpstr>Processing Devices</vt:lpstr>
      <vt:lpstr>Parts of the CPU</vt:lpstr>
      <vt:lpstr>Components of the CPU</vt:lpstr>
      <vt:lpstr>Arithmetic Logic Unit</vt:lpstr>
      <vt:lpstr>Registers </vt:lpstr>
      <vt:lpstr>The CPU speed</vt:lpstr>
      <vt:lpstr>Functions of the CPU</vt:lpstr>
      <vt:lpstr>Output devices</vt:lpstr>
      <vt:lpstr>Examples of output devices.</vt:lpstr>
      <vt:lpstr>Categories of output</vt:lpstr>
      <vt:lpstr>Output devices.</vt:lpstr>
      <vt:lpstr>Monitor </vt:lpstr>
      <vt:lpstr>Types of monitors</vt:lpstr>
      <vt:lpstr>CRT Monitors</vt:lpstr>
      <vt:lpstr>LCD Monitors</vt:lpstr>
      <vt:lpstr>Printer </vt:lpstr>
      <vt:lpstr>Types of printers</vt:lpstr>
      <vt:lpstr>Dot matrix printers</vt:lpstr>
      <vt:lpstr>Ink jet printers</vt:lpstr>
      <vt:lpstr>Laser printer</vt:lpstr>
      <vt:lpstr>Speakers </vt:lpstr>
      <vt:lpstr>Projector </vt:lpstr>
      <vt:lpstr>Storage devices</vt:lpstr>
      <vt:lpstr>Temporary (primary) storage devices.</vt:lpstr>
      <vt:lpstr>Permanent (secondary) storage devices</vt:lpstr>
      <vt:lpstr>External storage</vt:lpstr>
      <vt:lpstr>PowerPoint Presentation</vt:lpstr>
      <vt:lpstr>Floppy Disk Drive</vt:lpstr>
      <vt:lpstr>Optical Disks</vt:lpstr>
      <vt:lpstr>CD-ROM drive</vt:lpstr>
      <vt:lpstr>CD-R</vt:lpstr>
      <vt:lpstr>CD-RW</vt:lpstr>
      <vt:lpstr>DVD ROM (Digital Versatile Disc Read Only Memory)</vt:lpstr>
      <vt:lpstr>Flash Drive</vt:lpstr>
      <vt:lpstr>COMMUNICATION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</dc:title>
  <dc:creator>MISD LAB 2</dc:creator>
  <cp:lastModifiedBy>MISD LAB 2</cp:lastModifiedBy>
  <cp:revision>156</cp:revision>
  <dcterms:created xsi:type="dcterms:W3CDTF">2023-08-07T23:18:00Z</dcterms:created>
  <dcterms:modified xsi:type="dcterms:W3CDTF">2023-09-15T21:38:26Z</dcterms:modified>
</cp:coreProperties>
</file>