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71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6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92-EDE3-48CD-A7D9-1B2C65E968E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A5D-5277-4039-B7FE-45714724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2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92-EDE3-48CD-A7D9-1B2C65E968E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A5D-5277-4039-B7FE-45714724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92-EDE3-48CD-A7D9-1B2C65E968E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A5D-5277-4039-B7FE-45714724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4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92-EDE3-48CD-A7D9-1B2C65E968E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A5D-5277-4039-B7FE-45714724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2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92-EDE3-48CD-A7D9-1B2C65E968E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A5D-5277-4039-B7FE-45714724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92-EDE3-48CD-A7D9-1B2C65E968E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A5D-5277-4039-B7FE-45714724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1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92-EDE3-48CD-A7D9-1B2C65E968E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A5D-5277-4039-B7FE-45714724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9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92-EDE3-48CD-A7D9-1B2C65E968E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A5D-5277-4039-B7FE-45714724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92-EDE3-48CD-A7D9-1B2C65E968E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A5D-5277-4039-B7FE-45714724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92-EDE3-48CD-A7D9-1B2C65E968E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A5D-5277-4039-B7FE-45714724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2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6392-EDE3-48CD-A7D9-1B2C65E968E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3A5D-5277-4039-B7FE-45714724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9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6392-EDE3-48CD-A7D9-1B2C65E968E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3A5D-5277-4039-B7FE-45714724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Computer Memory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3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Differences between Main memory and secondary memory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primary memory</a:t>
            </a:r>
          </a:p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Low capacity</a:t>
            </a:r>
          </a:p>
          <a:p>
            <a:r>
              <a:rPr lang="en-US" dirty="0" smtClean="0"/>
              <a:t>Works directly with the processor</a:t>
            </a:r>
          </a:p>
          <a:p>
            <a:r>
              <a:rPr lang="en-US" dirty="0" smtClean="0"/>
              <a:t>Store data temporarily</a:t>
            </a:r>
          </a:p>
          <a:p>
            <a:r>
              <a:rPr lang="en-US" dirty="0" smtClean="0"/>
              <a:t>It is electrically dependent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Secondary memory</a:t>
            </a:r>
          </a:p>
          <a:p>
            <a:pPr algn="ctr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smtClean="0"/>
              <a:t>Large capacity</a:t>
            </a:r>
          </a:p>
          <a:p>
            <a:r>
              <a:rPr lang="en-US" dirty="0" smtClean="0"/>
              <a:t>Not connected directly to the processor</a:t>
            </a:r>
          </a:p>
          <a:p>
            <a:r>
              <a:rPr lang="en-US" dirty="0" smtClean="0"/>
              <a:t>Store data permanently</a:t>
            </a:r>
          </a:p>
          <a:p>
            <a:r>
              <a:rPr lang="en-US" dirty="0" smtClean="0"/>
              <a:t>It is not electrically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2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Secondary</a:t>
            </a:r>
            <a:r>
              <a:rPr lang="en-US" b="1" spc="-184" dirty="0" smtClean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spc="14" dirty="0">
                <a:latin typeface="Times New Roman"/>
                <a:cs typeface="Times New Roman"/>
              </a:rPr>
              <a:t>em</a:t>
            </a:r>
            <a:r>
              <a:rPr lang="en-US" b="1" dirty="0">
                <a:latin typeface="Times New Roman"/>
                <a:cs typeface="Times New Roman"/>
              </a:rPr>
              <a:t>ory</a:t>
            </a:r>
            <a:br>
              <a:rPr lang="en-US" b="1" dirty="0">
                <a:latin typeface="Times New Roman"/>
                <a:cs typeface="Times New Roman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2700">
              <a:lnSpc>
                <a:spcPts val="3171"/>
              </a:lnSpc>
              <a:spcBef>
                <a:spcPts val="424"/>
              </a:spcBef>
            </a:pPr>
            <a:r>
              <a:rPr lang="en-US" i="1" dirty="0" smtClean="0">
                <a:latin typeface="Times New Roman"/>
                <a:cs typeface="Times New Roman"/>
              </a:rPr>
              <a:t>S</a:t>
            </a:r>
            <a:r>
              <a:rPr lang="en-US" i="1" spc="9" dirty="0" smtClean="0">
                <a:latin typeface="Times New Roman"/>
                <a:cs typeface="Times New Roman"/>
              </a:rPr>
              <a:t>ec</a:t>
            </a:r>
            <a:r>
              <a:rPr lang="en-US" i="1" dirty="0" smtClean="0">
                <a:latin typeface="Times New Roman"/>
                <a:cs typeface="Times New Roman"/>
              </a:rPr>
              <a:t>onda</a:t>
            </a:r>
            <a:r>
              <a:rPr lang="en-US" i="1" spc="19" dirty="0" smtClean="0">
                <a:latin typeface="Times New Roman"/>
                <a:cs typeface="Times New Roman"/>
              </a:rPr>
              <a:t>r</a:t>
            </a:r>
            <a:r>
              <a:rPr lang="en-US" i="1" dirty="0" smtClean="0">
                <a:latin typeface="Times New Roman"/>
                <a:cs typeface="Times New Roman"/>
              </a:rPr>
              <a:t>y</a:t>
            </a:r>
            <a:r>
              <a:rPr lang="en-US" i="1" spc="70" dirty="0" smtClean="0">
                <a:latin typeface="Times New Roman"/>
                <a:cs typeface="Times New Roman"/>
              </a:rPr>
              <a:t> </a:t>
            </a:r>
            <a:r>
              <a:rPr lang="en-US" i="1" spc="14" dirty="0">
                <a:latin typeface="Times New Roman"/>
                <a:cs typeface="Times New Roman"/>
              </a:rPr>
              <a:t>s</a:t>
            </a:r>
            <a:r>
              <a:rPr lang="en-US" i="1" dirty="0">
                <a:latin typeface="Times New Roman"/>
                <a:cs typeface="Times New Roman"/>
              </a:rPr>
              <a:t>to</a:t>
            </a:r>
            <a:r>
              <a:rPr lang="en-US" i="1" spc="9" dirty="0">
                <a:latin typeface="Times New Roman"/>
                <a:cs typeface="Times New Roman"/>
              </a:rPr>
              <a:t>r</a:t>
            </a:r>
            <a:r>
              <a:rPr lang="en-US" i="1" dirty="0">
                <a:latin typeface="Times New Roman"/>
                <a:cs typeface="Times New Roman"/>
              </a:rPr>
              <a:t>age</a:t>
            </a:r>
            <a:r>
              <a:rPr lang="en-US" i="1" spc="132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63" dirty="0">
                <a:latin typeface="Times New Roman"/>
                <a:cs typeface="Times New Roman"/>
              </a:rPr>
              <a:t> 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or</a:t>
            </a:r>
            <a:r>
              <a:rPr lang="en-US" spc="96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spc="17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te</a:t>
            </a:r>
            <a:r>
              <a:rPr lang="en-US" spc="-9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t) </a:t>
            </a:r>
            <a:r>
              <a:rPr lang="en-US" spc="14" dirty="0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to</a:t>
            </a:r>
            <a:r>
              <a:rPr lang="en-US" spc="-19" dirty="0" smtClean="0">
                <a:latin typeface="Times New Roman"/>
                <a:cs typeface="Times New Roman"/>
              </a:rPr>
              <a:t>r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spc="-44" dirty="0" smtClean="0">
                <a:latin typeface="Times New Roman"/>
                <a:cs typeface="Times New Roman"/>
              </a:rPr>
              <a:t>g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spc="114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3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ta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7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g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spc="210" dirty="0">
                <a:latin typeface="Times New Roman"/>
                <a:cs typeface="Times New Roman"/>
              </a:rPr>
              <a:t> </a:t>
            </a:r>
            <a:r>
              <a:rPr lang="en-US" spc="-19" dirty="0">
                <a:latin typeface="Times New Roman"/>
                <a:cs typeface="Times New Roman"/>
              </a:rPr>
              <a:t>T</a:t>
            </a:r>
            <a:r>
              <a:rPr lang="en-US" spc="-4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27" dirty="0">
                <a:latin typeface="Times New Roman"/>
                <a:cs typeface="Times New Roman"/>
              </a:rPr>
              <a:t> 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7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37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</a:t>
            </a:r>
            <a:r>
              <a:rPr lang="en-US" spc="10" dirty="0">
                <a:latin typeface="Times New Roman"/>
                <a:cs typeface="Times New Roman"/>
              </a:rPr>
              <a:t>ec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10" dirty="0">
                <a:latin typeface="Times New Roman"/>
                <a:cs typeface="Times New Roman"/>
              </a:rPr>
              <a:t>a</a:t>
            </a:r>
            <a:r>
              <a:rPr lang="en-US" spc="-15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y </a:t>
            </a:r>
            <a:r>
              <a:rPr lang="en-US" spc="14" dirty="0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to</a:t>
            </a:r>
            <a:r>
              <a:rPr lang="en-US" spc="-19" dirty="0" smtClean="0">
                <a:latin typeface="Times New Roman"/>
                <a:cs typeface="Times New Roman"/>
              </a:rPr>
              <a:t>r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spc="-44" dirty="0" smtClean="0">
                <a:latin typeface="Times New Roman"/>
                <a:cs typeface="Times New Roman"/>
              </a:rPr>
              <a:t>g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spc="179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44" dirty="0">
                <a:latin typeface="Times New Roman"/>
                <a:cs typeface="Times New Roman"/>
              </a:rPr>
              <a:t>v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9" dirty="0">
                <a:latin typeface="Times New Roman"/>
                <a:cs typeface="Times New Roman"/>
              </a:rPr>
              <a:t>ce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27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22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44" dirty="0">
                <a:latin typeface="Times New Roman"/>
                <a:cs typeface="Times New Roman"/>
              </a:rPr>
              <a:t>gn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9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3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ks</a:t>
            </a:r>
            <a:r>
              <a:rPr lang="en-US" spc="161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7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opt</a:t>
            </a:r>
            <a:r>
              <a:rPr lang="en-US" spc="-60" dirty="0">
                <a:latin typeface="Times New Roman"/>
                <a:cs typeface="Times New Roman"/>
              </a:rPr>
              <a:t>i</a:t>
            </a:r>
            <a:r>
              <a:rPr lang="en-US" spc="10" dirty="0">
                <a:latin typeface="Times New Roman"/>
                <a:cs typeface="Times New Roman"/>
              </a:rPr>
              <a:t>ca</a:t>
            </a:r>
            <a:r>
              <a:rPr lang="en-US" dirty="0">
                <a:latin typeface="Times New Roman"/>
                <a:cs typeface="Times New Roman"/>
              </a:rPr>
              <a:t>l </a:t>
            </a:r>
            <a:r>
              <a:rPr lang="en-US" dirty="0" smtClean="0">
                <a:latin typeface="Times New Roman"/>
                <a:cs typeface="Times New Roman"/>
              </a:rPr>
              <a:t>d</a:t>
            </a:r>
            <a:r>
              <a:rPr lang="en-US" spc="-54" dirty="0" smtClean="0">
                <a:latin typeface="Times New Roman"/>
                <a:cs typeface="Times New Roman"/>
              </a:rPr>
              <a:t>i</a:t>
            </a:r>
            <a:r>
              <a:rPr lang="en-US" spc="14" dirty="0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ks</a:t>
            </a:r>
            <a:r>
              <a:rPr lang="en-US" spc="111" dirty="0" smtClean="0">
                <a:latin typeface="Times New Roman"/>
                <a:cs typeface="Times New Roman"/>
              </a:rPr>
              <a:t> </a:t>
            </a:r>
            <a:r>
              <a:rPr lang="en-US" spc="-44" dirty="0">
                <a:latin typeface="Times New Roman"/>
                <a:cs typeface="Times New Roman"/>
              </a:rPr>
              <a:t>g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ea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9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201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64" dirty="0">
                <a:latin typeface="Times New Roman"/>
                <a:cs typeface="Times New Roman"/>
              </a:rPr>
              <a:t>r</a:t>
            </a:r>
            <a:r>
              <a:rPr lang="en-US" spc="-44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2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23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19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44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1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ca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9" dirty="0">
                <a:latin typeface="Times New Roman"/>
                <a:cs typeface="Times New Roman"/>
              </a:rPr>
              <a:t>ac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9" dirty="0">
                <a:latin typeface="Times New Roman"/>
                <a:cs typeface="Times New Roman"/>
              </a:rPr>
              <a:t>i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08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of </a:t>
            </a:r>
            <a:r>
              <a:rPr lang="en-US" spc="9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spc="-100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p</a:t>
            </a:r>
            <a:r>
              <a:rPr lang="en-US" spc="-44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Times New Roman"/>
                <a:cs typeface="Times New Roman"/>
              </a:rPr>
              <a:t>ter</a:t>
            </a:r>
            <a:r>
              <a:rPr lang="en-US" spc="263" dirty="0" smtClean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spc="-44" dirty="0">
                <a:latin typeface="Times New Roman"/>
                <a:cs typeface="Times New Roman"/>
              </a:rPr>
              <a:t>y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te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spc="143" dirty="0">
                <a:latin typeface="Times New Roman"/>
                <a:cs typeface="Times New Roman"/>
              </a:rPr>
              <a:t> </a:t>
            </a:r>
            <a:endParaRPr lang="en-US" spc="143" dirty="0" smtClean="0">
              <a:latin typeface="Times New Roman"/>
              <a:cs typeface="Times New Roman"/>
            </a:endParaRPr>
          </a:p>
          <a:p>
            <a:pPr marL="12700">
              <a:lnSpc>
                <a:spcPts val="3171"/>
              </a:lnSpc>
              <a:spcBef>
                <a:spcPts val="424"/>
              </a:spcBef>
            </a:pPr>
            <a:r>
              <a:rPr lang="en-US" spc="-34" dirty="0" smtClean="0">
                <a:latin typeface="Times New Roman"/>
                <a:cs typeface="Times New Roman"/>
              </a:rPr>
              <a:t>B</a:t>
            </a:r>
            <a:r>
              <a:rPr lang="en-US" spc="9" dirty="0" smtClean="0">
                <a:latin typeface="Times New Roman"/>
                <a:cs typeface="Times New Roman"/>
              </a:rPr>
              <a:t>e</a:t>
            </a:r>
            <a:r>
              <a:rPr lang="en-US" spc="-64" dirty="0" smtClean="0">
                <a:latin typeface="Times New Roman"/>
                <a:cs typeface="Times New Roman"/>
              </a:rPr>
              <a:t>f</a:t>
            </a:r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spc="-14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spc="209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68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te</a:t>
            </a:r>
            <a:r>
              <a:rPr lang="en-US" spc="-3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ts</a:t>
            </a:r>
            <a:r>
              <a:rPr lang="en-US" spc="18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37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</a:t>
            </a:r>
            <a:r>
              <a:rPr lang="en-US" spc="10" dirty="0">
                <a:latin typeface="Times New Roman"/>
                <a:cs typeface="Times New Roman"/>
              </a:rPr>
              <a:t>ec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10" dirty="0">
                <a:latin typeface="Times New Roman"/>
                <a:cs typeface="Times New Roman"/>
              </a:rPr>
              <a:t>a</a:t>
            </a:r>
            <a:r>
              <a:rPr lang="en-US" spc="-15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y </a:t>
            </a:r>
            <a:r>
              <a:rPr lang="en-US" spc="14" dirty="0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to</a:t>
            </a:r>
            <a:r>
              <a:rPr lang="en-US" spc="-19" dirty="0" smtClean="0">
                <a:latin typeface="Times New Roman"/>
                <a:cs typeface="Times New Roman"/>
              </a:rPr>
              <a:t>r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spc="-44" dirty="0" smtClean="0">
                <a:latin typeface="Times New Roman"/>
                <a:cs typeface="Times New Roman"/>
              </a:rPr>
              <a:t>g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spc="179" dirty="0" smtClean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ca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2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9" dirty="0">
                <a:latin typeface="Times New Roman"/>
                <a:cs typeface="Times New Roman"/>
              </a:rPr>
              <a:t>ce</a:t>
            </a:r>
            <a:r>
              <a:rPr lang="en-US" spc="14" dirty="0">
                <a:latin typeface="Times New Roman"/>
                <a:cs typeface="Times New Roman"/>
              </a:rPr>
              <a:t>ss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d,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h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157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spc="-44" dirty="0">
                <a:latin typeface="Times New Roman"/>
                <a:cs typeface="Times New Roman"/>
              </a:rPr>
              <a:t>u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2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ugh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300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dirty="0" smtClean="0">
                <a:latin typeface="Times New Roman"/>
                <a:cs typeface="Times New Roman"/>
              </a:rPr>
              <a:t>t</a:t>
            </a:r>
            <a:r>
              <a:rPr lang="en-US" spc="-54" dirty="0" smtClean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spc="128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261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(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spc="278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19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44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44" dirty="0">
                <a:latin typeface="Times New Roman"/>
                <a:cs typeface="Times New Roman"/>
              </a:rPr>
              <a:t> </a:t>
            </a:r>
            <a:r>
              <a:rPr lang="en-US" spc="-44" dirty="0">
                <a:latin typeface="Times New Roman"/>
                <a:cs typeface="Times New Roman"/>
              </a:rPr>
              <a:t>un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t.</a:t>
            </a:r>
          </a:p>
          <a:p>
            <a:pPr marL="12700" marR="202339">
              <a:lnSpc>
                <a:spcPts val="3162"/>
              </a:lnSpc>
              <a:spcBef>
                <a:spcPts val="927"/>
              </a:spcBef>
            </a:pPr>
            <a:r>
              <a:rPr lang="en-US" spc="-9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ec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205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266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6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</a:t>
            </a:r>
            <a:r>
              <a:rPr lang="en-US" spc="-39" dirty="0">
                <a:latin typeface="Times New Roman"/>
                <a:cs typeface="Times New Roman"/>
              </a:rPr>
              <a:t>h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52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g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248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11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ta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</a:t>
            </a:r>
            <a:r>
              <a:rPr lang="en-US" spc="-15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 </a:t>
            </a:r>
            <a:r>
              <a:rPr lang="en-US" dirty="0" smtClean="0">
                <a:latin typeface="Times New Roman"/>
                <a:cs typeface="Times New Roman"/>
              </a:rPr>
              <a:t>k</a:t>
            </a:r>
            <a:r>
              <a:rPr lang="en-US" spc="9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pt</a:t>
            </a:r>
            <a:r>
              <a:rPr lang="en-US" spc="27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62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2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44" dirty="0">
                <a:latin typeface="Times New Roman"/>
                <a:cs typeface="Times New Roman"/>
              </a:rPr>
              <a:t>n</a:t>
            </a:r>
            <a:r>
              <a:rPr lang="en-US" spc="-50" dirty="0">
                <a:latin typeface="Times New Roman"/>
                <a:cs typeface="Times New Roman"/>
              </a:rPr>
              <a:t>g</a:t>
            </a:r>
            <a:r>
              <a:rPr lang="en-US" spc="-14" dirty="0">
                <a:latin typeface="Times New Roman"/>
                <a:cs typeface="Times New Roman"/>
              </a:rPr>
              <a:t>-</a:t>
            </a:r>
            <a:r>
              <a:rPr lang="en-US" dirty="0">
                <a:latin typeface="Times New Roman"/>
                <a:cs typeface="Times New Roman"/>
              </a:rPr>
              <a:t>te</a:t>
            </a:r>
            <a:r>
              <a:rPr lang="en-US" spc="3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33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spc="-54" dirty="0">
                <a:latin typeface="Times New Roman"/>
                <a:cs typeface="Times New Roman"/>
              </a:rPr>
              <a:t>i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spc="16" dirty="0">
                <a:latin typeface="Times New Roman"/>
                <a:cs typeface="Times New Roman"/>
              </a:rPr>
              <a:t> </a:t>
            </a:r>
            <a:r>
              <a:rPr lang="en-US" spc="-19" dirty="0">
                <a:latin typeface="Times New Roman"/>
                <a:cs typeface="Times New Roman"/>
              </a:rPr>
              <a:t>E</a:t>
            </a:r>
            <a:r>
              <a:rPr lang="en-US" spc="-44" dirty="0">
                <a:latin typeface="Times New Roman"/>
                <a:cs typeface="Times New Roman"/>
              </a:rPr>
              <a:t>x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100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spc="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48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37" dirty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s</a:t>
            </a:r>
            <a:r>
              <a:rPr lang="en-US" spc="10" dirty="0" smtClean="0">
                <a:latin typeface="Times New Roman"/>
                <a:cs typeface="Times New Roman"/>
              </a:rPr>
              <a:t>ec</a:t>
            </a:r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spc="-45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d</a:t>
            </a:r>
            <a:r>
              <a:rPr lang="en-US" spc="10" dirty="0" smtClean="0">
                <a:latin typeface="Times New Roman"/>
                <a:cs typeface="Times New Roman"/>
              </a:rPr>
              <a:t>a</a:t>
            </a:r>
            <a:r>
              <a:rPr lang="en-US" spc="-15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y </a:t>
            </a:r>
            <a:r>
              <a:rPr lang="en-US" spc="-100" dirty="0" smtClean="0">
                <a:latin typeface="Times New Roman"/>
                <a:cs typeface="Times New Roman"/>
              </a:rPr>
              <a:t>m</a:t>
            </a:r>
            <a:r>
              <a:rPr lang="en-US" spc="9" dirty="0" smtClean="0">
                <a:latin typeface="Times New Roman"/>
                <a:cs typeface="Times New Roman"/>
              </a:rPr>
              <a:t>e</a:t>
            </a:r>
            <a:r>
              <a:rPr lang="en-US" spc="-100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o</a:t>
            </a:r>
            <a:r>
              <a:rPr lang="en-US" spc="-14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y</a:t>
            </a:r>
            <a:r>
              <a:rPr lang="en-US" spc="266" dirty="0" smtClean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68" dirty="0">
                <a:latin typeface="Times New Roman"/>
                <a:cs typeface="Times New Roman"/>
              </a:rPr>
              <a:t> </a:t>
            </a:r>
            <a:r>
              <a:rPr lang="en-US" spc="-39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9" dirty="0">
                <a:latin typeface="Times New Roman"/>
                <a:cs typeface="Times New Roman"/>
              </a:rPr>
              <a:t>D</a:t>
            </a:r>
            <a:r>
              <a:rPr lang="en-US" spc="19" dirty="0">
                <a:latin typeface="Times New Roman"/>
                <a:cs typeface="Times New Roman"/>
              </a:rPr>
              <a:t>,</a:t>
            </a:r>
            <a:r>
              <a:rPr lang="en-US" spc="14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34" dirty="0">
                <a:latin typeface="Times New Roman"/>
                <a:cs typeface="Times New Roman"/>
              </a:rPr>
              <a:t>‘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86" dirty="0">
                <a:latin typeface="Times New Roman"/>
                <a:cs typeface="Times New Roman"/>
              </a:rPr>
              <a:t> </a:t>
            </a:r>
            <a:r>
              <a:rPr lang="en-US" spc="-59" dirty="0">
                <a:latin typeface="Times New Roman"/>
                <a:cs typeface="Times New Roman"/>
              </a:rPr>
              <a:t>F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spc="22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5" dirty="0">
                <a:latin typeface="Times New Roman"/>
                <a:cs typeface="Times New Roman"/>
              </a:rPr>
              <a:t>i</a:t>
            </a:r>
            <a:r>
              <a:rPr lang="en-US" spc="15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12700" marR="202339">
              <a:lnSpc>
                <a:spcPts val="3162"/>
              </a:lnSpc>
              <a:spcBef>
                <a:spcPts val="927"/>
              </a:spcBef>
            </a:pPr>
            <a:r>
              <a:rPr lang="en-US" dirty="0" smtClean="0">
                <a:latin typeface="Times New Roman"/>
                <a:cs typeface="Times New Roman"/>
              </a:rPr>
              <a:t>When you save your work, it does not go into ROM, it goes to the other storage devices like HDD.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Standard unit of measuring computer storage capacity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it: </a:t>
            </a:r>
            <a:r>
              <a:rPr lang="en-US" dirty="0" smtClean="0"/>
              <a:t>This is the smallest unit of measuring computer storage capacity and size. A bit is a single 0 or 1.</a:t>
            </a:r>
          </a:p>
          <a:p>
            <a:r>
              <a:rPr lang="en-US" b="1" dirty="0" smtClean="0"/>
              <a:t>Byte: </a:t>
            </a:r>
            <a:r>
              <a:rPr lang="en-US" dirty="0" smtClean="0"/>
              <a:t>This is a group of 8 bits. It is equal to one character</a:t>
            </a:r>
            <a:r>
              <a:rPr lang="en-US" b="1" dirty="0" smtClean="0"/>
              <a:t>. </a:t>
            </a:r>
          </a:p>
          <a:p>
            <a:r>
              <a:rPr lang="en-US" b="1" dirty="0" smtClean="0"/>
              <a:t>A character </a:t>
            </a:r>
            <a:r>
              <a:rPr lang="en-US" dirty="0" smtClean="0"/>
              <a:t>is a letter, number or symbol that can be typed on a keyboard.</a:t>
            </a:r>
          </a:p>
          <a:p>
            <a:r>
              <a:rPr lang="en-US" b="1" dirty="0" smtClean="0"/>
              <a:t>Nibble: </a:t>
            </a:r>
            <a:r>
              <a:rPr lang="en-US" dirty="0" smtClean="0"/>
              <a:t>This is a group of 4 bits. It is a half a byte.</a:t>
            </a:r>
          </a:p>
          <a:p>
            <a:r>
              <a:rPr lang="en-US" b="1" dirty="0" smtClean="0"/>
              <a:t>Kilobyte (KB): </a:t>
            </a:r>
            <a:r>
              <a:rPr lang="en-US" dirty="0"/>
              <a:t>T</a:t>
            </a:r>
            <a:r>
              <a:rPr lang="en-US" dirty="0" smtClean="0"/>
              <a:t>his consists of 1024 bytes, approximately 1000bytes. 1KB is about 140 words.</a:t>
            </a:r>
          </a:p>
        </p:txBody>
      </p:sp>
    </p:spTree>
    <p:extLst>
      <p:ext uri="{BB962C8B-B14F-4D97-AF65-F5344CB8AC3E}">
        <p14:creationId xmlns:p14="http://schemas.microsoft.com/office/powerpoint/2010/main" val="27974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Cont’d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Megabyte(MB): </a:t>
            </a:r>
            <a:r>
              <a:rPr lang="en-US" dirty="0" smtClean="0"/>
              <a:t>This consists of 1024 kilobytes (about 1000KB). </a:t>
            </a:r>
          </a:p>
          <a:p>
            <a:pPr lvl="1"/>
            <a:r>
              <a:rPr lang="en-US" dirty="0" smtClean="0"/>
              <a:t>One megabyte equals about </a:t>
            </a:r>
            <a:r>
              <a:rPr lang="en-US" dirty="0" smtClean="0"/>
              <a:t>1,000,000 bytes</a:t>
            </a:r>
          </a:p>
          <a:p>
            <a:pPr lvl="1"/>
            <a:r>
              <a:rPr lang="en-US" dirty="0" smtClean="0"/>
              <a:t>1MB </a:t>
            </a:r>
            <a:r>
              <a:rPr lang="en-US" dirty="0" smtClean="0"/>
              <a:t>equals about 500 pages of text, or one large book.</a:t>
            </a:r>
          </a:p>
          <a:p>
            <a:r>
              <a:rPr lang="en-US" b="1" dirty="0" smtClean="0"/>
              <a:t>Gigabyte (GB): </a:t>
            </a:r>
            <a:r>
              <a:rPr lang="en-US" dirty="0" smtClean="0"/>
              <a:t>It consists of 1024 </a:t>
            </a:r>
            <a:r>
              <a:rPr lang="en-US" dirty="0" smtClean="0"/>
              <a:t>megabytes</a:t>
            </a:r>
            <a:r>
              <a:rPr lang="en-US" dirty="0"/>
              <a:t> </a:t>
            </a:r>
            <a:r>
              <a:rPr lang="en-US" dirty="0" smtClean="0"/>
              <a:t>(about 1,000,000,000 bytes)</a:t>
            </a:r>
          </a:p>
          <a:p>
            <a:pPr lvl="1"/>
            <a:r>
              <a:rPr lang="en-US" dirty="0" smtClean="0"/>
              <a:t>One gigabyte equals about 1000 MB</a:t>
            </a:r>
          </a:p>
          <a:p>
            <a:pPr lvl="1"/>
            <a:r>
              <a:rPr lang="en-US" dirty="0" smtClean="0"/>
              <a:t>One gigabyte equals about 1,000,000 KB</a:t>
            </a:r>
          </a:p>
          <a:p>
            <a:pPr lvl="1"/>
            <a:r>
              <a:rPr lang="en-US" dirty="0" smtClean="0"/>
              <a:t>One gigabytes equals about 1,000,000,0000 bytes</a:t>
            </a:r>
          </a:p>
          <a:p>
            <a:pPr lvl="1"/>
            <a:r>
              <a:rPr lang="en-US" dirty="0" smtClean="0"/>
              <a:t>1GB </a:t>
            </a:r>
            <a:r>
              <a:rPr lang="en-US" dirty="0" smtClean="0"/>
              <a:t>equals over 1,000 books of text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0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Storage capacity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Byte = 8 Bits</a:t>
            </a:r>
          </a:p>
          <a:p>
            <a:r>
              <a:rPr lang="en-US" dirty="0" smtClean="0"/>
              <a:t>1 Character = 1 Bytes</a:t>
            </a:r>
          </a:p>
          <a:p>
            <a:r>
              <a:rPr lang="en-US" dirty="0" smtClean="0"/>
              <a:t>1 Kilobyte (KB) = 1024 Bytes</a:t>
            </a:r>
          </a:p>
          <a:p>
            <a:r>
              <a:rPr lang="en-US" dirty="0" smtClean="0"/>
              <a:t>1 Kilobyte = 1024 Character</a:t>
            </a:r>
          </a:p>
          <a:p>
            <a:r>
              <a:rPr lang="en-US" dirty="0" smtClean="0"/>
              <a:t>1 Megabyte (MB) = 1024 KB</a:t>
            </a:r>
          </a:p>
          <a:p>
            <a:r>
              <a:rPr lang="en-US" dirty="0" smtClean="0"/>
              <a:t>1 Gigabyte (GB) = 1024 MB</a:t>
            </a:r>
          </a:p>
          <a:p>
            <a:r>
              <a:rPr lang="en-US" dirty="0" smtClean="0"/>
              <a:t>1 Terabyte (TB) = 1024 (GB)</a:t>
            </a:r>
          </a:p>
          <a:p>
            <a:r>
              <a:rPr lang="en-US" dirty="0" smtClean="0"/>
              <a:t>1 Petabyte (PB) = 1024 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9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Computer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Computer Memory </a:t>
            </a:r>
            <a:r>
              <a:rPr lang="en-US" dirty="0" smtClean="0"/>
              <a:t>is a device which stores information that is currently being utilized/used by the operating system, Application software, hardware devices. Etc.</a:t>
            </a:r>
          </a:p>
          <a:p>
            <a:pPr marL="0" indent="0">
              <a:buNone/>
            </a:pPr>
            <a:r>
              <a:rPr lang="en-US" b="1" dirty="0" smtClean="0"/>
              <a:t>Types of computer memory</a:t>
            </a:r>
            <a:endParaRPr lang="en-US" b="1" dirty="0"/>
          </a:p>
          <a:p>
            <a:r>
              <a:rPr lang="en-US" dirty="0" smtClean="0"/>
              <a:t>There are two types of computer memory.</a:t>
            </a:r>
          </a:p>
          <a:p>
            <a:pPr lvl="1"/>
            <a:r>
              <a:rPr lang="en-US" dirty="0" smtClean="0"/>
              <a:t>Primary memory/main memory</a:t>
            </a:r>
          </a:p>
          <a:p>
            <a:pPr lvl="1"/>
            <a:r>
              <a:rPr lang="en-US" dirty="0" smtClean="0"/>
              <a:t>Secondary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0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5"/>
          <p:cNvSpPr/>
          <p:nvPr/>
        </p:nvSpPr>
        <p:spPr>
          <a:xfrm>
            <a:off x="441434" y="333594"/>
            <a:ext cx="11414235" cy="5843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50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Primary memory/Main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7940">
              <a:lnSpc>
                <a:spcPts val="3379"/>
              </a:lnSpc>
              <a:spcBef>
                <a:spcPts val="169"/>
              </a:spcBef>
            </a:pPr>
            <a:r>
              <a:rPr lang="en-US" spc="-4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b="1" i="1" dirty="0">
                <a:latin typeface="Times New Roman"/>
                <a:cs typeface="Times New Roman"/>
              </a:rPr>
              <a:t>Pr</a:t>
            </a:r>
            <a:r>
              <a:rPr lang="en-US" b="1" i="1" spc="14" dirty="0">
                <a:latin typeface="Times New Roman"/>
                <a:cs typeface="Times New Roman"/>
              </a:rPr>
              <a:t>i</a:t>
            </a:r>
            <a:r>
              <a:rPr lang="en-US" b="1" i="1" spc="84" dirty="0">
                <a:latin typeface="Times New Roman"/>
                <a:cs typeface="Times New Roman"/>
              </a:rPr>
              <a:t>m</a:t>
            </a:r>
            <a:r>
              <a:rPr lang="en-US" b="1" i="1" spc="25" dirty="0">
                <a:latin typeface="Times New Roman"/>
                <a:cs typeface="Times New Roman"/>
              </a:rPr>
              <a:t>a</a:t>
            </a:r>
            <a:r>
              <a:rPr lang="en-US" b="1" i="1" dirty="0">
                <a:latin typeface="Times New Roman"/>
                <a:cs typeface="Times New Roman"/>
              </a:rPr>
              <a:t>ry</a:t>
            </a:r>
            <a:r>
              <a:rPr lang="en-US" b="1" i="1" spc="-164" dirty="0">
                <a:latin typeface="Times New Roman"/>
                <a:cs typeface="Times New Roman"/>
              </a:rPr>
              <a:t> </a:t>
            </a:r>
            <a:r>
              <a:rPr lang="en-US" b="1" i="1" dirty="0">
                <a:latin typeface="Times New Roman"/>
                <a:cs typeface="Times New Roman"/>
              </a:rPr>
              <a:t>s</a:t>
            </a:r>
            <a:r>
              <a:rPr lang="en-US" b="1" i="1" spc="9" dirty="0">
                <a:latin typeface="Times New Roman"/>
                <a:cs typeface="Times New Roman"/>
              </a:rPr>
              <a:t>t</a:t>
            </a:r>
            <a:r>
              <a:rPr lang="en-US" b="1" i="1" spc="25" dirty="0">
                <a:latin typeface="Times New Roman"/>
                <a:cs typeface="Times New Roman"/>
              </a:rPr>
              <a:t>o</a:t>
            </a:r>
            <a:r>
              <a:rPr lang="en-US" b="1" i="1" dirty="0">
                <a:latin typeface="Times New Roman"/>
                <a:cs typeface="Times New Roman"/>
              </a:rPr>
              <a:t>r</a:t>
            </a:r>
            <a:r>
              <a:rPr lang="en-US" b="1" i="1" spc="19" dirty="0">
                <a:latin typeface="Times New Roman"/>
                <a:cs typeface="Times New Roman"/>
              </a:rPr>
              <a:t>a</a:t>
            </a:r>
            <a:r>
              <a:rPr lang="en-US" b="1" i="1" spc="25" dirty="0">
                <a:latin typeface="Times New Roman"/>
                <a:cs typeface="Times New Roman"/>
              </a:rPr>
              <a:t>g</a:t>
            </a:r>
            <a:r>
              <a:rPr lang="en-US" b="1" i="1" dirty="0">
                <a:latin typeface="Times New Roman"/>
                <a:cs typeface="Times New Roman"/>
              </a:rPr>
              <a:t>e</a:t>
            </a:r>
            <a:r>
              <a:rPr lang="en-US" b="1" i="1" spc="-100" dirty="0">
                <a:latin typeface="Times New Roman"/>
                <a:cs typeface="Times New Roman"/>
              </a:rPr>
              <a:t> </a:t>
            </a:r>
            <a:r>
              <a:rPr lang="en-US" b="1" i="1" spc="-9" dirty="0">
                <a:latin typeface="Times New Roman"/>
                <a:cs typeface="Times New Roman"/>
              </a:rPr>
              <a:t>un</a:t>
            </a:r>
            <a:r>
              <a:rPr lang="en-US" b="1" i="1" spc="14" dirty="0">
                <a:latin typeface="Times New Roman"/>
                <a:cs typeface="Times New Roman"/>
              </a:rPr>
              <a:t>i</a:t>
            </a:r>
            <a:r>
              <a:rPr lang="en-US" b="1" i="1" dirty="0">
                <a:latin typeface="Times New Roman"/>
                <a:cs typeface="Times New Roman"/>
              </a:rPr>
              <a:t>t</a:t>
            </a:r>
            <a:r>
              <a:rPr lang="en-US" b="1" i="1" spc="-59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Times New Roman"/>
                <a:cs typeface="Times New Roman"/>
              </a:rPr>
              <a:t>ma</a:t>
            </a:r>
            <a:r>
              <a:rPr lang="en-US" spc="25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3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29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69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spc="25" dirty="0" smtClean="0">
                <a:latin typeface="Times New Roman"/>
                <a:cs typeface="Times New Roman"/>
              </a:rPr>
              <a:t>h</a:t>
            </a:r>
            <a:r>
              <a:rPr lang="en-US" spc="-25" dirty="0" smtClean="0">
                <a:latin typeface="Times New Roman"/>
                <a:cs typeface="Times New Roman"/>
              </a:rPr>
              <a:t>o</a:t>
            </a:r>
            <a:r>
              <a:rPr lang="en-US" spc="-29" dirty="0" smtClean="0">
                <a:latin typeface="Times New Roman"/>
                <a:cs typeface="Times New Roman"/>
              </a:rPr>
              <a:t>l</a:t>
            </a:r>
            <a:r>
              <a:rPr lang="en-US" spc="25" dirty="0" smtClean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19" dirty="0" smtClean="0">
                <a:latin typeface="Times New Roman"/>
                <a:cs typeface="Times New Roman"/>
              </a:rPr>
              <a:t>d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spc="14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a</a:t>
            </a:r>
            <a:r>
              <a:rPr lang="en-US" spc="-61" dirty="0" smtClean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9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t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29" dirty="0">
                <a:latin typeface="Times New Roman"/>
                <a:cs typeface="Times New Roman"/>
              </a:rPr>
              <a:t>i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108" dirty="0">
                <a:latin typeface="Times New Roman"/>
                <a:cs typeface="Times New Roman"/>
              </a:rPr>
              <a:t> </a:t>
            </a:r>
            <a:r>
              <a:rPr lang="en-US" spc="19" dirty="0">
                <a:latin typeface="Times New Roman"/>
                <a:cs typeface="Times New Roman"/>
              </a:rPr>
              <a:t>b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69" dirty="0">
                <a:latin typeface="Times New Roman"/>
                <a:cs typeface="Times New Roman"/>
              </a:rPr>
              <a:t>w</a:t>
            </a:r>
            <a:r>
              <a:rPr lang="en-US" spc="-34" dirty="0">
                <a:latin typeface="Times New Roman"/>
                <a:cs typeface="Times New Roman"/>
              </a:rPr>
              <a:t>ee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88" dirty="0">
                <a:latin typeface="Times New Roman"/>
                <a:cs typeface="Times New Roman"/>
              </a:rPr>
              <a:t> </a:t>
            </a:r>
            <a:r>
              <a:rPr lang="en-US" spc="19" dirty="0">
                <a:latin typeface="Times New Roman"/>
                <a:cs typeface="Times New Roman"/>
              </a:rPr>
              <a:t>p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9" dirty="0">
                <a:latin typeface="Times New Roman"/>
                <a:cs typeface="Times New Roman"/>
              </a:rPr>
              <a:t>s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spc="-46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t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19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s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spc="25" dirty="0">
                <a:latin typeface="Times New Roman"/>
                <a:cs typeface="Times New Roman"/>
              </a:rPr>
              <a:t>pp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8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3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19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59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spc="-4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250" dirty="0">
                <a:latin typeface="Times New Roman"/>
                <a:cs typeface="Times New Roman"/>
              </a:rPr>
              <a:t> </a:t>
            </a:r>
            <a:r>
              <a:rPr lang="en-US" spc="-64" dirty="0">
                <a:latin typeface="Times New Roman"/>
                <a:cs typeface="Times New Roman"/>
              </a:rPr>
              <a:t>A</a:t>
            </a:r>
            <a:r>
              <a:rPr lang="en-US" spc="-94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spc="139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du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g </a:t>
            </a:r>
            <a:r>
              <a:rPr lang="en-US" spc="25" dirty="0">
                <a:latin typeface="Times New Roman"/>
                <a:cs typeface="Times New Roman"/>
              </a:rPr>
              <a:t>p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ssi</a:t>
            </a:r>
            <a:r>
              <a:rPr lang="en-US" spc="29" dirty="0">
                <a:latin typeface="Times New Roman"/>
                <a:cs typeface="Times New Roman"/>
              </a:rPr>
              <a:t>n</a:t>
            </a:r>
            <a:r>
              <a:rPr lang="en-US" spc="-25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spc="-214" dirty="0">
                <a:latin typeface="Times New Roman"/>
                <a:cs typeface="Times New Roman"/>
              </a:rPr>
              <a:t> </a:t>
            </a:r>
            <a:endParaRPr lang="en-US" spc="-214" dirty="0" smtClean="0">
              <a:latin typeface="Times New Roman"/>
              <a:cs typeface="Times New Roman"/>
            </a:endParaRPr>
          </a:p>
          <a:p>
            <a:pPr marL="12700" marR="7940">
              <a:lnSpc>
                <a:spcPts val="3379"/>
              </a:lnSpc>
              <a:spcBef>
                <a:spcPts val="169"/>
              </a:spcBef>
            </a:pPr>
            <a:r>
              <a:rPr lang="en-US" spc="-64" dirty="0" smtClean="0">
                <a:latin typeface="Times New Roman"/>
                <a:cs typeface="Times New Roman"/>
              </a:rPr>
              <a:t>A</a:t>
            </a:r>
            <a:r>
              <a:rPr lang="en-US" spc="-29" dirty="0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l</a:t>
            </a:r>
            <a:r>
              <a:rPr lang="en-US" spc="75" dirty="0" smtClean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d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69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p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25" dirty="0">
                <a:latin typeface="Times New Roman"/>
                <a:cs typeface="Times New Roman"/>
              </a:rPr>
              <a:t>og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ms</a:t>
            </a:r>
            <a:r>
              <a:rPr lang="en-US" spc="-3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14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st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 </a:t>
            </a:r>
            <a:r>
              <a:rPr lang="en-US" spc="25" dirty="0">
                <a:latin typeface="Times New Roman"/>
                <a:cs typeface="Times New Roman"/>
              </a:rPr>
              <a:t>p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9" dirty="0">
                <a:latin typeface="Times New Roman"/>
                <a:cs typeface="Times New Roman"/>
              </a:rPr>
              <a:t>ac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ma</a:t>
            </a:r>
            <a:r>
              <a:rPr lang="en-US" spc="25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3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3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29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84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b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14" dirty="0">
                <a:latin typeface="Times New Roman"/>
                <a:cs typeface="Times New Roman"/>
              </a:rPr>
              <a:t>f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ca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 </a:t>
            </a:r>
            <a:r>
              <a:rPr lang="en-US" spc="25" dirty="0">
                <a:latin typeface="Times New Roman"/>
                <a:cs typeface="Times New Roman"/>
              </a:rPr>
              <a:t>p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ss</a:t>
            </a:r>
            <a:r>
              <a:rPr lang="en-US" spc="-39" dirty="0">
                <a:latin typeface="Times New Roman"/>
                <a:cs typeface="Times New Roman"/>
              </a:rPr>
              <a:t>e</a:t>
            </a:r>
            <a:r>
              <a:rPr lang="en-US" spc="25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spc="-69" dirty="0">
                <a:latin typeface="Times New Roman"/>
                <a:cs typeface="Times New Roman"/>
              </a:rPr>
              <a:t> </a:t>
            </a:r>
            <a:endParaRPr lang="en-US" spc="-69" dirty="0" smtClean="0">
              <a:latin typeface="Times New Roman"/>
              <a:cs typeface="Times New Roman"/>
            </a:endParaRPr>
          </a:p>
          <a:p>
            <a:pPr marL="12700" marR="7940">
              <a:lnSpc>
                <a:spcPts val="3379"/>
              </a:lnSpc>
              <a:spcBef>
                <a:spcPts val="169"/>
              </a:spcBef>
            </a:pPr>
            <a:r>
              <a:rPr lang="en-US" spc="-44" dirty="0" smtClean="0">
                <a:latin typeface="Times New Roman"/>
                <a:cs typeface="Times New Roman"/>
              </a:rPr>
              <a:t>T</a:t>
            </a:r>
            <a:r>
              <a:rPr lang="en-US" spc="25" dirty="0" smtClean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spc="25" dirty="0" smtClean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p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mary</a:t>
            </a:r>
            <a:r>
              <a:rPr lang="en-US" spc="-10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t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25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25" dirty="0">
                <a:latin typeface="Times New Roman"/>
                <a:cs typeface="Times New Roman"/>
              </a:rPr>
              <a:t> un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84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f m</a:t>
            </a:r>
            <a:r>
              <a:rPr lang="en-US" spc="9" dirty="0">
                <a:latin typeface="Times New Roman"/>
                <a:cs typeface="Times New Roman"/>
              </a:rPr>
              <a:t>ic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c </a:t>
            </a:r>
            <a:r>
              <a:rPr lang="en-US" b="1" i="1" dirty="0">
                <a:latin typeface="Times New Roman"/>
                <a:cs typeface="Times New Roman"/>
              </a:rPr>
              <a:t>se</a:t>
            </a:r>
            <a:r>
              <a:rPr lang="en-US" b="1" i="1" spc="94" dirty="0">
                <a:latin typeface="Times New Roman"/>
                <a:cs typeface="Times New Roman"/>
              </a:rPr>
              <a:t>m</a:t>
            </a:r>
            <a:r>
              <a:rPr lang="en-US" b="1" i="1" spc="14" dirty="0">
                <a:latin typeface="Times New Roman"/>
                <a:cs typeface="Times New Roman"/>
              </a:rPr>
              <a:t>i</a:t>
            </a:r>
            <a:r>
              <a:rPr lang="en-US" b="1" i="1" spc="9" dirty="0">
                <a:latin typeface="Times New Roman"/>
                <a:cs typeface="Times New Roman"/>
              </a:rPr>
              <a:t>c</a:t>
            </a:r>
            <a:r>
              <a:rPr lang="en-US" b="1" i="1" spc="-25" dirty="0">
                <a:latin typeface="Times New Roman"/>
                <a:cs typeface="Times New Roman"/>
              </a:rPr>
              <a:t>o</a:t>
            </a:r>
            <a:r>
              <a:rPr lang="en-US" b="1" i="1" spc="-9" dirty="0">
                <a:latin typeface="Times New Roman"/>
                <a:cs typeface="Times New Roman"/>
              </a:rPr>
              <a:t>n</a:t>
            </a:r>
            <a:r>
              <a:rPr lang="en-US" b="1" i="1" spc="25" dirty="0">
                <a:latin typeface="Times New Roman"/>
                <a:cs typeface="Times New Roman"/>
              </a:rPr>
              <a:t>d</a:t>
            </a:r>
            <a:r>
              <a:rPr lang="en-US" b="1" i="1" spc="-59" dirty="0">
                <a:latin typeface="Times New Roman"/>
                <a:cs typeface="Times New Roman"/>
              </a:rPr>
              <a:t>u</a:t>
            </a:r>
            <a:r>
              <a:rPr lang="en-US" b="1" i="1" spc="9" dirty="0">
                <a:latin typeface="Times New Roman"/>
                <a:cs typeface="Times New Roman"/>
              </a:rPr>
              <a:t>c</a:t>
            </a:r>
            <a:r>
              <a:rPr lang="en-US" b="1" i="1" spc="14" dirty="0">
                <a:latin typeface="Times New Roman"/>
                <a:cs typeface="Times New Roman"/>
              </a:rPr>
              <a:t>t</a:t>
            </a:r>
            <a:r>
              <a:rPr lang="en-US" b="1" i="1" spc="-25" dirty="0">
                <a:latin typeface="Times New Roman"/>
                <a:cs typeface="Times New Roman"/>
              </a:rPr>
              <a:t>o</a:t>
            </a:r>
            <a:r>
              <a:rPr lang="en-US" b="1" i="1" dirty="0">
                <a:latin typeface="Times New Roman"/>
                <a:cs typeface="Times New Roman"/>
              </a:rPr>
              <a:t>r</a:t>
            </a:r>
            <a:r>
              <a:rPr lang="en-US" b="1" i="1" spc="-129" dirty="0">
                <a:latin typeface="Times New Roman"/>
                <a:cs typeface="Times New Roman"/>
              </a:rPr>
              <a:t> </a:t>
            </a:r>
            <a:r>
              <a:rPr lang="en-US" b="1" i="1" spc="84" dirty="0">
                <a:latin typeface="Times New Roman"/>
                <a:cs typeface="Times New Roman"/>
              </a:rPr>
              <a:t>m</a:t>
            </a:r>
            <a:r>
              <a:rPr lang="en-US" b="1" i="1" spc="-34" dirty="0">
                <a:latin typeface="Times New Roman"/>
                <a:cs typeface="Times New Roman"/>
              </a:rPr>
              <a:t>e</a:t>
            </a:r>
            <a:r>
              <a:rPr lang="en-US" b="1" i="1" spc="39" dirty="0">
                <a:latin typeface="Times New Roman"/>
                <a:cs typeface="Times New Roman"/>
              </a:rPr>
              <a:t>m</a:t>
            </a:r>
            <a:r>
              <a:rPr lang="en-US" b="1" i="1" spc="-25" dirty="0">
                <a:latin typeface="Times New Roman"/>
                <a:cs typeface="Times New Roman"/>
              </a:rPr>
              <a:t>o</a:t>
            </a:r>
            <a:r>
              <a:rPr lang="en-US" b="1" i="1" dirty="0">
                <a:latin typeface="Times New Roman"/>
                <a:cs typeface="Times New Roman"/>
              </a:rPr>
              <a:t>ry</a:t>
            </a:r>
            <a:r>
              <a:rPr lang="en-US" b="1" i="1" spc="-104" dirty="0">
                <a:latin typeface="Times New Roman"/>
                <a:cs typeface="Times New Roman"/>
              </a:rPr>
              <a:t> </a:t>
            </a:r>
            <a:r>
              <a:rPr lang="en-US" b="1" i="1" spc="9" dirty="0">
                <a:latin typeface="Times New Roman"/>
                <a:cs typeface="Times New Roman"/>
              </a:rPr>
              <a:t>c</a:t>
            </a:r>
            <a:r>
              <a:rPr lang="en-US" b="1" i="1" spc="-9" dirty="0">
                <a:latin typeface="Times New Roman"/>
                <a:cs typeface="Times New Roman"/>
              </a:rPr>
              <a:t>h</a:t>
            </a:r>
            <a:r>
              <a:rPr lang="en-US" b="1" i="1" spc="14" dirty="0">
                <a:latin typeface="Times New Roman"/>
                <a:cs typeface="Times New Roman"/>
              </a:rPr>
              <a:t>i</a:t>
            </a:r>
            <a:r>
              <a:rPr lang="en-US" b="1" i="1" spc="25" dirty="0">
                <a:latin typeface="Times New Roman"/>
                <a:cs typeface="Times New Roman"/>
              </a:rPr>
              <a:t>p</a:t>
            </a:r>
            <a:r>
              <a:rPr lang="en-US" b="1" i="1" dirty="0">
                <a:latin typeface="Times New Roman"/>
                <a:cs typeface="Times New Roman"/>
              </a:rPr>
              <a:t>s</a:t>
            </a:r>
            <a:r>
              <a:rPr lang="en-US" b="1" dirty="0">
                <a:latin typeface="Times New Roman"/>
                <a:cs typeface="Times New Roman"/>
              </a:rPr>
              <a:t>. </a:t>
            </a:r>
            <a:r>
              <a:rPr lang="en-US" spc="-4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3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25" dirty="0">
                <a:latin typeface="Times New Roman"/>
                <a:cs typeface="Times New Roman"/>
              </a:rPr>
              <a:t>ud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8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R</a:t>
            </a:r>
            <a:r>
              <a:rPr lang="en-US" spc="-64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34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(r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25" dirty="0">
                <a:latin typeface="Times New Roman"/>
                <a:cs typeface="Times New Roman"/>
              </a:rPr>
              <a:t>nd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8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acc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ss </a:t>
            </a:r>
            <a:r>
              <a:rPr lang="en-US" dirty="0" smtClean="0">
                <a:latin typeface="Times New Roman"/>
                <a:cs typeface="Times New Roman"/>
              </a:rPr>
              <a:t>m</a:t>
            </a:r>
            <a:r>
              <a:rPr lang="en-US" spc="-34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m</a:t>
            </a:r>
            <a:r>
              <a:rPr lang="en-US" spc="-29" dirty="0" smtClean="0">
                <a:latin typeface="Times New Roman"/>
                <a:cs typeface="Times New Roman"/>
              </a:rPr>
              <a:t>o</a:t>
            </a:r>
            <a:r>
              <a:rPr lang="en-US" spc="-14" dirty="0" smtClean="0">
                <a:latin typeface="Times New Roman"/>
                <a:cs typeface="Times New Roman"/>
              </a:rPr>
              <a:t>r</a:t>
            </a:r>
            <a:r>
              <a:rPr lang="en-US" spc="-69" dirty="0" smtClean="0">
                <a:latin typeface="Times New Roman"/>
                <a:cs typeface="Times New Roman"/>
              </a:rPr>
              <a:t>y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spc="-14" dirty="0" smtClean="0">
                <a:latin typeface="Times New Roman"/>
                <a:cs typeface="Times New Roman"/>
              </a:rPr>
              <a:t>f</a:t>
            </a:r>
            <a:r>
              <a:rPr lang="en-US" spc="-2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 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9" dirty="0">
                <a:latin typeface="Times New Roman"/>
                <a:cs typeface="Times New Roman"/>
              </a:rPr>
              <a:t>d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spc="-37" dirty="0">
                <a:latin typeface="Times New Roman"/>
                <a:cs typeface="Times New Roman"/>
              </a:rPr>
              <a:t> </a:t>
            </a:r>
            <a:r>
              <a:rPr lang="en-US" spc="19" dirty="0">
                <a:latin typeface="Times New Roman"/>
                <a:cs typeface="Times New Roman"/>
              </a:rPr>
              <a:t>p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25" dirty="0">
                <a:latin typeface="Times New Roman"/>
                <a:cs typeface="Times New Roman"/>
              </a:rPr>
              <a:t>og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ms</a:t>
            </a:r>
            <a:r>
              <a:rPr lang="en-US" spc="-4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9" dirty="0">
                <a:latin typeface="Times New Roman"/>
                <a:cs typeface="Times New Roman"/>
              </a:rPr>
              <a:t> </a:t>
            </a:r>
            <a:r>
              <a:rPr lang="en-US" spc="19" dirty="0">
                <a:latin typeface="Times New Roman"/>
                <a:cs typeface="Times New Roman"/>
              </a:rPr>
              <a:t>d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61" dirty="0">
                <a:latin typeface="Times New Roman"/>
                <a:cs typeface="Times New Roman"/>
              </a:rPr>
              <a:t> </a:t>
            </a:r>
            <a:r>
              <a:rPr lang="en-US" spc="19" dirty="0">
                <a:latin typeface="Times New Roman"/>
                <a:cs typeface="Times New Roman"/>
              </a:rPr>
              <a:t>b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14" dirty="0">
                <a:latin typeface="Times New Roman"/>
                <a:cs typeface="Times New Roman"/>
              </a:rPr>
              <a:t>f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34" dirty="0" smtClean="0">
                <a:latin typeface="Times New Roman"/>
                <a:cs typeface="Times New Roman"/>
              </a:rPr>
              <a:t>e</a:t>
            </a:r>
            <a:r>
              <a:rPr lang="en-US" spc="-25" dirty="0" smtClean="0">
                <a:latin typeface="Times New Roman"/>
                <a:cs typeface="Times New Roman"/>
              </a:rPr>
              <a:t>x</a:t>
            </a:r>
            <a:r>
              <a:rPr lang="en-US" spc="-34" dirty="0" smtClean="0">
                <a:latin typeface="Times New Roman"/>
                <a:cs typeface="Times New Roman"/>
              </a:rPr>
              <a:t>e</a:t>
            </a:r>
            <a:r>
              <a:rPr lang="en-US" spc="9" dirty="0" smtClean="0">
                <a:latin typeface="Times New Roman"/>
                <a:cs typeface="Times New Roman"/>
              </a:rPr>
              <a:t>c</a:t>
            </a:r>
            <a:r>
              <a:rPr lang="en-US" spc="19" dirty="0" smtClean="0">
                <a:latin typeface="Times New Roman"/>
                <a:cs typeface="Times New Roman"/>
              </a:rPr>
              <a:t>u</a:t>
            </a:r>
            <a:r>
              <a:rPr lang="en-US" spc="14" dirty="0" smtClean="0">
                <a:latin typeface="Times New Roman"/>
                <a:cs typeface="Times New Roman"/>
              </a:rPr>
              <a:t>ti</a:t>
            </a:r>
            <a:r>
              <a:rPr lang="en-US" spc="-25" dirty="0" smtClean="0">
                <a:latin typeface="Times New Roman"/>
                <a:cs typeface="Times New Roman"/>
              </a:rPr>
              <a:t>o</a:t>
            </a:r>
            <a:r>
              <a:rPr lang="en-US" spc="19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spc="25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d</a:t>
            </a:r>
            <a:r>
              <a:rPr lang="en-US" spc="-54" dirty="0" smtClean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R</a:t>
            </a:r>
            <a:r>
              <a:rPr lang="en-US" spc="-1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(r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3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3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29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69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spc="44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f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44" dirty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p</a:t>
            </a:r>
            <a:r>
              <a:rPr lang="en-US" spc="-34" dirty="0" smtClean="0">
                <a:latin typeface="Times New Roman"/>
                <a:cs typeface="Times New Roman"/>
              </a:rPr>
              <a:t>e</a:t>
            </a:r>
            <a:r>
              <a:rPr lang="en-US" spc="-14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ma</a:t>
            </a:r>
            <a:r>
              <a:rPr lang="en-US" spc="29" dirty="0" smtClean="0">
                <a:latin typeface="Times New Roman"/>
                <a:cs typeface="Times New Roman"/>
              </a:rPr>
              <a:t>n</a:t>
            </a:r>
            <a:r>
              <a:rPr lang="en-US" spc="-34" dirty="0" smtClean="0">
                <a:latin typeface="Times New Roman"/>
                <a:cs typeface="Times New Roman"/>
              </a:rPr>
              <a:t>e</a:t>
            </a:r>
            <a:r>
              <a:rPr lang="en-US" spc="25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t programs that are supplied with the computer.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3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Access Memory (RAM)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5207">
              <a:lnSpc>
                <a:spcPts val="3285"/>
              </a:lnSpc>
              <a:spcBef>
                <a:spcPts val="164"/>
              </a:spcBef>
            </a:pPr>
            <a:r>
              <a:rPr lang="en-US" b="1" dirty="0">
                <a:latin typeface="Times New Roman"/>
                <a:cs typeface="Times New Roman"/>
              </a:rPr>
              <a:t>RA</a:t>
            </a:r>
            <a:r>
              <a:rPr lang="en-US" b="1" spc="34" dirty="0">
                <a:latin typeface="Times New Roman"/>
                <a:cs typeface="Times New Roman"/>
              </a:rPr>
              <a:t>M</a:t>
            </a:r>
            <a:r>
              <a:rPr lang="en-US" b="1" dirty="0">
                <a:latin typeface="Times New Roman"/>
                <a:cs typeface="Times New Roman"/>
              </a:rPr>
              <a:t>:</a:t>
            </a:r>
            <a:r>
              <a:rPr lang="en-US" b="1" spc="-129" dirty="0">
                <a:latin typeface="Times New Roman"/>
                <a:cs typeface="Times New Roman"/>
              </a:rPr>
              <a:t> </a:t>
            </a:r>
            <a:r>
              <a:rPr lang="en-US" spc="-79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6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34" dirty="0">
                <a:latin typeface="Times New Roman"/>
                <a:cs typeface="Times New Roman"/>
              </a:rPr>
              <a:t> </a:t>
            </a:r>
            <a:r>
              <a:rPr lang="en-US" spc="-75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ain</a:t>
            </a:r>
            <a:r>
              <a:rPr lang="en-US" spc="19" dirty="0">
                <a:latin typeface="Times New Roman"/>
                <a:cs typeface="Times New Roman"/>
              </a:rPr>
              <a:t> </a:t>
            </a:r>
            <a:r>
              <a:rPr lang="en-US" spc="-75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69" dirty="0">
                <a:latin typeface="Times New Roman"/>
                <a:cs typeface="Times New Roman"/>
              </a:rPr>
              <a:t>m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9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69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s</a:t>
            </a:r>
            <a:r>
              <a:rPr lang="en-US" spc="-25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39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f </a:t>
            </a:r>
            <a:r>
              <a:rPr lang="en-US" spc="-119" dirty="0" smtClean="0">
                <a:latin typeface="Times New Roman"/>
                <a:cs typeface="Times New Roman"/>
              </a:rPr>
              <a:t>y</a:t>
            </a:r>
            <a:r>
              <a:rPr lang="en-US" spc="-25" dirty="0" smtClean="0">
                <a:latin typeface="Times New Roman"/>
                <a:cs typeface="Times New Roman"/>
              </a:rPr>
              <a:t>o</a:t>
            </a:r>
            <a:r>
              <a:rPr lang="en-US" spc="19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Times New Roman"/>
                <a:cs typeface="Times New Roman"/>
              </a:rPr>
              <a:t>r c</a:t>
            </a:r>
            <a:r>
              <a:rPr lang="en-US" spc="-19" dirty="0" smtClean="0">
                <a:latin typeface="Times New Roman"/>
                <a:cs typeface="Times New Roman"/>
              </a:rPr>
              <a:t>o</a:t>
            </a:r>
            <a:r>
              <a:rPr lang="en-US" spc="-75" dirty="0" smtClean="0">
                <a:latin typeface="Times New Roman"/>
                <a:cs typeface="Times New Roman"/>
              </a:rPr>
              <a:t>m</a:t>
            </a:r>
            <a:r>
              <a:rPr lang="en-US" spc="-25" dirty="0" smtClean="0">
                <a:latin typeface="Times New Roman"/>
                <a:cs typeface="Times New Roman"/>
              </a:rPr>
              <a:t>p</a:t>
            </a:r>
            <a:r>
              <a:rPr lang="en-US" spc="19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Times New Roman"/>
                <a:cs typeface="Times New Roman"/>
              </a:rPr>
              <a:t>ter</a:t>
            </a:r>
            <a:r>
              <a:rPr lang="en-US" spc="-39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ich</a:t>
            </a:r>
            <a:r>
              <a:rPr lang="en-US" spc="-7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-19" dirty="0">
                <a:latin typeface="Times New Roman"/>
                <a:cs typeface="Times New Roman"/>
              </a:rPr>
              <a:t>o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spc="-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14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9" dirty="0">
                <a:latin typeface="Times New Roman"/>
                <a:cs typeface="Times New Roman"/>
              </a:rPr>
              <a:t>r</a:t>
            </a:r>
            <a:r>
              <a:rPr lang="en-US" spc="-4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12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-6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te</a:t>
            </a:r>
            <a:r>
              <a:rPr lang="en-US" spc="-69" dirty="0">
                <a:latin typeface="Times New Roman"/>
                <a:cs typeface="Times New Roman"/>
              </a:rPr>
              <a:t>m</a:t>
            </a:r>
            <a:r>
              <a:rPr lang="en-US" spc="-25" dirty="0">
                <a:latin typeface="Times New Roman"/>
                <a:cs typeface="Times New Roman"/>
              </a:rPr>
              <a:t>po</a:t>
            </a:r>
            <a:r>
              <a:rPr lang="en-US" spc="9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9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-34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-25" dirty="0">
                <a:latin typeface="Times New Roman"/>
                <a:cs typeface="Times New Roman"/>
              </a:rPr>
              <a:t>vo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ati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148" dirty="0">
                <a:latin typeface="Times New Roman"/>
                <a:cs typeface="Times New Roman"/>
              </a:rPr>
              <a:t> </a:t>
            </a:r>
            <a:r>
              <a:rPr lang="en-US" spc="-75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69" dirty="0">
                <a:latin typeface="Times New Roman"/>
                <a:cs typeface="Times New Roman"/>
              </a:rPr>
              <a:t>m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9" dirty="0">
                <a:latin typeface="Times New Roman"/>
                <a:cs typeface="Times New Roman"/>
              </a:rPr>
              <a:t>r</a:t>
            </a:r>
            <a:r>
              <a:rPr lang="en-US" spc="-309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16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spc="-75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at</a:t>
            </a:r>
            <a:r>
              <a:rPr lang="en-US" spc="-7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-19" dirty="0">
                <a:latin typeface="Times New Roman"/>
                <a:cs typeface="Times New Roman"/>
              </a:rPr>
              <a:t>o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te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ts</a:t>
            </a:r>
            <a:r>
              <a:rPr lang="en-US" spc="-119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f </a:t>
            </a:r>
            <a:r>
              <a:rPr lang="en-US" spc="-19" dirty="0">
                <a:latin typeface="Times New Roman"/>
                <a:cs typeface="Times New Roman"/>
              </a:rPr>
              <a:t>R</a:t>
            </a:r>
            <a:r>
              <a:rPr lang="en-US" spc="-44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M a</a:t>
            </a:r>
            <a:r>
              <a:rPr lang="en-US" spc="19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94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9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en</a:t>
            </a:r>
            <a:r>
              <a:rPr lang="en-US" spc="-9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44" dirty="0">
                <a:latin typeface="Times New Roman"/>
                <a:cs typeface="Times New Roman"/>
              </a:rPr>
              <a:t> </a:t>
            </a:r>
            <a:r>
              <a:rPr lang="en-US" spc="-19" dirty="0">
                <a:latin typeface="Times New Roman"/>
                <a:cs typeface="Times New Roman"/>
              </a:rPr>
              <a:t>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m</a:t>
            </a:r>
            <a:r>
              <a:rPr lang="en-US" spc="-25" dirty="0">
                <a:latin typeface="Times New Roman"/>
                <a:cs typeface="Times New Roman"/>
              </a:rPr>
              <a:t>p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ter</a:t>
            </a:r>
            <a:r>
              <a:rPr lang="en-US" spc="9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po</a:t>
            </a:r>
            <a:r>
              <a:rPr lang="en-US" dirty="0">
                <a:latin typeface="Times New Roman"/>
                <a:cs typeface="Times New Roman"/>
              </a:rPr>
              <a:t>w</a:t>
            </a:r>
            <a:r>
              <a:rPr lang="en-US" spc="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4" dirty="0">
                <a:latin typeface="Times New Roman"/>
                <a:cs typeface="Times New Roman"/>
              </a:rPr>
              <a:t>u</a:t>
            </a:r>
            <a:r>
              <a:rPr lang="en-US" spc="9" dirty="0">
                <a:latin typeface="Times New Roman"/>
                <a:cs typeface="Times New Roman"/>
              </a:rPr>
              <a:t>r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79" dirty="0">
                <a:latin typeface="Times New Roman"/>
                <a:cs typeface="Times New Roman"/>
              </a:rPr>
              <a:t>f</a:t>
            </a:r>
            <a:r>
              <a:rPr lang="en-US" spc="-29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12700" marR="17952">
              <a:lnSpc>
                <a:spcPct val="100041"/>
              </a:lnSpc>
              <a:spcBef>
                <a:spcPts val="712"/>
              </a:spcBef>
            </a:pPr>
            <a:r>
              <a:rPr lang="en-US" spc="9" dirty="0">
                <a:latin typeface="Times New Roman"/>
                <a:cs typeface="Times New Roman"/>
              </a:rPr>
              <a:t>T</a:t>
            </a:r>
            <a:r>
              <a:rPr lang="en-US" spc="19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94" dirty="0">
                <a:latin typeface="Times New Roman"/>
                <a:cs typeface="Times New Roman"/>
              </a:rPr>
              <a:t> </a:t>
            </a:r>
            <a:r>
              <a:rPr lang="en-US" spc="-19" dirty="0">
                <a:latin typeface="Times New Roman"/>
                <a:cs typeface="Times New Roman"/>
              </a:rPr>
              <a:t>R</a:t>
            </a:r>
            <a:r>
              <a:rPr lang="en-US" spc="-44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M is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</a:t>
            </a:r>
            <a:r>
              <a:rPr lang="en-US" spc="-19" dirty="0">
                <a:latin typeface="Times New Roman"/>
                <a:cs typeface="Times New Roman"/>
              </a:rPr>
              <a:t>o</a:t>
            </a:r>
            <a:r>
              <a:rPr lang="en-US" spc="9" dirty="0">
                <a:latin typeface="Times New Roman"/>
                <a:cs typeface="Times New Roman"/>
              </a:rPr>
              <a:t>r</a:t>
            </a:r>
            <a:r>
              <a:rPr lang="en-US" spc="-25" dirty="0">
                <a:latin typeface="Times New Roman"/>
                <a:cs typeface="Times New Roman"/>
              </a:rPr>
              <a:t>k</a:t>
            </a:r>
            <a:r>
              <a:rPr lang="en-US" spc="-14" dirty="0">
                <a:latin typeface="Times New Roman"/>
                <a:cs typeface="Times New Roman"/>
              </a:rPr>
              <a:t>s</a:t>
            </a:r>
            <a:r>
              <a:rPr lang="en-US" spc="-25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94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f </a:t>
            </a:r>
            <a:r>
              <a:rPr lang="en-US" spc="-119" dirty="0">
                <a:latin typeface="Times New Roman"/>
                <a:cs typeface="Times New Roman"/>
              </a:rPr>
              <a:t>y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-19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m</a:t>
            </a:r>
            <a:r>
              <a:rPr lang="en-US" spc="-25" dirty="0">
                <a:latin typeface="Times New Roman"/>
                <a:cs typeface="Times New Roman"/>
              </a:rPr>
              <a:t>p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te</a:t>
            </a:r>
            <a:r>
              <a:rPr lang="en-US" spc="-175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spc="2" dirty="0">
                <a:latin typeface="Times New Roman"/>
                <a:cs typeface="Times New Roman"/>
              </a:rPr>
              <a:t> </a:t>
            </a:r>
            <a:r>
              <a:rPr lang="en-US" spc="-79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f </a:t>
            </a:r>
            <a:r>
              <a:rPr lang="en-US" spc="-119" dirty="0">
                <a:latin typeface="Times New Roman"/>
                <a:cs typeface="Times New Roman"/>
              </a:rPr>
              <a:t>y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6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-19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m</a:t>
            </a:r>
            <a:r>
              <a:rPr lang="en-US" spc="-25" dirty="0">
                <a:latin typeface="Times New Roman"/>
                <a:cs typeface="Times New Roman"/>
              </a:rPr>
              <a:t>p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ter</a:t>
            </a:r>
            <a:r>
              <a:rPr lang="en-US" spc="19" dirty="0">
                <a:latin typeface="Times New Roman"/>
                <a:cs typeface="Times New Roman"/>
              </a:rPr>
              <a:t> h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-64" dirty="0">
                <a:latin typeface="Times New Roman"/>
                <a:cs typeface="Times New Roman"/>
              </a:rPr>
              <a:t> </a:t>
            </a:r>
            <a:r>
              <a:rPr lang="en-US" spc="-75" dirty="0">
                <a:latin typeface="Times New Roman"/>
                <a:cs typeface="Times New Roman"/>
              </a:rPr>
              <a:t>m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9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59" dirty="0">
                <a:latin typeface="Times New Roman"/>
                <a:cs typeface="Times New Roman"/>
              </a:rPr>
              <a:t> </a:t>
            </a:r>
            <a:r>
              <a:rPr lang="en-US" spc="-19" dirty="0">
                <a:latin typeface="Times New Roman"/>
                <a:cs typeface="Times New Roman"/>
              </a:rPr>
              <a:t>R</a:t>
            </a:r>
            <a:r>
              <a:rPr lang="en-US" spc="-44" dirty="0">
                <a:latin typeface="Times New Roman"/>
                <a:cs typeface="Times New Roman"/>
              </a:rPr>
              <a:t>A</a:t>
            </a:r>
            <a:r>
              <a:rPr lang="en-US" spc="4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-59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29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op</a:t>
            </a:r>
            <a:r>
              <a:rPr lang="en-US" dirty="0">
                <a:latin typeface="Times New Roman"/>
                <a:cs typeface="Times New Roman"/>
              </a:rPr>
              <a:t>en</a:t>
            </a:r>
            <a:r>
              <a:rPr lang="en-US" spc="-29" dirty="0">
                <a:latin typeface="Times New Roman"/>
                <a:cs typeface="Times New Roman"/>
              </a:rPr>
              <a:t> </a:t>
            </a:r>
            <a:r>
              <a:rPr lang="en-US" spc="-75" dirty="0">
                <a:latin typeface="Times New Roman"/>
                <a:cs typeface="Times New Roman"/>
              </a:rPr>
              <a:t>m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9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 a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69" dirty="0">
                <a:latin typeface="Times New Roman"/>
                <a:cs typeface="Times New Roman"/>
              </a:rPr>
              <a:t> 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5" dirty="0">
                <a:latin typeface="Times New Roman"/>
                <a:cs typeface="Times New Roman"/>
              </a:rPr>
              <a:t>rg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28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p</a:t>
            </a:r>
            <a:r>
              <a:rPr lang="en-US" spc="9" dirty="0">
                <a:latin typeface="Times New Roman"/>
                <a:cs typeface="Times New Roman"/>
              </a:rPr>
              <a:t>r</a:t>
            </a:r>
            <a:r>
              <a:rPr lang="en-US" spc="-25" dirty="0">
                <a:latin typeface="Times New Roman"/>
                <a:cs typeface="Times New Roman"/>
              </a:rPr>
              <a:t>og</a:t>
            </a:r>
            <a:r>
              <a:rPr lang="en-US" spc="9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69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84" dirty="0">
                <a:latin typeface="Times New Roman"/>
                <a:cs typeface="Times New Roman"/>
              </a:rPr>
              <a:t> </a:t>
            </a:r>
            <a:r>
              <a:rPr lang="en-US" spc="19" dirty="0">
                <a:latin typeface="Times New Roman"/>
                <a:cs typeface="Times New Roman"/>
              </a:rPr>
              <a:t>d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25" dirty="0">
                <a:latin typeface="Times New Roman"/>
                <a:cs typeface="Times New Roman"/>
              </a:rPr>
              <a:t>u</a:t>
            </a:r>
            <a:r>
              <a:rPr lang="en-US" spc="-75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ts </a:t>
            </a:r>
            <a:r>
              <a:rPr lang="en-US" spc="-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-79" dirty="0">
                <a:latin typeface="Times New Roman"/>
                <a:cs typeface="Times New Roman"/>
              </a:rPr>
              <a:t>m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ta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9" dirty="0">
                <a:latin typeface="Times New Roman"/>
                <a:cs typeface="Times New Roman"/>
              </a:rPr>
              <a:t>o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spc="-14" dirty="0">
                <a:latin typeface="Times New Roman"/>
                <a:cs typeface="Times New Roman"/>
              </a:rPr>
              <a:t>s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spc="-309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spc="42" dirty="0">
                <a:latin typeface="Times New Roman"/>
                <a:cs typeface="Times New Roman"/>
              </a:rPr>
              <a:t> </a:t>
            </a:r>
            <a:endParaRPr lang="en-US" spc="42" dirty="0" smtClean="0">
              <a:latin typeface="Times New Roman"/>
              <a:cs typeface="Times New Roman"/>
            </a:endParaRPr>
          </a:p>
          <a:p>
            <a:pPr marL="12700" marR="17952">
              <a:lnSpc>
                <a:spcPct val="100041"/>
              </a:lnSpc>
              <a:spcBef>
                <a:spcPts val="712"/>
              </a:spcBef>
            </a:pPr>
            <a:r>
              <a:rPr lang="en-US" spc="9" dirty="0" smtClean="0">
                <a:latin typeface="Times New Roman"/>
                <a:cs typeface="Times New Roman"/>
              </a:rPr>
              <a:t>T</a:t>
            </a:r>
            <a:r>
              <a:rPr lang="en-US" spc="19" dirty="0" smtClean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spc="-94" dirty="0" smtClean="0">
                <a:latin typeface="Times New Roman"/>
                <a:cs typeface="Times New Roman"/>
              </a:rPr>
              <a:t> </a:t>
            </a:r>
            <a:r>
              <a:rPr lang="en-US" spc="19" dirty="0">
                <a:latin typeface="Times New Roman"/>
                <a:cs typeface="Times New Roman"/>
              </a:rPr>
              <a:t>d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25" dirty="0">
                <a:latin typeface="Times New Roman"/>
                <a:cs typeface="Times New Roman"/>
              </a:rPr>
              <a:t>u</a:t>
            </a:r>
            <a:r>
              <a:rPr lang="en-US" spc="-75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ts</a:t>
            </a:r>
            <a:r>
              <a:rPr lang="en-US" spc="-119" dirty="0">
                <a:latin typeface="Times New Roman"/>
                <a:cs typeface="Times New Roman"/>
              </a:rPr>
              <a:t> y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9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4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25" dirty="0">
                <a:latin typeface="Times New Roman"/>
                <a:cs typeface="Times New Roman"/>
              </a:rPr>
              <a:t>u</a:t>
            </a:r>
            <a:r>
              <a:rPr lang="en-US" spc="9" dirty="0">
                <a:latin typeface="Times New Roman"/>
                <a:cs typeface="Times New Roman"/>
              </a:rPr>
              <a:t>rr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54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y e</a:t>
            </a:r>
            <a:r>
              <a:rPr lang="en-US" spc="25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-9" dirty="0">
                <a:latin typeface="Times New Roman"/>
                <a:cs typeface="Times New Roman"/>
              </a:rPr>
              <a:t>i</a:t>
            </a:r>
            <a:r>
              <a:rPr lang="en-US" spc="19" dirty="0">
                <a:latin typeface="Times New Roman"/>
                <a:cs typeface="Times New Roman"/>
              </a:rPr>
              <a:t>n</a:t>
            </a:r>
            <a:r>
              <a:rPr lang="en-US" spc="-25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-8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125" dirty="0">
                <a:latin typeface="Times New Roman"/>
                <a:cs typeface="Times New Roman"/>
              </a:rPr>
              <a:t>y</a:t>
            </a:r>
            <a:r>
              <a:rPr lang="en-US" spc="-25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14" dirty="0">
                <a:latin typeface="Times New Roman"/>
                <a:cs typeface="Times New Roman"/>
              </a:rPr>
              <a:t>n</a:t>
            </a:r>
            <a:r>
              <a:rPr lang="en-US" spc="-25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33" dirty="0">
                <a:latin typeface="Times New Roman"/>
                <a:cs typeface="Times New Roman"/>
              </a:rPr>
              <a:t> </a:t>
            </a:r>
            <a:r>
              <a:rPr lang="en-US" spc="-29" dirty="0">
                <a:latin typeface="Times New Roman"/>
                <a:cs typeface="Times New Roman"/>
              </a:rPr>
              <a:t>f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9" dirty="0">
                <a:latin typeface="Times New Roman"/>
                <a:cs typeface="Times New Roman"/>
              </a:rPr>
              <a:t>r</a:t>
            </a:r>
            <a:r>
              <a:rPr lang="en-US" spc="-75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atti</a:t>
            </a:r>
            <a:r>
              <a:rPr lang="en-US" spc="9" dirty="0">
                <a:latin typeface="Times New Roman"/>
                <a:cs typeface="Times New Roman"/>
              </a:rPr>
              <a:t>n</a:t>
            </a:r>
            <a:r>
              <a:rPr lang="en-US" spc="-25" dirty="0">
                <a:latin typeface="Times New Roman"/>
                <a:cs typeface="Times New Roman"/>
              </a:rPr>
              <a:t>g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2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14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44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p</a:t>
            </a:r>
            <a:r>
              <a:rPr lang="en-US" spc="9" dirty="0">
                <a:latin typeface="Times New Roman"/>
                <a:cs typeface="Times New Roman"/>
              </a:rPr>
              <a:t>r</a:t>
            </a:r>
            <a:r>
              <a:rPr lang="en-US" spc="-25" dirty="0">
                <a:latin typeface="Times New Roman"/>
                <a:cs typeface="Times New Roman"/>
              </a:rPr>
              <a:t>og</a:t>
            </a:r>
            <a:r>
              <a:rPr lang="en-US" spc="9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69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9" dirty="0">
                <a:latin typeface="Times New Roman"/>
                <a:cs typeface="Times New Roman"/>
              </a:rPr>
              <a:t> </a:t>
            </a:r>
            <a:r>
              <a:rPr lang="en-US" spc="-119" dirty="0">
                <a:latin typeface="Times New Roman"/>
                <a:cs typeface="Times New Roman"/>
              </a:rPr>
              <a:t>y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r c</a:t>
            </a:r>
            <a:r>
              <a:rPr lang="en-US" spc="-19" dirty="0">
                <a:latin typeface="Times New Roman"/>
                <a:cs typeface="Times New Roman"/>
              </a:rPr>
              <a:t>o</a:t>
            </a:r>
            <a:r>
              <a:rPr lang="en-US" spc="-79" dirty="0">
                <a:latin typeface="Times New Roman"/>
                <a:cs typeface="Times New Roman"/>
              </a:rPr>
              <a:t>m</a:t>
            </a:r>
            <a:r>
              <a:rPr lang="en-US" spc="-25" dirty="0">
                <a:latin typeface="Times New Roman"/>
                <a:cs typeface="Times New Roman"/>
              </a:rPr>
              <a:t>p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ter</a:t>
            </a:r>
            <a:r>
              <a:rPr lang="en-US" spc="-4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19" dirty="0">
                <a:latin typeface="Times New Roman"/>
                <a:cs typeface="Times New Roman"/>
              </a:rPr>
              <a:t>u</a:t>
            </a:r>
            <a:r>
              <a:rPr lang="en-US" spc="-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9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spc="-7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36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29" dirty="0">
                <a:latin typeface="Times New Roman"/>
                <a:cs typeface="Times New Roman"/>
              </a:rPr>
              <a:t>o</a:t>
            </a:r>
            <a:r>
              <a:rPr lang="en-US" spc="9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ed</a:t>
            </a:r>
            <a:r>
              <a:rPr lang="en-US" spc="-7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9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31" dirty="0">
                <a:latin typeface="Times New Roman"/>
                <a:cs typeface="Times New Roman"/>
              </a:rPr>
              <a:t> </a:t>
            </a:r>
            <a:r>
              <a:rPr lang="en-US" spc="-19" dirty="0">
                <a:latin typeface="Times New Roman"/>
                <a:cs typeface="Times New Roman"/>
              </a:rPr>
              <a:t>R</a:t>
            </a:r>
            <a:r>
              <a:rPr lang="en-US" spc="-44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M.</a:t>
            </a:r>
            <a:r>
              <a:rPr lang="en-US" spc="-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te: </a:t>
            </a:r>
            <a:r>
              <a:rPr lang="en-US" spc="-19" dirty="0">
                <a:latin typeface="Times New Roman"/>
                <a:cs typeface="Times New Roman"/>
              </a:rPr>
              <a:t>R</a:t>
            </a:r>
            <a:r>
              <a:rPr lang="en-US" spc="-44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M c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25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ity</a:t>
            </a:r>
            <a:r>
              <a:rPr lang="en-US" spc="-7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9" dirty="0">
                <a:latin typeface="Times New Roman"/>
                <a:cs typeface="Times New Roman"/>
              </a:rPr>
              <a:t>x</a:t>
            </a:r>
            <a:r>
              <a:rPr lang="en-US" spc="-25" dirty="0">
                <a:latin typeface="Times New Roman"/>
                <a:cs typeface="Times New Roman"/>
              </a:rPr>
              <a:t>p</a:t>
            </a:r>
            <a:r>
              <a:rPr lang="en-US" spc="9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es</a:t>
            </a:r>
            <a:r>
              <a:rPr lang="en-US" spc="-25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ed</a:t>
            </a:r>
            <a:r>
              <a:rPr lang="en-US" spc="-7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14" dirty="0">
                <a:latin typeface="Times New Roman"/>
                <a:cs typeface="Times New Roman"/>
              </a:rPr>
              <a:t> </a:t>
            </a:r>
            <a:r>
              <a:rPr lang="en-US" spc="-94" dirty="0">
                <a:latin typeface="Times New Roman"/>
                <a:cs typeface="Times New Roman"/>
              </a:rPr>
              <a:t>―</a:t>
            </a:r>
            <a:r>
              <a:rPr lang="en-US" spc="-84" dirty="0">
                <a:latin typeface="Times New Roman"/>
                <a:cs typeface="Times New Roman"/>
              </a:rPr>
              <a:t>M</a:t>
            </a:r>
            <a:r>
              <a:rPr lang="en-US" spc="-89" dirty="0">
                <a:latin typeface="Times New Roman"/>
                <a:cs typeface="Times New Roman"/>
              </a:rPr>
              <a:t>e</a:t>
            </a:r>
            <a:r>
              <a:rPr lang="en-US" spc="-119" dirty="0">
                <a:latin typeface="Times New Roman"/>
                <a:cs typeface="Times New Roman"/>
              </a:rPr>
              <a:t>g</a:t>
            </a:r>
            <a:r>
              <a:rPr lang="en-US" spc="-89" dirty="0">
                <a:latin typeface="Times New Roman"/>
                <a:cs typeface="Times New Roman"/>
              </a:rPr>
              <a:t>a</a:t>
            </a:r>
            <a:r>
              <a:rPr lang="en-US" spc="-119" dirty="0">
                <a:latin typeface="Times New Roman"/>
                <a:cs typeface="Times New Roman"/>
              </a:rPr>
              <a:t>b</a:t>
            </a:r>
            <a:r>
              <a:rPr lang="en-US" spc="-219" dirty="0">
                <a:latin typeface="Times New Roman"/>
                <a:cs typeface="Times New Roman"/>
              </a:rPr>
              <a:t>y</a:t>
            </a:r>
            <a:r>
              <a:rPr lang="en-US" spc="-100" dirty="0">
                <a:latin typeface="Times New Roman"/>
                <a:cs typeface="Times New Roman"/>
              </a:rPr>
              <a:t>t</a:t>
            </a:r>
            <a:r>
              <a:rPr lang="en-US" spc="-89" dirty="0">
                <a:latin typeface="Times New Roman"/>
                <a:cs typeface="Times New Roman"/>
              </a:rPr>
              <a:t>e</a:t>
            </a:r>
            <a:r>
              <a:rPr lang="en-US" spc="-109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‖</a:t>
            </a:r>
            <a:r>
              <a:rPr lang="en-US" spc="-187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(</a:t>
            </a:r>
            <a:r>
              <a:rPr lang="en-US" spc="4" dirty="0">
                <a:latin typeface="Times New Roman"/>
                <a:cs typeface="Times New Roman"/>
              </a:rPr>
              <a:t>M</a:t>
            </a:r>
            <a:r>
              <a:rPr lang="en-US" spc="-19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46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RAM</a:t>
            </a:r>
            <a:endParaRPr lang="en-US" b="1" dirty="0"/>
          </a:p>
        </p:txBody>
      </p:sp>
      <p:sp>
        <p:nvSpPr>
          <p:cNvPr id="4" name="object 7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7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Characteristics of 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located near the CPU and hence store data immediately after CPU processes them.</a:t>
            </a:r>
          </a:p>
          <a:p>
            <a:r>
              <a:rPr lang="en-US" dirty="0" smtClean="0"/>
              <a:t>RAM is a primary storage.</a:t>
            </a:r>
          </a:p>
          <a:p>
            <a:r>
              <a:rPr lang="en-US" dirty="0" smtClean="0"/>
              <a:t>RAM is a volatile storage.</a:t>
            </a:r>
          </a:p>
          <a:p>
            <a:r>
              <a:rPr lang="en-US" dirty="0" smtClean="0"/>
              <a:t>RAM has little storage capacity.</a:t>
            </a:r>
          </a:p>
          <a:p>
            <a:r>
              <a:rPr lang="en-US" dirty="0" smtClean="0"/>
              <a:t>RAM is a temporary storage.</a:t>
            </a:r>
          </a:p>
          <a:p>
            <a:r>
              <a:rPr lang="en-US" dirty="0" smtClean="0"/>
              <a:t>RAM has high speed compared to ROM</a:t>
            </a:r>
          </a:p>
          <a:p>
            <a:r>
              <a:rPr lang="en-US" dirty="0" smtClean="0"/>
              <a:t>RAM is electrically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5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 Only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lang="en-US" b="1" spc="-14" dirty="0" smtClean="0">
                <a:latin typeface="Times New Roman"/>
                <a:cs typeface="Times New Roman"/>
              </a:rPr>
              <a:t>R</a:t>
            </a:r>
            <a:r>
              <a:rPr lang="en-US" b="1" dirty="0" smtClean="0">
                <a:latin typeface="Times New Roman"/>
                <a:cs typeface="Times New Roman"/>
              </a:rPr>
              <a:t>O</a:t>
            </a:r>
            <a:r>
              <a:rPr lang="en-US" b="1" spc="-14" dirty="0" smtClean="0">
                <a:latin typeface="Times New Roman"/>
                <a:cs typeface="Times New Roman"/>
              </a:rPr>
              <a:t>M</a:t>
            </a:r>
            <a:r>
              <a:rPr lang="en-US" b="1" dirty="0">
                <a:latin typeface="Times New Roman"/>
                <a:cs typeface="Times New Roman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1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109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-</a:t>
            </a:r>
            <a:r>
              <a:rPr lang="en-US" spc="-44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vo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4" dirty="0">
                <a:latin typeface="Times New Roman"/>
                <a:cs typeface="Times New Roman"/>
              </a:rPr>
              <a:t>ti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39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29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69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;</a:t>
            </a:r>
            <a:r>
              <a:rPr lang="en-US" spc="69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8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39" dirty="0">
                <a:latin typeface="Times New Roman"/>
                <a:cs typeface="Times New Roman"/>
              </a:rPr>
              <a:t>e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139" dirty="0">
                <a:latin typeface="Times New Roman"/>
                <a:cs typeface="Times New Roman"/>
              </a:rPr>
              <a:t> </a:t>
            </a:r>
            <a:r>
              <a:rPr lang="en-US" spc="14" dirty="0" smtClean="0">
                <a:latin typeface="Times New Roman"/>
                <a:cs typeface="Times New Roman"/>
              </a:rPr>
              <a:t>t</a:t>
            </a:r>
            <a:r>
              <a:rPr lang="en-US" spc="25" dirty="0" smtClean="0">
                <a:latin typeface="Times New Roman"/>
                <a:cs typeface="Times New Roman"/>
              </a:rPr>
              <a:t>h</a:t>
            </a:r>
            <a:r>
              <a:rPr lang="en-US" spc="9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t </a:t>
            </a:r>
            <a:r>
              <a:rPr lang="en-US" spc="14" dirty="0" smtClean="0">
                <a:latin typeface="Times New Roman"/>
                <a:cs typeface="Times New Roman"/>
              </a:rPr>
              <a:t>t</a:t>
            </a:r>
            <a:r>
              <a:rPr lang="en-US" spc="25" dirty="0" smtClean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e</a:t>
            </a:r>
            <a:r>
              <a:rPr lang="en-US" spc="-64" dirty="0" smtClean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84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f </a:t>
            </a:r>
            <a:r>
              <a:rPr lang="en-US" spc="14" dirty="0">
                <a:latin typeface="Times New Roman"/>
                <a:cs typeface="Times New Roman"/>
              </a:rPr>
              <a:t>R</a:t>
            </a:r>
            <a:r>
              <a:rPr lang="en-US" spc="-1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st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64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3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e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14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u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-94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64" dirty="0">
                <a:latin typeface="Times New Roman"/>
                <a:cs typeface="Times New Roman"/>
              </a:rPr>
              <a:t>w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9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3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25" dirty="0">
                <a:latin typeface="Times New Roman"/>
                <a:cs typeface="Times New Roman"/>
              </a:rPr>
              <a:t>u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64" dirty="0">
                <a:latin typeface="Times New Roman"/>
                <a:cs typeface="Times New Roman"/>
              </a:rPr>
              <a:t>f</a:t>
            </a:r>
            <a:r>
              <a:rPr lang="en-US" spc="-14" dirty="0">
                <a:latin typeface="Times New Roman"/>
                <a:cs typeface="Times New Roman"/>
              </a:rPr>
              <a:t>f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9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R</a:t>
            </a:r>
            <a:r>
              <a:rPr lang="en-US" spc="-1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5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t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s </a:t>
            </a:r>
            <a:r>
              <a:rPr lang="en-US" spc="25" dirty="0">
                <a:latin typeface="Times New Roman"/>
                <a:cs typeface="Times New Roman"/>
              </a:rPr>
              <a:t>d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69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p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ma</a:t>
            </a:r>
            <a:r>
              <a:rPr lang="en-US" spc="29" dirty="0">
                <a:latin typeface="Times New Roman"/>
                <a:cs typeface="Times New Roman"/>
              </a:rPr>
              <a:t>n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-264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spc="-14" dirty="0">
                <a:latin typeface="Times New Roman"/>
                <a:cs typeface="Times New Roman"/>
              </a:rPr>
              <a:t>D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t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3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n</a:t>
            </a:r>
            <a:r>
              <a:rPr lang="en-US" spc="-5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R</a:t>
            </a:r>
            <a:r>
              <a:rPr lang="en-US" spc="-14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ca</a:t>
            </a:r>
            <a:r>
              <a:rPr lang="en-US" spc="25" dirty="0">
                <a:latin typeface="Times New Roman"/>
                <a:cs typeface="Times New Roman"/>
              </a:rPr>
              <a:t>nn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t </a:t>
            </a:r>
            <a:r>
              <a:rPr lang="en-US" spc="25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9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34" dirty="0">
                <a:latin typeface="Times New Roman"/>
                <a:cs typeface="Times New Roman"/>
              </a:rPr>
              <a:t> 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i</a:t>
            </a:r>
            <a:r>
              <a:rPr lang="en-US" spc="-29" dirty="0">
                <a:latin typeface="Times New Roman"/>
                <a:cs typeface="Times New Roman"/>
              </a:rPr>
              <a:t>l</a:t>
            </a:r>
            <a:r>
              <a:rPr lang="en-US" spc="-69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;</a:t>
            </a:r>
            <a:r>
              <a:rPr lang="en-US" spc="69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9" dirty="0">
                <a:latin typeface="Times New Roman"/>
                <a:cs typeface="Times New Roman"/>
              </a:rPr>
              <a:t>i</a:t>
            </a:r>
            <a:r>
              <a:rPr lang="en-US" spc="25" dirty="0">
                <a:latin typeface="Times New Roman"/>
                <a:cs typeface="Times New Roman"/>
              </a:rPr>
              <a:t>n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64" dirty="0">
                <a:latin typeface="Times New Roman"/>
                <a:cs typeface="Times New Roman"/>
              </a:rPr>
              <a:t> </a:t>
            </a:r>
            <a:r>
              <a:rPr lang="en-US" spc="14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spc="-64" dirty="0">
                <a:latin typeface="Times New Roman"/>
                <a:cs typeface="Times New Roman"/>
              </a:rPr>
              <a:t> w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54" dirty="0">
                <a:latin typeface="Times New Roman"/>
                <a:cs typeface="Times New Roman"/>
              </a:rPr>
              <a:t> </a:t>
            </a:r>
            <a:r>
              <a:rPr lang="en-US" spc="9" dirty="0">
                <a:latin typeface="Times New Roman"/>
                <a:cs typeface="Times New Roman"/>
              </a:rPr>
              <a:t>c</a:t>
            </a:r>
            <a:r>
              <a:rPr lang="en-US" spc="-14" dirty="0">
                <a:latin typeface="Times New Roman"/>
                <a:cs typeface="Times New Roman"/>
              </a:rPr>
              <a:t>r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spc="9" dirty="0">
                <a:latin typeface="Times New Roman"/>
                <a:cs typeface="Times New Roman"/>
              </a:rPr>
              <a:t>a</a:t>
            </a:r>
            <a:r>
              <a:rPr lang="en-US" spc="14" dirty="0">
                <a:latin typeface="Times New Roman"/>
                <a:cs typeface="Times New Roman"/>
              </a:rPr>
              <a:t>t</a:t>
            </a:r>
            <a:r>
              <a:rPr lang="en-US" spc="-34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y</a:t>
            </a:r>
            <a:r>
              <a:rPr lang="en-US" spc="-9" dirty="0">
                <a:latin typeface="Times New Roman"/>
                <a:cs typeface="Times New Roman"/>
              </a:rPr>
              <a:t> </a:t>
            </a:r>
            <a:r>
              <a:rPr lang="en-US" spc="14" dirty="0" smtClean="0">
                <a:latin typeface="Times New Roman"/>
                <a:cs typeface="Times New Roman"/>
              </a:rPr>
              <a:t>t</a:t>
            </a:r>
            <a:r>
              <a:rPr lang="en-US" spc="25" dirty="0" smtClean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e manufacturer of the computer.</a:t>
            </a:r>
          </a:p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lang="en-US" dirty="0" smtClean="0">
                <a:latin typeface="Times New Roman"/>
                <a:cs typeface="Times New Roman"/>
              </a:rPr>
              <a:t>ROM has low speed compared to RAM.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Characteristics of ROM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ROM stores data permanently</a:t>
            </a:r>
          </a:p>
          <a:p>
            <a:r>
              <a:rPr lang="en-US" dirty="0" smtClean="0"/>
              <a:t>ROM is non-volatile storage</a:t>
            </a:r>
          </a:p>
          <a:p>
            <a:r>
              <a:rPr lang="en-US" dirty="0" smtClean="0"/>
              <a:t>ROM has low speed compared to RAM</a:t>
            </a:r>
          </a:p>
          <a:p>
            <a:r>
              <a:rPr lang="en-US" dirty="0" smtClean="0"/>
              <a:t>Data stored in ROM can not be altered </a:t>
            </a:r>
            <a:r>
              <a:rPr lang="en-US" dirty="0" err="1" smtClean="0"/>
              <a:t>easly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6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773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Computer Memory</vt:lpstr>
      <vt:lpstr>Computer Memory</vt:lpstr>
      <vt:lpstr>PowerPoint Presentation</vt:lpstr>
      <vt:lpstr>Primary memory/Main memory</vt:lpstr>
      <vt:lpstr>Random Access Memory (RAM)</vt:lpstr>
      <vt:lpstr>RAM</vt:lpstr>
      <vt:lpstr>Characteristics of RAM</vt:lpstr>
      <vt:lpstr>Read Only Memory</vt:lpstr>
      <vt:lpstr>Characteristics of ROM</vt:lpstr>
      <vt:lpstr>Differences between Main memory and secondary memory</vt:lpstr>
      <vt:lpstr>Secondary Memory </vt:lpstr>
      <vt:lpstr>Standard unit of measuring computer storage capacity</vt:lpstr>
      <vt:lpstr>Cont’d</vt:lpstr>
      <vt:lpstr>Storage capacity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Memory</dc:title>
  <dc:creator>MISD LAB 2</dc:creator>
  <cp:lastModifiedBy>MISD LAB 2</cp:lastModifiedBy>
  <cp:revision>49</cp:revision>
  <dcterms:created xsi:type="dcterms:W3CDTF">2023-09-15T21:38:21Z</dcterms:created>
  <dcterms:modified xsi:type="dcterms:W3CDTF">2023-09-16T23:08:14Z</dcterms:modified>
</cp:coreProperties>
</file>