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57" r:id="rId3"/>
    <p:sldId id="258" r:id="rId4"/>
    <p:sldId id="340" r:id="rId5"/>
    <p:sldId id="341" r:id="rId6"/>
    <p:sldId id="342" r:id="rId7"/>
    <p:sldId id="343" r:id="rId8"/>
    <p:sldId id="344" r:id="rId9"/>
    <p:sldId id="345" r:id="rId10"/>
    <p:sldId id="346" r:id="rId11"/>
    <p:sldId id="259" r:id="rId12"/>
    <p:sldId id="285" r:id="rId13"/>
    <p:sldId id="260" r:id="rId14"/>
    <p:sldId id="261" r:id="rId15"/>
    <p:sldId id="262" r:id="rId16"/>
    <p:sldId id="263" r:id="rId17"/>
    <p:sldId id="347" r:id="rId18"/>
    <p:sldId id="348" r:id="rId19"/>
    <p:sldId id="349" r:id="rId20"/>
    <p:sldId id="350" r:id="rId21"/>
    <p:sldId id="264" r:id="rId22"/>
    <p:sldId id="351" r:id="rId23"/>
    <p:sldId id="354" r:id="rId24"/>
    <p:sldId id="355" r:id="rId25"/>
    <p:sldId id="356" r:id="rId26"/>
    <p:sldId id="357" r:id="rId27"/>
    <p:sldId id="362" r:id="rId28"/>
    <p:sldId id="364" r:id="rId29"/>
    <p:sldId id="365" r:id="rId30"/>
    <p:sldId id="366" r:id="rId31"/>
    <p:sldId id="367" r:id="rId32"/>
    <p:sldId id="368" r:id="rId33"/>
    <p:sldId id="369" r:id="rId34"/>
    <p:sldId id="370" r:id="rId35"/>
    <p:sldId id="358" r:id="rId36"/>
    <p:sldId id="359" r:id="rId37"/>
    <p:sldId id="360" r:id="rId38"/>
    <p:sldId id="361" r:id="rId39"/>
    <p:sldId id="363" r:id="rId40"/>
    <p:sldId id="372" r:id="rId41"/>
    <p:sldId id="373" r:id="rId42"/>
    <p:sldId id="374" r:id="rId43"/>
    <p:sldId id="371" r:id="rId44"/>
    <p:sldId id="288" r:id="rId45"/>
    <p:sldId id="289" r:id="rId46"/>
    <p:sldId id="290" r:id="rId47"/>
    <p:sldId id="291" r:id="rId48"/>
    <p:sldId id="292" r:id="rId49"/>
    <p:sldId id="294" r:id="rId50"/>
    <p:sldId id="295" r:id="rId51"/>
    <p:sldId id="298" r:id="rId52"/>
    <p:sldId id="299"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2" r:id="rId67"/>
    <p:sldId id="333" r:id="rId68"/>
    <p:sldId id="334" r:id="rId69"/>
    <p:sldId id="335" r:id="rId70"/>
    <p:sldId id="336" r:id="rId71"/>
    <p:sldId id="337" r:id="rId72"/>
    <p:sldId id="338" r:id="rId73"/>
    <p:sldId id="339" r:id="rId74"/>
    <p:sldId id="375"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01" autoAdjust="0"/>
    <p:restoredTop sz="94660"/>
  </p:normalViewPr>
  <p:slideViewPr>
    <p:cSldViewPr snapToGrid="0">
      <p:cViewPr varScale="1">
        <p:scale>
          <a:sx n="55" d="100"/>
          <a:sy n="55" d="100"/>
        </p:scale>
        <p:origin x="78"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C54A4-B83B-4FFC-B516-DC5A28C34A9F}"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59FC5-8ADC-441A-BDFA-65A5A969BAB7}" type="slidenum">
              <a:rPr lang="en-US" smtClean="0"/>
              <a:t>‹#›</a:t>
            </a:fld>
            <a:endParaRPr lang="en-US"/>
          </a:p>
        </p:txBody>
      </p:sp>
    </p:spTree>
    <p:extLst>
      <p:ext uri="{BB962C8B-B14F-4D97-AF65-F5344CB8AC3E}">
        <p14:creationId xmlns:p14="http://schemas.microsoft.com/office/powerpoint/2010/main" val="1462972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Each user prepares his job on an off-line device like punch cards and submits it to the computer operator. To speed up processing, jobs with similar needs are batched together and run as a group. The programmers leave their programs with the operator and the operator then sorts the programs with similar requirements into batches.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Time-sharing is a technique which enables many people, located at various terminals, to use a particular computer system at the same time. Time-sharing or multitasking is a logical extension of multiprogramming. Processor's time which is shared among multiple users simultaneously is termed as time-sharing.</a:t>
            </a:r>
          </a:p>
        </p:txBody>
      </p:sp>
      <p:sp>
        <p:nvSpPr>
          <p:cNvPr id="4" name="Slide Number Placeholder 3"/>
          <p:cNvSpPr>
            <a:spLocks noGrp="1"/>
          </p:cNvSpPr>
          <p:nvPr>
            <p:ph type="sldNum" sz="quarter" idx="10"/>
          </p:nvPr>
        </p:nvSpPr>
        <p:spPr/>
        <p:txBody>
          <a:bodyPr/>
          <a:lstStyle/>
          <a:p>
            <a:fld id="{40259FC5-8ADC-441A-BDFA-65A5A969BAB7}" type="slidenum">
              <a:rPr lang="en-US" smtClean="0"/>
              <a:t>27</a:t>
            </a:fld>
            <a:endParaRPr lang="en-US"/>
          </a:p>
        </p:txBody>
      </p:sp>
    </p:spTree>
    <p:extLst>
      <p:ext uri="{BB962C8B-B14F-4D97-AF65-F5344CB8AC3E}">
        <p14:creationId xmlns:p14="http://schemas.microsoft.com/office/powerpoint/2010/main" val="108117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an operating system</a:t>
            </a:r>
          </a:p>
          <a:p>
            <a:r>
              <a:rPr lang="en-US" dirty="0" smtClean="0"/>
              <a:t>Real-Time operating Systems (RTOS): - -Very first, relatively small OS. - -Also referred to as embedded OSs - -Built into a circuitry of a  device, not loaded from a disk drive - -RTOS is needed to run real-time applications. - -A real time application is an application that responds to certain inputs extremely quickly. - -As the name suggests, there is a deadline associated with tasks and a RTOS adheres to this deadline as missing a deadline can cause affects ranging from undesired to catastrophic. Types of an operating system</a:t>
            </a:r>
          </a:p>
          <a:p>
            <a:endParaRPr lang="en-US" dirty="0"/>
          </a:p>
        </p:txBody>
      </p:sp>
      <p:sp>
        <p:nvSpPr>
          <p:cNvPr id="4" name="Slide Number Placeholder 3"/>
          <p:cNvSpPr>
            <a:spLocks noGrp="1"/>
          </p:cNvSpPr>
          <p:nvPr>
            <p:ph type="sldNum" sz="quarter" idx="10"/>
          </p:nvPr>
        </p:nvSpPr>
        <p:spPr/>
        <p:txBody>
          <a:bodyPr/>
          <a:lstStyle/>
          <a:p>
            <a:fld id="{40259FC5-8ADC-441A-BDFA-65A5A969BAB7}" type="slidenum">
              <a:rPr lang="en-US" smtClean="0"/>
              <a:t>35</a:t>
            </a:fld>
            <a:endParaRPr lang="en-US"/>
          </a:p>
        </p:txBody>
      </p:sp>
    </p:spTree>
    <p:extLst>
      <p:ext uri="{BB962C8B-B14F-4D97-AF65-F5344CB8AC3E}">
        <p14:creationId xmlns:p14="http://schemas.microsoft.com/office/powerpoint/2010/main" val="60177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52A07C-8038-48A1-88EE-4572E936A02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244691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52A07C-8038-48A1-88EE-4572E936A02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158024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52A07C-8038-48A1-88EE-4572E936A02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9597-F84C-48A2-B210-DB78F0A8D03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3691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52A07C-8038-48A1-88EE-4572E936A02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3020780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52A07C-8038-48A1-88EE-4572E936A02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9597-F84C-48A2-B210-DB78F0A8D03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6061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52A07C-8038-48A1-88EE-4572E936A02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1914711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52A07C-8038-48A1-88EE-4572E936A02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1983516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52A07C-8038-48A1-88EE-4572E936A02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214393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52A07C-8038-48A1-88EE-4572E936A02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3705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52A07C-8038-48A1-88EE-4572E936A02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325792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52A07C-8038-48A1-88EE-4572E936A02D}"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414865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52A07C-8038-48A1-88EE-4572E936A02D}"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269189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52A07C-8038-48A1-88EE-4572E936A02D}"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18452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2A07C-8038-48A1-88EE-4572E936A02D}"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15348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52A07C-8038-48A1-88EE-4572E936A02D}"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7686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52A07C-8038-48A1-88EE-4572E936A02D}"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9597-F84C-48A2-B210-DB78F0A8D03B}" type="slidenum">
              <a:rPr lang="en-US" smtClean="0"/>
              <a:t>‹#›</a:t>
            </a:fld>
            <a:endParaRPr lang="en-US"/>
          </a:p>
        </p:txBody>
      </p:sp>
    </p:spTree>
    <p:extLst>
      <p:ext uri="{BB962C8B-B14F-4D97-AF65-F5344CB8AC3E}">
        <p14:creationId xmlns:p14="http://schemas.microsoft.com/office/powerpoint/2010/main" val="4108452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52A07C-8038-48A1-88EE-4572E936A02D}" type="datetimeFigureOut">
              <a:rPr lang="en-US" smtClean="0"/>
              <a:t>1/16/2024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E49597-F84C-48A2-B210-DB78F0A8D03B}" type="slidenum">
              <a:rPr lang="en-US" smtClean="0"/>
              <a:t>‹#›</a:t>
            </a:fld>
            <a:endParaRPr lang="en-US"/>
          </a:p>
        </p:txBody>
      </p:sp>
    </p:spTree>
    <p:extLst>
      <p:ext uri="{BB962C8B-B14F-4D97-AF65-F5344CB8AC3E}">
        <p14:creationId xmlns:p14="http://schemas.microsoft.com/office/powerpoint/2010/main" val="340920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1771488"/>
            <a:ext cx="7766936" cy="1646302"/>
          </a:xfrm>
        </p:spPr>
        <p:txBody>
          <a:bodyPr/>
          <a:lstStyle/>
          <a:p>
            <a:r>
              <a:rPr lang="en-US" b="1" dirty="0" smtClean="0"/>
              <a:t>Chapter One</a:t>
            </a:r>
            <a:endParaRPr lang="en-US" b="1" dirty="0"/>
          </a:p>
        </p:txBody>
      </p:sp>
      <p:sp>
        <p:nvSpPr>
          <p:cNvPr id="3" name="Subtitle 2"/>
          <p:cNvSpPr>
            <a:spLocks noGrp="1"/>
          </p:cNvSpPr>
          <p:nvPr>
            <p:ph type="subTitle" idx="1"/>
          </p:nvPr>
        </p:nvSpPr>
        <p:spPr>
          <a:xfrm>
            <a:off x="1507066" y="3745523"/>
            <a:ext cx="7925691" cy="2356339"/>
          </a:xfrm>
        </p:spPr>
        <p:txBody>
          <a:bodyPr>
            <a:normAutofit/>
          </a:bodyPr>
          <a:lstStyle/>
          <a:p>
            <a:r>
              <a:rPr lang="en-US" sz="3600" b="1" dirty="0" smtClean="0"/>
              <a:t>Introduction to </a:t>
            </a:r>
            <a:r>
              <a:rPr lang="en-US" sz="3600" b="1" dirty="0"/>
              <a:t>Operating System</a:t>
            </a:r>
          </a:p>
        </p:txBody>
      </p:sp>
    </p:spTree>
    <p:extLst>
      <p:ext uri="{BB962C8B-B14F-4D97-AF65-F5344CB8AC3E}">
        <p14:creationId xmlns:p14="http://schemas.microsoft.com/office/powerpoint/2010/main" val="2869584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4584"/>
          </a:xfrm>
        </p:spPr>
        <p:txBody>
          <a:bodyPr>
            <a:normAutofit/>
          </a:bodyPr>
          <a:lstStyle/>
          <a:p>
            <a:r>
              <a:rPr lang="en-US" sz="2000" b="1" dirty="0">
                <a:solidFill>
                  <a:schemeClr val="tx1"/>
                </a:solidFill>
              </a:rPr>
              <a:t>Hardware </a:t>
            </a:r>
            <a:r>
              <a:rPr lang="en-US" sz="2000" b="1" dirty="0" smtClean="0">
                <a:solidFill>
                  <a:schemeClr val="tx1"/>
                </a:solidFill>
              </a:rPr>
              <a:t>layer</a:t>
            </a:r>
            <a:endParaRPr lang="en-US" sz="2000" dirty="0">
              <a:solidFill>
                <a:schemeClr val="tx1"/>
              </a:solidFill>
            </a:endParaRPr>
          </a:p>
        </p:txBody>
      </p:sp>
      <p:sp>
        <p:nvSpPr>
          <p:cNvPr id="3" name="Content Placeholder 2"/>
          <p:cNvSpPr>
            <a:spLocks noGrp="1"/>
          </p:cNvSpPr>
          <p:nvPr>
            <p:ph idx="1"/>
          </p:nvPr>
        </p:nvSpPr>
        <p:spPr>
          <a:xfrm>
            <a:off x="677334" y="1244184"/>
            <a:ext cx="8950760" cy="3880773"/>
          </a:xfrm>
        </p:spPr>
        <p:txBody>
          <a:bodyPr/>
          <a:lstStyle/>
          <a:p>
            <a:r>
              <a:rPr lang="en-US" dirty="0" smtClean="0"/>
              <a:t>There </a:t>
            </a:r>
            <a:r>
              <a:rPr lang="en-US" dirty="0"/>
              <a:t>are various types of devices we attach with the computer e.g. keyboard, mouse, printer, scanner etc. </a:t>
            </a:r>
            <a:endParaRPr lang="en-US" dirty="0" smtClean="0"/>
          </a:p>
          <a:p>
            <a:r>
              <a:rPr lang="en-US" dirty="0" smtClean="0"/>
              <a:t>These </a:t>
            </a:r>
            <a:r>
              <a:rPr lang="en-US" dirty="0"/>
              <a:t>types of hardware devices are managed in the hardware layer. </a:t>
            </a:r>
            <a:endParaRPr lang="en-US" dirty="0" smtClean="0"/>
          </a:p>
          <a:p>
            <a:r>
              <a:rPr lang="en-US" dirty="0" smtClean="0"/>
              <a:t>The </a:t>
            </a:r>
            <a:r>
              <a:rPr lang="en-US" dirty="0"/>
              <a:t>hardware layer is the most authority layer and it is attached directly to the core of the system.</a:t>
            </a:r>
          </a:p>
          <a:p>
            <a:endParaRPr lang="en-US" dirty="0"/>
          </a:p>
        </p:txBody>
      </p:sp>
    </p:spTree>
    <p:extLst>
      <p:ext uri="{BB962C8B-B14F-4D97-AF65-F5344CB8AC3E}">
        <p14:creationId xmlns:p14="http://schemas.microsoft.com/office/powerpoint/2010/main" val="2579627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of the Operating System</a:t>
            </a:r>
            <a:endParaRPr lang="en-US" b="1" dirty="0"/>
          </a:p>
        </p:txBody>
      </p:sp>
      <p:sp>
        <p:nvSpPr>
          <p:cNvPr id="3" name="Content Placeholder 2"/>
          <p:cNvSpPr>
            <a:spLocks noGrp="1"/>
          </p:cNvSpPr>
          <p:nvPr>
            <p:ph idx="1"/>
          </p:nvPr>
        </p:nvSpPr>
        <p:spPr>
          <a:xfrm>
            <a:off x="677334" y="1768839"/>
            <a:ext cx="8596668" cy="4646951"/>
          </a:xfrm>
        </p:spPr>
        <p:txBody>
          <a:bodyPr>
            <a:normAutofit fontScale="92500" lnSpcReduction="10000"/>
          </a:bodyPr>
          <a:lstStyle/>
          <a:p>
            <a:pPr marL="0" indent="0">
              <a:buNone/>
            </a:pPr>
            <a:r>
              <a:rPr lang="en-US" dirty="0"/>
              <a:t>Following are some of important functions of an operating System.</a:t>
            </a:r>
          </a:p>
          <a:p>
            <a:pPr lvl="0"/>
            <a:r>
              <a:rPr lang="en-US" dirty="0"/>
              <a:t>Memory </a:t>
            </a:r>
            <a:r>
              <a:rPr lang="en-US" dirty="0" smtClean="0"/>
              <a:t>Management.</a:t>
            </a:r>
            <a:endParaRPr lang="en-US" dirty="0"/>
          </a:p>
          <a:p>
            <a:pPr lvl="0"/>
            <a:r>
              <a:rPr lang="en-US" dirty="0"/>
              <a:t>Processor </a:t>
            </a:r>
            <a:r>
              <a:rPr lang="en-US" dirty="0" smtClean="0"/>
              <a:t>Management.</a:t>
            </a:r>
            <a:endParaRPr lang="en-US" dirty="0"/>
          </a:p>
          <a:p>
            <a:pPr lvl="0"/>
            <a:r>
              <a:rPr lang="en-US" dirty="0"/>
              <a:t>Device </a:t>
            </a:r>
            <a:r>
              <a:rPr lang="en-US" dirty="0" smtClean="0"/>
              <a:t>Management.</a:t>
            </a:r>
            <a:endParaRPr lang="en-US" dirty="0"/>
          </a:p>
          <a:p>
            <a:pPr lvl="0"/>
            <a:r>
              <a:rPr lang="en-US" dirty="0"/>
              <a:t>File </a:t>
            </a:r>
            <a:r>
              <a:rPr lang="en-US" dirty="0" smtClean="0"/>
              <a:t>Management.</a:t>
            </a:r>
            <a:endParaRPr lang="en-US" dirty="0"/>
          </a:p>
          <a:p>
            <a:pPr lvl="0"/>
            <a:r>
              <a:rPr lang="en-US" dirty="0"/>
              <a:t>Security</a:t>
            </a:r>
          </a:p>
          <a:p>
            <a:pPr lvl="0"/>
            <a:r>
              <a:rPr lang="en-US" dirty="0"/>
              <a:t>Control over system performance</a:t>
            </a:r>
          </a:p>
          <a:p>
            <a:pPr lvl="0"/>
            <a:r>
              <a:rPr lang="en-US" dirty="0"/>
              <a:t>Job accounting</a:t>
            </a:r>
          </a:p>
          <a:p>
            <a:pPr lvl="0"/>
            <a:r>
              <a:rPr lang="en-US" dirty="0"/>
              <a:t>Error detecting aids</a:t>
            </a:r>
          </a:p>
          <a:p>
            <a:pPr lvl="0"/>
            <a:r>
              <a:rPr lang="en-US" dirty="0"/>
              <a:t>Coordination between other software and </a:t>
            </a:r>
            <a:r>
              <a:rPr lang="en-US" dirty="0" smtClean="0"/>
              <a:t>users</a:t>
            </a:r>
          </a:p>
          <a:p>
            <a:pPr lvl="0"/>
            <a:r>
              <a:rPr lang="en-US" dirty="0" smtClean="0"/>
              <a:t>Booting </a:t>
            </a:r>
          </a:p>
          <a:p>
            <a:pPr lvl="0"/>
            <a:r>
              <a:rPr lang="en-US" dirty="0" smtClean="0"/>
              <a:t>Loading and execution</a:t>
            </a:r>
          </a:p>
          <a:p>
            <a:pPr lvl="0"/>
            <a:r>
              <a:rPr lang="en-US" dirty="0" smtClean="0"/>
              <a:t>Providing interface.</a:t>
            </a:r>
            <a:endParaRPr lang="en-US" dirty="0"/>
          </a:p>
          <a:p>
            <a:endParaRPr lang="en-US" dirty="0"/>
          </a:p>
        </p:txBody>
      </p:sp>
    </p:spTree>
    <p:extLst>
      <p:ext uri="{BB962C8B-B14F-4D97-AF65-F5344CB8AC3E}">
        <p14:creationId xmlns:p14="http://schemas.microsoft.com/office/powerpoint/2010/main" val="4172400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9915"/>
            <a:ext cx="8596668" cy="919397"/>
          </a:xfrm>
        </p:spPr>
        <p:txBody>
          <a:bodyPr/>
          <a:lstStyle/>
          <a:p>
            <a:r>
              <a:rPr lang="en-US" dirty="0" smtClean="0"/>
              <a:t>Interface Provision</a:t>
            </a:r>
            <a:endParaRPr lang="en-US" dirty="0"/>
          </a:p>
        </p:txBody>
      </p:sp>
      <p:sp>
        <p:nvSpPr>
          <p:cNvPr id="3" name="Content Placeholder 2"/>
          <p:cNvSpPr>
            <a:spLocks noGrp="1"/>
          </p:cNvSpPr>
          <p:nvPr>
            <p:ph idx="1"/>
          </p:nvPr>
        </p:nvSpPr>
        <p:spPr>
          <a:xfrm>
            <a:off x="677334" y="1379095"/>
            <a:ext cx="8596668" cy="4662267"/>
          </a:xfrm>
        </p:spPr>
        <p:txBody>
          <a:bodyPr/>
          <a:lstStyle/>
          <a:p>
            <a:r>
              <a:rPr lang="en-US" dirty="0" smtClean="0"/>
              <a:t>It is used in order that the user interface acts with a computer manually. </a:t>
            </a:r>
          </a:p>
          <a:p>
            <a:r>
              <a:rPr lang="en-US" dirty="0" smtClean="0"/>
              <a:t>User interface controls how you input data and instruction and how information is displayed on screen. </a:t>
            </a:r>
          </a:p>
          <a:p>
            <a:r>
              <a:rPr lang="en-US" dirty="0" smtClean="0"/>
              <a:t>The operating system offers two types of the interface to the user:</a:t>
            </a:r>
          </a:p>
          <a:p>
            <a:pPr lvl="1">
              <a:buFont typeface="+mj-lt"/>
              <a:buAutoNum type="arabicPeriod"/>
            </a:pPr>
            <a:r>
              <a:rPr lang="en-US" b="1" dirty="0" smtClean="0"/>
              <a:t>Graphical-line interface: </a:t>
            </a:r>
            <a:r>
              <a:rPr lang="en-US" dirty="0"/>
              <a:t>I</a:t>
            </a:r>
            <a:r>
              <a:rPr lang="en-US" dirty="0" smtClean="0"/>
              <a:t>t interacts with visual environment to communicate with the computer. It uses windows, icons, menus and other graphical objects to issue commands.</a:t>
            </a:r>
          </a:p>
          <a:p>
            <a:pPr lvl="1">
              <a:buFont typeface="+mj-lt"/>
              <a:buAutoNum type="arabicPeriod"/>
            </a:pPr>
            <a:r>
              <a:rPr lang="en-US" b="1" dirty="0" smtClean="0"/>
              <a:t>Command-line interface: </a:t>
            </a:r>
            <a:r>
              <a:rPr lang="en-US" dirty="0" smtClean="0"/>
              <a:t>It provides an interface to communicate with the computer by typing commands.</a:t>
            </a:r>
            <a:endParaRPr lang="en-US" b="1" dirty="0"/>
          </a:p>
        </p:txBody>
      </p:sp>
    </p:spTree>
    <p:extLst>
      <p:ext uri="{BB962C8B-B14F-4D97-AF65-F5344CB8AC3E}">
        <p14:creationId xmlns:p14="http://schemas.microsoft.com/office/powerpoint/2010/main" val="2131300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2730"/>
            <a:ext cx="8596668" cy="896470"/>
          </a:xfrm>
        </p:spPr>
        <p:txBody>
          <a:bodyPr>
            <a:normAutofit fontScale="90000"/>
          </a:bodyPr>
          <a:lstStyle/>
          <a:p>
            <a:r>
              <a:rPr lang="en-US" b="1" dirty="0"/>
              <a:t>Memory Management</a:t>
            </a:r>
            <a:r>
              <a:rPr lang="en-US" dirty="0"/>
              <a:t/>
            </a:r>
            <a:br>
              <a:rPr lang="en-US" dirty="0"/>
            </a:br>
            <a:endParaRPr lang="en-US" b="1" dirty="0"/>
          </a:p>
        </p:txBody>
      </p:sp>
      <p:sp>
        <p:nvSpPr>
          <p:cNvPr id="3" name="Content Placeholder 2"/>
          <p:cNvSpPr>
            <a:spLocks noGrp="1"/>
          </p:cNvSpPr>
          <p:nvPr>
            <p:ph idx="1"/>
          </p:nvPr>
        </p:nvSpPr>
        <p:spPr>
          <a:xfrm>
            <a:off x="430307" y="1398495"/>
            <a:ext cx="9341222" cy="4571999"/>
          </a:xfrm>
        </p:spPr>
        <p:txBody>
          <a:bodyPr>
            <a:normAutofit/>
          </a:bodyPr>
          <a:lstStyle/>
          <a:p>
            <a:r>
              <a:rPr lang="en-US" dirty="0" smtClean="0"/>
              <a:t>Memory </a:t>
            </a:r>
            <a:r>
              <a:rPr lang="en-US" dirty="0"/>
              <a:t>management refers to management of Primary Memory or Main Memory. Main memory is a large array of words or bytes where each word or byte has its own address.</a:t>
            </a:r>
          </a:p>
          <a:p>
            <a:r>
              <a:rPr lang="en-US" dirty="0"/>
              <a:t>Main memory provides a fast storage that can be accessed directly by the CPU. For a program to be executed, it must be in the main memory. </a:t>
            </a:r>
            <a:endParaRPr lang="en-US" dirty="0" smtClean="0"/>
          </a:p>
          <a:p>
            <a:r>
              <a:rPr lang="en-US" dirty="0" smtClean="0"/>
              <a:t>An </a:t>
            </a:r>
            <a:r>
              <a:rPr lang="en-US" dirty="0"/>
              <a:t>Operating System does the following activities for memory management −</a:t>
            </a:r>
          </a:p>
          <a:p>
            <a:pPr lvl="1">
              <a:buFont typeface="Wingdings" panose="05000000000000000000" pitchFamily="2" charset="2"/>
              <a:buChar char="q"/>
            </a:pPr>
            <a:r>
              <a:rPr lang="en-US" dirty="0"/>
              <a:t>Keeps tracks of primary memory, i.e., what part of it are in use by whom, what parts are not in use.</a:t>
            </a:r>
          </a:p>
          <a:p>
            <a:pPr lvl="1">
              <a:buFont typeface="Wingdings" panose="05000000000000000000" pitchFamily="2" charset="2"/>
              <a:buChar char="q"/>
            </a:pPr>
            <a:r>
              <a:rPr lang="en-US" dirty="0"/>
              <a:t>In multiprogramming, the OS decides which process will get memory when and how much.</a:t>
            </a:r>
          </a:p>
          <a:p>
            <a:pPr lvl="1">
              <a:buFont typeface="Wingdings" panose="05000000000000000000" pitchFamily="2" charset="2"/>
              <a:buChar char="q"/>
            </a:pPr>
            <a:r>
              <a:rPr lang="en-US" dirty="0"/>
              <a:t>Allocates the memory when a process requests it to do so.</a:t>
            </a:r>
          </a:p>
          <a:p>
            <a:pPr lvl="1">
              <a:buFont typeface="Wingdings" panose="05000000000000000000" pitchFamily="2" charset="2"/>
              <a:buChar char="q"/>
            </a:pPr>
            <a:r>
              <a:rPr lang="en-US" dirty="0"/>
              <a:t>De-allocates the memory when a process no longer needs it or has been terminated</a:t>
            </a:r>
            <a:r>
              <a:rPr lang="en-US" dirty="0" smtClean="0"/>
              <a:t>.</a:t>
            </a:r>
            <a:endParaRPr lang="en-US" dirty="0"/>
          </a:p>
        </p:txBody>
      </p:sp>
    </p:spTree>
    <p:extLst>
      <p:ext uri="{BB962C8B-B14F-4D97-AF65-F5344CB8AC3E}">
        <p14:creationId xmlns:p14="http://schemas.microsoft.com/office/powerpoint/2010/main" val="2755583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9377"/>
          </a:xfrm>
        </p:spPr>
        <p:txBody>
          <a:bodyPr/>
          <a:lstStyle/>
          <a:p>
            <a:r>
              <a:rPr lang="en-US" b="1" dirty="0"/>
              <a:t>Processor </a:t>
            </a:r>
            <a:r>
              <a:rPr lang="en-US" b="1" dirty="0" smtClean="0"/>
              <a:t>Management</a:t>
            </a:r>
            <a:endParaRPr lang="en-US" b="1" dirty="0"/>
          </a:p>
        </p:txBody>
      </p:sp>
      <p:sp>
        <p:nvSpPr>
          <p:cNvPr id="3" name="Content Placeholder 2"/>
          <p:cNvSpPr>
            <a:spLocks noGrp="1"/>
          </p:cNvSpPr>
          <p:nvPr>
            <p:ph idx="1"/>
          </p:nvPr>
        </p:nvSpPr>
        <p:spPr>
          <a:xfrm>
            <a:off x="519953" y="1710884"/>
            <a:ext cx="9161929" cy="4241681"/>
          </a:xfrm>
        </p:spPr>
        <p:txBody>
          <a:bodyPr>
            <a:normAutofit/>
          </a:bodyPr>
          <a:lstStyle/>
          <a:p>
            <a:r>
              <a:rPr lang="en-US" dirty="0" smtClean="0"/>
              <a:t>In </a:t>
            </a:r>
            <a:r>
              <a:rPr lang="en-US" dirty="0"/>
              <a:t>multiprogramming environment, the OS decides which process gets the processor when and for how much time. This function is called </a:t>
            </a:r>
            <a:r>
              <a:rPr lang="en-US" b="1" dirty="0"/>
              <a:t>process scheduling</a:t>
            </a:r>
            <a:r>
              <a:rPr lang="en-US" dirty="0"/>
              <a:t>. </a:t>
            </a:r>
            <a:endParaRPr lang="en-US" dirty="0" smtClean="0"/>
          </a:p>
          <a:p>
            <a:r>
              <a:rPr lang="en-US" dirty="0" smtClean="0"/>
              <a:t>An </a:t>
            </a:r>
            <a:r>
              <a:rPr lang="en-US" dirty="0"/>
              <a:t>Operating System does the following activities for processor management −</a:t>
            </a:r>
          </a:p>
          <a:p>
            <a:pPr lvl="1"/>
            <a:r>
              <a:rPr lang="en-US" dirty="0"/>
              <a:t>Keeps tracks of processor and status of process. The program responsible for this task is known as </a:t>
            </a:r>
            <a:r>
              <a:rPr lang="en-US" b="1" dirty="0"/>
              <a:t>traffic controller</a:t>
            </a:r>
            <a:r>
              <a:rPr lang="en-US" dirty="0"/>
              <a:t>.</a:t>
            </a:r>
          </a:p>
          <a:p>
            <a:pPr lvl="1"/>
            <a:r>
              <a:rPr lang="en-US" dirty="0"/>
              <a:t>Allocates the processor (CPU) to a process.</a:t>
            </a:r>
          </a:p>
          <a:p>
            <a:pPr lvl="1"/>
            <a:r>
              <a:rPr lang="en-US" dirty="0"/>
              <a:t>De-allocates processor when a process is no longer required</a:t>
            </a:r>
            <a:r>
              <a:rPr lang="en-US" dirty="0" smtClean="0"/>
              <a:t>.</a:t>
            </a:r>
            <a:endParaRPr lang="en-US" dirty="0"/>
          </a:p>
        </p:txBody>
      </p:sp>
    </p:spTree>
    <p:extLst>
      <p:ext uri="{BB962C8B-B14F-4D97-AF65-F5344CB8AC3E}">
        <p14:creationId xmlns:p14="http://schemas.microsoft.com/office/powerpoint/2010/main" val="2448346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Device Management</a:t>
            </a:r>
            <a:r>
              <a:rPr lang="en-US" dirty="0"/>
              <a:t/>
            </a:r>
            <a:br>
              <a:rPr lang="en-US" dirty="0"/>
            </a:br>
            <a:endParaRPr lang="en-US" b="1" dirty="0"/>
          </a:p>
        </p:txBody>
      </p:sp>
      <p:sp>
        <p:nvSpPr>
          <p:cNvPr id="3" name="Content Placeholder 2"/>
          <p:cNvSpPr>
            <a:spLocks noGrp="1"/>
          </p:cNvSpPr>
          <p:nvPr>
            <p:ph idx="1"/>
          </p:nvPr>
        </p:nvSpPr>
        <p:spPr/>
        <p:txBody>
          <a:bodyPr>
            <a:normAutofit/>
          </a:bodyPr>
          <a:lstStyle/>
          <a:p>
            <a:r>
              <a:rPr lang="en-US" dirty="0" smtClean="0"/>
              <a:t>An </a:t>
            </a:r>
            <a:r>
              <a:rPr lang="en-US" dirty="0"/>
              <a:t>Operating System manages device communication via their respective drivers. </a:t>
            </a:r>
            <a:endParaRPr lang="en-US" dirty="0" smtClean="0"/>
          </a:p>
          <a:p>
            <a:r>
              <a:rPr lang="en-US" dirty="0" smtClean="0"/>
              <a:t>It </a:t>
            </a:r>
            <a:r>
              <a:rPr lang="en-US" dirty="0"/>
              <a:t>does the following activities for device management −</a:t>
            </a:r>
          </a:p>
          <a:p>
            <a:pPr lvl="1"/>
            <a:r>
              <a:rPr lang="en-US" dirty="0"/>
              <a:t>Keeps tracks of all devices. Program responsible for this task is known as the </a:t>
            </a:r>
            <a:r>
              <a:rPr lang="en-US" b="1" dirty="0"/>
              <a:t>I/O controller</a:t>
            </a:r>
            <a:r>
              <a:rPr lang="en-US" dirty="0"/>
              <a:t>.</a:t>
            </a:r>
          </a:p>
          <a:p>
            <a:pPr lvl="1"/>
            <a:r>
              <a:rPr lang="en-US" dirty="0"/>
              <a:t>Decides which process gets the device when and for how much time.</a:t>
            </a:r>
          </a:p>
          <a:p>
            <a:pPr lvl="1"/>
            <a:r>
              <a:rPr lang="en-US" dirty="0"/>
              <a:t>Allocates the device in the efficient way.</a:t>
            </a:r>
          </a:p>
          <a:p>
            <a:pPr lvl="1"/>
            <a:r>
              <a:rPr lang="en-US" dirty="0"/>
              <a:t>De-allocates devices</a:t>
            </a:r>
            <a:r>
              <a:rPr lang="en-US" dirty="0" smtClean="0"/>
              <a:t>.</a:t>
            </a:r>
            <a:endParaRPr lang="en-US" dirty="0"/>
          </a:p>
        </p:txBody>
      </p:sp>
    </p:spTree>
    <p:extLst>
      <p:ext uri="{BB962C8B-B14F-4D97-AF65-F5344CB8AC3E}">
        <p14:creationId xmlns:p14="http://schemas.microsoft.com/office/powerpoint/2010/main" val="3852960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Management</a:t>
            </a:r>
            <a:r>
              <a:rPr lang="en-US" dirty="0"/>
              <a:t/>
            </a:r>
            <a:br>
              <a:rPr lang="en-US" dirty="0"/>
            </a:br>
            <a:endParaRPr lang="en-US" b="1" dirty="0"/>
          </a:p>
        </p:txBody>
      </p:sp>
      <p:sp>
        <p:nvSpPr>
          <p:cNvPr id="3" name="Content Placeholder 2"/>
          <p:cNvSpPr>
            <a:spLocks noGrp="1"/>
          </p:cNvSpPr>
          <p:nvPr>
            <p:ph idx="1"/>
          </p:nvPr>
        </p:nvSpPr>
        <p:spPr/>
        <p:txBody>
          <a:bodyPr>
            <a:normAutofit/>
          </a:bodyPr>
          <a:lstStyle/>
          <a:p>
            <a:r>
              <a:rPr lang="en-US" dirty="0" smtClean="0"/>
              <a:t>A </a:t>
            </a:r>
            <a:r>
              <a:rPr lang="en-US" dirty="0"/>
              <a:t>file system is normally organized into directories for easy navigation and usage. These directories may contain files and other directions.</a:t>
            </a:r>
          </a:p>
          <a:p>
            <a:r>
              <a:rPr lang="en-US" dirty="0"/>
              <a:t>An Operating System does the following activities for file management −</a:t>
            </a:r>
          </a:p>
          <a:p>
            <a:pPr lvl="1"/>
            <a:r>
              <a:rPr lang="en-US" dirty="0"/>
              <a:t>Keeps track of information, location, uses, status etc. The collective facilities are often known as </a:t>
            </a:r>
            <a:r>
              <a:rPr lang="en-US" b="1" dirty="0"/>
              <a:t>file system</a:t>
            </a:r>
            <a:r>
              <a:rPr lang="en-US" dirty="0"/>
              <a:t>.</a:t>
            </a:r>
          </a:p>
          <a:p>
            <a:pPr lvl="1"/>
            <a:r>
              <a:rPr lang="en-US" dirty="0"/>
              <a:t>Decides who gets the resources.</a:t>
            </a:r>
          </a:p>
          <a:p>
            <a:pPr lvl="1"/>
            <a:r>
              <a:rPr lang="en-US" dirty="0"/>
              <a:t>Allocates the resources.</a:t>
            </a:r>
          </a:p>
          <a:p>
            <a:pPr lvl="1"/>
            <a:r>
              <a:rPr lang="en-US" dirty="0"/>
              <a:t>De-allocates the resources.</a:t>
            </a:r>
          </a:p>
          <a:p>
            <a:endParaRPr lang="en-US" dirty="0"/>
          </a:p>
          <a:p>
            <a:endParaRPr lang="en-US" dirty="0"/>
          </a:p>
          <a:p>
            <a:endParaRPr lang="en-US" dirty="0"/>
          </a:p>
        </p:txBody>
      </p:sp>
    </p:spTree>
    <p:extLst>
      <p:ext uri="{BB962C8B-B14F-4D97-AF65-F5344CB8AC3E}">
        <p14:creationId xmlns:p14="http://schemas.microsoft.com/office/powerpoint/2010/main" val="1006519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Communication</a:t>
            </a:r>
            <a:r>
              <a:rPr lang="en-US" dirty="0"/>
              <a:t/>
            </a:r>
            <a:br>
              <a:rPr lang="en-US" dirty="0"/>
            </a:br>
            <a:endParaRPr lang="en-US" b="1" dirty="0"/>
          </a:p>
        </p:txBody>
      </p:sp>
      <p:sp>
        <p:nvSpPr>
          <p:cNvPr id="3" name="Content Placeholder 2"/>
          <p:cNvSpPr>
            <a:spLocks noGrp="1"/>
          </p:cNvSpPr>
          <p:nvPr>
            <p:ph idx="1"/>
          </p:nvPr>
        </p:nvSpPr>
        <p:spPr>
          <a:xfrm>
            <a:off x="419725" y="1603949"/>
            <a:ext cx="9114019" cy="4437414"/>
          </a:xfrm>
        </p:spPr>
        <p:txBody>
          <a:bodyPr>
            <a:normAutofit/>
          </a:bodyPr>
          <a:lstStyle/>
          <a:p>
            <a:r>
              <a:rPr lang="en-US" dirty="0" smtClean="0"/>
              <a:t>In </a:t>
            </a:r>
            <a:r>
              <a:rPr lang="en-US" dirty="0"/>
              <a:t>case of distributed systems which are a collection of processors that do not share memory, peripheral devices, or a clock, the operating system manages communications between all the processes. Multiple processes communicate with one another through communication lines in the network.</a:t>
            </a:r>
          </a:p>
          <a:p>
            <a:r>
              <a:rPr lang="en-US" dirty="0"/>
              <a:t>The OS handles routing and connection strategies, and the problems of contention and security. </a:t>
            </a:r>
            <a:endParaRPr lang="en-US" dirty="0" smtClean="0"/>
          </a:p>
          <a:p>
            <a:r>
              <a:rPr lang="en-US" dirty="0" smtClean="0"/>
              <a:t>Following </a:t>
            </a:r>
            <a:r>
              <a:rPr lang="en-US" dirty="0"/>
              <a:t>are the major activities of an operating system with respect to communication −</a:t>
            </a:r>
          </a:p>
          <a:p>
            <a:pPr lvl="1"/>
            <a:r>
              <a:rPr lang="en-US" dirty="0" smtClean="0"/>
              <a:t>Two processes often require data to be transferred between them</a:t>
            </a:r>
          </a:p>
          <a:p>
            <a:pPr lvl="1"/>
            <a:r>
              <a:rPr lang="en-US" dirty="0" smtClean="0"/>
              <a:t>Both the processes can be on one computer or on different computers, but are connected through a computer network.</a:t>
            </a:r>
          </a:p>
          <a:p>
            <a:pPr lvl="1"/>
            <a:r>
              <a:rPr lang="en-US" dirty="0" smtClean="0"/>
              <a:t>Communication may be implemented by two methods, either by Shared Memory or by Message Passing.</a:t>
            </a:r>
          </a:p>
          <a:p>
            <a:endParaRPr lang="en-US" dirty="0"/>
          </a:p>
          <a:p>
            <a:endParaRPr lang="en-US" dirty="0"/>
          </a:p>
        </p:txBody>
      </p:sp>
    </p:spTree>
    <p:extLst>
      <p:ext uri="{BB962C8B-B14F-4D97-AF65-F5344CB8AC3E}">
        <p14:creationId xmlns:p14="http://schemas.microsoft.com/office/powerpoint/2010/main" val="6708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handling</a:t>
            </a:r>
            <a:r>
              <a:rPr lang="en-US" dirty="0"/>
              <a:t/>
            </a:r>
            <a:br>
              <a:rPr lang="en-US" dirty="0"/>
            </a:br>
            <a:endParaRPr lang="en-US" b="1" dirty="0"/>
          </a:p>
        </p:txBody>
      </p:sp>
      <p:sp>
        <p:nvSpPr>
          <p:cNvPr id="3" name="Content Placeholder 2"/>
          <p:cNvSpPr>
            <a:spLocks noGrp="1"/>
          </p:cNvSpPr>
          <p:nvPr>
            <p:ph idx="1"/>
          </p:nvPr>
        </p:nvSpPr>
        <p:spPr/>
        <p:txBody>
          <a:bodyPr>
            <a:normAutofit/>
          </a:bodyPr>
          <a:lstStyle/>
          <a:p>
            <a:r>
              <a:rPr lang="en-US" dirty="0" smtClean="0"/>
              <a:t>Errors </a:t>
            </a:r>
            <a:r>
              <a:rPr lang="en-US" dirty="0"/>
              <a:t>can occur anytime and anywhere. An error may occur in CPU, in I/O devices or in the memory hardware. </a:t>
            </a:r>
            <a:endParaRPr lang="en-US" dirty="0" smtClean="0"/>
          </a:p>
          <a:p>
            <a:r>
              <a:rPr lang="en-US" dirty="0" smtClean="0"/>
              <a:t>Following </a:t>
            </a:r>
            <a:r>
              <a:rPr lang="en-US" dirty="0"/>
              <a:t>are the major activities of an operating system with respect to error handling −</a:t>
            </a:r>
          </a:p>
          <a:p>
            <a:pPr lvl="1"/>
            <a:r>
              <a:rPr lang="en-US" dirty="0"/>
              <a:t>The OS constantly checks for possible errors.</a:t>
            </a:r>
          </a:p>
          <a:p>
            <a:pPr lvl="1"/>
            <a:r>
              <a:rPr lang="en-US" dirty="0"/>
              <a:t>The OS takes an appropriate action to ensure correct and consistent computing.</a:t>
            </a:r>
          </a:p>
          <a:p>
            <a:endParaRPr lang="en-US" dirty="0"/>
          </a:p>
        </p:txBody>
      </p:sp>
    </p:spTree>
    <p:extLst>
      <p:ext uri="{BB962C8B-B14F-4D97-AF65-F5344CB8AC3E}">
        <p14:creationId xmlns:p14="http://schemas.microsoft.com/office/powerpoint/2010/main" val="1997107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 Management</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case of multi-user or multi-tasking environment, resources such as main memory, CPU cycles and files storage are to be allocated to each user or job. </a:t>
            </a:r>
            <a:endParaRPr lang="en-US" dirty="0" smtClean="0"/>
          </a:p>
          <a:p>
            <a:endParaRPr lang="en-US" i="1" dirty="0" smtClean="0"/>
          </a:p>
          <a:p>
            <a:pPr marL="0" indent="0">
              <a:buNone/>
            </a:pPr>
            <a:r>
              <a:rPr lang="en-US" i="1" dirty="0" smtClean="0"/>
              <a:t>Following </a:t>
            </a:r>
            <a:r>
              <a:rPr lang="en-US" i="1" dirty="0"/>
              <a:t>are the major activities of an operating system with respect to resource </a:t>
            </a:r>
            <a:r>
              <a:rPr lang="en-US" i="1" dirty="0" smtClean="0"/>
              <a:t>management</a:t>
            </a:r>
            <a:endParaRPr lang="en-US" i="1" dirty="0"/>
          </a:p>
          <a:p>
            <a:pPr lvl="1"/>
            <a:r>
              <a:rPr lang="en-US" dirty="0"/>
              <a:t>The OS manages all kinds of resources using schedulers.</a:t>
            </a:r>
          </a:p>
          <a:p>
            <a:pPr lvl="1"/>
            <a:r>
              <a:rPr lang="en-US" dirty="0"/>
              <a:t>CPU scheduling algorithms are used for better utilization of CPU</a:t>
            </a:r>
            <a:r>
              <a:rPr lang="en-US" dirty="0" smtClean="0"/>
              <a:t>.</a:t>
            </a:r>
            <a:endParaRPr lang="en-US" dirty="0"/>
          </a:p>
        </p:txBody>
      </p:sp>
    </p:spTree>
    <p:extLst>
      <p:ext uri="{BB962C8B-B14F-4D97-AF65-F5344CB8AC3E}">
        <p14:creationId xmlns:p14="http://schemas.microsoft.com/office/powerpoint/2010/main" val="2155272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Operating System</a:t>
            </a:r>
            <a:endParaRPr lang="en-US" b="1" dirty="0"/>
          </a:p>
        </p:txBody>
      </p:sp>
      <p:sp>
        <p:nvSpPr>
          <p:cNvPr id="3" name="Content Placeholder 2"/>
          <p:cNvSpPr>
            <a:spLocks noGrp="1"/>
          </p:cNvSpPr>
          <p:nvPr>
            <p:ph idx="1"/>
          </p:nvPr>
        </p:nvSpPr>
        <p:spPr>
          <a:xfrm>
            <a:off x="329784" y="2160589"/>
            <a:ext cx="9656897" cy="3576823"/>
          </a:xfrm>
        </p:spPr>
        <p:txBody>
          <a:bodyPr/>
          <a:lstStyle/>
          <a:p>
            <a:r>
              <a:rPr lang="en-US" b="1" dirty="0"/>
              <a:t>An Operating System </a:t>
            </a:r>
            <a:r>
              <a:rPr lang="en-US" dirty="0"/>
              <a:t>(OS) is an interface between computer user and computer hardware. </a:t>
            </a:r>
          </a:p>
          <a:p>
            <a:endParaRPr lang="en-US" dirty="0" smtClean="0"/>
          </a:p>
          <a:p>
            <a:r>
              <a:rPr lang="en-US" dirty="0" smtClean="0"/>
              <a:t>An </a:t>
            </a:r>
            <a:r>
              <a:rPr lang="en-US" dirty="0"/>
              <a:t>operating system is a software which performs all the basic tasks like file management, memory management, process management, handling input and output, and controlling peripheral devices such as disk drives and printers</a:t>
            </a:r>
            <a:r>
              <a:rPr lang="en-US" dirty="0" smtClean="0"/>
              <a:t>.</a:t>
            </a:r>
          </a:p>
          <a:p>
            <a:endParaRPr lang="en-US" dirty="0"/>
          </a:p>
          <a:p>
            <a:r>
              <a:rPr lang="en-US" dirty="0"/>
              <a:t>Some popular Operating Systems include Linux, Windows, OS X, VMS, OS/400, AIX, z/OS, etc</a:t>
            </a:r>
            <a:r>
              <a:rPr lang="en-US" dirty="0" smtClean="0"/>
              <a:t>.</a:t>
            </a:r>
            <a:endParaRPr lang="en-US" dirty="0"/>
          </a:p>
        </p:txBody>
      </p:sp>
    </p:spTree>
    <p:extLst>
      <p:ext uri="{BB962C8B-B14F-4D97-AF65-F5344CB8AC3E}">
        <p14:creationId xmlns:p14="http://schemas.microsoft.com/office/powerpoint/2010/main" val="1199182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9915"/>
            <a:ext cx="8596668" cy="844446"/>
          </a:xfrm>
        </p:spPr>
        <p:txBody>
          <a:bodyPr>
            <a:normAutofit fontScale="90000"/>
          </a:bodyPr>
          <a:lstStyle/>
          <a:p>
            <a:r>
              <a:rPr lang="en-US" b="1" dirty="0"/>
              <a:t>Protection</a:t>
            </a:r>
            <a:r>
              <a:rPr lang="en-US" dirty="0"/>
              <a:t/>
            </a:r>
            <a:br>
              <a:rPr lang="en-US" dirty="0"/>
            </a:br>
            <a:endParaRPr lang="en-US" b="1" dirty="0"/>
          </a:p>
        </p:txBody>
      </p:sp>
      <p:sp>
        <p:nvSpPr>
          <p:cNvPr id="3" name="Content Placeholder 2"/>
          <p:cNvSpPr>
            <a:spLocks noGrp="1"/>
          </p:cNvSpPr>
          <p:nvPr>
            <p:ph idx="1"/>
          </p:nvPr>
        </p:nvSpPr>
        <p:spPr>
          <a:xfrm>
            <a:off x="329784" y="974361"/>
            <a:ext cx="9203960" cy="5081665"/>
          </a:xfrm>
        </p:spPr>
        <p:txBody>
          <a:bodyPr>
            <a:normAutofit/>
          </a:bodyPr>
          <a:lstStyle/>
          <a:p>
            <a:r>
              <a:rPr lang="en-US" dirty="0" smtClean="0"/>
              <a:t>Considering </a:t>
            </a:r>
            <a:r>
              <a:rPr lang="en-US" dirty="0"/>
              <a:t>a computer system having multiple users and concurrent execution of multiple processes, the various processes must be protected from each other's activities.</a:t>
            </a:r>
          </a:p>
          <a:p>
            <a:r>
              <a:rPr lang="en-US" dirty="0"/>
              <a:t>Protection refers to a mechanism or a way to control the access of programs, processes, or users to the resources defined by a computer system. </a:t>
            </a:r>
            <a:endParaRPr lang="en-US" dirty="0" smtClean="0"/>
          </a:p>
          <a:p>
            <a:pPr marL="0" indent="0">
              <a:buNone/>
            </a:pPr>
            <a:endParaRPr lang="en-US" i="1" dirty="0" smtClean="0"/>
          </a:p>
          <a:p>
            <a:pPr marL="0" indent="0">
              <a:buNone/>
            </a:pPr>
            <a:r>
              <a:rPr lang="en-US" i="1" dirty="0" smtClean="0"/>
              <a:t>Following </a:t>
            </a:r>
            <a:r>
              <a:rPr lang="en-US" i="1" dirty="0"/>
              <a:t>are the major activities of an operating system with respect to </a:t>
            </a:r>
            <a:r>
              <a:rPr lang="en-US" i="1" dirty="0" smtClean="0"/>
              <a:t>protection</a:t>
            </a:r>
            <a:endParaRPr lang="en-US" i="1" dirty="0"/>
          </a:p>
          <a:p>
            <a:pPr lvl="1"/>
            <a:r>
              <a:rPr lang="en-US" dirty="0"/>
              <a:t>The OS ensures that all access to system resources is controlled.</a:t>
            </a:r>
          </a:p>
          <a:p>
            <a:pPr lvl="1"/>
            <a:r>
              <a:rPr lang="en-US" dirty="0"/>
              <a:t>The OS ensures that external I/O devices are protected from invalid access attempts.</a:t>
            </a:r>
          </a:p>
          <a:p>
            <a:pPr lvl="1"/>
            <a:r>
              <a:rPr lang="en-US" dirty="0"/>
              <a:t>The OS provides authentication features for each user by means of passwords</a:t>
            </a:r>
            <a:r>
              <a:rPr lang="en-US" dirty="0" smtClean="0"/>
              <a:t>.</a:t>
            </a:r>
            <a:endParaRPr lang="en-US" dirty="0"/>
          </a:p>
        </p:txBody>
      </p:sp>
    </p:spTree>
    <p:extLst>
      <p:ext uri="{BB962C8B-B14F-4D97-AF65-F5344CB8AC3E}">
        <p14:creationId xmlns:p14="http://schemas.microsoft.com/office/powerpoint/2010/main" val="4146675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9377"/>
          </a:xfrm>
        </p:spPr>
        <p:txBody>
          <a:bodyPr>
            <a:normAutofit/>
          </a:bodyPr>
          <a:lstStyle/>
          <a:p>
            <a:r>
              <a:rPr lang="en-US" b="1" dirty="0"/>
              <a:t>Other Important </a:t>
            </a:r>
            <a:r>
              <a:rPr lang="en-US" b="1" dirty="0" smtClean="0"/>
              <a:t>Activities</a:t>
            </a:r>
            <a:endParaRPr lang="en-US" b="1" dirty="0"/>
          </a:p>
        </p:txBody>
      </p:sp>
      <p:sp>
        <p:nvSpPr>
          <p:cNvPr id="3" name="Content Placeholder 2"/>
          <p:cNvSpPr>
            <a:spLocks noGrp="1"/>
          </p:cNvSpPr>
          <p:nvPr>
            <p:ph idx="1"/>
          </p:nvPr>
        </p:nvSpPr>
        <p:spPr>
          <a:xfrm>
            <a:off x="677334" y="1558977"/>
            <a:ext cx="8596668" cy="4648392"/>
          </a:xfrm>
        </p:spPr>
        <p:txBody>
          <a:bodyPr>
            <a:normAutofit/>
          </a:bodyPr>
          <a:lstStyle/>
          <a:p>
            <a:pPr marL="0" indent="0">
              <a:buNone/>
            </a:pPr>
            <a:r>
              <a:rPr lang="en-US" dirty="0" smtClean="0"/>
              <a:t>Following </a:t>
            </a:r>
            <a:r>
              <a:rPr lang="en-US" dirty="0"/>
              <a:t>are some of the important activities that an Operating System performs </a:t>
            </a:r>
          </a:p>
          <a:p>
            <a:pPr lvl="0"/>
            <a:r>
              <a:rPr lang="en-US" b="1" dirty="0"/>
              <a:t>Security</a:t>
            </a:r>
            <a:r>
              <a:rPr lang="en-US" dirty="0"/>
              <a:t> − By means of password and similar other techniques, it prevents unauthorized access to programs and data.</a:t>
            </a:r>
          </a:p>
          <a:p>
            <a:pPr lvl="0"/>
            <a:r>
              <a:rPr lang="en-US" b="1" dirty="0"/>
              <a:t>Control over system performance</a:t>
            </a:r>
            <a:r>
              <a:rPr lang="en-US" dirty="0"/>
              <a:t> − Recording delays between request for a service and response from the system.</a:t>
            </a:r>
          </a:p>
          <a:p>
            <a:pPr lvl="0"/>
            <a:r>
              <a:rPr lang="en-US" b="1" dirty="0"/>
              <a:t>Job accounting</a:t>
            </a:r>
            <a:r>
              <a:rPr lang="en-US" dirty="0"/>
              <a:t> − Keeping track of time and resources used by various jobs and users.</a:t>
            </a:r>
          </a:p>
          <a:p>
            <a:pPr lvl="0"/>
            <a:r>
              <a:rPr lang="en-US" b="1" dirty="0"/>
              <a:t>Error detecting aids</a:t>
            </a:r>
            <a:r>
              <a:rPr lang="en-US" dirty="0"/>
              <a:t> − Production of dumps, traces, error messages, and other debugging and error detecting aids.</a:t>
            </a:r>
          </a:p>
          <a:p>
            <a:pPr lvl="0"/>
            <a:r>
              <a:rPr lang="en-US" b="1" dirty="0"/>
              <a:t>Coordination between other software and users</a:t>
            </a:r>
            <a:r>
              <a:rPr lang="en-US" dirty="0"/>
              <a:t> − Coordination and assignment of compilers, interpreters, assemblers and other software to the various users of the computer systems.</a:t>
            </a:r>
          </a:p>
          <a:p>
            <a:endParaRPr lang="en-US" dirty="0"/>
          </a:p>
          <a:p>
            <a:endParaRPr lang="en-US" dirty="0"/>
          </a:p>
        </p:txBody>
      </p:sp>
    </p:spTree>
    <p:extLst>
      <p:ext uri="{BB962C8B-B14F-4D97-AF65-F5344CB8AC3E}">
        <p14:creationId xmlns:p14="http://schemas.microsoft.com/office/powerpoint/2010/main" val="2038770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7907"/>
            <a:ext cx="8596668" cy="621323"/>
          </a:xfrm>
        </p:spPr>
        <p:txBody>
          <a:bodyPr>
            <a:normAutofit fontScale="90000"/>
          </a:bodyPr>
          <a:lstStyle/>
          <a:p>
            <a:r>
              <a:rPr lang="en-US" b="1" dirty="0"/>
              <a:t>Classifications of Operating </a:t>
            </a:r>
            <a:r>
              <a:rPr lang="en-US" b="1" dirty="0" smtClean="0"/>
              <a:t>Systems</a:t>
            </a:r>
            <a:endParaRPr lang="en-US" dirty="0"/>
          </a:p>
        </p:txBody>
      </p:sp>
      <p:sp>
        <p:nvSpPr>
          <p:cNvPr id="3" name="Content Placeholder 2"/>
          <p:cNvSpPr>
            <a:spLocks noGrp="1"/>
          </p:cNvSpPr>
          <p:nvPr>
            <p:ph idx="1"/>
          </p:nvPr>
        </p:nvSpPr>
        <p:spPr>
          <a:xfrm>
            <a:off x="677334" y="1143001"/>
            <a:ext cx="8596668" cy="5468814"/>
          </a:xfrm>
        </p:spPr>
        <p:txBody>
          <a:bodyPr>
            <a:normAutofit/>
          </a:bodyPr>
          <a:lstStyle/>
          <a:p>
            <a:r>
              <a:rPr lang="en-US" b="1" dirty="0" smtClean="0"/>
              <a:t>Single-User </a:t>
            </a:r>
            <a:r>
              <a:rPr lang="en-US" b="1" dirty="0"/>
              <a:t>Operating Systems:</a:t>
            </a:r>
            <a:endParaRPr lang="en-US" dirty="0"/>
          </a:p>
          <a:p>
            <a:pPr lvl="1"/>
            <a:r>
              <a:rPr lang="en-US" dirty="0"/>
              <a:t>Designed to support one user at a time.</a:t>
            </a:r>
          </a:p>
          <a:p>
            <a:pPr lvl="1"/>
            <a:r>
              <a:rPr lang="en-US" dirty="0"/>
              <a:t>Commonly used on personal computers and workstations.</a:t>
            </a:r>
          </a:p>
          <a:p>
            <a:r>
              <a:rPr lang="en-US" b="1" dirty="0"/>
              <a:t>Multi-User Operating Systems:</a:t>
            </a:r>
            <a:endParaRPr lang="en-US" dirty="0"/>
          </a:p>
          <a:p>
            <a:pPr lvl="1"/>
            <a:r>
              <a:rPr lang="en-US" dirty="0"/>
              <a:t>Supports multiple users simultaneously.</a:t>
            </a:r>
          </a:p>
          <a:p>
            <a:pPr lvl="1"/>
            <a:r>
              <a:rPr lang="en-US" dirty="0"/>
              <a:t>Used in environments where multiple users need access to the system resources concurrently.</a:t>
            </a:r>
          </a:p>
          <a:p>
            <a:r>
              <a:rPr lang="en-US" b="1" dirty="0"/>
              <a:t>Single-Tasking and Multi-Tasking Operating Systems:</a:t>
            </a:r>
            <a:endParaRPr lang="en-US" dirty="0"/>
          </a:p>
          <a:p>
            <a:pPr lvl="1"/>
            <a:r>
              <a:rPr lang="en-US" dirty="0"/>
              <a:t>Single-tasking OS allows only one task to run at a time.</a:t>
            </a:r>
          </a:p>
          <a:p>
            <a:pPr lvl="1"/>
            <a:r>
              <a:rPr lang="en-US" dirty="0"/>
              <a:t>Multi-tasking OS allows multiple tasks to run concurrently.</a:t>
            </a:r>
          </a:p>
          <a:p>
            <a:endParaRPr lang="en-US" dirty="0"/>
          </a:p>
        </p:txBody>
      </p:sp>
    </p:spTree>
    <p:extLst>
      <p:ext uri="{BB962C8B-B14F-4D97-AF65-F5344CB8AC3E}">
        <p14:creationId xmlns:p14="http://schemas.microsoft.com/office/powerpoint/2010/main" val="1966662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2128"/>
            <a:ext cx="8596668" cy="908304"/>
          </a:xfrm>
        </p:spPr>
        <p:txBody>
          <a:bodyPr/>
          <a:lstStyle/>
          <a:p>
            <a:r>
              <a:rPr lang="en-US" b="1" dirty="0" smtClean="0"/>
              <a:t>Classification of Operating System</a:t>
            </a:r>
            <a:endParaRPr lang="en-US" b="1" dirty="0"/>
          </a:p>
        </p:txBody>
      </p:sp>
      <p:sp>
        <p:nvSpPr>
          <p:cNvPr id="3" name="Content Placeholder 2"/>
          <p:cNvSpPr>
            <a:spLocks noGrp="1"/>
          </p:cNvSpPr>
          <p:nvPr>
            <p:ph idx="1"/>
          </p:nvPr>
        </p:nvSpPr>
        <p:spPr>
          <a:xfrm>
            <a:off x="640080" y="1373632"/>
            <a:ext cx="8631936" cy="4901183"/>
          </a:xfrm>
        </p:spPr>
        <p:txBody>
          <a:bodyPr>
            <a:normAutofit/>
          </a:bodyPr>
          <a:lstStyle/>
          <a:p>
            <a:pPr marL="0" indent="0">
              <a:buNone/>
            </a:pPr>
            <a:r>
              <a:rPr lang="en-US" dirty="0"/>
              <a:t>Operating systems can be categorized according to availability, number of users, type of interface design and manufacturer: </a:t>
            </a:r>
          </a:p>
          <a:p>
            <a:pPr marL="0" indent="0">
              <a:buNone/>
            </a:pPr>
            <a:r>
              <a:rPr lang="en-US" b="1" dirty="0" smtClean="0"/>
              <a:t>According </a:t>
            </a:r>
            <a:r>
              <a:rPr lang="en-US" b="1" dirty="0"/>
              <a:t>to availability</a:t>
            </a:r>
            <a:r>
              <a:rPr lang="en-US" dirty="0"/>
              <a:t> </a:t>
            </a:r>
            <a:endParaRPr lang="en-US" dirty="0" smtClean="0"/>
          </a:p>
          <a:p>
            <a:pPr lvl="1"/>
            <a:r>
              <a:rPr lang="en-US" dirty="0" smtClean="0"/>
              <a:t>Real-time </a:t>
            </a:r>
            <a:r>
              <a:rPr lang="en-US" dirty="0"/>
              <a:t>operating systems </a:t>
            </a:r>
          </a:p>
          <a:p>
            <a:pPr lvl="1"/>
            <a:r>
              <a:rPr lang="en-US" dirty="0" smtClean="0"/>
              <a:t>Non-real-time </a:t>
            </a:r>
            <a:r>
              <a:rPr lang="en-US" dirty="0"/>
              <a:t>operating Systems </a:t>
            </a:r>
          </a:p>
          <a:p>
            <a:pPr marL="0" indent="0">
              <a:buNone/>
            </a:pPr>
            <a:r>
              <a:rPr lang="en-US" b="1" dirty="0" smtClean="0"/>
              <a:t>According </a:t>
            </a:r>
            <a:r>
              <a:rPr lang="en-US" b="1" dirty="0"/>
              <a:t>to number of </a:t>
            </a:r>
            <a:r>
              <a:rPr lang="en-US" b="1" dirty="0" smtClean="0"/>
              <a:t>users</a:t>
            </a:r>
            <a:endParaRPr lang="en-US" dirty="0" smtClean="0"/>
          </a:p>
          <a:p>
            <a:pPr lvl="1"/>
            <a:r>
              <a:rPr lang="en-US" dirty="0" smtClean="0"/>
              <a:t>Single-User/Single-Tasking </a:t>
            </a:r>
            <a:r>
              <a:rPr lang="en-US" dirty="0"/>
              <a:t>Operating </a:t>
            </a:r>
            <a:r>
              <a:rPr lang="en-US" dirty="0" smtClean="0"/>
              <a:t>Systems</a:t>
            </a:r>
          </a:p>
          <a:p>
            <a:pPr lvl="1"/>
            <a:r>
              <a:rPr lang="en-US" dirty="0" smtClean="0"/>
              <a:t>Single-User/Multi-Tasking </a:t>
            </a:r>
            <a:r>
              <a:rPr lang="en-US" dirty="0"/>
              <a:t>Operating Systems </a:t>
            </a:r>
          </a:p>
          <a:p>
            <a:pPr lvl="1"/>
            <a:r>
              <a:rPr lang="en-US" dirty="0" smtClean="0"/>
              <a:t>Multi-User/Multitasking </a:t>
            </a:r>
            <a:r>
              <a:rPr lang="en-US" dirty="0"/>
              <a:t>Operating Systems</a:t>
            </a:r>
          </a:p>
          <a:p>
            <a:endParaRPr lang="en-US" dirty="0"/>
          </a:p>
        </p:txBody>
      </p:sp>
    </p:spTree>
    <p:extLst>
      <p:ext uri="{BB962C8B-B14F-4D97-AF65-F5344CB8AC3E}">
        <p14:creationId xmlns:p14="http://schemas.microsoft.com/office/powerpoint/2010/main" val="306370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22" y="298704"/>
            <a:ext cx="8596668" cy="835152"/>
          </a:xfrm>
        </p:spPr>
        <p:txBody>
          <a:bodyPr/>
          <a:lstStyle/>
          <a:p>
            <a:r>
              <a:rPr lang="en-US" b="1" dirty="0"/>
              <a:t>Classification of Operating System</a:t>
            </a:r>
            <a:endParaRPr lang="en-US" dirty="0"/>
          </a:p>
        </p:txBody>
      </p:sp>
      <p:sp>
        <p:nvSpPr>
          <p:cNvPr id="3" name="Content Placeholder 2"/>
          <p:cNvSpPr>
            <a:spLocks noGrp="1"/>
          </p:cNvSpPr>
          <p:nvPr>
            <p:ph idx="1"/>
          </p:nvPr>
        </p:nvSpPr>
        <p:spPr>
          <a:xfrm>
            <a:off x="677334" y="1173193"/>
            <a:ext cx="8596668" cy="4868170"/>
          </a:xfrm>
        </p:spPr>
        <p:txBody>
          <a:bodyPr/>
          <a:lstStyle/>
          <a:p>
            <a:pPr marL="0" indent="0">
              <a:buNone/>
            </a:pPr>
            <a:r>
              <a:rPr lang="en-US" b="1" dirty="0"/>
              <a:t>According to interface </a:t>
            </a:r>
            <a:r>
              <a:rPr lang="en-US" b="1" dirty="0" smtClean="0"/>
              <a:t>design</a:t>
            </a:r>
          </a:p>
          <a:p>
            <a:pPr lvl="1"/>
            <a:r>
              <a:rPr lang="en-US" dirty="0" smtClean="0"/>
              <a:t>Command </a:t>
            </a:r>
            <a:r>
              <a:rPr lang="en-US" dirty="0"/>
              <a:t>line </a:t>
            </a:r>
            <a:r>
              <a:rPr lang="en-US" dirty="0" smtClean="0"/>
              <a:t>interface</a:t>
            </a:r>
          </a:p>
          <a:p>
            <a:pPr lvl="1"/>
            <a:r>
              <a:rPr lang="en-US" dirty="0" smtClean="0"/>
              <a:t>Graphical </a:t>
            </a:r>
            <a:r>
              <a:rPr lang="en-US" dirty="0"/>
              <a:t>user interface</a:t>
            </a:r>
          </a:p>
          <a:p>
            <a:pPr marL="0" indent="0">
              <a:buNone/>
            </a:pPr>
            <a:r>
              <a:rPr lang="en-US" b="1" dirty="0" smtClean="0"/>
              <a:t>According </a:t>
            </a:r>
            <a:r>
              <a:rPr lang="en-US" b="1" dirty="0"/>
              <a:t>to </a:t>
            </a:r>
            <a:r>
              <a:rPr lang="en-US" b="1" dirty="0" smtClean="0"/>
              <a:t>manufacturer</a:t>
            </a:r>
          </a:p>
          <a:p>
            <a:pPr lvl="1"/>
            <a:r>
              <a:rPr lang="en-US" dirty="0" smtClean="0"/>
              <a:t>Microsoft </a:t>
            </a:r>
            <a:r>
              <a:rPr lang="en-US" dirty="0"/>
              <a:t>Windows operating </a:t>
            </a:r>
            <a:r>
              <a:rPr lang="en-US" dirty="0" smtClean="0"/>
              <a:t>systems</a:t>
            </a:r>
          </a:p>
          <a:p>
            <a:pPr lvl="1"/>
            <a:r>
              <a:rPr lang="en-US" dirty="0" smtClean="0"/>
              <a:t>Linux</a:t>
            </a:r>
          </a:p>
          <a:p>
            <a:pPr lvl="1"/>
            <a:r>
              <a:rPr lang="en-US" dirty="0" smtClean="0"/>
              <a:t>Mac </a:t>
            </a:r>
            <a:r>
              <a:rPr lang="en-US" dirty="0"/>
              <a:t>OS </a:t>
            </a:r>
            <a:r>
              <a:rPr lang="en-US" dirty="0" smtClean="0"/>
              <a:t>etc.</a:t>
            </a:r>
            <a:endParaRPr lang="en-US" dirty="0"/>
          </a:p>
          <a:p>
            <a:endParaRPr lang="en-US" dirty="0"/>
          </a:p>
        </p:txBody>
      </p:sp>
    </p:spTree>
    <p:extLst>
      <p:ext uri="{BB962C8B-B14F-4D97-AF65-F5344CB8AC3E}">
        <p14:creationId xmlns:p14="http://schemas.microsoft.com/office/powerpoint/2010/main" val="8313808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75" y="138024"/>
            <a:ext cx="8596668" cy="948906"/>
          </a:xfrm>
        </p:spPr>
        <p:txBody>
          <a:bodyPr/>
          <a:lstStyle/>
          <a:p>
            <a:r>
              <a:rPr lang="en-US" b="1" dirty="0"/>
              <a:t>Classification of Operating System</a:t>
            </a:r>
            <a:endParaRPr lang="en-US" dirty="0"/>
          </a:p>
        </p:txBody>
      </p:sp>
      <p:sp>
        <p:nvSpPr>
          <p:cNvPr id="3" name="Content Placeholder 2"/>
          <p:cNvSpPr>
            <a:spLocks noGrp="1"/>
          </p:cNvSpPr>
          <p:nvPr>
            <p:ph idx="1"/>
          </p:nvPr>
        </p:nvSpPr>
        <p:spPr>
          <a:xfrm>
            <a:off x="396815" y="1242205"/>
            <a:ext cx="9230263" cy="4799158"/>
          </a:xfrm>
        </p:spPr>
        <p:txBody>
          <a:bodyPr>
            <a:normAutofit/>
          </a:bodyPr>
          <a:lstStyle/>
          <a:p>
            <a:pPr marL="0" indent="0">
              <a:buNone/>
            </a:pPr>
            <a:r>
              <a:rPr lang="en-US" b="1" dirty="0"/>
              <a:t>Single-User/Single-Tasking Operating </a:t>
            </a:r>
            <a:r>
              <a:rPr lang="en-US" b="1" dirty="0" smtClean="0"/>
              <a:t>Systems:</a:t>
            </a:r>
          </a:p>
          <a:p>
            <a:pPr lvl="1"/>
            <a:r>
              <a:rPr lang="en-US" dirty="0" smtClean="0"/>
              <a:t>Allows </a:t>
            </a:r>
            <a:r>
              <a:rPr lang="en-US" dirty="0"/>
              <a:t>a single user to perform just one task at a time </a:t>
            </a:r>
            <a:endParaRPr lang="en-US" dirty="0" smtClean="0"/>
          </a:p>
          <a:p>
            <a:pPr lvl="1"/>
            <a:r>
              <a:rPr lang="en-US" dirty="0" smtClean="0"/>
              <a:t>Take </a:t>
            </a:r>
            <a:r>
              <a:rPr lang="en-US" dirty="0"/>
              <a:t>up little space on disk </a:t>
            </a:r>
            <a:endParaRPr lang="en-US" dirty="0" smtClean="0"/>
          </a:p>
          <a:p>
            <a:pPr lvl="1"/>
            <a:r>
              <a:rPr lang="en-US" dirty="0" smtClean="0"/>
              <a:t>Run </a:t>
            </a:r>
            <a:r>
              <a:rPr lang="en-US" dirty="0"/>
              <a:t>on inexpensive computers </a:t>
            </a:r>
            <a:endParaRPr lang="en-US" dirty="0" smtClean="0"/>
          </a:p>
          <a:p>
            <a:pPr marL="0" indent="0">
              <a:buNone/>
            </a:pPr>
            <a:r>
              <a:rPr lang="en-US" dirty="0" smtClean="0"/>
              <a:t>Examples </a:t>
            </a:r>
            <a:r>
              <a:rPr lang="en-US" dirty="0"/>
              <a:t>include; MS-DOS and Palm OS for palm handheld computers</a:t>
            </a:r>
            <a:r>
              <a:rPr lang="en-US" dirty="0" smtClean="0"/>
              <a:t>.</a:t>
            </a:r>
          </a:p>
          <a:p>
            <a:pPr marL="0" indent="0">
              <a:buNone/>
            </a:pPr>
            <a:endParaRPr lang="en-US" dirty="0"/>
          </a:p>
          <a:p>
            <a:pPr marL="0" indent="0">
              <a:buNone/>
            </a:pPr>
            <a:r>
              <a:rPr lang="en-US" b="1" dirty="0"/>
              <a:t>Single-User/Multi-Tasking Operating </a:t>
            </a:r>
            <a:r>
              <a:rPr lang="en-US" b="1" dirty="0" smtClean="0"/>
              <a:t>Systems:</a:t>
            </a:r>
          </a:p>
          <a:p>
            <a:pPr lvl="1"/>
            <a:r>
              <a:rPr lang="en-US" dirty="0" smtClean="0"/>
              <a:t>Allows </a:t>
            </a:r>
            <a:r>
              <a:rPr lang="en-US" dirty="0"/>
              <a:t>a single user to perform two or more functions at </a:t>
            </a:r>
            <a:r>
              <a:rPr lang="en-US" dirty="0" smtClean="0"/>
              <a:t>once.</a:t>
            </a:r>
          </a:p>
          <a:p>
            <a:pPr lvl="1"/>
            <a:r>
              <a:rPr lang="en-US" dirty="0" smtClean="0"/>
              <a:t>Commonly </a:t>
            </a:r>
            <a:r>
              <a:rPr lang="en-US" dirty="0"/>
              <a:t>used on personal computers. </a:t>
            </a:r>
            <a:endParaRPr lang="en-US" dirty="0" smtClean="0"/>
          </a:p>
          <a:p>
            <a:pPr marL="0" indent="0">
              <a:buNone/>
            </a:pPr>
            <a:r>
              <a:rPr lang="en-US" dirty="0" smtClean="0"/>
              <a:t>Examples </a:t>
            </a:r>
            <a:r>
              <a:rPr lang="en-US" dirty="0"/>
              <a:t>include; Microsoft Windows and MAC OS</a:t>
            </a:r>
            <a:r>
              <a:rPr lang="en-US" dirty="0" smtClean="0"/>
              <a:t>.</a:t>
            </a:r>
            <a:endParaRPr lang="en-US" dirty="0"/>
          </a:p>
        </p:txBody>
      </p:sp>
    </p:spTree>
    <p:extLst>
      <p:ext uri="{BB962C8B-B14F-4D97-AF65-F5344CB8AC3E}">
        <p14:creationId xmlns:p14="http://schemas.microsoft.com/office/powerpoint/2010/main" val="1268895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1396"/>
          </a:xfrm>
        </p:spPr>
        <p:txBody>
          <a:bodyPr/>
          <a:lstStyle/>
          <a:p>
            <a:r>
              <a:rPr lang="en-US" b="1" dirty="0"/>
              <a:t>Classification of Operating System</a:t>
            </a:r>
            <a:endParaRPr lang="en-US" dirty="0"/>
          </a:p>
        </p:txBody>
      </p:sp>
      <p:sp>
        <p:nvSpPr>
          <p:cNvPr id="3" name="Content Placeholder 2"/>
          <p:cNvSpPr>
            <a:spLocks noGrp="1"/>
          </p:cNvSpPr>
          <p:nvPr>
            <p:ph idx="1"/>
          </p:nvPr>
        </p:nvSpPr>
        <p:spPr>
          <a:xfrm>
            <a:off x="677334" y="1725283"/>
            <a:ext cx="8596668" cy="4761781"/>
          </a:xfrm>
        </p:spPr>
        <p:txBody>
          <a:bodyPr/>
          <a:lstStyle/>
          <a:p>
            <a:pPr marL="0" indent="0">
              <a:buNone/>
            </a:pPr>
            <a:r>
              <a:rPr lang="en-US" b="1" dirty="0" smtClean="0"/>
              <a:t>Multi-User/Multitasking </a:t>
            </a:r>
            <a:r>
              <a:rPr lang="en-US" b="1" dirty="0"/>
              <a:t>Operating </a:t>
            </a:r>
            <a:r>
              <a:rPr lang="en-US" b="1" dirty="0" smtClean="0"/>
              <a:t>Systems:</a:t>
            </a:r>
          </a:p>
          <a:p>
            <a:r>
              <a:rPr lang="en-US" dirty="0" smtClean="0"/>
              <a:t>Allows </a:t>
            </a:r>
            <a:r>
              <a:rPr lang="en-US" dirty="0"/>
              <a:t>multiple users to use programs that are simultaneously running on a single network </a:t>
            </a:r>
            <a:r>
              <a:rPr lang="en-US" dirty="0" smtClean="0"/>
              <a:t>server.</a:t>
            </a:r>
          </a:p>
          <a:p>
            <a:r>
              <a:rPr lang="en-US" dirty="0" smtClean="0"/>
              <a:t>Here</a:t>
            </a:r>
            <a:r>
              <a:rPr lang="en-US" dirty="0"/>
              <a:t>, each user is given a user session on the </a:t>
            </a:r>
            <a:r>
              <a:rPr lang="en-US" dirty="0" smtClean="0"/>
              <a:t>server.</a:t>
            </a:r>
          </a:p>
          <a:p>
            <a:r>
              <a:rPr lang="en-US" dirty="0" smtClean="0"/>
              <a:t>UNIX</a:t>
            </a:r>
            <a:r>
              <a:rPr lang="en-US" dirty="0"/>
              <a:t>, Linux are </a:t>
            </a:r>
            <a:r>
              <a:rPr lang="en-US" dirty="0" smtClean="0"/>
              <a:t>examples.</a:t>
            </a:r>
          </a:p>
          <a:p>
            <a:r>
              <a:rPr lang="en-US" dirty="0" smtClean="0"/>
              <a:t>Maintenance </a:t>
            </a:r>
            <a:r>
              <a:rPr lang="en-US" dirty="0"/>
              <a:t>can be easy. </a:t>
            </a:r>
            <a:endParaRPr lang="en-US" dirty="0" smtClean="0"/>
          </a:p>
          <a:p>
            <a:r>
              <a:rPr lang="en-US" dirty="0" smtClean="0"/>
              <a:t>It </a:t>
            </a:r>
            <a:r>
              <a:rPr lang="en-US" dirty="0"/>
              <a:t>Requires a powerful computer.</a:t>
            </a:r>
          </a:p>
          <a:p>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648" y="3708605"/>
            <a:ext cx="4515480" cy="2778459"/>
          </a:xfrm>
          <a:prstGeom prst="rect">
            <a:avLst/>
          </a:prstGeom>
        </p:spPr>
      </p:pic>
    </p:spTree>
    <p:extLst>
      <p:ext uri="{BB962C8B-B14F-4D97-AF65-F5344CB8AC3E}">
        <p14:creationId xmlns:p14="http://schemas.microsoft.com/office/powerpoint/2010/main" val="3510575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885092"/>
          </a:xfrm>
        </p:spPr>
        <p:txBody>
          <a:bodyPr/>
          <a:lstStyle/>
          <a:p>
            <a:r>
              <a:rPr lang="en-US" b="1" dirty="0" smtClean="0"/>
              <a:t>Classification of Operating systems</a:t>
            </a:r>
            <a:endParaRPr lang="en-US" b="1" dirty="0"/>
          </a:p>
        </p:txBody>
      </p:sp>
      <p:sp>
        <p:nvSpPr>
          <p:cNvPr id="3" name="Content Placeholder 2"/>
          <p:cNvSpPr>
            <a:spLocks noGrp="1"/>
          </p:cNvSpPr>
          <p:nvPr>
            <p:ph idx="1"/>
          </p:nvPr>
        </p:nvSpPr>
        <p:spPr>
          <a:xfrm>
            <a:off x="677334" y="1617785"/>
            <a:ext cx="8596668" cy="4423577"/>
          </a:xfrm>
        </p:spPr>
        <p:txBody>
          <a:bodyPr/>
          <a:lstStyle/>
          <a:p>
            <a:r>
              <a:rPr lang="en-US" b="1" dirty="0"/>
              <a:t>Batch Processing and Real-Time Operating Systems:</a:t>
            </a:r>
            <a:endParaRPr lang="en-US" dirty="0"/>
          </a:p>
          <a:p>
            <a:pPr lvl="1"/>
            <a:r>
              <a:rPr lang="en-US" dirty="0"/>
              <a:t>Batch processing OS processes a set of tasks without user intervention.</a:t>
            </a:r>
          </a:p>
          <a:p>
            <a:pPr lvl="1"/>
            <a:r>
              <a:rPr lang="en-US" dirty="0"/>
              <a:t>Real-time OS is designed for applications with strict timing requirements.</a:t>
            </a:r>
          </a:p>
          <a:p>
            <a:r>
              <a:rPr lang="en-US" b="1" dirty="0"/>
              <a:t>Distributed Operating Systems:</a:t>
            </a:r>
            <a:endParaRPr lang="en-US" dirty="0"/>
          </a:p>
          <a:p>
            <a:pPr lvl="1"/>
            <a:r>
              <a:rPr lang="en-US" dirty="0"/>
              <a:t>Runs on multiple machines and enables them to work together as a single system.</a:t>
            </a:r>
          </a:p>
          <a:p>
            <a:pPr lvl="1"/>
            <a:r>
              <a:rPr lang="en-US" dirty="0"/>
              <a:t>Facilitates resource sharing and load balancing.</a:t>
            </a:r>
          </a:p>
          <a:p>
            <a:endParaRPr lang="en-US" dirty="0"/>
          </a:p>
        </p:txBody>
      </p:sp>
    </p:spTree>
    <p:extLst>
      <p:ext uri="{BB962C8B-B14F-4D97-AF65-F5344CB8AC3E}">
        <p14:creationId xmlns:p14="http://schemas.microsoft.com/office/powerpoint/2010/main" val="3562880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885"/>
            <a:ext cx="8596668" cy="694545"/>
          </a:xfrm>
        </p:spPr>
        <p:txBody>
          <a:bodyPr>
            <a:normAutofit fontScale="90000"/>
          </a:bodyPr>
          <a:lstStyle/>
          <a:p>
            <a:r>
              <a:rPr lang="en-US" b="1" dirty="0"/>
              <a:t>Distributed operating System</a:t>
            </a:r>
            <a:r>
              <a:rPr lang="en-US" dirty="0"/>
              <a:t/>
            </a:r>
            <a:br>
              <a:rPr lang="en-US" dirty="0"/>
            </a:br>
            <a:endParaRPr lang="en-US" b="1" dirty="0"/>
          </a:p>
        </p:txBody>
      </p:sp>
      <p:sp>
        <p:nvSpPr>
          <p:cNvPr id="3" name="Content Placeholder 2"/>
          <p:cNvSpPr>
            <a:spLocks noGrp="1"/>
          </p:cNvSpPr>
          <p:nvPr>
            <p:ph idx="1"/>
          </p:nvPr>
        </p:nvSpPr>
        <p:spPr>
          <a:xfrm>
            <a:off x="329783" y="1139253"/>
            <a:ext cx="9278911" cy="4902110"/>
          </a:xfrm>
        </p:spPr>
        <p:txBody>
          <a:bodyPr>
            <a:normAutofit/>
          </a:bodyPr>
          <a:lstStyle/>
          <a:p>
            <a:r>
              <a:rPr lang="en-US" dirty="0" smtClean="0"/>
              <a:t>Distributed </a:t>
            </a:r>
            <a:r>
              <a:rPr lang="en-US" dirty="0"/>
              <a:t>systems use multiple central processors to serve multiple real-time applications and multiple users. Data processing jobs are distributed among the processors accordingly.</a:t>
            </a:r>
          </a:p>
          <a:p>
            <a:r>
              <a:rPr lang="en-US" dirty="0"/>
              <a:t>The processors communicate with one another through various communication lines (such as high-speed buses or telephone lines). </a:t>
            </a:r>
            <a:endParaRPr lang="en-US" dirty="0" smtClean="0"/>
          </a:p>
          <a:p>
            <a:r>
              <a:rPr lang="en-US" dirty="0" smtClean="0"/>
              <a:t>These </a:t>
            </a:r>
            <a:r>
              <a:rPr lang="en-US" dirty="0"/>
              <a:t>are referred as </a:t>
            </a:r>
            <a:r>
              <a:rPr lang="en-US" b="1" dirty="0"/>
              <a:t>loosely coupled systems</a:t>
            </a:r>
            <a:r>
              <a:rPr lang="en-US" dirty="0"/>
              <a:t> or distributed systems. Processors in a distributed system may vary in size and function. These processors are referred as sites, nodes, computers, and so on</a:t>
            </a:r>
            <a:r>
              <a:rPr lang="en-US" dirty="0" smtClean="0"/>
              <a:t>.</a:t>
            </a:r>
            <a:endParaRPr lang="en-US" dirty="0"/>
          </a:p>
        </p:txBody>
      </p:sp>
    </p:spTree>
    <p:extLst>
      <p:ext uri="{BB962C8B-B14F-4D97-AF65-F5344CB8AC3E}">
        <p14:creationId xmlns:p14="http://schemas.microsoft.com/office/powerpoint/2010/main" val="3509550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4426"/>
          </a:xfrm>
        </p:spPr>
        <p:txBody>
          <a:bodyPr/>
          <a:lstStyle/>
          <a:p>
            <a:r>
              <a:rPr lang="en-US" b="1" dirty="0"/>
              <a:t>The advantages of distributed systems</a:t>
            </a:r>
            <a:endParaRPr lang="en-US" dirty="0"/>
          </a:p>
        </p:txBody>
      </p:sp>
      <p:sp>
        <p:nvSpPr>
          <p:cNvPr id="3" name="Content Placeholder 2"/>
          <p:cNvSpPr>
            <a:spLocks noGrp="1"/>
          </p:cNvSpPr>
          <p:nvPr>
            <p:ph idx="1"/>
          </p:nvPr>
        </p:nvSpPr>
        <p:spPr/>
        <p:txBody>
          <a:bodyPr/>
          <a:lstStyle/>
          <a:p>
            <a:pPr lvl="0"/>
            <a:r>
              <a:rPr lang="en-US" dirty="0" smtClean="0"/>
              <a:t>With </a:t>
            </a:r>
            <a:r>
              <a:rPr lang="en-US" dirty="0"/>
              <a:t>resource sharing facility, a user at one site may be able to use the resources available at another.</a:t>
            </a:r>
          </a:p>
          <a:p>
            <a:pPr lvl="0"/>
            <a:r>
              <a:rPr lang="en-US" dirty="0"/>
              <a:t>Speedup the exchange of data with one another via electronic mail.</a:t>
            </a:r>
          </a:p>
          <a:p>
            <a:pPr lvl="0"/>
            <a:r>
              <a:rPr lang="en-US" dirty="0"/>
              <a:t>If one site fails in a distributed system, the remaining sites can potentially continue operating.</a:t>
            </a:r>
          </a:p>
          <a:p>
            <a:pPr lvl="0"/>
            <a:r>
              <a:rPr lang="en-US" dirty="0"/>
              <a:t>Better service to the customers.</a:t>
            </a:r>
          </a:p>
          <a:p>
            <a:pPr lvl="0"/>
            <a:r>
              <a:rPr lang="en-US" dirty="0"/>
              <a:t>Reduction of the load on the host computer.</a:t>
            </a:r>
          </a:p>
          <a:p>
            <a:pPr lvl="0"/>
            <a:r>
              <a:rPr lang="en-US" dirty="0"/>
              <a:t>Reduction of delays in data processing.</a:t>
            </a:r>
          </a:p>
          <a:p>
            <a:endParaRPr lang="en-US" dirty="0"/>
          </a:p>
        </p:txBody>
      </p:sp>
    </p:spTree>
    <p:extLst>
      <p:ext uri="{BB962C8B-B14F-4D97-AF65-F5344CB8AC3E}">
        <p14:creationId xmlns:p14="http://schemas.microsoft.com/office/powerpoint/2010/main" val="3190474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2730"/>
            <a:ext cx="8596668" cy="829456"/>
          </a:xfrm>
        </p:spPr>
        <p:txBody>
          <a:bodyPr/>
          <a:lstStyle/>
          <a:p>
            <a:r>
              <a:rPr lang="en-US" b="1" dirty="0" smtClean="0"/>
              <a:t>Operating System</a:t>
            </a:r>
            <a:endParaRPr lang="en-US" b="1" dirty="0"/>
          </a:p>
        </p:txBody>
      </p:sp>
      <p:sp>
        <p:nvSpPr>
          <p:cNvPr id="3" name="Content Placeholder 2"/>
          <p:cNvSpPr>
            <a:spLocks noGrp="1"/>
          </p:cNvSpPr>
          <p:nvPr>
            <p:ph idx="1"/>
          </p:nvPr>
        </p:nvSpPr>
        <p:spPr>
          <a:xfrm>
            <a:off x="677334" y="1152186"/>
            <a:ext cx="8596668" cy="5705815"/>
          </a:xfrm>
        </p:spPr>
        <p:txBody>
          <a:bodyPr/>
          <a:lstStyle/>
          <a:p>
            <a:r>
              <a:rPr lang="en-US" b="1" dirty="0" smtClean="0"/>
              <a:t>An </a:t>
            </a:r>
            <a:r>
              <a:rPr lang="en-US" b="1" dirty="0"/>
              <a:t>operating system </a:t>
            </a:r>
            <a:r>
              <a:rPr lang="en-US" dirty="0"/>
              <a:t>is a program that acts as an interface/ intermediary between the user, software and the computer hardware, peripheral devices and controls the execution of all kinds of programs.</a:t>
            </a:r>
          </a:p>
          <a:p>
            <a:endParaRPr lang="en-US" dirty="0"/>
          </a:p>
          <a:p>
            <a:endParaRPr lang="en-US" dirty="0"/>
          </a:p>
        </p:txBody>
      </p:sp>
      <p:pic>
        <p:nvPicPr>
          <p:cNvPr id="4" name="Picture 3" descr="Conceptual view of an Operating System"/>
          <p:cNvPicPr/>
          <p:nvPr/>
        </p:nvPicPr>
        <p:blipFill>
          <a:blip r:embed="rId2">
            <a:extLst>
              <a:ext uri="{28A0092B-C50C-407E-A947-70E740481C1C}">
                <a14:useLocalDpi xmlns:a14="http://schemas.microsoft.com/office/drawing/2010/main" val="0"/>
              </a:ext>
            </a:extLst>
          </a:blip>
          <a:srcRect/>
          <a:stretch>
            <a:fillRect/>
          </a:stretch>
        </p:blipFill>
        <p:spPr bwMode="auto">
          <a:xfrm>
            <a:off x="2402541" y="2223247"/>
            <a:ext cx="4858871" cy="4482353"/>
          </a:xfrm>
          <a:prstGeom prst="rect">
            <a:avLst/>
          </a:prstGeom>
          <a:noFill/>
          <a:ln>
            <a:noFill/>
          </a:ln>
        </p:spPr>
      </p:pic>
    </p:spTree>
    <p:extLst>
      <p:ext uri="{BB962C8B-B14F-4D97-AF65-F5344CB8AC3E}">
        <p14:creationId xmlns:p14="http://schemas.microsoft.com/office/powerpoint/2010/main" val="3049357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4904"/>
            <a:ext cx="8596668" cy="799476"/>
          </a:xfrm>
        </p:spPr>
        <p:txBody>
          <a:bodyPr>
            <a:normAutofit/>
          </a:bodyPr>
          <a:lstStyle/>
          <a:p>
            <a:r>
              <a:rPr lang="en-US" b="1" dirty="0"/>
              <a:t>Network operating </a:t>
            </a:r>
            <a:r>
              <a:rPr lang="en-US" b="1" dirty="0" smtClean="0"/>
              <a:t>System</a:t>
            </a:r>
            <a:endParaRPr lang="en-US" dirty="0"/>
          </a:p>
        </p:txBody>
      </p:sp>
      <p:sp>
        <p:nvSpPr>
          <p:cNvPr id="3" name="Content Placeholder 2"/>
          <p:cNvSpPr>
            <a:spLocks noGrp="1"/>
          </p:cNvSpPr>
          <p:nvPr>
            <p:ph idx="1"/>
          </p:nvPr>
        </p:nvSpPr>
        <p:spPr>
          <a:xfrm>
            <a:off x="677334" y="1184223"/>
            <a:ext cx="8596668" cy="4857139"/>
          </a:xfrm>
        </p:spPr>
        <p:txBody>
          <a:bodyPr>
            <a:normAutofit/>
          </a:bodyPr>
          <a:lstStyle/>
          <a:p>
            <a:r>
              <a:rPr lang="en-US" dirty="0" smtClean="0"/>
              <a:t>A </a:t>
            </a:r>
            <a:r>
              <a:rPr lang="en-US" dirty="0"/>
              <a:t>Network Operating System runs on a server and provides the server the capability to manage data, users, groups, security, applications, and other networking functions. </a:t>
            </a:r>
            <a:endParaRPr lang="en-US" dirty="0" smtClean="0"/>
          </a:p>
          <a:p>
            <a:r>
              <a:rPr lang="en-US" dirty="0" smtClean="0"/>
              <a:t>The </a:t>
            </a:r>
            <a:r>
              <a:rPr lang="en-US" dirty="0"/>
              <a:t>primary purpose of the network operating system is to allow shared file and printer access among multiple computers in a network, typically a local area network (LAN), a private network or to other networks.</a:t>
            </a:r>
          </a:p>
          <a:p>
            <a:endParaRPr lang="en-US" dirty="0"/>
          </a:p>
          <a:p>
            <a:r>
              <a:rPr lang="en-US" dirty="0"/>
              <a:t>Examples of network operating systems </a:t>
            </a:r>
            <a:r>
              <a:rPr lang="en-US" dirty="0" smtClean="0"/>
              <a:t>include:</a:t>
            </a:r>
          </a:p>
          <a:p>
            <a:pPr lvl="1"/>
            <a:r>
              <a:rPr lang="en-US" dirty="0" smtClean="0"/>
              <a:t>Microsoft </a:t>
            </a:r>
            <a:r>
              <a:rPr lang="en-US" dirty="0"/>
              <a:t>Windows Server 2003, Microsoft Windows Server 2008,2012, UNIX, Linux, Mac OS X, Novell NetWare, and BSD</a:t>
            </a:r>
            <a:r>
              <a:rPr lang="en-US" dirty="0" smtClean="0"/>
              <a:t>.</a:t>
            </a:r>
            <a:endParaRPr lang="en-US" dirty="0"/>
          </a:p>
        </p:txBody>
      </p:sp>
    </p:spTree>
    <p:extLst>
      <p:ext uri="{BB962C8B-B14F-4D97-AF65-F5344CB8AC3E}">
        <p14:creationId xmlns:p14="http://schemas.microsoft.com/office/powerpoint/2010/main" val="1257058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4415"/>
          </a:xfrm>
        </p:spPr>
        <p:txBody>
          <a:bodyPr>
            <a:normAutofit fontScale="90000"/>
          </a:bodyPr>
          <a:lstStyle/>
          <a:p>
            <a:r>
              <a:rPr lang="en-US" b="1" dirty="0"/>
              <a:t>A</a:t>
            </a:r>
            <a:r>
              <a:rPr lang="en-US" b="1" dirty="0" smtClean="0"/>
              <a:t>dvantages </a:t>
            </a:r>
            <a:r>
              <a:rPr lang="en-US" b="1" dirty="0"/>
              <a:t>of network operating </a:t>
            </a:r>
            <a:r>
              <a:rPr lang="en-US" b="1" dirty="0" smtClean="0"/>
              <a:t>systems</a:t>
            </a:r>
            <a:r>
              <a:rPr lang="en-US" dirty="0"/>
              <a:t/>
            </a:r>
            <a:br>
              <a:rPr lang="en-US" dirty="0"/>
            </a:br>
            <a:endParaRPr lang="en-US" dirty="0"/>
          </a:p>
        </p:txBody>
      </p:sp>
      <p:sp>
        <p:nvSpPr>
          <p:cNvPr id="3" name="Content Placeholder 2"/>
          <p:cNvSpPr>
            <a:spLocks noGrp="1"/>
          </p:cNvSpPr>
          <p:nvPr>
            <p:ph idx="1"/>
          </p:nvPr>
        </p:nvSpPr>
        <p:spPr>
          <a:xfrm>
            <a:off x="677334" y="1354016"/>
            <a:ext cx="8596668" cy="4044462"/>
          </a:xfrm>
        </p:spPr>
        <p:txBody>
          <a:bodyPr/>
          <a:lstStyle/>
          <a:p>
            <a:r>
              <a:rPr lang="en-US" dirty="0" smtClean="0"/>
              <a:t>Centralized </a:t>
            </a:r>
            <a:r>
              <a:rPr lang="en-US" dirty="0"/>
              <a:t>servers are highly stable.</a:t>
            </a:r>
          </a:p>
          <a:p>
            <a:r>
              <a:rPr lang="en-US" dirty="0"/>
              <a:t>Security is server managed.</a:t>
            </a:r>
          </a:p>
          <a:p>
            <a:r>
              <a:rPr lang="en-US" dirty="0"/>
              <a:t>Upgrades to new technologies and hardware can be easily integrated into the system.</a:t>
            </a:r>
          </a:p>
          <a:p>
            <a:r>
              <a:rPr lang="en-US" dirty="0"/>
              <a:t>Remote access to servers is possible from different locations and types of systems.</a:t>
            </a:r>
          </a:p>
          <a:p>
            <a:endParaRPr lang="en-US" dirty="0"/>
          </a:p>
        </p:txBody>
      </p:sp>
    </p:spTree>
    <p:extLst>
      <p:ext uri="{BB962C8B-B14F-4D97-AF65-F5344CB8AC3E}">
        <p14:creationId xmlns:p14="http://schemas.microsoft.com/office/powerpoint/2010/main" val="3845634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885"/>
            <a:ext cx="8596668" cy="889417"/>
          </a:xfrm>
        </p:spPr>
        <p:txBody>
          <a:bodyPr>
            <a:normAutofit fontScale="90000"/>
          </a:bodyPr>
          <a:lstStyle/>
          <a:p>
            <a:r>
              <a:rPr lang="en-US" b="1" dirty="0"/>
              <a:t>D</a:t>
            </a:r>
            <a:r>
              <a:rPr lang="en-US" b="1" dirty="0" smtClean="0"/>
              <a:t>isadvantages </a:t>
            </a:r>
            <a:r>
              <a:rPr lang="en-US" b="1" dirty="0"/>
              <a:t>of network operating </a:t>
            </a:r>
            <a:r>
              <a:rPr lang="en-US" b="1" dirty="0" smtClean="0"/>
              <a:t>systems</a:t>
            </a:r>
            <a:r>
              <a:rPr lang="en-US" dirty="0"/>
              <a:t/>
            </a:r>
            <a:br>
              <a:rPr lang="en-US" dirty="0"/>
            </a:br>
            <a:endParaRPr lang="en-US" b="1" dirty="0"/>
          </a:p>
        </p:txBody>
      </p:sp>
      <p:sp>
        <p:nvSpPr>
          <p:cNvPr id="3" name="Content Placeholder 2"/>
          <p:cNvSpPr>
            <a:spLocks noGrp="1"/>
          </p:cNvSpPr>
          <p:nvPr>
            <p:ph idx="1"/>
          </p:nvPr>
        </p:nvSpPr>
        <p:spPr>
          <a:xfrm>
            <a:off x="677334" y="1244185"/>
            <a:ext cx="8596668" cy="4797178"/>
          </a:xfrm>
        </p:spPr>
        <p:txBody>
          <a:bodyPr>
            <a:normAutofit/>
          </a:bodyPr>
          <a:lstStyle/>
          <a:p>
            <a:r>
              <a:rPr lang="en-US" dirty="0" smtClean="0"/>
              <a:t>High </a:t>
            </a:r>
            <a:r>
              <a:rPr lang="en-US" dirty="0"/>
              <a:t>cost of buying and running a server.</a:t>
            </a:r>
          </a:p>
          <a:p>
            <a:r>
              <a:rPr lang="en-US" dirty="0"/>
              <a:t>Dependency on a central location for most operations.</a:t>
            </a:r>
          </a:p>
          <a:p>
            <a:r>
              <a:rPr lang="en-US" dirty="0"/>
              <a:t>Regular maintenance and updates are required</a:t>
            </a:r>
            <a:r>
              <a:rPr lang="en-US" dirty="0" smtClean="0"/>
              <a:t>.</a:t>
            </a:r>
            <a:endParaRPr lang="en-US" dirty="0"/>
          </a:p>
        </p:txBody>
      </p:sp>
    </p:spTree>
    <p:extLst>
      <p:ext uri="{BB962C8B-B14F-4D97-AF65-F5344CB8AC3E}">
        <p14:creationId xmlns:p14="http://schemas.microsoft.com/office/powerpoint/2010/main" val="3946054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9856"/>
            <a:ext cx="8596668" cy="739514"/>
          </a:xfrm>
        </p:spPr>
        <p:txBody>
          <a:bodyPr>
            <a:normAutofit fontScale="90000"/>
          </a:bodyPr>
          <a:lstStyle/>
          <a:p>
            <a:r>
              <a:rPr lang="en-US" b="1" dirty="0"/>
              <a:t>Real Time operating System</a:t>
            </a:r>
            <a:r>
              <a:rPr lang="en-US" dirty="0"/>
              <a:t/>
            </a:r>
            <a:br>
              <a:rPr lang="en-US" dirty="0"/>
            </a:br>
            <a:endParaRPr lang="en-US" b="1" dirty="0"/>
          </a:p>
        </p:txBody>
      </p:sp>
      <p:sp>
        <p:nvSpPr>
          <p:cNvPr id="3" name="Content Placeholder 2"/>
          <p:cNvSpPr>
            <a:spLocks noGrp="1"/>
          </p:cNvSpPr>
          <p:nvPr>
            <p:ph idx="1"/>
          </p:nvPr>
        </p:nvSpPr>
        <p:spPr>
          <a:xfrm>
            <a:off x="340659" y="1214203"/>
            <a:ext cx="9215717" cy="4827159"/>
          </a:xfrm>
        </p:spPr>
        <p:txBody>
          <a:bodyPr>
            <a:normAutofit/>
          </a:bodyPr>
          <a:lstStyle/>
          <a:p>
            <a:r>
              <a:rPr lang="en-US" dirty="0" smtClean="0"/>
              <a:t>A </a:t>
            </a:r>
            <a:r>
              <a:rPr lang="en-US" dirty="0"/>
              <a:t>real-time system is defined as a data processing system in which the time interval required to process and respond to inputs is so small that it controls the environment. </a:t>
            </a:r>
            <a:endParaRPr lang="en-US" dirty="0" smtClean="0"/>
          </a:p>
          <a:p>
            <a:r>
              <a:rPr lang="en-US" dirty="0" smtClean="0"/>
              <a:t>The </a:t>
            </a:r>
            <a:r>
              <a:rPr lang="en-US" dirty="0"/>
              <a:t>time taken by the system to respond to an input and display of required updated information is termed as the </a:t>
            </a:r>
            <a:r>
              <a:rPr lang="en-US" b="1" dirty="0"/>
              <a:t>response time</a:t>
            </a:r>
            <a:r>
              <a:rPr lang="en-US" dirty="0"/>
              <a:t>. So in this method, the response time is very less as compared to online processing</a:t>
            </a:r>
            <a:r>
              <a:rPr lang="en-US" dirty="0" smtClean="0"/>
              <a:t>.</a:t>
            </a:r>
            <a:endParaRPr lang="en-US" dirty="0"/>
          </a:p>
          <a:p>
            <a:r>
              <a:rPr lang="en-US" dirty="0"/>
              <a:t>Real-time systems are used when there are rigid time requirements on the operation of a processor or the flow of data and real-time systems can be used as a control device in a dedicated application. A real-time operating system must have well-defined, fixed time constraints, otherwise the system will fail. For example, scientific experiments, medical imaging systems, industrial control systems, weapon systems, robots, air traffic control systems, etc</a:t>
            </a:r>
            <a:r>
              <a:rPr lang="en-US" dirty="0" smtClean="0"/>
              <a:t>.</a:t>
            </a:r>
            <a:endParaRPr lang="en-US" dirty="0"/>
          </a:p>
        </p:txBody>
      </p:sp>
    </p:spTree>
    <p:extLst>
      <p:ext uri="{BB962C8B-B14F-4D97-AF65-F5344CB8AC3E}">
        <p14:creationId xmlns:p14="http://schemas.microsoft.com/office/powerpoint/2010/main" val="1777837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29390"/>
          </a:xfrm>
        </p:spPr>
        <p:txBody>
          <a:bodyPr>
            <a:normAutofit fontScale="90000"/>
          </a:bodyPr>
          <a:lstStyle/>
          <a:p>
            <a:r>
              <a:rPr lang="en-US" b="1" dirty="0"/>
              <a:t> </a:t>
            </a:r>
            <a:r>
              <a:rPr lang="en-US" b="1" dirty="0" smtClean="0"/>
              <a:t>Types </a:t>
            </a:r>
            <a:r>
              <a:rPr lang="en-US" b="1" dirty="0"/>
              <a:t>of real-time operating systems.</a:t>
            </a:r>
            <a:r>
              <a:rPr lang="en-US" dirty="0"/>
              <a:t/>
            </a:r>
            <a:br>
              <a:rPr lang="en-US" dirty="0"/>
            </a:br>
            <a:endParaRPr lang="en-US" b="1" dirty="0"/>
          </a:p>
        </p:txBody>
      </p:sp>
      <p:sp>
        <p:nvSpPr>
          <p:cNvPr id="3" name="Content Placeholder 2"/>
          <p:cNvSpPr>
            <a:spLocks noGrp="1"/>
          </p:cNvSpPr>
          <p:nvPr>
            <p:ph idx="1"/>
          </p:nvPr>
        </p:nvSpPr>
        <p:spPr>
          <a:xfrm>
            <a:off x="677334" y="1349115"/>
            <a:ext cx="8596668" cy="4886793"/>
          </a:xfrm>
        </p:spPr>
        <p:txBody>
          <a:bodyPr>
            <a:normAutofit/>
          </a:bodyPr>
          <a:lstStyle/>
          <a:p>
            <a:r>
              <a:rPr lang="en-US" b="1" dirty="0" smtClean="0"/>
              <a:t>Hard </a:t>
            </a:r>
            <a:r>
              <a:rPr lang="en-US" b="1" dirty="0"/>
              <a:t>real-time systems</a:t>
            </a:r>
            <a:endParaRPr lang="en-US" dirty="0"/>
          </a:p>
          <a:p>
            <a:pPr marL="0" indent="0">
              <a:buNone/>
            </a:pPr>
            <a:r>
              <a:rPr lang="en-US" dirty="0"/>
              <a:t>Hard real-time systems guarantee that critical tasks complete on time. In hard real-time systems, secondary storage is limited or missing and the data is stored in ROM. In these systems, virtual memory is almost never found</a:t>
            </a:r>
            <a:r>
              <a:rPr lang="en-US" dirty="0" smtClean="0"/>
              <a:t>.</a:t>
            </a:r>
          </a:p>
          <a:p>
            <a:pPr marL="0" indent="0">
              <a:buNone/>
            </a:pPr>
            <a:endParaRPr lang="en-US" dirty="0"/>
          </a:p>
          <a:p>
            <a:r>
              <a:rPr lang="en-US" b="1" dirty="0"/>
              <a:t>Soft real-time systems</a:t>
            </a:r>
            <a:endParaRPr lang="en-US" dirty="0"/>
          </a:p>
          <a:p>
            <a:pPr marL="0" indent="0">
              <a:buNone/>
            </a:pPr>
            <a:r>
              <a:rPr lang="en-US" dirty="0"/>
              <a:t>Soft real-time systems are less restrictive. A critical real-time task gets priority over other tasks and retains the priority until it completes. Soft real-time systems have limited utility than hard real-time systems. For example, multimedia, virtual reality, advanced Scientific Projects like undersea exploration and planetary rovers, etc</a:t>
            </a:r>
            <a:r>
              <a:rPr lang="en-US" dirty="0" smtClean="0"/>
              <a:t>.</a:t>
            </a:r>
            <a:endParaRPr lang="en-US" dirty="0"/>
          </a:p>
        </p:txBody>
      </p:sp>
    </p:spTree>
    <p:extLst>
      <p:ext uri="{BB962C8B-B14F-4D97-AF65-F5344CB8AC3E}">
        <p14:creationId xmlns:p14="http://schemas.microsoft.com/office/powerpoint/2010/main" val="130093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829" y="264544"/>
            <a:ext cx="8596668" cy="1029419"/>
          </a:xfrm>
        </p:spPr>
        <p:txBody>
          <a:bodyPr/>
          <a:lstStyle/>
          <a:p>
            <a:r>
              <a:rPr lang="en-US" b="1" dirty="0"/>
              <a:t>Classification of Operating System</a:t>
            </a:r>
            <a:endParaRPr lang="en-US" dirty="0"/>
          </a:p>
        </p:txBody>
      </p:sp>
      <p:sp>
        <p:nvSpPr>
          <p:cNvPr id="3" name="Content Placeholder 2"/>
          <p:cNvSpPr>
            <a:spLocks noGrp="1"/>
          </p:cNvSpPr>
          <p:nvPr>
            <p:ph idx="1"/>
          </p:nvPr>
        </p:nvSpPr>
        <p:spPr>
          <a:xfrm>
            <a:off x="677334" y="1518249"/>
            <a:ext cx="8596668" cy="4523113"/>
          </a:xfrm>
        </p:spPr>
        <p:txBody>
          <a:bodyPr>
            <a:normAutofit fontScale="85000" lnSpcReduction="20000"/>
          </a:bodyPr>
          <a:lstStyle/>
          <a:p>
            <a:pPr marL="0" indent="0">
              <a:buNone/>
            </a:pPr>
            <a:r>
              <a:rPr lang="en-US" dirty="0" smtClean="0"/>
              <a:t>The </a:t>
            </a:r>
            <a:r>
              <a:rPr lang="en-US" dirty="0"/>
              <a:t>two most common types of user interfaces are </a:t>
            </a:r>
            <a:r>
              <a:rPr lang="en-US" b="1" dirty="0" smtClean="0"/>
              <a:t>graphical</a:t>
            </a:r>
            <a:r>
              <a:rPr lang="en-US" dirty="0" smtClean="0"/>
              <a:t> </a:t>
            </a:r>
            <a:r>
              <a:rPr lang="en-US" dirty="0"/>
              <a:t>and </a:t>
            </a:r>
            <a:r>
              <a:rPr lang="en-US" b="1" dirty="0"/>
              <a:t>command</a:t>
            </a:r>
            <a:r>
              <a:rPr lang="en-US" dirty="0"/>
              <a:t> </a:t>
            </a:r>
            <a:r>
              <a:rPr lang="en-US" b="1" dirty="0"/>
              <a:t>line</a:t>
            </a:r>
            <a:r>
              <a:rPr lang="en-US" dirty="0"/>
              <a:t>. </a:t>
            </a:r>
            <a:endParaRPr lang="en-US" dirty="0" smtClean="0"/>
          </a:p>
          <a:p>
            <a:pPr marL="0" indent="0">
              <a:buNone/>
            </a:pPr>
            <a:r>
              <a:rPr lang="en-US" b="1" dirty="0" smtClean="0"/>
              <a:t>1</a:t>
            </a:r>
            <a:r>
              <a:rPr lang="en-US" b="1" dirty="0"/>
              <a:t>) Graphical user Interfaces (GUI</a:t>
            </a:r>
            <a:r>
              <a:rPr lang="en-US" b="1" dirty="0" smtClean="0"/>
              <a:t>):</a:t>
            </a:r>
          </a:p>
          <a:p>
            <a:r>
              <a:rPr lang="en-US" dirty="0" smtClean="0"/>
              <a:t>Most </a:t>
            </a:r>
            <a:r>
              <a:rPr lang="en-US" dirty="0"/>
              <a:t>common interface used in versions of; </a:t>
            </a:r>
          </a:p>
          <a:p>
            <a:pPr lvl="1"/>
            <a:r>
              <a:rPr lang="en-US" dirty="0" smtClean="0"/>
              <a:t>Windows</a:t>
            </a:r>
            <a:r>
              <a:rPr lang="en-US" dirty="0"/>
              <a:t>, MAC OS, in some versions of  LINUX and </a:t>
            </a:r>
            <a:r>
              <a:rPr lang="en-US" dirty="0" smtClean="0"/>
              <a:t>UNIX.</a:t>
            </a:r>
          </a:p>
          <a:p>
            <a:r>
              <a:rPr lang="en-US" dirty="0" smtClean="0"/>
              <a:t>Uses </a:t>
            </a:r>
            <a:r>
              <a:rPr lang="en-US" dirty="0"/>
              <a:t>a mouse to work with graphical objects such as windows, menus, icons, buttons and other </a:t>
            </a:r>
            <a:r>
              <a:rPr lang="en-US" dirty="0" smtClean="0"/>
              <a:t>tools.</a:t>
            </a:r>
          </a:p>
          <a:p>
            <a:pPr marL="0" indent="0">
              <a:buNone/>
            </a:pPr>
            <a:r>
              <a:rPr lang="en-US" b="1" dirty="0" smtClean="0"/>
              <a:t>Advantage</a:t>
            </a:r>
            <a:endParaRPr lang="en-US" b="1" dirty="0" smtClean="0"/>
          </a:p>
          <a:p>
            <a:r>
              <a:rPr lang="en-US" dirty="0" smtClean="0"/>
              <a:t>It </a:t>
            </a:r>
            <a:r>
              <a:rPr lang="en-US" dirty="0"/>
              <a:t>frees a computer user from memorizing and typing text </a:t>
            </a:r>
            <a:r>
              <a:rPr lang="en-US" dirty="0" smtClean="0"/>
              <a:t>commands</a:t>
            </a:r>
            <a:r>
              <a:rPr lang="en-US" dirty="0" smtClean="0"/>
              <a:t>.</a:t>
            </a:r>
          </a:p>
          <a:p>
            <a:r>
              <a:rPr lang="en-US" dirty="0" smtClean="0"/>
              <a:t>It is user friendly</a:t>
            </a:r>
          </a:p>
          <a:p>
            <a:r>
              <a:rPr lang="en-US" dirty="0"/>
              <a:t>Can use Shortcuts to open programs or documents.</a:t>
            </a:r>
          </a:p>
          <a:p>
            <a:r>
              <a:rPr lang="en-US" dirty="0"/>
              <a:t>It enables task switching. </a:t>
            </a:r>
            <a:endParaRPr lang="en-US" dirty="0" smtClean="0"/>
          </a:p>
          <a:p>
            <a:pPr marL="0" indent="0">
              <a:buNone/>
            </a:pPr>
            <a:r>
              <a:rPr lang="en-US" b="1" dirty="0" smtClean="0"/>
              <a:t>However </a:t>
            </a:r>
            <a:endParaRPr lang="en-US" b="1" dirty="0"/>
          </a:p>
          <a:p>
            <a:r>
              <a:rPr lang="en-US" dirty="0" smtClean="0"/>
              <a:t>It takes up a large disk space</a:t>
            </a:r>
          </a:p>
          <a:p>
            <a:r>
              <a:rPr lang="en-US" dirty="0" smtClean="0"/>
              <a:t>It consumes a lot of memory</a:t>
            </a:r>
          </a:p>
          <a:p>
            <a:r>
              <a:rPr lang="en-US" dirty="0" smtClean="0"/>
              <a:t>It is less secure than Command Line Interface.</a:t>
            </a:r>
            <a:endParaRPr lang="en-US" dirty="0"/>
          </a:p>
        </p:txBody>
      </p:sp>
    </p:spTree>
    <p:extLst>
      <p:ext uri="{BB962C8B-B14F-4D97-AF65-F5344CB8AC3E}">
        <p14:creationId xmlns:p14="http://schemas.microsoft.com/office/powerpoint/2010/main" val="29808509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903" y="504316"/>
            <a:ext cx="8753384" cy="6034507"/>
          </a:xfrm>
        </p:spPr>
      </p:pic>
    </p:spTree>
    <p:extLst>
      <p:ext uri="{BB962C8B-B14F-4D97-AF65-F5344CB8AC3E}">
        <p14:creationId xmlns:p14="http://schemas.microsoft.com/office/powerpoint/2010/main" val="11747541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Graphical User Interface</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 User </a:t>
            </a:r>
            <a:r>
              <a:rPr lang="en-US" b="1" dirty="0"/>
              <a:t>Interface -GUI </a:t>
            </a:r>
            <a:r>
              <a:rPr lang="en-US" b="1" dirty="0" smtClean="0"/>
              <a:t>Tools</a:t>
            </a:r>
          </a:p>
          <a:p>
            <a:r>
              <a:rPr lang="en-US" b="1" dirty="0" smtClean="0"/>
              <a:t>Icons</a:t>
            </a:r>
            <a:r>
              <a:rPr lang="en-US" dirty="0" smtClean="0"/>
              <a:t> </a:t>
            </a:r>
            <a:r>
              <a:rPr lang="en-US" dirty="0"/>
              <a:t>are pictures that represent computer resources, such as printers</a:t>
            </a:r>
            <a:r>
              <a:rPr lang="en-US" dirty="0" smtClean="0"/>
              <a:t>, documents and programs</a:t>
            </a:r>
            <a:r>
              <a:rPr lang="en-US" dirty="0"/>
              <a:t>. </a:t>
            </a:r>
            <a:endParaRPr lang="en-US" dirty="0" smtClean="0"/>
          </a:p>
          <a:p>
            <a:r>
              <a:rPr lang="en-US" dirty="0" smtClean="0"/>
              <a:t>You </a:t>
            </a:r>
            <a:r>
              <a:rPr lang="en-US" dirty="0"/>
              <a:t>double-click an icon to choose (</a:t>
            </a:r>
            <a:r>
              <a:rPr lang="en-US" dirty="0" smtClean="0"/>
              <a:t>activate) it, for instance</a:t>
            </a:r>
            <a:r>
              <a:rPr lang="en-US" dirty="0"/>
              <a:t>,</a:t>
            </a:r>
            <a:r>
              <a:rPr lang="en-US" dirty="0" smtClean="0"/>
              <a:t> to launch a program</a:t>
            </a:r>
            <a:r>
              <a:rPr lang="en-US" dirty="0"/>
              <a:t>. </a:t>
            </a:r>
            <a:endParaRPr lang="en-US" dirty="0" smtClean="0"/>
          </a:p>
          <a:p>
            <a:r>
              <a:rPr lang="en-US" dirty="0" smtClean="0"/>
              <a:t>The </a:t>
            </a:r>
            <a:r>
              <a:rPr lang="en-US" dirty="0"/>
              <a:t>Windows operating system offers two unique tools, called the taskbar and </a:t>
            </a:r>
            <a:r>
              <a:rPr lang="en-US" b="1" dirty="0" smtClean="0"/>
              <a:t>Start button</a:t>
            </a:r>
            <a:r>
              <a:rPr lang="en-US" dirty="0" smtClean="0"/>
              <a:t> </a:t>
            </a:r>
            <a:r>
              <a:rPr lang="en-US" dirty="0"/>
              <a:t>which help you </a:t>
            </a:r>
            <a:r>
              <a:rPr lang="en-US" dirty="0" smtClean="0"/>
              <a:t>run and </a:t>
            </a:r>
            <a:r>
              <a:rPr lang="en-US" dirty="0"/>
              <a:t>manage </a:t>
            </a:r>
            <a:r>
              <a:rPr lang="en-US" dirty="0" smtClean="0"/>
              <a:t>programs.</a:t>
            </a:r>
          </a:p>
          <a:p>
            <a:r>
              <a:rPr lang="en-US" dirty="0" smtClean="0"/>
              <a:t>A </a:t>
            </a:r>
            <a:r>
              <a:rPr lang="en-US" b="1" dirty="0" smtClean="0"/>
              <a:t>menu</a:t>
            </a:r>
            <a:r>
              <a:rPr lang="en-US" dirty="0" smtClean="0"/>
              <a:t> groups </a:t>
            </a:r>
            <a:r>
              <a:rPr lang="en-US" dirty="0"/>
              <a:t>related commands. For example, the File menu's commands let you open, save, and print document files</a:t>
            </a:r>
            <a:r>
              <a:rPr lang="en-US" dirty="0" smtClean="0"/>
              <a:t>.</a:t>
            </a:r>
          </a:p>
          <a:p>
            <a:r>
              <a:rPr lang="en-US" dirty="0" smtClean="0"/>
              <a:t>In </a:t>
            </a:r>
            <a:r>
              <a:rPr lang="en-US" dirty="0"/>
              <a:t>programs designed for the same GUI, menus and commands are similar from one program to another.</a:t>
            </a:r>
          </a:p>
          <a:p>
            <a:endParaRPr lang="en-US" dirty="0"/>
          </a:p>
        </p:txBody>
      </p:sp>
    </p:spTree>
    <p:extLst>
      <p:ext uri="{BB962C8B-B14F-4D97-AF65-F5344CB8AC3E}">
        <p14:creationId xmlns:p14="http://schemas.microsoft.com/office/powerpoint/2010/main" val="37231263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82" y="212785"/>
            <a:ext cx="8596668" cy="667109"/>
          </a:xfrm>
        </p:spPr>
        <p:txBody>
          <a:bodyPr/>
          <a:lstStyle/>
          <a:p>
            <a:r>
              <a:rPr lang="en-US" b="1" dirty="0" smtClean="0"/>
              <a:t>Command </a:t>
            </a:r>
            <a:r>
              <a:rPr lang="en-US" b="1" dirty="0"/>
              <a:t>Line Interface</a:t>
            </a:r>
            <a:endParaRPr lang="en-US" dirty="0"/>
          </a:p>
        </p:txBody>
      </p:sp>
      <p:sp>
        <p:nvSpPr>
          <p:cNvPr id="3" name="Content Placeholder 2"/>
          <p:cNvSpPr>
            <a:spLocks noGrp="1"/>
          </p:cNvSpPr>
          <p:nvPr>
            <p:ph idx="1"/>
          </p:nvPr>
        </p:nvSpPr>
        <p:spPr>
          <a:xfrm>
            <a:off x="677334" y="1069675"/>
            <a:ext cx="8596668" cy="5647648"/>
          </a:xfrm>
        </p:spPr>
        <p:txBody>
          <a:bodyPr>
            <a:normAutofit/>
          </a:bodyPr>
          <a:lstStyle/>
          <a:p>
            <a:r>
              <a:rPr lang="en-US" dirty="0" smtClean="0"/>
              <a:t>Older </a:t>
            </a:r>
            <a:r>
              <a:rPr lang="en-US" dirty="0"/>
              <a:t>interface used in </a:t>
            </a:r>
            <a:r>
              <a:rPr lang="en-US" dirty="0" smtClean="0"/>
              <a:t>MS-DOS, Linux, UNIX </a:t>
            </a:r>
          </a:p>
          <a:p>
            <a:r>
              <a:rPr lang="en-US" dirty="0" smtClean="0"/>
              <a:t>User </a:t>
            </a:r>
            <a:r>
              <a:rPr lang="en-US" dirty="0"/>
              <a:t>types commands at a </a:t>
            </a:r>
            <a:r>
              <a:rPr lang="en-US" dirty="0" smtClean="0"/>
              <a:t>prompted to execute tasks.</a:t>
            </a:r>
          </a:p>
          <a:p>
            <a:r>
              <a:rPr lang="en-US" dirty="0" smtClean="0"/>
              <a:t>User </a:t>
            </a:r>
            <a:r>
              <a:rPr lang="en-US" dirty="0"/>
              <a:t>must remember all </a:t>
            </a:r>
            <a:r>
              <a:rPr lang="en-US" dirty="0" smtClean="0"/>
              <a:t>commands</a:t>
            </a:r>
            <a:r>
              <a:rPr lang="en-US" dirty="0" smtClean="0"/>
              <a:t>.</a:t>
            </a:r>
          </a:p>
          <a:p>
            <a:r>
              <a:rPr lang="en-US" dirty="0" smtClean="0"/>
              <a:t>It is secure, reliable and stable.</a:t>
            </a:r>
            <a:endParaRPr lang="en-US" dirty="0" smtClean="0"/>
          </a:p>
          <a:p>
            <a:r>
              <a:rPr lang="en-US" dirty="0" smtClean="0"/>
              <a:t>Windows </a:t>
            </a:r>
            <a:r>
              <a:rPr lang="en-US" dirty="0"/>
              <a:t>also has an optional command prompt that can be used by administrators to run non-GUI programs for managing and </a:t>
            </a:r>
            <a:r>
              <a:rPr lang="en-US" dirty="0" smtClean="0"/>
              <a:t>troubleshooting windows.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204" y="3675186"/>
            <a:ext cx="4676422" cy="2846264"/>
          </a:xfrm>
          <a:prstGeom prst="rect">
            <a:avLst/>
          </a:prstGeom>
        </p:spPr>
      </p:pic>
    </p:spTree>
    <p:extLst>
      <p:ext uri="{BB962C8B-B14F-4D97-AF65-F5344CB8AC3E}">
        <p14:creationId xmlns:p14="http://schemas.microsoft.com/office/powerpoint/2010/main" val="3515162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4815"/>
            <a:ext cx="8596668" cy="638908"/>
          </a:xfrm>
        </p:spPr>
        <p:txBody>
          <a:bodyPr>
            <a:normAutofit fontScale="90000"/>
          </a:bodyPr>
          <a:lstStyle/>
          <a:p>
            <a:r>
              <a:rPr lang="en-US" b="1" dirty="0" smtClean="0"/>
              <a:t>Types of Operating system</a:t>
            </a:r>
            <a:endParaRPr lang="en-US" b="1" dirty="0"/>
          </a:p>
        </p:txBody>
      </p:sp>
      <p:sp>
        <p:nvSpPr>
          <p:cNvPr id="3" name="Content Placeholder 2"/>
          <p:cNvSpPr>
            <a:spLocks noGrp="1"/>
          </p:cNvSpPr>
          <p:nvPr>
            <p:ph idx="1"/>
          </p:nvPr>
        </p:nvSpPr>
        <p:spPr>
          <a:xfrm>
            <a:off x="677334" y="773723"/>
            <a:ext cx="8596668" cy="5662246"/>
          </a:xfrm>
        </p:spPr>
        <p:txBody>
          <a:bodyPr>
            <a:normAutofit fontScale="92500" lnSpcReduction="10000"/>
          </a:bodyPr>
          <a:lstStyle/>
          <a:p>
            <a:r>
              <a:rPr lang="en-US" b="1" dirty="0"/>
              <a:t>Windows:</a:t>
            </a:r>
            <a:endParaRPr lang="en-US" dirty="0"/>
          </a:p>
          <a:p>
            <a:pPr lvl="1"/>
            <a:r>
              <a:rPr lang="en-US" dirty="0"/>
              <a:t>Developed by Microsoft, commonly used on personal computers.</a:t>
            </a:r>
          </a:p>
          <a:p>
            <a:r>
              <a:rPr lang="en-US" b="1" dirty="0"/>
              <a:t>Linux:</a:t>
            </a:r>
            <a:endParaRPr lang="en-US" dirty="0"/>
          </a:p>
          <a:p>
            <a:pPr lvl="1"/>
            <a:r>
              <a:rPr lang="en-US" dirty="0"/>
              <a:t>Open-source OS kernel used in various distributions (distros).</a:t>
            </a:r>
          </a:p>
          <a:p>
            <a:pPr lvl="1"/>
            <a:r>
              <a:rPr lang="en-US" dirty="0"/>
              <a:t>Widely used in servers and embedded systems.</a:t>
            </a:r>
          </a:p>
          <a:p>
            <a:r>
              <a:rPr lang="en-US" b="1" dirty="0"/>
              <a:t>M</a:t>
            </a:r>
            <a:r>
              <a:rPr lang="en-US" b="1" dirty="0" smtClean="0"/>
              <a:t>acOS</a:t>
            </a:r>
            <a:r>
              <a:rPr lang="en-US" b="1" dirty="0"/>
              <a:t>:</a:t>
            </a:r>
            <a:endParaRPr lang="en-US" dirty="0"/>
          </a:p>
          <a:p>
            <a:pPr lvl="1"/>
            <a:r>
              <a:rPr lang="en-US" dirty="0"/>
              <a:t>Developed by Apple, used on Macintosh computers.</a:t>
            </a:r>
          </a:p>
          <a:p>
            <a:r>
              <a:rPr lang="en-US" b="1" dirty="0"/>
              <a:t>UNIX:</a:t>
            </a:r>
            <a:endParaRPr lang="en-US" dirty="0"/>
          </a:p>
          <a:p>
            <a:pPr lvl="1"/>
            <a:r>
              <a:rPr lang="en-US" dirty="0"/>
              <a:t>A powerful, multi-user, and multitasking operating system.</a:t>
            </a:r>
          </a:p>
          <a:p>
            <a:pPr lvl="1"/>
            <a:r>
              <a:rPr lang="en-US" dirty="0"/>
              <a:t>Used in servers, workstations, and mainframes.</a:t>
            </a:r>
          </a:p>
          <a:p>
            <a:r>
              <a:rPr lang="en-US" b="1" dirty="0"/>
              <a:t>Android:</a:t>
            </a:r>
            <a:endParaRPr lang="en-US" dirty="0"/>
          </a:p>
          <a:p>
            <a:pPr lvl="1"/>
            <a:r>
              <a:rPr lang="en-US" dirty="0"/>
              <a:t>A mobile operating system based on the Linux kernel.</a:t>
            </a:r>
          </a:p>
          <a:p>
            <a:r>
              <a:rPr lang="en-US" b="1" dirty="0"/>
              <a:t>iOS:</a:t>
            </a:r>
            <a:endParaRPr lang="en-US" dirty="0"/>
          </a:p>
          <a:p>
            <a:pPr lvl="1"/>
            <a:r>
              <a:rPr lang="en-US" dirty="0"/>
              <a:t>Developed by Apple, used on iPhones and iPads.</a:t>
            </a:r>
          </a:p>
          <a:p>
            <a:r>
              <a:rPr lang="en-US" b="1" dirty="0"/>
              <a:t>RTOS (Real-Time Operating System):</a:t>
            </a:r>
            <a:endParaRPr lang="en-US" dirty="0"/>
          </a:p>
          <a:p>
            <a:pPr lvl="1"/>
            <a:r>
              <a:rPr lang="en-US" dirty="0"/>
              <a:t>Designed for real-time applications with precise timing requirements.</a:t>
            </a:r>
          </a:p>
          <a:p>
            <a:endParaRPr lang="en-US" dirty="0"/>
          </a:p>
        </p:txBody>
      </p:sp>
    </p:spTree>
    <p:extLst>
      <p:ext uri="{BB962C8B-B14F-4D97-AF65-F5344CB8AC3E}">
        <p14:creationId xmlns:p14="http://schemas.microsoft.com/office/powerpoint/2010/main" val="304783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4866"/>
            <a:ext cx="8596668" cy="889416"/>
          </a:xfrm>
        </p:spPr>
        <p:txBody>
          <a:bodyPr/>
          <a:lstStyle/>
          <a:p>
            <a:r>
              <a:rPr lang="en-US" b="1" dirty="0" smtClean="0"/>
              <a:t>Layered Operating System</a:t>
            </a:r>
            <a:endParaRPr lang="en-US" b="1" dirty="0"/>
          </a:p>
        </p:txBody>
      </p:sp>
      <p:sp>
        <p:nvSpPr>
          <p:cNvPr id="3" name="Content Placeholder 2"/>
          <p:cNvSpPr>
            <a:spLocks noGrp="1"/>
          </p:cNvSpPr>
          <p:nvPr>
            <p:ph idx="1"/>
          </p:nvPr>
        </p:nvSpPr>
        <p:spPr>
          <a:xfrm>
            <a:off x="677334" y="1094283"/>
            <a:ext cx="8596668" cy="4947080"/>
          </a:xfrm>
        </p:spPr>
        <p:txBody>
          <a:bodyPr/>
          <a:lstStyle/>
          <a:p>
            <a:pPr marL="0" indent="0">
              <a:buNone/>
            </a:pPr>
            <a:r>
              <a:rPr lang="en-US" b="1" u="sng" dirty="0"/>
              <a:t>What is a layered operating system:</a:t>
            </a:r>
            <a:endParaRPr lang="en-US" dirty="0"/>
          </a:p>
          <a:p>
            <a:r>
              <a:rPr lang="en-US" dirty="0"/>
              <a:t>An operating system that has different types of layers for handling system software and user software is known as a layered operating system. The lower layers are responsible for handling core system software while the above layers are responsible for handling application software. A single layer can only interact with the layer above or below that layer.</a:t>
            </a:r>
          </a:p>
          <a:p>
            <a:r>
              <a:rPr lang="en-US" dirty="0"/>
              <a:t>Before the layered structure, there were two types of system:-</a:t>
            </a:r>
          </a:p>
          <a:p>
            <a:pPr lvl="1"/>
            <a:r>
              <a:rPr lang="en-US" dirty="0"/>
              <a:t>Monolithic structure (UNIX)</a:t>
            </a:r>
          </a:p>
          <a:p>
            <a:pPr lvl="1"/>
            <a:r>
              <a:rPr lang="en-US" dirty="0"/>
              <a:t>Simple structure (MS-DOS)</a:t>
            </a:r>
          </a:p>
          <a:p>
            <a:pPr marL="0" indent="0">
              <a:buNone/>
            </a:pPr>
            <a:r>
              <a:rPr lang="en-US" b="1" u="sng" dirty="0"/>
              <a:t>Examples of the layered operating system:-</a:t>
            </a:r>
            <a:endParaRPr lang="en-US" dirty="0"/>
          </a:p>
          <a:p>
            <a:pPr lvl="0"/>
            <a:r>
              <a:rPr lang="en-US" dirty="0"/>
              <a:t>Windows NT operating system</a:t>
            </a:r>
          </a:p>
          <a:p>
            <a:endParaRPr lang="en-US" dirty="0"/>
          </a:p>
        </p:txBody>
      </p:sp>
    </p:spTree>
    <p:extLst>
      <p:ext uri="{BB962C8B-B14F-4D97-AF65-F5344CB8AC3E}">
        <p14:creationId xmlns:p14="http://schemas.microsoft.com/office/powerpoint/2010/main" val="3024864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7569"/>
            <a:ext cx="8596668" cy="638908"/>
          </a:xfrm>
        </p:spPr>
        <p:txBody>
          <a:bodyPr>
            <a:normAutofit fontScale="90000"/>
          </a:bodyPr>
          <a:lstStyle/>
          <a:p>
            <a:r>
              <a:rPr lang="en-US" b="1" dirty="0"/>
              <a:t>Operating systems programs</a:t>
            </a:r>
            <a:endParaRPr lang="en-US" dirty="0"/>
          </a:p>
        </p:txBody>
      </p:sp>
      <p:sp>
        <p:nvSpPr>
          <p:cNvPr id="3" name="Content Placeholder 2"/>
          <p:cNvSpPr>
            <a:spLocks noGrp="1"/>
          </p:cNvSpPr>
          <p:nvPr>
            <p:ph idx="1"/>
          </p:nvPr>
        </p:nvSpPr>
        <p:spPr>
          <a:xfrm>
            <a:off x="404446" y="826477"/>
            <a:ext cx="9267092" cy="5679831"/>
          </a:xfrm>
        </p:spPr>
        <p:txBody>
          <a:bodyPr>
            <a:normAutofit/>
          </a:bodyPr>
          <a:lstStyle/>
          <a:p>
            <a:r>
              <a:rPr lang="en-US" dirty="0"/>
              <a:t>Operating systems consist of various programs and components that work together to manage the computer's resources and provide a platform for running applications. Here are some essential programs and components found in operating systems:</a:t>
            </a:r>
          </a:p>
          <a:p>
            <a:r>
              <a:rPr lang="en-US" b="1" dirty="0" smtClean="0"/>
              <a:t>Kernel</a:t>
            </a:r>
            <a:endParaRPr lang="en-US" dirty="0"/>
          </a:p>
          <a:p>
            <a:pPr lvl="1"/>
            <a:r>
              <a:rPr lang="en-US" dirty="0"/>
              <a:t>The core component of the operating system that manages hardware resources.</a:t>
            </a:r>
          </a:p>
          <a:p>
            <a:pPr lvl="1"/>
            <a:r>
              <a:rPr lang="en-US" dirty="0"/>
              <a:t>Responsible for process management, memory management, device management, and system calls.</a:t>
            </a:r>
          </a:p>
          <a:p>
            <a:r>
              <a:rPr lang="en-US" b="1" dirty="0" smtClean="0"/>
              <a:t>Shell</a:t>
            </a:r>
            <a:endParaRPr lang="en-US" dirty="0"/>
          </a:p>
          <a:p>
            <a:pPr lvl="1"/>
            <a:r>
              <a:rPr lang="en-US" dirty="0"/>
              <a:t>A command-line interface or user interface that allows users to interact with the operating system by entering commands.</a:t>
            </a:r>
          </a:p>
          <a:p>
            <a:pPr lvl="1"/>
            <a:r>
              <a:rPr lang="en-US" dirty="0"/>
              <a:t>Examples include the Command Prompt in Windows or the Terminal in Unix-like systems.</a:t>
            </a:r>
          </a:p>
          <a:p>
            <a:r>
              <a:rPr lang="en-US" b="1" dirty="0"/>
              <a:t>Device </a:t>
            </a:r>
            <a:r>
              <a:rPr lang="en-US" b="1" dirty="0" smtClean="0"/>
              <a:t>Drivers</a:t>
            </a:r>
            <a:endParaRPr lang="en-US" dirty="0"/>
          </a:p>
          <a:p>
            <a:pPr lvl="1"/>
            <a:r>
              <a:rPr lang="en-US" dirty="0"/>
              <a:t>Programs that facilitate communication between the operating system and hardware devices.</a:t>
            </a:r>
          </a:p>
          <a:p>
            <a:pPr lvl="1"/>
            <a:r>
              <a:rPr lang="en-US" dirty="0"/>
              <a:t>Ensures proper functioning of peripherals like printers, graphics cards, and network adapters.</a:t>
            </a:r>
          </a:p>
          <a:p>
            <a:endParaRPr lang="en-US" dirty="0"/>
          </a:p>
        </p:txBody>
      </p:sp>
    </p:spTree>
    <p:extLst>
      <p:ext uri="{BB962C8B-B14F-4D97-AF65-F5344CB8AC3E}">
        <p14:creationId xmlns:p14="http://schemas.microsoft.com/office/powerpoint/2010/main" val="924357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985"/>
            <a:ext cx="8596668" cy="656492"/>
          </a:xfrm>
        </p:spPr>
        <p:txBody>
          <a:bodyPr/>
          <a:lstStyle/>
          <a:p>
            <a:r>
              <a:rPr lang="en-US" b="1" dirty="0"/>
              <a:t>Operating systems programs</a:t>
            </a:r>
            <a:endParaRPr lang="en-US" dirty="0"/>
          </a:p>
        </p:txBody>
      </p:sp>
      <p:sp>
        <p:nvSpPr>
          <p:cNvPr id="3" name="Content Placeholder 2"/>
          <p:cNvSpPr>
            <a:spLocks noGrp="1"/>
          </p:cNvSpPr>
          <p:nvPr>
            <p:ph idx="1"/>
          </p:nvPr>
        </p:nvSpPr>
        <p:spPr>
          <a:xfrm>
            <a:off x="677334" y="826477"/>
            <a:ext cx="8596668" cy="5486400"/>
          </a:xfrm>
        </p:spPr>
        <p:txBody>
          <a:bodyPr/>
          <a:lstStyle/>
          <a:p>
            <a:r>
              <a:rPr lang="en-US" b="1" dirty="0"/>
              <a:t>File System </a:t>
            </a:r>
            <a:r>
              <a:rPr lang="en-US" b="1" dirty="0" smtClean="0"/>
              <a:t>Drivers</a:t>
            </a:r>
            <a:endParaRPr lang="en-US" dirty="0"/>
          </a:p>
          <a:p>
            <a:pPr lvl="1"/>
            <a:r>
              <a:rPr lang="en-US" dirty="0"/>
              <a:t>Manage the file systems on storage devices, allowing the OS to read, write, and organize files.</a:t>
            </a:r>
          </a:p>
          <a:p>
            <a:pPr lvl="1"/>
            <a:r>
              <a:rPr lang="en-US" dirty="0"/>
              <a:t>Examples include NTFS, FAT32, and ext4 file system drivers.</a:t>
            </a:r>
          </a:p>
          <a:p>
            <a:r>
              <a:rPr lang="en-US" b="1" dirty="0"/>
              <a:t>System </a:t>
            </a:r>
            <a:r>
              <a:rPr lang="en-US" b="1" dirty="0" smtClean="0"/>
              <a:t>Libraries</a:t>
            </a:r>
            <a:endParaRPr lang="en-US" dirty="0"/>
          </a:p>
          <a:p>
            <a:pPr lvl="1"/>
            <a:r>
              <a:rPr lang="en-US" dirty="0"/>
              <a:t>Collections of pre-compiled code used by applications to perform common tasks.</a:t>
            </a:r>
          </a:p>
          <a:p>
            <a:pPr lvl="1"/>
            <a:r>
              <a:rPr lang="en-US" dirty="0"/>
              <a:t>Provide functions like input/output operations, mathematical computations, and networking.</a:t>
            </a:r>
          </a:p>
          <a:p>
            <a:r>
              <a:rPr lang="en-US" b="1" dirty="0"/>
              <a:t>Init </a:t>
            </a:r>
            <a:r>
              <a:rPr lang="en-US" b="1" dirty="0" smtClean="0"/>
              <a:t>System</a:t>
            </a:r>
            <a:endParaRPr lang="en-US" dirty="0"/>
          </a:p>
          <a:p>
            <a:pPr lvl="1"/>
            <a:r>
              <a:rPr lang="en-US" dirty="0"/>
              <a:t>The first process that starts during system boot-up.</a:t>
            </a:r>
          </a:p>
          <a:p>
            <a:pPr lvl="1"/>
            <a:r>
              <a:rPr lang="en-US" dirty="0"/>
              <a:t>Manages the initialization of system processes and services.</a:t>
            </a:r>
          </a:p>
          <a:p>
            <a:r>
              <a:rPr lang="en-US" b="1" dirty="0"/>
              <a:t>User Interface </a:t>
            </a:r>
            <a:r>
              <a:rPr lang="en-US" b="1" dirty="0" smtClean="0"/>
              <a:t>Components</a:t>
            </a:r>
            <a:endParaRPr lang="en-US" dirty="0"/>
          </a:p>
          <a:p>
            <a:pPr lvl="1"/>
            <a:r>
              <a:rPr lang="en-US" dirty="0"/>
              <a:t>Components responsible for presenting information to users and receiving input.</a:t>
            </a:r>
          </a:p>
          <a:p>
            <a:pPr lvl="1"/>
            <a:r>
              <a:rPr lang="en-US" dirty="0"/>
              <a:t>Graphical user interfaces (GUIs) use components like window managers, desktop environments, and graphical shells.</a:t>
            </a:r>
          </a:p>
          <a:p>
            <a:endParaRPr lang="en-US" dirty="0"/>
          </a:p>
        </p:txBody>
      </p:sp>
    </p:spTree>
    <p:extLst>
      <p:ext uri="{BB962C8B-B14F-4D97-AF65-F5344CB8AC3E}">
        <p14:creationId xmlns:p14="http://schemas.microsoft.com/office/powerpoint/2010/main" val="58902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738"/>
            <a:ext cx="8596668" cy="638908"/>
          </a:xfrm>
        </p:spPr>
        <p:txBody>
          <a:bodyPr>
            <a:normAutofit fontScale="90000"/>
          </a:bodyPr>
          <a:lstStyle/>
          <a:p>
            <a:r>
              <a:rPr lang="en-US" b="1" dirty="0"/>
              <a:t>Operating systems programs</a:t>
            </a:r>
            <a:endParaRPr lang="en-US" dirty="0"/>
          </a:p>
        </p:txBody>
      </p:sp>
      <p:sp>
        <p:nvSpPr>
          <p:cNvPr id="3" name="Content Placeholder 2"/>
          <p:cNvSpPr>
            <a:spLocks noGrp="1"/>
          </p:cNvSpPr>
          <p:nvPr>
            <p:ph idx="1"/>
          </p:nvPr>
        </p:nvSpPr>
        <p:spPr>
          <a:xfrm>
            <a:off x="677333" y="861646"/>
            <a:ext cx="8941451" cy="5451231"/>
          </a:xfrm>
        </p:spPr>
        <p:txBody>
          <a:bodyPr/>
          <a:lstStyle/>
          <a:p>
            <a:r>
              <a:rPr lang="en-US" b="1" dirty="0"/>
              <a:t>System </a:t>
            </a:r>
            <a:r>
              <a:rPr lang="en-US" b="1" dirty="0" smtClean="0"/>
              <a:t>Calls</a:t>
            </a:r>
            <a:endParaRPr lang="en-US" dirty="0"/>
          </a:p>
          <a:p>
            <a:pPr lvl="1"/>
            <a:r>
              <a:rPr lang="en-US" dirty="0"/>
              <a:t>Interfaces between user-level applications and the kernel.</a:t>
            </a:r>
          </a:p>
          <a:p>
            <a:pPr lvl="1"/>
            <a:r>
              <a:rPr lang="en-US" dirty="0"/>
              <a:t>Allow applications to request services from the operating system, such as process creation or file access.</a:t>
            </a:r>
          </a:p>
          <a:p>
            <a:r>
              <a:rPr lang="en-US" b="1" dirty="0"/>
              <a:t>Task </a:t>
            </a:r>
            <a:r>
              <a:rPr lang="en-US" b="1" dirty="0" smtClean="0"/>
              <a:t>Scheduler</a:t>
            </a:r>
            <a:endParaRPr lang="en-US" dirty="0"/>
          </a:p>
          <a:p>
            <a:pPr lvl="1"/>
            <a:r>
              <a:rPr lang="en-US" dirty="0"/>
              <a:t>Manages the execution of processes, determining which tasks should run and when.</a:t>
            </a:r>
          </a:p>
          <a:p>
            <a:pPr lvl="1"/>
            <a:r>
              <a:rPr lang="en-US" dirty="0"/>
              <a:t>Uses scheduling algorithms to optimize resource utilization.</a:t>
            </a:r>
          </a:p>
          <a:p>
            <a:r>
              <a:rPr lang="en-US" b="1" dirty="0"/>
              <a:t>Memory </a:t>
            </a:r>
            <a:r>
              <a:rPr lang="en-US" b="1" dirty="0" smtClean="0"/>
              <a:t>Manager</a:t>
            </a:r>
            <a:endParaRPr lang="en-US" dirty="0"/>
          </a:p>
          <a:p>
            <a:pPr lvl="1"/>
            <a:r>
              <a:rPr lang="en-US" dirty="0"/>
              <a:t>Allocates and deallocates memory for processes.</a:t>
            </a:r>
          </a:p>
          <a:p>
            <a:pPr lvl="1"/>
            <a:r>
              <a:rPr lang="en-US" dirty="0"/>
              <a:t>Manages virtual memory to provide an illusion of more extensive memory than physically available.</a:t>
            </a:r>
          </a:p>
          <a:p>
            <a:r>
              <a:rPr lang="en-US" b="1" dirty="0"/>
              <a:t>Security </a:t>
            </a:r>
            <a:r>
              <a:rPr lang="en-US" b="1" dirty="0" smtClean="0"/>
              <a:t>Components</a:t>
            </a:r>
            <a:endParaRPr lang="en-US" dirty="0"/>
          </a:p>
          <a:p>
            <a:pPr lvl="1"/>
            <a:r>
              <a:rPr lang="en-US" dirty="0"/>
              <a:t>User authentication mechanisms to control access.</a:t>
            </a:r>
          </a:p>
          <a:p>
            <a:pPr lvl="1"/>
            <a:r>
              <a:rPr lang="en-US" dirty="0"/>
              <a:t>Security policies, firewalls, and encryption to protect the system and data.</a:t>
            </a:r>
          </a:p>
          <a:p>
            <a:endParaRPr lang="en-US" dirty="0"/>
          </a:p>
        </p:txBody>
      </p:sp>
    </p:spTree>
    <p:extLst>
      <p:ext uri="{BB962C8B-B14F-4D97-AF65-F5344CB8AC3E}">
        <p14:creationId xmlns:p14="http://schemas.microsoft.com/office/powerpoint/2010/main" val="2858995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0323"/>
            <a:ext cx="8596668" cy="691662"/>
          </a:xfrm>
        </p:spPr>
        <p:txBody>
          <a:bodyPr/>
          <a:lstStyle/>
          <a:p>
            <a:r>
              <a:rPr lang="en-US" b="1" dirty="0" smtClean="0"/>
              <a:t>Operating systems programs</a:t>
            </a:r>
            <a:endParaRPr lang="en-US" b="1" dirty="0"/>
          </a:p>
        </p:txBody>
      </p:sp>
      <p:sp>
        <p:nvSpPr>
          <p:cNvPr id="3" name="Content Placeholder 2"/>
          <p:cNvSpPr>
            <a:spLocks noGrp="1"/>
          </p:cNvSpPr>
          <p:nvPr>
            <p:ph idx="1"/>
          </p:nvPr>
        </p:nvSpPr>
        <p:spPr>
          <a:xfrm>
            <a:off x="677334" y="931985"/>
            <a:ext cx="8596668" cy="5345723"/>
          </a:xfrm>
        </p:spPr>
        <p:txBody>
          <a:bodyPr>
            <a:normAutofit/>
          </a:bodyPr>
          <a:lstStyle/>
          <a:p>
            <a:r>
              <a:rPr lang="en-US" b="1" dirty="0" smtClean="0"/>
              <a:t>Networking Stack</a:t>
            </a:r>
            <a:endParaRPr lang="en-US" dirty="0"/>
          </a:p>
          <a:p>
            <a:pPr lvl="1"/>
            <a:r>
              <a:rPr lang="en-US" dirty="0"/>
              <a:t>Manages network connections and communication.</a:t>
            </a:r>
          </a:p>
          <a:p>
            <a:pPr lvl="1"/>
            <a:r>
              <a:rPr lang="en-US" dirty="0"/>
              <a:t>Implements protocols like TCP/IP for data transfer.</a:t>
            </a:r>
          </a:p>
          <a:p>
            <a:r>
              <a:rPr lang="en-US" b="1" dirty="0" smtClean="0"/>
              <a:t>Utilities</a:t>
            </a:r>
            <a:endParaRPr lang="en-US" dirty="0"/>
          </a:p>
          <a:p>
            <a:pPr lvl="1"/>
            <a:r>
              <a:rPr lang="en-US" dirty="0"/>
              <a:t>System utilities provide various tools for system management and maintenance.</a:t>
            </a:r>
          </a:p>
          <a:p>
            <a:pPr lvl="1"/>
            <a:r>
              <a:rPr lang="en-US" dirty="0"/>
              <a:t>Examples include disk cleanup tools, system monitoring tools, and backup utilities.</a:t>
            </a:r>
          </a:p>
          <a:p>
            <a:r>
              <a:rPr lang="en-US" b="1" dirty="0"/>
              <a:t>Updater/Package </a:t>
            </a:r>
            <a:r>
              <a:rPr lang="en-US" b="1" dirty="0" smtClean="0"/>
              <a:t>Manager</a:t>
            </a:r>
            <a:endParaRPr lang="en-US" dirty="0"/>
          </a:p>
          <a:p>
            <a:pPr lvl="1"/>
            <a:r>
              <a:rPr lang="en-US" dirty="0"/>
              <a:t>Manages the installation, updating, and removal of software packages.</a:t>
            </a:r>
          </a:p>
          <a:p>
            <a:pPr lvl="1"/>
            <a:r>
              <a:rPr lang="en-US" dirty="0"/>
              <a:t>Ensures that the operating system and installed software are kept up-to-date.</a:t>
            </a:r>
          </a:p>
          <a:p>
            <a:r>
              <a:rPr lang="en-US" b="1" dirty="0"/>
              <a:t>Error Handling and </a:t>
            </a:r>
            <a:r>
              <a:rPr lang="en-US" b="1" dirty="0" smtClean="0"/>
              <a:t>Logging</a:t>
            </a:r>
            <a:endParaRPr lang="en-US" dirty="0"/>
          </a:p>
          <a:p>
            <a:pPr lvl="1"/>
            <a:r>
              <a:rPr lang="en-US" dirty="0"/>
              <a:t>Detects and logs errors and events for troubleshooting purposes.</a:t>
            </a:r>
          </a:p>
          <a:p>
            <a:pPr lvl="1"/>
            <a:r>
              <a:rPr lang="en-US" dirty="0"/>
              <a:t>Helps diagnose and resolve issues within the system.</a:t>
            </a:r>
          </a:p>
          <a:p>
            <a:endParaRPr lang="en-US" dirty="0"/>
          </a:p>
        </p:txBody>
      </p:sp>
    </p:spTree>
    <p:extLst>
      <p:ext uri="{BB962C8B-B14F-4D97-AF65-F5344CB8AC3E}">
        <p14:creationId xmlns:p14="http://schemas.microsoft.com/office/powerpoint/2010/main" val="697108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4924"/>
            <a:ext cx="8596668" cy="754506"/>
          </a:xfrm>
        </p:spPr>
        <p:txBody>
          <a:bodyPr/>
          <a:lstStyle/>
          <a:p>
            <a:r>
              <a:rPr lang="en-US" b="1" dirty="0" smtClean="0"/>
              <a:t>Multitasking</a:t>
            </a:r>
            <a:endParaRPr lang="en-US" b="1" dirty="0"/>
          </a:p>
        </p:txBody>
      </p:sp>
      <p:sp>
        <p:nvSpPr>
          <p:cNvPr id="3" name="Content Placeholder 2"/>
          <p:cNvSpPr>
            <a:spLocks noGrp="1"/>
          </p:cNvSpPr>
          <p:nvPr>
            <p:ph idx="1"/>
          </p:nvPr>
        </p:nvSpPr>
        <p:spPr>
          <a:xfrm>
            <a:off x="329785" y="1154243"/>
            <a:ext cx="9308890" cy="4887119"/>
          </a:xfrm>
        </p:spPr>
        <p:txBody>
          <a:bodyPr>
            <a:normAutofit/>
          </a:bodyPr>
          <a:lstStyle/>
          <a:p>
            <a:r>
              <a:rPr lang="en-US" dirty="0" smtClean="0"/>
              <a:t>Multitasking </a:t>
            </a:r>
            <a:r>
              <a:rPr lang="en-US" dirty="0"/>
              <a:t>is when multiple jobs are executed by the CPU simultaneously by switching between them. Switches occur so frequently that the users may interact with each program while it is running. </a:t>
            </a:r>
            <a:endParaRPr lang="en-US" dirty="0" smtClean="0"/>
          </a:p>
          <a:p>
            <a:pPr marL="0" indent="0">
              <a:buNone/>
            </a:pPr>
            <a:r>
              <a:rPr lang="en-US" b="1" i="1" dirty="0" smtClean="0"/>
              <a:t>An </a:t>
            </a:r>
            <a:r>
              <a:rPr lang="en-US" b="1" i="1" dirty="0"/>
              <a:t>OS does the following activities related to </a:t>
            </a:r>
            <a:r>
              <a:rPr lang="en-US" b="1" i="1" dirty="0" smtClean="0"/>
              <a:t>multitasking</a:t>
            </a:r>
          </a:p>
          <a:p>
            <a:pPr lvl="0"/>
            <a:r>
              <a:rPr lang="en-US" dirty="0"/>
              <a:t>The user gives instructions to the operating system or to a program directly, and receives an immediate response.</a:t>
            </a:r>
          </a:p>
          <a:p>
            <a:pPr lvl="0"/>
            <a:r>
              <a:rPr lang="en-US" dirty="0" smtClean="0"/>
              <a:t>The </a:t>
            </a:r>
            <a:r>
              <a:rPr lang="en-US" dirty="0"/>
              <a:t>OS handles multitasking in the way that it can handle multiple operations/executes multiple programs at a time.</a:t>
            </a:r>
          </a:p>
          <a:p>
            <a:pPr lvl="0"/>
            <a:r>
              <a:rPr lang="en-US" dirty="0"/>
              <a:t>Multitasking Operating Systems are also known as Time-sharing systems.</a:t>
            </a:r>
          </a:p>
          <a:p>
            <a:pPr lvl="0"/>
            <a:r>
              <a:rPr lang="en-US" dirty="0"/>
              <a:t>These Operating Systems were developed to provide interactive use of a computer system at a reasonable cost.</a:t>
            </a:r>
          </a:p>
          <a:p>
            <a:pPr lvl="0"/>
            <a:r>
              <a:rPr lang="en-US" dirty="0"/>
              <a:t>A time-shared operating system uses the concept of CPU scheduling and multiprogramming to provide each user with a small portion of a time-shared CPU.</a:t>
            </a:r>
          </a:p>
          <a:p>
            <a:pPr lvl="0"/>
            <a:r>
              <a:rPr lang="en-US" dirty="0"/>
              <a:t>Each user has at least one separate program in memory.</a:t>
            </a:r>
          </a:p>
          <a:p>
            <a:endParaRPr lang="en-US" dirty="0"/>
          </a:p>
        </p:txBody>
      </p:sp>
    </p:spTree>
    <p:extLst>
      <p:ext uri="{BB962C8B-B14F-4D97-AF65-F5344CB8AC3E}">
        <p14:creationId xmlns:p14="http://schemas.microsoft.com/office/powerpoint/2010/main" val="38980377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Multitasking </a:t>
            </a:r>
            <a:endParaRPr lang="en-US" b="1" dirty="0"/>
          </a:p>
        </p:txBody>
      </p:sp>
      <p:pic>
        <p:nvPicPr>
          <p:cNvPr id="4" name="Content Placeholder 3" descr="Multitask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204" y="1930400"/>
            <a:ext cx="6160957" cy="4005705"/>
          </a:xfrm>
          <a:prstGeom prst="rect">
            <a:avLst/>
          </a:prstGeom>
          <a:noFill/>
          <a:ln>
            <a:noFill/>
          </a:ln>
        </p:spPr>
      </p:pic>
    </p:spTree>
    <p:extLst>
      <p:ext uri="{BB962C8B-B14F-4D97-AF65-F5344CB8AC3E}">
        <p14:creationId xmlns:p14="http://schemas.microsoft.com/office/powerpoint/2010/main" val="18731220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4852"/>
            <a:ext cx="8596668" cy="974361"/>
          </a:xfrm>
        </p:spPr>
        <p:txBody>
          <a:bodyPr/>
          <a:lstStyle/>
          <a:p>
            <a:r>
              <a:rPr lang="en-US" b="1" dirty="0" smtClean="0"/>
              <a:t>Multitasking </a:t>
            </a:r>
            <a:endParaRPr lang="en-US" b="1" dirty="0"/>
          </a:p>
        </p:txBody>
      </p:sp>
      <p:sp>
        <p:nvSpPr>
          <p:cNvPr id="3" name="Content Placeholder 2"/>
          <p:cNvSpPr>
            <a:spLocks noGrp="1"/>
          </p:cNvSpPr>
          <p:nvPr>
            <p:ph idx="1"/>
          </p:nvPr>
        </p:nvSpPr>
        <p:spPr>
          <a:xfrm>
            <a:off x="329785" y="1199213"/>
            <a:ext cx="9248930" cy="4842149"/>
          </a:xfrm>
        </p:spPr>
        <p:txBody>
          <a:bodyPr>
            <a:normAutofit/>
          </a:bodyPr>
          <a:lstStyle/>
          <a:p>
            <a:pPr lvl="0"/>
            <a:r>
              <a:rPr lang="en-US" dirty="0"/>
              <a:t>A program that is loaded into memory and is executing is commonly referred to as a </a:t>
            </a:r>
            <a:r>
              <a:rPr lang="en-US" b="1" dirty="0"/>
              <a:t>process</a:t>
            </a:r>
            <a:r>
              <a:rPr lang="en-US" dirty="0"/>
              <a:t>.</a:t>
            </a:r>
          </a:p>
          <a:p>
            <a:pPr lvl="0"/>
            <a:r>
              <a:rPr lang="en-US" dirty="0"/>
              <a:t>When a process executes, it typically executes for only a very short time before it either finishes or needs to perform I/O.</a:t>
            </a:r>
          </a:p>
          <a:p>
            <a:pPr lvl="0"/>
            <a:r>
              <a:rPr lang="en-US" dirty="0"/>
              <a:t>Since interactive I/O typically runs at slower speeds, it may take a long time to complete. During this time, a CPU can be utilized by another process.</a:t>
            </a:r>
          </a:p>
          <a:p>
            <a:pPr lvl="0"/>
            <a:r>
              <a:rPr lang="en-US" dirty="0"/>
              <a:t>The operating system allows the users to share the computer simultaneously. Since each action or command in a time-shared system tends to be short, only a little CPU time is needed for each user.</a:t>
            </a:r>
          </a:p>
          <a:p>
            <a:pPr lvl="0"/>
            <a:r>
              <a:rPr lang="en-US" dirty="0"/>
              <a:t>As the system switches CPU rapidly from one user/program to the next, each user is given the impression that he/she has his/her own CPU, whereas actually one CPU is being shared among many users.</a:t>
            </a:r>
          </a:p>
          <a:p>
            <a:endParaRPr lang="en-US" dirty="0"/>
          </a:p>
        </p:txBody>
      </p:sp>
    </p:spTree>
    <p:extLst>
      <p:ext uri="{BB962C8B-B14F-4D97-AF65-F5344CB8AC3E}">
        <p14:creationId xmlns:p14="http://schemas.microsoft.com/office/powerpoint/2010/main" val="76070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Multiprogramming</a:t>
            </a:r>
            <a:endParaRPr lang="en-US" b="1" dirty="0"/>
          </a:p>
        </p:txBody>
      </p:sp>
      <p:sp>
        <p:nvSpPr>
          <p:cNvPr id="3" name="Content Placeholder 2"/>
          <p:cNvSpPr>
            <a:spLocks noGrp="1"/>
          </p:cNvSpPr>
          <p:nvPr>
            <p:ph idx="1"/>
          </p:nvPr>
        </p:nvSpPr>
        <p:spPr/>
        <p:txBody>
          <a:bodyPr/>
          <a:lstStyle/>
          <a:p>
            <a:r>
              <a:rPr lang="en-US" dirty="0" smtClean="0"/>
              <a:t>Sharing </a:t>
            </a:r>
            <a:r>
              <a:rPr lang="en-US" dirty="0"/>
              <a:t>the processor, when two or more programs reside in memory at the same time, is referred as </a:t>
            </a:r>
            <a:r>
              <a:rPr lang="en-US" b="1" dirty="0"/>
              <a:t>multiprogramming</a:t>
            </a:r>
            <a:r>
              <a:rPr lang="en-US" dirty="0"/>
              <a:t>. Multiprogramming assumes a single shared processor. Multiprogramming increases CPU utilization by organizing jobs so that the CPU always has one to execute.</a:t>
            </a:r>
          </a:p>
          <a:p>
            <a:endParaRPr lang="en-US" dirty="0"/>
          </a:p>
        </p:txBody>
      </p:sp>
    </p:spTree>
    <p:extLst>
      <p:ext uri="{BB962C8B-B14F-4D97-AF65-F5344CB8AC3E}">
        <p14:creationId xmlns:p14="http://schemas.microsoft.com/office/powerpoint/2010/main" val="6855144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384" y="114924"/>
            <a:ext cx="8596668" cy="1320800"/>
          </a:xfrm>
        </p:spPr>
        <p:txBody>
          <a:bodyPr>
            <a:normAutofit fontScale="90000"/>
          </a:bodyPr>
          <a:lstStyle/>
          <a:p>
            <a:r>
              <a:rPr lang="en-US" b="1" dirty="0" smtClean="0"/>
              <a:t>The following figure shows the memory layout for a multiprogramming system.</a:t>
            </a:r>
            <a:endParaRPr lang="en-US" b="1" dirty="0"/>
          </a:p>
        </p:txBody>
      </p:sp>
      <p:pic>
        <p:nvPicPr>
          <p:cNvPr id="4" name="Content Placeholder 3" descr="Memory layou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8466" y="1648918"/>
            <a:ext cx="3987383" cy="4796852"/>
          </a:xfrm>
          <a:prstGeom prst="rect">
            <a:avLst/>
          </a:prstGeom>
          <a:noFill/>
          <a:ln>
            <a:noFill/>
          </a:ln>
        </p:spPr>
      </p:pic>
    </p:spTree>
    <p:extLst>
      <p:ext uri="{BB962C8B-B14F-4D97-AF65-F5344CB8AC3E}">
        <p14:creationId xmlns:p14="http://schemas.microsoft.com/office/powerpoint/2010/main" val="14371639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An OS does the following activities related to multiprogramming</a:t>
            </a:r>
            <a:r>
              <a:rPr lang="en-US" b="1" dirty="0" smtClean="0"/>
              <a:t>.</a:t>
            </a:r>
            <a:endParaRPr lang="en-US" b="1" dirty="0"/>
          </a:p>
        </p:txBody>
      </p:sp>
      <p:sp>
        <p:nvSpPr>
          <p:cNvPr id="3" name="Content Placeholder 2"/>
          <p:cNvSpPr>
            <a:spLocks noGrp="1"/>
          </p:cNvSpPr>
          <p:nvPr>
            <p:ph idx="1"/>
          </p:nvPr>
        </p:nvSpPr>
        <p:spPr/>
        <p:txBody>
          <a:bodyPr>
            <a:normAutofit/>
          </a:bodyPr>
          <a:lstStyle/>
          <a:p>
            <a:pPr lvl="0"/>
            <a:r>
              <a:rPr lang="en-US" dirty="0" smtClean="0"/>
              <a:t>The </a:t>
            </a:r>
            <a:r>
              <a:rPr lang="en-US" dirty="0"/>
              <a:t>operating system keeps several jobs in memory at a time.</a:t>
            </a:r>
          </a:p>
          <a:p>
            <a:pPr lvl="0"/>
            <a:r>
              <a:rPr lang="en-US" dirty="0"/>
              <a:t>This set of jobs is a subset of the jobs kept in the job pool.</a:t>
            </a:r>
          </a:p>
          <a:p>
            <a:pPr lvl="0"/>
            <a:r>
              <a:rPr lang="en-US" dirty="0"/>
              <a:t>The operating system picks and begins to execute one of the jobs in the memory.</a:t>
            </a:r>
          </a:p>
          <a:p>
            <a:pPr lvl="0"/>
            <a:r>
              <a:rPr lang="en-US" dirty="0"/>
              <a:t>Multiprogramming operating systems monitor the state of all active programs and system resources using memory management programs to ensure that the CPU is never idle, unless there are no jobs to process.</a:t>
            </a:r>
          </a:p>
          <a:p>
            <a:endParaRPr lang="en-US" dirty="0"/>
          </a:p>
        </p:txBody>
      </p:sp>
    </p:spTree>
    <p:extLst>
      <p:ext uri="{BB962C8B-B14F-4D97-AF65-F5344CB8AC3E}">
        <p14:creationId xmlns:p14="http://schemas.microsoft.com/office/powerpoint/2010/main" val="127262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08069" y="434715"/>
            <a:ext cx="9039068" cy="5756223"/>
          </a:xfrm>
          <a:prstGeom prst="rect">
            <a:avLst/>
          </a:prstGeom>
          <a:noFill/>
          <a:ln>
            <a:noFill/>
          </a:ln>
        </p:spPr>
      </p:pic>
    </p:spTree>
    <p:extLst>
      <p:ext uri="{BB962C8B-B14F-4D97-AF65-F5344CB8AC3E}">
        <p14:creationId xmlns:p14="http://schemas.microsoft.com/office/powerpoint/2010/main" val="1027771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r>
              <a:rPr lang="en-US" dirty="0"/>
              <a:t/>
            </a:r>
            <a:br>
              <a:rPr lang="en-US" dirty="0"/>
            </a:br>
            <a:endParaRPr lang="en-US" b="1" dirty="0"/>
          </a:p>
        </p:txBody>
      </p:sp>
      <p:sp>
        <p:nvSpPr>
          <p:cNvPr id="3" name="Content Placeholder 2"/>
          <p:cNvSpPr>
            <a:spLocks noGrp="1"/>
          </p:cNvSpPr>
          <p:nvPr>
            <p:ph idx="1"/>
          </p:nvPr>
        </p:nvSpPr>
        <p:spPr/>
        <p:txBody>
          <a:bodyPr/>
          <a:lstStyle/>
          <a:p>
            <a:pPr lvl="0"/>
            <a:r>
              <a:rPr lang="en-US" dirty="0" smtClean="0"/>
              <a:t>High </a:t>
            </a:r>
            <a:r>
              <a:rPr lang="en-US" dirty="0"/>
              <a:t>and efficient CPU utilization.</a:t>
            </a:r>
          </a:p>
          <a:p>
            <a:pPr lvl="0"/>
            <a:r>
              <a:rPr lang="en-US" dirty="0"/>
              <a:t>User feels that many programs are allotted CPU almost simultaneously</a:t>
            </a:r>
            <a:r>
              <a:rPr lang="en-US" dirty="0" smtClean="0"/>
              <a:t>.</a:t>
            </a:r>
          </a:p>
          <a:p>
            <a:pPr lvl="0"/>
            <a:endParaRPr lang="en-US" dirty="0"/>
          </a:p>
          <a:p>
            <a:pPr marL="0" indent="0">
              <a:buNone/>
            </a:pPr>
            <a:r>
              <a:rPr lang="en-US" b="1" dirty="0"/>
              <a:t>Disadvantages</a:t>
            </a:r>
          </a:p>
          <a:p>
            <a:pPr lvl="0"/>
            <a:r>
              <a:rPr lang="en-US" dirty="0"/>
              <a:t>CPU scheduling is required.</a:t>
            </a:r>
          </a:p>
          <a:p>
            <a:pPr lvl="0"/>
            <a:r>
              <a:rPr lang="en-US" dirty="0"/>
              <a:t>To accommodate many jobs in memory, memory management is required.</a:t>
            </a:r>
          </a:p>
          <a:p>
            <a:endParaRPr lang="en-US" dirty="0"/>
          </a:p>
        </p:txBody>
      </p:sp>
    </p:spTree>
    <p:extLst>
      <p:ext uri="{BB962C8B-B14F-4D97-AF65-F5344CB8AC3E}">
        <p14:creationId xmlns:p14="http://schemas.microsoft.com/office/powerpoint/2010/main" val="7105647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9863"/>
            <a:ext cx="8596668" cy="866098"/>
          </a:xfrm>
        </p:spPr>
        <p:txBody>
          <a:bodyPr>
            <a:normAutofit fontScale="90000"/>
          </a:bodyPr>
          <a:lstStyle/>
          <a:p>
            <a:r>
              <a:rPr lang="en-US" b="1" dirty="0"/>
              <a:t>Spooling</a:t>
            </a:r>
            <a:br>
              <a:rPr lang="en-US" b="1" dirty="0"/>
            </a:br>
            <a:endParaRPr lang="en-US" dirty="0"/>
          </a:p>
        </p:txBody>
      </p:sp>
      <p:sp>
        <p:nvSpPr>
          <p:cNvPr id="3" name="Content Placeholder 2"/>
          <p:cNvSpPr>
            <a:spLocks noGrp="1"/>
          </p:cNvSpPr>
          <p:nvPr>
            <p:ph idx="1"/>
          </p:nvPr>
        </p:nvSpPr>
        <p:spPr>
          <a:xfrm>
            <a:off x="389745" y="1075961"/>
            <a:ext cx="9248930" cy="4965401"/>
          </a:xfrm>
        </p:spPr>
        <p:txBody>
          <a:bodyPr>
            <a:normAutofit/>
          </a:bodyPr>
          <a:lstStyle/>
          <a:p>
            <a:r>
              <a:rPr lang="en-US" dirty="0" smtClean="0"/>
              <a:t>Spooling </a:t>
            </a:r>
            <a:r>
              <a:rPr lang="en-US" dirty="0"/>
              <a:t>is an acronym for simultaneous peripheral operations on line. Spooling refers to putting data of various I/O jobs in a buffer. This buffer is a special area in memory or hard disk which is accessible to I/O devices.</a:t>
            </a:r>
          </a:p>
          <a:p>
            <a:r>
              <a:rPr lang="en-US" b="1" i="1" dirty="0"/>
              <a:t>An operating system does the following activities related to distributed environment</a:t>
            </a:r>
            <a:r>
              <a:rPr lang="en-US" dirty="0"/>
              <a:t> −</a:t>
            </a:r>
          </a:p>
          <a:p>
            <a:pPr lvl="0"/>
            <a:r>
              <a:rPr lang="en-US" dirty="0"/>
              <a:t>Handles I/O device data spooling as devices have different data access rates.</a:t>
            </a:r>
          </a:p>
          <a:p>
            <a:pPr lvl="0"/>
            <a:r>
              <a:rPr lang="en-US" dirty="0"/>
              <a:t>Maintains the spooling buffer which provides a waiting station where data can rest while the slower device catches up.</a:t>
            </a:r>
          </a:p>
          <a:p>
            <a:pPr lvl="0"/>
            <a:r>
              <a:rPr lang="en-US" dirty="0"/>
              <a:t>Maintains parallel computation because of spooling process as a computer can perform I/O in parallel fashion. It becomes possible to have the computer read data from a tape, write data to disk and to write out to a tape printer while it is doing its computing task.</a:t>
            </a:r>
          </a:p>
          <a:p>
            <a:endParaRPr lang="en-US" dirty="0"/>
          </a:p>
        </p:txBody>
      </p:sp>
    </p:spTree>
    <p:extLst>
      <p:ext uri="{BB962C8B-B14F-4D97-AF65-F5344CB8AC3E}">
        <p14:creationId xmlns:p14="http://schemas.microsoft.com/office/powerpoint/2010/main" val="12456197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264826"/>
            <a:ext cx="8596668" cy="784485"/>
          </a:xfrm>
        </p:spPr>
        <p:txBody>
          <a:bodyPr/>
          <a:lstStyle/>
          <a:p>
            <a:r>
              <a:rPr lang="en-US" b="1" dirty="0" smtClean="0"/>
              <a:t>Spooling </a:t>
            </a:r>
            <a:endParaRPr lang="en-US" b="1" dirty="0"/>
          </a:p>
        </p:txBody>
      </p:sp>
      <p:sp>
        <p:nvSpPr>
          <p:cNvPr id="5" name="Content Placeholder 4"/>
          <p:cNvSpPr>
            <a:spLocks noGrp="1"/>
          </p:cNvSpPr>
          <p:nvPr>
            <p:ph idx="1"/>
          </p:nvPr>
        </p:nvSpPr>
        <p:spPr>
          <a:xfrm>
            <a:off x="677334" y="2160589"/>
            <a:ext cx="8596668" cy="4345142"/>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b="1" dirty="0" smtClean="0"/>
              <a:t>Advantages</a:t>
            </a:r>
            <a:endParaRPr lang="en-US" b="1" dirty="0"/>
          </a:p>
          <a:p>
            <a:pPr lvl="0"/>
            <a:r>
              <a:rPr lang="en-US" dirty="0"/>
              <a:t>The spooling operation uses a disk as a very large buffer.</a:t>
            </a:r>
          </a:p>
          <a:p>
            <a:pPr lvl="0"/>
            <a:r>
              <a:rPr lang="en-US" dirty="0"/>
              <a:t>Spooling is capable of overlapping I/O operation for one job with processor operations for another job.</a:t>
            </a:r>
          </a:p>
        </p:txBody>
      </p:sp>
      <p:pic>
        <p:nvPicPr>
          <p:cNvPr id="6" name="Content Placeholder 3" descr="Spooli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331066" y="1379095"/>
            <a:ext cx="5054744" cy="3277940"/>
          </a:xfrm>
          <a:prstGeom prst="rect">
            <a:avLst/>
          </a:prstGeom>
          <a:noFill/>
          <a:ln>
            <a:noFill/>
          </a:ln>
        </p:spPr>
      </p:pic>
    </p:spTree>
    <p:extLst>
      <p:ext uri="{BB962C8B-B14F-4D97-AF65-F5344CB8AC3E}">
        <p14:creationId xmlns:p14="http://schemas.microsoft.com/office/powerpoint/2010/main" val="3708348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891"/>
          </a:xfrm>
        </p:spPr>
        <p:txBody>
          <a:bodyPr/>
          <a:lstStyle/>
          <a:p>
            <a:r>
              <a:rPr lang="en-US" b="1" dirty="0"/>
              <a:t>Personal Computers Operating Systems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DOS(Disk </a:t>
            </a:r>
            <a:r>
              <a:rPr lang="en-US" b="1" dirty="0"/>
              <a:t>Operating System) </a:t>
            </a:r>
            <a:endParaRPr lang="en-US" dirty="0"/>
          </a:p>
          <a:p>
            <a:r>
              <a:rPr lang="en-US" dirty="0" smtClean="0"/>
              <a:t>It </a:t>
            </a:r>
            <a:r>
              <a:rPr lang="en-US" dirty="0"/>
              <a:t>supports one user and one program at a time. In other words it is s a Single user, single-task </a:t>
            </a:r>
            <a:r>
              <a:rPr lang="en-US" dirty="0" smtClean="0"/>
              <a:t>OS</a:t>
            </a:r>
          </a:p>
          <a:p>
            <a:r>
              <a:rPr lang="en-US" dirty="0" smtClean="0"/>
              <a:t>Uses </a:t>
            </a:r>
            <a:r>
              <a:rPr lang="en-US" dirty="0"/>
              <a:t>a Command line </a:t>
            </a:r>
            <a:r>
              <a:rPr lang="en-US" dirty="0" smtClean="0"/>
              <a:t>interface</a:t>
            </a:r>
          </a:p>
          <a:p>
            <a:r>
              <a:rPr lang="en-US" dirty="0" smtClean="0"/>
              <a:t>Supports </a:t>
            </a:r>
            <a:r>
              <a:rPr lang="en-US" dirty="0"/>
              <a:t>only 16-bit programs yet most modern programs are either 32-bit or </a:t>
            </a:r>
            <a:r>
              <a:rPr lang="en-US" dirty="0" smtClean="0"/>
              <a:t>64-bit.</a:t>
            </a:r>
          </a:p>
          <a:p>
            <a:r>
              <a:rPr lang="en-US" dirty="0" smtClean="0"/>
              <a:t>Oldest </a:t>
            </a:r>
            <a:r>
              <a:rPr lang="en-US" dirty="0"/>
              <a:t>operating </a:t>
            </a:r>
            <a:r>
              <a:rPr lang="en-US" dirty="0" smtClean="0"/>
              <a:t>system.</a:t>
            </a:r>
          </a:p>
          <a:p>
            <a:pPr marL="0" indent="0">
              <a:buNone/>
            </a:pPr>
            <a:r>
              <a:rPr lang="en-US" b="1" dirty="0" smtClean="0"/>
              <a:t>Advantages </a:t>
            </a:r>
            <a:r>
              <a:rPr lang="en-US" b="1" dirty="0"/>
              <a:t>of using DOS: </a:t>
            </a:r>
            <a:endParaRPr lang="en-US" dirty="0"/>
          </a:p>
          <a:p>
            <a:r>
              <a:rPr lang="en-US" dirty="0" smtClean="0"/>
              <a:t>It </a:t>
            </a:r>
            <a:r>
              <a:rPr lang="en-US" dirty="0"/>
              <a:t>doesn't require much memory or storage </a:t>
            </a:r>
            <a:r>
              <a:rPr lang="en-US" dirty="0" smtClean="0"/>
              <a:t>space</a:t>
            </a:r>
          </a:p>
          <a:p>
            <a:r>
              <a:rPr lang="en-US" dirty="0" smtClean="0"/>
              <a:t>Doesn’t </a:t>
            </a:r>
            <a:r>
              <a:rPr lang="en-US" dirty="0"/>
              <a:t>require a powerful computer.</a:t>
            </a:r>
          </a:p>
          <a:p>
            <a:endParaRPr lang="en-US" dirty="0"/>
          </a:p>
          <a:p>
            <a:endParaRPr lang="en-US" dirty="0"/>
          </a:p>
        </p:txBody>
      </p:sp>
    </p:spTree>
    <p:extLst>
      <p:ext uri="{BB962C8B-B14F-4D97-AF65-F5344CB8AC3E}">
        <p14:creationId xmlns:p14="http://schemas.microsoft.com/office/powerpoint/2010/main" val="2856423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Personal Computers Operating Systems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Microsoft </a:t>
            </a:r>
            <a:r>
              <a:rPr lang="en-US" b="1" dirty="0"/>
              <a:t>Windows</a:t>
            </a:r>
            <a:r>
              <a:rPr lang="en-US" b="1" dirty="0" smtClean="0"/>
              <a:t>:</a:t>
            </a:r>
            <a:endParaRPr lang="en-US" dirty="0" smtClean="0"/>
          </a:p>
          <a:p>
            <a:r>
              <a:rPr lang="en-US" dirty="0" smtClean="0"/>
              <a:t>Microsoft </a:t>
            </a:r>
            <a:r>
              <a:rPr lang="en-US" dirty="0"/>
              <a:t>created the </a:t>
            </a:r>
            <a:r>
              <a:rPr lang="en-US" b="1" dirty="0" smtClean="0"/>
              <a:t>Windows</a:t>
            </a:r>
            <a:r>
              <a:rPr lang="en-US" dirty="0" smtClean="0"/>
              <a:t> operating </a:t>
            </a:r>
            <a:r>
              <a:rPr lang="en-US" dirty="0"/>
              <a:t>system in the </a:t>
            </a:r>
            <a:r>
              <a:rPr lang="en-US" dirty="0" smtClean="0"/>
              <a:t>mid1980s.</a:t>
            </a:r>
          </a:p>
          <a:p>
            <a:r>
              <a:rPr lang="en-US" dirty="0" smtClean="0"/>
              <a:t>Earlier </a:t>
            </a:r>
            <a:r>
              <a:rPr lang="en-US" dirty="0"/>
              <a:t>windows versions include windows 3.0, 3.1, windows 95, 98, 2000, windows NT and many </a:t>
            </a:r>
            <a:r>
              <a:rPr lang="en-US" dirty="0" smtClean="0"/>
              <a:t>more.</a:t>
            </a:r>
          </a:p>
          <a:p>
            <a:r>
              <a:rPr lang="en-US" dirty="0" smtClean="0"/>
              <a:t>Most </a:t>
            </a:r>
            <a:r>
              <a:rPr lang="en-US" dirty="0"/>
              <a:t>popular versions </a:t>
            </a:r>
            <a:r>
              <a:rPr lang="en-US" dirty="0" smtClean="0"/>
              <a:t>are </a:t>
            </a:r>
            <a:r>
              <a:rPr lang="en-US" b="1" dirty="0" smtClean="0"/>
              <a:t>Windows</a:t>
            </a:r>
            <a:r>
              <a:rPr lang="en-US" dirty="0" smtClean="0"/>
              <a:t> </a:t>
            </a:r>
            <a:r>
              <a:rPr lang="en-US" b="1" dirty="0"/>
              <a:t>7</a:t>
            </a:r>
            <a:r>
              <a:rPr lang="en-US" dirty="0"/>
              <a:t>(released in 2009),</a:t>
            </a:r>
            <a:r>
              <a:rPr lang="en-US" b="1" dirty="0"/>
              <a:t>Windows</a:t>
            </a:r>
            <a:r>
              <a:rPr lang="en-US" dirty="0"/>
              <a:t> </a:t>
            </a:r>
            <a:r>
              <a:rPr lang="en-US" b="1" dirty="0"/>
              <a:t>Vista(2007</a:t>
            </a:r>
            <a:r>
              <a:rPr lang="en-US" dirty="0"/>
              <a:t>), </a:t>
            </a:r>
            <a:r>
              <a:rPr lang="en-US" dirty="0" smtClean="0"/>
              <a:t>and </a:t>
            </a:r>
            <a:r>
              <a:rPr lang="en-US" b="1" dirty="0" smtClean="0"/>
              <a:t>Windows</a:t>
            </a:r>
            <a:r>
              <a:rPr lang="en-US" dirty="0" smtClean="0"/>
              <a:t> </a:t>
            </a:r>
            <a:r>
              <a:rPr lang="en-US" b="1" dirty="0"/>
              <a:t>XP(2001</a:t>
            </a:r>
            <a:r>
              <a:rPr lang="en-US" dirty="0" smtClean="0"/>
              <a:t>).</a:t>
            </a:r>
          </a:p>
          <a:p>
            <a:r>
              <a:rPr lang="en-US" dirty="0" smtClean="0"/>
              <a:t>It </a:t>
            </a:r>
            <a:r>
              <a:rPr lang="en-US" dirty="0"/>
              <a:t>comes </a:t>
            </a:r>
            <a:r>
              <a:rPr lang="en-US" dirty="0" smtClean="0"/>
              <a:t>preloaded on </a:t>
            </a:r>
            <a:r>
              <a:rPr lang="en-US" dirty="0"/>
              <a:t>most new PCs, which helps to make it the most popular operating </a:t>
            </a:r>
            <a:r>
              <a:rPr lang="en-US" dirty="0" smtClean="0"/>
              <a:t>system in </a:t>
            </a:r>
            <a:r>
              <a:rPr lang="en-US" dirty="0"/>
              <a:t>the </a:t>
            </a:r>
            <a:r>
              <a:rPr lang="en-US" dirty="0" smtClean="0"/>
              <a:t>world</a:t>
            </a:r>
          </a:p>
          <a:p>
            <a:r>
              <a:rPr lang="en-US" dirty="0" smtClean="0"/>
              <a:t>Mostly </a:t>
            </a:r>
            <a:r>
              <a:rPr lang="en-US" dirty="0"/>
              <a:t>Graphical user </a:t>
            </a:r>
            <a:r>
              <a:rPr lang="en-US" dirty="0" smtClean="0"/>
              <a:t>Interface.</a:t>
            </a:r>
          </a:p>
          <a:p>
            <a:r>
              <a:rPr lang="en-US" dirty="0" smtClean="0"/>
              <a:t>Latest </a:t>
            </a:r>
            <a:r>
              <a:rPr lang="en-US" dirty="0"/>
              <a:t>windows versions have additional features such as; </a:t>
            </a:r>
            <a:r>
              <a:rPr lang="en-US" b="1" dirty="0"/>
              <a:t>Digital Media support, Advanced Networking and Communications, Advanced Mobile Computing.</a:t>
            </a:r>
          </a:p>
          <a:p>
            <a:endParaRPr lang="en-US" dirty="0"/>
          </a:p>
        </p:txBody>
      </p:sp>
    </p:spTree>
    <p:extLst>
      <p:ext uri="{BB962C8B-B14F-4D97-AF65-F5344CB8AC3E}">
        <p14:creationId xmlns:p14="http://schemas.microsoft.com/office/powerpoint/2010/main" val="8996482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93" y="195532"/>
            <a:ext cx="8596668" cy="925902"/>
          </a:xfrm>
        </p:spPr>
        <p:txBody>
          <a:bodyPr/>
          <a:lstStyle/>
          <a:p>
            <a:r>
              <a:rPr lang="en-US" b="1" dirty="0"/>
              <a:t>Personal Computers Operating Systems</a:t>
            </a:r>
            <a:endParaRPr lang="en-US" dirty="0"/>
          </a:p>
        </p:txBody>
      </p:sp>
      <p:sp>
        <p:nvSpPr>
          <p:cNvPr id="3" name="Content Placeholder 2"/>
          <p:cNvSpPr>
            <a:spLocks noGrp="1"/>
          </p:cNvSpPr>
          <p:nvPr>
            <p:ph idx="1"/>
          </p:nvPr>
        </p:nvSpPr>
        <p:spPr>
          <a:xfrm>
            <a:off x="677334" y="1397479"/>
            <a:ext cx="8596668" cy="4643883"/>
          </a:xfrm>
        </p:spPr>
        <p:txBody>
          <a:bodyPr>
            <a:normAutofit/>
          </a:bodyPr>
          <a:lstStyle/>
          <a:p>
            <a:pPr marL="0" indent="0">
              <a:buNone/>
            </a:pPr>
            <a:r>
              <a:rPr lang="en-US" b="1" dirty="0" smtClean="0"/>
              <a:t>Macintosh </a:t>
            </a:r>
            <a:r>
              <a:rPr lang="en-US" b="1" dirty="0"/>
              <a:t>Operating System(Mac OS</a:t>
            </a:r>
            <a:r>
              <a:rPr lang="en-US" dirty="0" smtClean="0"/>
              <a:t>):</a:t>
            </a:r>
          </a:p>
          <a:p>
            <a:r>
              <a:rPr lang="en-US" dirty="0" smtClean="0"/>
              <a:t>Used </a:t>
            </a:r>
            <a:r>
              <a:rPr lang="en-US" dirty="0"/>
              <a:t>on Apple  </a:t>
            </a:r>
            <a:r>
              <a:rPr lang="en-US" dirty="0" smtClean="0"/>
              <a:t>machines.</a:t>
            </a:r>
          </a:p>
          <a:p>
            <a:r>
              <a:rPr lang="en-US" dirty="0" smtClean="0"/>
              <a:t>It </a:t>
            </a:r>
            <a:r>
              <a:rPr lang="en-US" dirty="0"/>
              <a:t>comes preloaded on all new Macintosh computers, or Macs. </a:t>
            </a:r>
            <a:endParaRPr lang="en-US" dirty="0" smtClean="0"/>
          </a:p>
          <a:p>
            <a:r>
              <a:rPr lang="en-US" dirty="0" smtClean="0"/>
              <a:t>All </a:t>
            </a:r>
            <a:r>
              <a:rPr lang="en-US" dirty="0"/>
              <a:t>of the recent versions are known </a:t>
            </a:r>
            <a:r>
              <a:rPr lang="en-US" dirty="0" smtClean="0"/>
              <a:t>as </a:t>
            </a:r>
            <a:r>
              <a:rPr lang="en-US" b="1" dirty="0" smtClean="0"/>
              <a:t>Mac </a:t>
            </a:r>
            <a:r>
              <a:rPr lang="en-US" b="1" dirty="0"/>
              <a:t>OS X</a:t>
            </a:r>
            <a:r>
              <a:rPr lang="en-US" dirty="0"/>
              <a:t>(pronounced</a:t>
            </a:r>
            <a:r>
              <a:rPr lang="en-US" b="1" dirty="0"/>
              <a:t> </a:t>
            </a:r>
            <a:r>
              <a:rPr lang="en-US" dirty="0"/>
              <a:t>Mac O-S Ten), and their specific version names </a:t>
            </a:r>
            <a:r>
              <a:rPr lang="en-US" dirty="0" smtClean="0"/>
              <a:t>are </a:t>
            </a:r>
            <a:r>
              <a:rPr lang="en-US" b="1" dirty="0" smtClean="0"/>
              <a:t>Lion</a:t>
            </a:r>
            <a:r>
              <a:rPr lang="en-US" dirty="0" smtClean="0"/>
              <a:t> (released </a:t>
            </a:r>
            <a:r>
              <a:rPr lang="en-US" dirty="0"/>
              <a:t>in 2011), </a:t>
            </a:r>
            <a:r>
              <a:rPr lang="en-US" b="1" dirty="0"/>
              <a:t>Snow</a:t>
            </a:r>
            <a:r>
              <a:rPr lang="en-US" dirty="0"/>
              <a:t> </a:t>
            </a:r>
            <a:r>
              <a:rPr lang="en-US" b="1" dirty="0" smtClean="0"/>
              <a:t>Leopard</a:t>
            </a:r>
            <a:r>
              <a:rPr lang="en-US" dirty="0" smtClean="0"/>
              <a:t> (</a:t>
            </a:r>
            <a:r>
              <a:rPr lang="en-US" dirty="0"/>
              <a:t>2009) and </a:t>
            </a:r>
            <a:r>
              <a:rPr lang="en-US" b="1" dirty="0" smtClean="0"/>
              <a:t>Leopard</a:t>
            </a:r>
            <a:r>
              <a:rPr lang="en-US" dirty="0" smtClean="0"/>
              <a:t> (</a:t>
            </a:r>
            <a:r>
              <a:rPr lang="en-US" dirty="0"/>
              <a:t>2007</a:t>
            </a:r>
            <a:r>
              <a:rPr lang="en-US" dirty="0" smtClean="0"/>
              <a:t>).</a:t>
            </a:r>
          </a:p>
          <a:p>
            <a:r>
              <a:rPr lang="en-US" dirty="0" smtClean="0"/>
              <a:t>Apple </a:t>
            </a:r>
            <a:r>
              <a:rPr lang="en-US" dirty="0"/>
              <a:t>also offers a version called Mac OS X Server, which is designed to be run on servers</a:t>
            </a:r>
            <a:r>
              <a:rPr lang="en-US" dirty="0" smtClean="0"/>
              <a:t>.</a:t>
            </a:r>
          </a:p>
          <a:p>
            <a:r>
              <a:rPr lang="en-US" dirty="0" smtClean="0"/>
              <a:t>Apple </a:t>
            </a:r>
            <a:r>
              <a:rPr lang="en-US" dirty="0"/>
              <a:t>computers tend to be more expensive this is why Mac OS X users are very few compared to Windows users ( which  are over 90%). </a:t>
            </a:r>
          </a:p>
          <a:p>
            <a:endParaRPr lang="en-US" dirty="0"/>
          </a:p>
        </p:txBody>
      </p:sp>
    </p:spTree>
    <p:extLst>
      <p:ext uri="{BB962C8B-B14F-4D97-AF65-F5344CB8AC3E}">
        <p14:creationId xmlns:p14="http://schemas.microsoft.com/office/powerpoint/2010/main" val="36697134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2566"/>
            <a:ext cx="8596668" cy="960408"/>
          </a:xfrm>
        </p:spPr>
        <p:txBody>
          <a:bodyPr/>
          <a:lstStyle/>
          <a:p>
            <a:r>
              <a:rPr lang="en-US" b="1" dirty="0"/>
              <a:t>Personal Computers Operating </a:t>
            </a:r>
            <a:r>
              <a:rPr lang="en-US" b="1" dirty="0" smtClean="0"/>
              <a:t>Systems</a:t>
            </a:r>
            <a:endParaRPr lang="en-US" dirty="0"/>
          </a:p>
        </p:txBody>
      </p:sp>
      <p:sp>
        <p:nvSpPr>
          <p:cNvPr id="3" name="Content Placeholder 2"/>
          <p:cNvSpPr>
            <a:spLocks noGrp="1"/>
          </p:cNvSpPr>
          <p:nvPr>
            <p:ph idx="1"/>
          </p:nvPr>
        </p:nvSpPr>
        <p:spPr>
          <a:xfrm>
            <a:off x="677334" y="1362975"/>
            <a:ext cx="8596668" cy="4678388"/>
          </a:xfrm>
        </p:spPr>
        <p:txBody>
          <a:bodyPr/>
          <a:lstStyle/>
          <a:p>
            <a:pPr marL="0" indent="0">
              <a:buNone/>
            </a:pPr>
            <a:r>
              <a:rPr lang="en-US" b="1" dirty="0" smtClean="0"/>
              <a:t>Linux</a:t>
            </a:r>
            <a:r>
              <a:rPr lang="en-US" dirty="0" smtClean="0"/>
              <a:t> </a:t>
            </a:r>
          </a:p>
          <a:p>
            <a:r>
              <a:rPr lang="en-US" dirty="0" smtClean="0"/>
              <a:t>It </a:t>
            </a:r>
            <a:r>
              <a:rPr lang="en-US" dirty="0"/>
              <a:t>is a 32-bit/64-bit OS that supports multiple users and multiple processes at the same </a:t>
            </a:r>
            <a:r>
              <a:rPr lang="en-US" dirty="0" smtClean="0"/>
              <a:t>time.</a:t>
            </a:r>
          </a:p>
          <a:p>
            <a:r>
              <a:rPr lang="en-US" dirty="0" smtClean="0"/>
              <a:t>It </a:t>
            </a:r>
            <a:r>
              <a:rPr lang="en-US" dirty="0"/>
              <a:t>is a free or inexpensive version of </a:t>
            </a:r>
            <a:r>
              <a:rPr lang="en-US" dirty="0" smtClean="0"/>
              <a:t>UNIX.</a:t>
            </a:r>
          </a:p>
          <a:p>
            <a:r>
              <a:rPr lang="en-US" dirty="0" smtClean="0"/>
              <a:t>It </a:t>
            </a:r>
            <a:r>
              <a:rPr lang="en-US" dirty="0"/>
              <a:t>is very stable, fast and </a:t>
            </a:r>
            <a:r>
              <a:rPr lang="en-US" dirty="0" smtClean="0"/>
              <a:t>secure.</a:t>
            </a:r>
          </a:p>
          <a:p>
            <a:r>
              <a:rPr lang="en-US" dirty="0" smtClean="0"/>
              <a:t>Mostly </a:t>
            </a:r>
            <a:r>
              <a:rPr lang="en-US" dirty="0"/>
              <a:t>uses a command line interface but also has a GUI </a:t>
            </a:r>
            <a:r>
              <a:rPr lang="en-US" dirty="0" smtClean="0"/>
              <a:t>environment.</a:t>
            </a:r>
          </a:p>
          <a:p>
            <a:r>
              <a:rPr lang="en-US" dirty="0" smtClean="0"/>
              <a:t>It </a:t>
            </a:r>
            <a:r>
              <a:rPr lang="en-US" dirty="0"/>
              <a:t>is Open Source which means that it can be modified and distributed by anyone around the </a:t>
            </a:r>
            <a:r>
              <a:rPr lang="en-US" dirty="0" smtClean="0"/>
              <a:t>world.</a:t>
            </a:r>
          </a:p>
          <a:p>
            <a:r>
              <a:rPr lang="en-US" dirty="0" smtClean="0"/>
              <a:t>The </a:t>
            </a:r>
            <a:r>
              <a:rPr lang="en-US" dirty="0"/>
              <a:t>most popular Linux distributions include </a:t>
            </a:r>
            <a:r>
              <a:rPr lang="en-US" b="1" dirty="0"/>
              <a:t>Ubuntu, Mint, </a:t>
            </a:r>
            <a:r>
              <a:rPr lang="en-US" dirty="0"/>
              <a:t>and</a:t>
            </a:r>
            <a:r>
              <a:rPr lang="en-US" b="1" dirty="0"/>
              <a:t> Fedora.</a:t>
            </a:r>
          </a:p>
          <a:p>
            <a:endParaRPr lang="en-US" dirty="0"/>
          </a:p>
        </p:txBody>
      </p:sp>
    </p:spTree>
    <p:extLst>
      <p:ext uri="{BB962C8B-B14F-4D97-AF65-F5344CB8AC3E}">
        <p14:creationId xmlns:p14="http://schemas.microsoft.com/office/powerpoint/2010/main" val="2244757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587" y="264543"/>
            <a:ext cx="8596668" cy="856891"/>
          </a:xfrm>
        </p:spPr>
        <p:txBody>
          <a:bodyPr/>
          <a:lstStyle/>
          <a:p>
            <a:r>
              <a:rPr lang="en-US" dirty="0"/>
              <a:t>Windows Operating System </a:t>
            </a:r>
            <a:r>
              <a:rPr lang="en-US" dirty="0" smtClean="0"/>
              <a:t>Basics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826" y="1190445"/>
            <a:ext cx="8264106" cy="5486400"/>
          </a:xfrm>
        </p:spPr>
      </p:pic>
    </p:spTree>
    <p:extLst>
      <p:ext uri="{BB962C8B-B14F-4D97-AF65-F5344CB8AC3E}">
        <p14:creationId xmlns:p14="http://schemas.microsoft.com/office/powerpoint/2010/main" val="16913327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058" y="504316"/>
            <a:ext cx="9005976" cy="5896484"/>
          </a:xfrm>
        </p:spPr>
      </p:pic>
    </p:spTree>
    <p:extLst>
      <p:ext uri="{BB962C8B-B14F-4D97-AF65-F5344CB8AC3E}">
        <p14:creationId xmlns:p14="http://schemas.microsoft.com/office/powerpoint/2010/main" val="685374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827" y="435304"/>
            <a:ext cx="8971472" cy="6155276"/>
          </a:xfrm>
        </p:spPr>
      </p:pic>
    </p:spTree>
    <p:extLst>
      <p:ext uri="{BB962C8B-B14F-4D97-AF65-F5344CB8AC3E}">
        <p14:creationId xmlns:p14="http://schemas.microsoft.com/office/powerpoint/2010/main" val="2084506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Layers of the operating </a:t>
            </a:r>
            <a:r>
              <a:rPr lang="en-US" b="1" dirty="0" smtClean="0"/>
              <a:t>system</a:t>
            </a:r>
            <a:r>
              <a:rPr lang="en-US" b="1" dirty="0"/>
              <a:t/>
            </a:r>
            <a:br>
              <a:rPr lang="en-US" b="1" dirty="0"/>
            </a:br>
            <a:endParaRPr lang="en-US" b="1" dirty="0"/>
          </a:p>
        </p:txBody>
      </p:sp>
      <p:sp>
        <p:nvSpPr>
          <p:cNvPr id="3" name="Content Placeholder 2"/>
          <p:cNvSpPr>
            <a:spLocks noGrp="1"/>
          </p:cNvSpPr>
          <p:nvPr>
            <p:ph idx="1"/>
          </p:nvPr>
        </p:nvSpPr>
        <p:spPr/>
        <p:txBody>
          <a:bodyPr>
            <a:normAutofit/>
          </a:bodyPr>
          <a:lstStyle/>
          <a:p>
            <a:r>
              <a:rPr lang="en-US" dirty="0" smtClean="0"/>
              <a:t>Below </a:t>
            </a:r>
            <a:r>
              <a:rPr lang="en-US" dirty="0"/>
              <a:t>are the layers of an operating system</a:t>
            </a:r>
            <a:r>
              <a:rPr lang="en-US" dirty="0" smtClean="0"/>
              <a:t>:-</a:t>
            </a:r>
          </a:p>
          <a:p>
            <a:endParaRPr lang="en-US" dirty="0"/>
          </a:p>
          <a:p>
            <a:pPr marL="0" indent="0">
              <a:buNone/>
            </a:pPr>
            <a:r>
              <a:rPr lang="en-US" b="1" dirty="0"/>
              <a:t>Process management </a:t>
            </a:r>
            <a:r>
              <a:rPr lang="en-US" b="1" dirty="0" smtClean="0"/>
              <a:t>layer</a:t>
            </a:r>
            <a:endParaRPr lang="en-US" dirty="0"/>
          </a:p>
          <a:p>
            <a:r>
              <a:rPr lang="en-US" dirty="0"/>
              <a:t>In this layer, processes are managed i.e. which process is to be executed next and how many processes will stay in the waiting schedule. The priority of the processes is also managed in this layer</a:t>
            </a:r>
            <a:r>
              <a:rPr lang="en-US" dirty="0" smtClean="0"/>
              <a:t>.</a:t>
            </a:r>
            <a:endParaRPr lang="en-US" dirty="0"/>
          </a:p>
        </p:txBody>
      </p:sp>
    </p:spTree>
    <p:extLst>
      <p:ext uri="{BB962C8B-B14F-4D97-AF65-F5344CB8AC3E}">
        <p14:creationId xmlns:p14="http://schemas.microsoft.com/office/powerpoint/2010/main" val="27875123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826" y="538822"/>
            <a:ext cx="8902461" cy="5775714"/>
          </a:xfrm>
        </p:spPr>
      </p:pic>
    </p:spTree>
    <p:extLst>
      <p:ext uri="{BB962C8B-B14F-4D97-AF65-F5344CB8AC3E}">
        <p14:creationId xmlns:p14="http://schemas.microsoft.com/office/powerpoint/2010/main" val="338141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805" y="383548"/>
            <a:ext cx="8902460" cy="5861977"/>
          </a:xfrm>
        </p:spPr>
      </p:pic>
    </p:spTree>
    <p:extLst>
      <p:ext uri="{BB962C8B-B14F-4D97-AF65-F5344CB8AC3E}">
        <p14:creationId xmlns:p14="http://schemas.microsoft.com/office/powerpoint/2010/main" val="33929246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119" y="400799"/>
            <a:ext cx="8820926" cy="5982748"/>
          </a:xfrm>
        </p:spPr>
      </p:pic>
    </p:spTree>
    <p:extLst>
      <p:ext uri="{BB962C8B-B14F-4D97-AF65-F5344CB8AC3E}">
        <p14:creationId xmlns:p14="http://schemas.microsoft.com/office/powerpoint/2010/main" val="34153679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752" y="383547"/>
            <a:ext cx="8814096" cy="6086264"/>
          </a:xfrm>
        </p:spPr>
      </p:pic>
    </p:spTree>
    <p:extLst>
      <p:ext uri="{BB962C8B-B14F-4D97-AF65-F5344CB8AC3E}">
        <p14:creationId xmlns:p14="http://schemas.microsoft.com/office/powerpoint/2010/main" val="28351805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067" y="487063"/>
            <a:ext cx="9074989" cy="5758462"/>
          </a:xfrm>
        </p:spPr>
      </p:pic>
    </p:spTree>
    <p:extLst>
      <p:ext uri="{BB962C8B-B14F-4D97-AF65-F5344CB8AC3E}">
        <p14:creationId xmlns:p14="http://schemas.microsoft.com/office/powerpoint/2010/main" val="6137989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310" y="334108"/>
            <a:ext cx="9109494" cy="5911417"/>
          </a:xfrm>
        </p:spPr>
      </p:pic>
    </p:spTree>
    <p:extLst>
      <p:ext uri="{BB962C8B-B14F-4D97-AF65-F5344CB8AC3E}">
        <p14:creationId xmlns:p14="http://schemas.microsoft.com/office/powerpoint/2010/main" val="23136768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100" y="573328"/>
            <a:ext cx="8830703" cy="5723955"/>
          </a:xfrm>
        </p:spPr>
      </p:pic>
    </p:spTree>
    <p:extLst>
      <p:ext uri="{BB962C8B-B14F-4D97-AF65-F5344CB8AC3E}">
        <p14:creationId xmlns:p14="http://schemas.microsoft.com/office/powerpoint/2010/main" val="20730862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333" y="538822"/>
            <a:ext cx="8816196" cy="5879231"/>
          </a:xfrm>
        </p:spPr>
      </p:pic>
    </p:spTree>
    <p:extLst>
      <p:ext uri="{BB962C8B-B14F-4D97-AF65-F5344CB8AC3E}">
        <p14:creationId xmlns:p14="http://schemas.microsoft.com/office/powerpoint/2010/main" val="15660033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573" y="556075"/>
            <a:ext cx="8708207" cy="5775714"/>
          </a:xfrm>
        </p:spPr>
      </p:pic>
    </p:spTree>
    <p:extLst>
      <p:ext uri="{BB962C8B-B14F-4D97-AF65-F5344CB8AC3E}">
        <p14:creationId xmlns:p14="http://schemas.microsoft.com/office/powerpoint/2010/main" val="13482147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729" y="504316"/>
            <a:ext cx="8791119" cy="5827473"/>
          </a:xfrm>
        </p:spPr>
      </p:pic>
    </p:spTree>
    <p:extLst>
      <p:ext uri="{BB962C8B-B14F-4D97-AF65-F5344CB8AC3E}">
        <p14:creationId xmlns:p14="http://schemas.microsoft.com/office/powerpoint/2010/main" val="1847723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37294"/>
            <a:ext cx="8596668" cy="482037"/>
          </a:xfrm>
        </p:spPr>
        <p:txBody>
          <a:bodyPr>
            <a:normAutofit fontScale="90000"/>
          </a:bodyPr>
          <a:lstStyle/>
          <a:p>
            <a:r>
              <a:rPr lang="en-US" sz="2000" b="1" dirty="0">
                <a:solidFill>
                  <a:schemeClr val="tx1"/>
                </a:solidFill>
              </a:rPr>
              <a:t>User programs layer:</a:t>
            </a:r>
            <a:r>
              <a:rPr lang="en-US" dirty="0"/>
              <a:t/>
            </a:r>
            <a:br>
              <a:rPr lang="en-US" dirty="0"/>
            </a:br>
            <a:endParaRPr lang="en-US" dirty="0"/>
          </a:p>
        </p:txBody>
      </p:sp>
      <p:sp>
        <p:nvSpPr>
          <p:cNvPr id="3" name="Content Placeholder 2"/>
          <p:cNvSpPr>
            <a:spLocks noGrp="1"/>
          </p:cNvSpPr>
          <p:nvPr>
            <p:ph idx="1"/>
          </p:nvPr>
        </p:nvSpPr>
        <p:spPr>
          <a:xfrm>
            <a:off x="677334" y="1019331"/>
            <a:ext cx="8596668" cy="5022032"/>
          </a:xfrm>
        </p:spPr>
        <p:txBody>
          <a:bodyPr>
            <a:normAutofit/>
          </a:bodyPr>
          <a:lstStyle/>
          <a:p>
            <a:r>
              <a:rPr lang="en-US" dirty="0" smtClean="0"/>
              <a:t>It can also be called </a:t>
            </a:r>
            <a:r>
              <a:rPr lang="en-US" b="1" dirty="0"/>
              <a:t>an application layer </a:t>
            </a:r>
            <a:r>
              <a:rPr lang="en-US" dirty="0"/>
              <a:t>because it is concerned with application programs. This type of layer is associated with the user programs like MS Word, Chrome, Calculator, Music Player etc. All the programs are managed in this </a:t>
            </a:r>
            <a:r>
              <a:rPr lang="en-US" dirty="0" smtClean="0"/>
              <a:t>layer.</a:t>
            </a:r>
          </a:p>
          <a:p>
            <a:endParaRPr lang="en-US" dirty="0"/>
          </a:p>
          <a:p>
            <a:pPr marL="0" indent="0">
              <a:buNone/>
            </a:pPr>
            <a:r>
              <a:rPr lang="en-US" b="1" dirty="0"/>
              <a:t>CPU scheduling layer:</a:t>
            </a:r>
            <a:endParaRPr lang="en-US" dirty="0"/>
          </a:p>
          <a:p>
            <a:r>
              <a:rPr lang="en-US" dirty="0"/>
              <a:t>All the CPU (central processing unit) scheduling is managed in this layer. </a:t>
            </a:r>
            <a:endParaRPr lang="en-US" dirty="0" smtClean="0"/>
          </a:p>
          <a:p>
            <a:r>
              <a:rPr lang="en-US" dirty="0" smtClean="0"/>
              <a:t>This </a:t>
            </a:r>
            <a:r>
              <a:rPr lang="en-US" dirty="0"/>
              <a:t>layer is responsible for managing how many processes will be allocated to the CPU and how many processes will stay out of the CPU</a:t>
            </a:r>
            <a:r>
              <a:rPr lang="en-US" dirty="0" smtClean="0"/>
              <a:t>.</a:t>
            </a:r>
            <a:endParaRPr lang="en-US" dirty="0"/>
          </a:p>
        </p:txBody>
      </p:sp>
    </p:spTree>
    <p:extLst>
      <p:ext uri="{BB962C8B-B14F-4D97-AF65-F5344CB8AC3E}">
        <p14:creationId xmlns:p14="http://schemas.microsoft.com/office/powerpoint/2010/main" val="4835910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642" y="573328"/>
            <a:ext cx="8699633" cy="5861978"/>
          </a:xfrm>
        </p:spPr>
      </p:pic>
    </p:spTree>
    <p:extLst>
      <p:ext uri="{BB962C8B-B14F-4D97-AF65-F5344CB8AC3E}">
        <p14:creationId xmlns:p14="http://schemas.microsoft.com/office/powerpoint/2010/main" val="38749546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123" y="474786"/>
            <a:ext cx="8823164" cy="5753486"/>
          </a:xfrm>
        </p:spPr>
      </p:pic>
    </p:spTree>
    <p:extLst>
      <p:ext uri="{BB962C8B-B14F-4D97-AF65-F5344CB8AC3E}">
        <p14:creationId xmlns:p14="http://schemas.microsoft.com/office/powerpoint/2010/main" val="21202266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162" y="594179"/>
            <a:ext cx="8936399" cy="5409806"/>
          </a:xfrm>
        </p:spPr>
      </p:pic>
    </p:spTree>
    <p:extLst>
      <p:ext uri="{BB962C8B-B14F-4D97-AF65-F5344CB8AC3E}">
        <p14:creationId xmlns:p14="http://schemas.microsoft.com/office/powerpoint/2010/main" val="19600179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893" y="418050"/>
            <a:ext cx="8850702" cy="6017253"/>
          </a:xfrm>
        </p:spPr>
      </p:pic>
    </p:spTree>
    <p:extLst>
      <p:ext uri="{BB962C8B-B14F-4D97-AF65-F5344CB8AC3E}">
        <p14:creationId xmlns:p14="http://schemas.microsoft.com/office/powerpoint/2010/main" val="29490453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3092"/>
            <a:ext cx="8596668" cy="615462"/>
          </a:xfrm>
        </p:spPr>
        <p:txBody>
          <a:bodyPr>
            <a:normAutofit fontScale="90000"/>
          </a:bodyPr>
          <a:lstStyle/>
          <a:p>
            <a:r>
              <a:rPr lang="en-US" b="1" dirty="0" smtClean="0"/>
              <a:t>Computer System Structure</a:t>
            </a:r>
            <a:endParaRPr lang="en-US" b="1" dirty="0"/>
          </a:p>
        </p:txBody>
      </p:sp>
      <p:sp>
        <p:nvSpPr>
          <p:cNvPr id="3" name="Content Placeholder 2"/>
          <p:cNvSpPr>
            <a:spLocks noGrp="1"/>
          </p:cNvSpPr>
          <p:nvPr>
            <p:ph idx="1"/>
          </p:nvPr>
        </p:nvSpPr>
        <p:spPr>
          <a:xfrm>
            <a:off x="677334" y="949569"/>
            <a:ext cx="8596668" cy="5091793"/>
          </a:xfrm>
        </p:spPr>
        <p:txBody>
          <a:bodyPr/>
          <a:lstStyle/>
          <a:p>
            <a:r>
              <a:rPr lang="en-US" dirty="0"/>
              <a:t>The main components of the basic structure of computers are the control processing unit (CPU), an input unit, memory unit, control unit, and output unit. Ans. The main functions performed by computers based on their basic structure include output, input, storage, and processing.</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323" y="2373923"/>
            <a:ext cx="4800600" cy="3878454"/>
          </a:xfrm>
          <a:prstGeom prst="rect">
            <a:avLst/>
          </a:prstGeom>
        </p:spPr>
      </p:pic>
    </p:spTree>
    <p:extLst>
      <p:ext uri="{BB962C8B-B14F-4D97-AF65-F5344CB8AC3E}">
        <p14:creationId xmlns:p14="http://schemas.microsoft.com/office/powerpoint/2010/main" val="224544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525"/>
          </a:xfrm>
        </p:spPr>
        <p:txBody>
          <a:bodyPr>
            <a:normAutofit fontScale="90000"/>
          </a:bodyPr>
          <a:lstStyle/>
          <a:p>
            <a:r>
              <a:rPr lang="en-US" sz="2200" b="1" dirty="0">
                <a:solidFill>
                  <a:schemeClr val="tx1"/>
                </a:solidFill>
              </a:rPr>
              <a:t>Memory management </a:t>
            </a:r>
            <a:r>
              <a:rPr lang="en-US" sz="2200" b="1" dirty="0" smtClean="0">
                <a:solidFill>
                  <a:schemeClr val="tx1"/>
                </a:solidFill>
              </a:rPr>
              <a:t>layer</a:t>
            </a:r>
            <a:r>
              <a:rPr lang="en-US" dirty="0"/>
              <a:t/>
            </a:r>
            <a:br>
              <a:rPr lang="en-US" dirty="0"/>
            </a:br>
            <a:endParaRPr lang="en-US" dirty="0"/>
          </a:p>
        </p:txBody>
      </p:sp>
      <p:sp>
        <p:nvSpPr>
          <p:cNvPr id="3" name="Content Placeholder 2"/>
          <p:cNvSpPr>
            <a:spLocks noGrp="1"/>
          </p:cNvSpPr>
          <p:nvPr>
            <p:ph idx="1"/>
          </p:nvPr>
        </p:nvSpPr>
        <p:spPr>
          <a:xfrm>
            <a:off x="677334" y="1334125"/>
            <a:ext cx="8596668" cy="3085968"/>
          </a:xfrm>
        </p:spPr>
        <p:txBody>
          <a:bodyPr>
            <a:normAutofit/>
          </a:bodyPr>
          <a:lstStyle/>
          <a:p>
            <a:r>
              <a:rPr lang="en-US" dirty="0" smtClean="0"/>
              <a:t>All </a:t>
            </a:r>
            <a:r>
              <a:rPr lang="en-US" dirty="0"/>
              <a:t>memory management is associated with this layer. As you know there are various types of memories in the computer like RAM, ROM. </a:t>
            </a:r>
            <a:endParaRPr lang="en-US" dirty="0" smtClean="0"/>
          </a:p>
          <a:p>
            <a:r>
              <a:rPr lang="en-US" dirty="0" smtClean="0"/>
              <a:t>If </a:t>
            </a:r>
            <a:r>
              <a:rPr lang="en-US" dirty="0"/>
              <a:t>you consider RAM (Random access memory) then it is concerned with swapping in and swapping out of memory. When our computer runs then some processes move to the main memory (RAM) for execution and when programs (e.g. calculator) exit then it is removed from the main memory. </a:t>
            </a:r>
            <a:endParaRPr lang="en-US" dirty="0" smtClean="0"/>
          </a:p>
          <a:p>
            <a:r>
              <a:rPr lang="en-US" dirty="0" smtClean="0"/>
              <a:t>These </a:t>
            </a:r>
            <a:r>
              <a:rPr lang="en-US" dirty="0"/>
              <a:t>types of things are managed by this layer.</a:t>
            </a:r>
          </a:p>
          <a:p>
            <a:endParaRPr lang="en-US" dirty="0"/>
          </a:p>
          <a:p>
            <a:endParaRPr lang="en-US" dirty="0"/>
          </a:p>
          <a:p>
            <a:endParaRPr lang="en-US" dirty="0"/>
          </a:p>
        </p:txBody>
      </p:sp>
    </p:spTree>
    <p:extLst>
      <p:ext uri="{BB962C8B-B14F-4D97-AF65-F5344CB8AC3E}">
        <p14:creationId xmlns:p14="http://schemas.microsoft.com/office/powerpoint/2010/main" val="4102333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9475"/>
          </a:xfrm>
        </p:spPr>
        <p:txBody>
          <a:bodyPr>
            <a:normAutofit fontScale="90000"/>
          </a:bodyPr>
          <a:lstStyle/>
          <a:p>
            <a:r>
              <a:rPr lang="en-US" sz="2400" b="1" dirty="0">
                <a:solidFill>
                  <a:schemeClr val="tx1"/>
                </a:solidFill>
              </a:rPr>
              <a:t>I/O buffer layer:</a:t>
            </a:r>
            <a:r>
              <a:rPr lang="en-US" dirty="0"/>
              <a:t/>
            </a:r>
            <a:br>
              <a:rPr lang="en-US" dirty="0"/>
            </a:br>
            <a:endParaRPr lang="en-US" dirty="0"/>
          </a:p>
        </p:txBody>
      </p:sp>
      <p:sp>
        <p:nvSpPr>
          <p:cNvPr id="3" name="Content Placeholder 2"/>
          <p:cNvSpPr>
            <a:spLocks noGrp="1"/>
          </p:cNvSpPr>
          <p:nvPr>
            <p:ph idx="1"/>
          </p:nvPr>
        </p:nvSpPr>
        <p:spPr>
          <a:xfrm>
            <a:off x="677334" y="1409075"/>
            <a:ext cx="8950760" cy="3880773"/>
          </a:xfrm>
        </p:spPr>
        <p:txBody>
          <a:bodyPr/>
          <a:lstStyle/>
          <a:p>
            <a:r>
              <a:rPr lang="en-US" dirty="0" smtClean="0"/>
              <a:t>Suppose </a:t>
            </a:r>
            <a:r>
              <a:rPr lang="en-US" dirty="0"/>
              <a:t>you are typing from the keyboard. There is a keyboard buffer attached with the keyboard which stores data for a temporary time</a:t>
            </a:r>
            <a:r>
              <a:rPr lang="en-US" dirty="0" smtClean="0"/>
              <a:t>.</a:t>
            </a:r>
          </a:p>
          <a:p>
            <a:endParaRPr lang="en-US" dirty="0" smtClean="0"/>
          </a:p>
          <a:p>
            <a:r>
              <a:rPr lang="en-US" dirty="0" smtClean="0"/>
              <a:t>Similarly</a:t>
            </a:r>
            <a:r>
              <a:rPr lang="en-US" dirty="0"/>
              <a:t>, all input/output devices have some type of buffer attached to them. This is because the input/output devices have slow processing/storing speed</a:t>
            </a:r>
            <a:r>
              <a:rPr lang="en-US" dirty="0" smtClean="0"/>
              <a:t>.</a:t>
            </a:r>
          </a:p>
          <a:p>
            <a:endParaRPr lang="en-US" dirty="0" smtClean="0"/>
          </a:p>
          <a:p>
            <a:r>
              <a:rPr lang="en-US" dirty="0" smtClean="0"/>
              <a:t>To </a:t>
            </a:r>
            <a:r>
              <a:rPr lang="en-US" dirty="0"/>
              <a:t>maintain the good timing speed of processor and input/output devices the computer uses buffers. The buffers are managed in this layer.</a:t>
            </a:r>
          </a:p>
          <a:p>
            <a:endParaRPr lang="en-US" dirty="0"/>
          </a:p>
        </p:txBody>
      </p:sp>
    </p:spTree>
    <p:extLst>
      <p:ext uri="{BB962C8B-B14F-4D97-AF65-F5344CB8AC3E}">
        <p14:creationId xmlns:p14="http://schemas.microsoft.com/office/powerpoint/2010/main" val="1488011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3294</TotalTime>
  <Words>4617</Words>
  <Application>Microsoft Office PowerPoint</Application>
  <PresentationFormat>Widescreen</PresentationFormat>
  <Paragraphs>399</Paragraphs>
  <Slides>74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Trebuchet MS</vt:lpstr>
      <vt:lpstr>Wingdings</vt:lpstr>
      <vt:lpstr>Wingdings 3</vt:lpstr>
      <vt:lpstr>Facet</vt:lpstr>
      <vt:lpstr>Chapter One</vt:lpstr>
      <vt:lpstr>Operating System</vt:lpstr>
      <vt:lpstr>Operating System</vt:lpstr>
      <vt:lpstr>Layered Operating System</vt:lpstr>
      <vt:lpstr>PowerPoint Presentation</vt:lpstr>
      <vt:lpstr>Layers of the operating system </vt:lpstr>
      <vt:lpstr>User programs layer: </vt:lpstr>
      <vt:lpstr>Memory management layer </vt:lpstr>
      <vt:lpstr>I/O buffer layer: </vt:lpstr>
      <vt:lpstr>Hardware layer</vt:lpstr>
      <vt:lpstr>Functions of the Operating System</vt:lpstr>
      <vt:lpstr>Interface Provision</vt:lpstr>
      <vt:lpstr>Memory Management </vt:lpstr>
      <vt:lpstr>Processor Management</vt:lpstr>
      <vt:lpstr>Device Management </vt:lpstr>
      <vt:lpstr>File Management </vt:lpstr>
      <vt:lpstr>Communication </vt:lpstr>
      <vt:lpstr>Error handling </vt:lpstr>
      <vt:lpstr>Resource Management</vt:lpstr>
      <vt:lpstr>Protection </vt:lpstr>
      <vt:lpstr>Other Important Activities</vt:lpstr>
      <vt:lpstr>Classifications of Operating Systems</vt:lpstr>
      <vt:lpstr>Classification of Operating System</vt:lpstr>
      <vt:lpstr>Classification of Operating System</vt:lpstr>
      <vt:lpstr>Classification of Operating System</vt:lpstr>
      <vt:lpstr>Classification of Operating System</vt:lpstr>
      <vt:lpstr>Classification of Operating systems</vt:lpstr>
      <vt:lpstr>Distributed operating System </vt:lpstr>
      <vt:lpstr>The advantages of distributed systems</vt:lpstr>
      <vt:lpstr>Network operating System</vt:lpstr>
      <vt:lpstr>Advantages of network operating systems </vt:lpstr>
      <vt:lpstr>Disadvantages of network operating systems </vt:lpstr>
      <vt:lpstr>Real Time operating System </vt:lpstr>
      <vt:lpstr> Types of real-time operating systems. </vt:lpstr>
      <vt:lpstr>Classification of Operating System</vt:lpstr>
      <vt:lpstr>PowerPoint Presentation</vt:lpstr>
      <vt:lpstr>Graphical User Interface </vt:lpstr>
      <vt:lpstr>Command Line Interface</vt:lpstr>
      <vt:lpstr>Types of Operating system</vt:lpstr>
      <vt:lpstr>Operating systems programs</vt:lpstr>
      <vt:lpstr>Operating systems programs</vt:lpstr>
      <vt:lpstr>Operating systems programs</vt:lpstr>
      <vt:lpstr>Operating systems programs</vt:lpstr>
      <vt:lpstr>Multitasking</vt:lpstr>
      <vt:lpstr>Multitasking </vt:lpstr>
      <vt:lpstr>Multitasking </vt:lpstr>
      <vt:lpstr>Multiprogramming</vt:lpstr>
      <vt:lpstr>The following figure shows the memory layout for a multiprogramming system.</vt:lpstr>
      <vt:lpstr>An OS does the following activities related to multiprogramming.</vt:lpstr>
      <vt:lpstr>Advantages </vt:lpstr>
      <vt:lpstr>Spooling </vt:lpstr>
      <vt:lpstr>Spooling </vt:lpstr>
      <vt:lpstr>Personal Computers Operating Systems</vt:lpstr>
      <vt:lpstr>Personal Computers Operating Systems</vt:lpstr>
      <vt:lpstr>Personal Computers Operating Systems</vt:lpstr>
      <vt:lpstr>Personal Computers Operating Systems</vt:lpstr>
      <vt:lpstr>Windows Operating System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Computer System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MISD LAB 2</dc:creator>
  <cp:lastModifiedBy>MISD LAB 2</cp:lastModifiedBy>
  <cp:revision>270</cp:revision>
  <dcterms:created xsi:type="dcterms:W3CDTF">2023-08-16T22:43:17Z</dcterms:created>
  <dcterms:modified xsi:type="dcterms:W3CDTF">2024-01-16T14:37:34Z</dcterms:modified>
</cp:coreProperties>
</file>