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8" r:id="rId4"/>
    <p:sldId id="259" r:id="rId5"/>
    <p:sldId id="260" r:id="rId6"/>
    <p:sldId id="261" r:id="rId7"/>
    <p:sldId id="263" r:id="rId8"/>
    <p:sldId id="266" r:id="rId9"/>
    <p:sldId id="267" r:id="rId10"/>
    <p:sldId id="268" r:id="rId11"/>
    <p:sldId id="269" r:id="rId12"/>
    <p:sldId id="270" r:id="rId13"/>
    <p:sldId id="271" r:id="rId14"/>
    <p:sldId id="272" r:id="rId15"/>
    <p:sldId id="264" r:id="rId16"/>
    <p:sldId id="273" r:id="rId17"/>
    <p:sldId id="274" r:id="rId18"/>
    <p:sldId id="275" r:id="rId19"/>
    <p:sldId id="276" r:id="rId20"/>
    <p:sldId id="277" r:id="rId21"/>
    <p:sldId id="278" r:id="rId22"/>
    <p:sldId id="279" r:id="rId23"/>
    <p:sldId id="280" r:id="rId24"/>
    <p:sldId id="281" r:id="rId25"/>
    <p:sldId id="282" r:id="rId26"/>
    <p:sldId id="284" r:id="rId27"/>
    <p:sldId id="283" r:id="rId28"/>
    <p:sldId id="286" r:id="rId29"/>
    <p:sldId id="285"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46" r:id="rId46"/>
    <p:sldId id="347" r:id="rId47"/>
    <p:sldId id="309" r:id="rId48"/>
    <p:sldId id="310" r:id="rId49"/>
    <p:sldId id="312" r:id="rId50"/>
    <p:sldId id="313" r:id="rId51"/>
    <p:sldId id="314" r:id="rId52"/>
    <p:sldId id="348" r:id="rId53"/>
    <p:sldId id="349" r:id="rId54"/>
    <p:sldId id="315" r:id="rId55"/>
    <p:sldId id="317" r:id="rId56"/>
    <p:sldId id="329" r:id="rId57"/>
    <p:sldId id="319" r:id="rId58"/>
    <p:sldId id="320" r:id="rId59"/>
    <p:sldId id="322" r:id="rId60"/>
    <p:sldId id="323" r:id="rId61"/>
    <p:sldId id="328"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71" autoAdjust="0"/>
    <p:restoredTop sz="94660"/>
  </p:normalViewPr>
  <p:slideViewPr>
    <p:cSldViewPr snapToGrid="0">
      <p:cViewPr varScale="1">
        <p:scale>
          <a:sx n="53" d="100"/>
          <a:sy n="53" d="100"/>
        </p:scale>
        <p:origin x="10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8D571-B265-4E9D-B09E-AC846BE494EA}"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9E43A-42BF-4E9B-B8CF-EADB6B59F5B2}" type="slidenum">
              <a:rPr lang="en-US" smtClean="0"/>
              <a:t>‹#›</a:t>
            </a:fld>
            <a:endParaRPr lang="en-US"/>
          </a:p>
        </p:txBody>
      </p:sp>
    </p:spTree>
    <p:extLst>
      <p:ext uri="{BB962C8B-B14F-4D97-AF65-F5344CB8AC3E}">
        <p14:creationId xmlns:p14="http://schemas.microsoft.com/office/powerpoint/2010/main" val="123835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9E43A-42BF-4E9B-B8CF-EADB6B59F5B2}" type="slidenum">
              <a:rPr lang="en-US" smtClean="0"/>
              <a:t>1</a:t>
            </a:fld>
            <a:endParaRPr lang="en-US"/>
          </a:p>
        </p:txBody>
      </p:sp>
    </p:spTree>
    <p:extLst>
      <p:ext uri="{BB962C8B-B14F-4D97-AF65-F5344CB8AC3E}">
        <p14:creationId xmlns:p14="http://schemas.microsoft.com/office/powerpoint/2010/main" val="47084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9E43A-42BF-4E9B-B8CF-EADB6B59F5B2}" type="slidenum">
              <a:rPr lang="en-US" smtClean="0"/>
              <a:t>31</a:t>
            </a:fld>
            <a:endParaRPr lang="en-US"/>
          </a:p>
        </p:txBody>
      </p:sp>
    </p:spTree>
    <p:extLst>
      <p:ext uri="{BB962C8B-B14F-4D97-AF65-F5344CB8AC3E}">
        <p14:creationId xmlns:p14="http://schemas.microsoft.com/office/powerpoint/2010/main" val="421321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Busy waiting </a:t>
            </a:r>
            <a:endParaRPr lang="en-US" dirty="0" smtClean="0"/>
          </a:p>
          <a:p>
            <a:pPr lvl="1"/>
            <a:r>
              <a:rPr lang="en-US" dirty="0" smtClean="0"/>
              <a:t>Continuously testing a variable until some value appears is called </a:t>
            </a:r>
            <a:r>
              <a:rPr lang="en-US" b="1" dirty="0" smtClean="0"/>
              <a:t>busy waiting.</a:t>
            </a:r>
          </a:p>
          <a:p>
            <a:pPr lvl="1"/>
            <a:r>
              <a:rPr lang="en-US" dirty="0" smtClean="0"/>
              <a:t>If the entry is allowed, it executes else it sits in tight loop and waits.</a:t>
            </a:r>
          </a:p>
          <a:p>
            <a:r>
              <a:rPr lang="en-US" b="1" dirty="0" smtClean="0"/>
              <a:t>Busy-waiting</a:t>
            </a:r>
            <a:r>
              <a:rPr lang="en-US" dirty="0" smtClean="0"/>
              <a:t>: </a:t>
            </a:r>
          </a:p>
          <a:p>
            <a:pPr lvl="1"/>
            <a:r>
              <a:rPr lang="en-US" dirty="0" smtClean="0"/>
              <a:t>Consumption of CPU cycles while a thread is waiting for a lock </a:t>
            </a:r>
          </a:p>
          <a:p>
            <a:pPr lvl="1"/>
            <a:r>
              <a:rPr lang="en-US" dirty="0" smtClean="0"/>
              <a:t>It is very inefficient</a:t>
            </a:r>
          </a:p>
          <a:p>
            <a:pPr lvl="1"/>
            <a:r>
              <a:rPr lang="en-US" dirty="0" smtClean="0"/>
              <a:t>Can be avoided with a waiting queue  </a:t>
            </a:r>
          </a:p>
          <a:p>
            <a:endParaRPr lang="en-US" dirty="0"/>
          </a:p>
        </p:txBody>
      </p:sp>
      <p:sp>
        <p:nvSpPr>
          <p:cNvPr id="4" name="Slide Number Placeholder 3"/>
          <p:cNvSpPr>
            <a:spLocks noGrp="1"/>
          </p:cNvSpPr>
          <p:nvPr>
            <p:ph type="sldNum" sz="quarter" idx="10"/>
          </p:nvPr>
        </p:nvSpPr>
        <p:spPr/>
        <p:txBody>
          <a:bodyPr/>
          <a:lstStyle/>
          <a:p>
            <a:fld id="{83D9E43A-42BF-4E9B-B8CF-EADB6B59F5B2}" type="slidenum">
              <a:rPr lang="en-US" smtClean="0"/>
              <a:t>44</a:t>
            </a:fld>
            <a:endParaRPr lang="en-US"/>
          </a:p>
        </p:txBody>
      </p:sp>
    </p:spTree>
    <p:extLst>
      <p:ext uri="{BB962C8B-B14F-4D97-AF65-F5344CB8AC3E}">
        <p14:creationId xmlns:p14="http://schemas.microsoft.com/office/powerpoint/2010/main" val="297361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Scheduling Criteria</a:t>
            </a:r>
            <a:endParaRPr lang="en-US" dirty="0" smtClean="0"/>
          </a:p>
          <a:p>
            <a:r>
              <a:rPr lang="en-US" dirty="0" smtClean="0"/>
              <a:t>The Operating System maintains the following important process scheduling queues − </a:t>
            </a:r>
          </a:p>
          <a:p>
            <a:r>
              <a:rPr lang="en-US" b="1" dirty="0" smtClean="0"/>
              <a:t>Job queue </a:t>
            </a:r>
            <a:r>
              <a:rPr lang="en-US" dirty="0" smtClean="0"/>
              <a:t>− This queue keeps all the processes in the system.</a:t>
            </a:r>
          </a:p>
          <a:p>
            <a:r>
              <a:rPr lang="en-US" b="1" dirty="0" smtClean="0"/>
              <a:t>Ready queue </a:t>
            </a:r>
            <a:r>
              <a:rPr lang="en-US" dirty="0" smtClean="0"/>
              <a:t>− This queue keeps a set of all processes residing in main memory, ready and waiting to execute. A new process is always put in this queue.</a:t>
            </a:r>
          </a:p>
          <a:p>
            <a:r>
              <a:rPr lang="en-US" b="1" dirty="0" smtClean="0"/>
              <a:t>Device queues </a:t>
            </a:r>
            <a:r>
              <a:rPr lang="en-US" dirty="0" smtClean="0"/>
              <a:t>− The processes which are blocked due to unavailability of an I/O device constitute this queue.</a:t>
            </a:r>
          </a:p>
          <a:p>
            <a:endParaRPr lang="en-US" dirty="0"/>
          </a:p>
        </p:txBody>
      </p:sp>
      <p:sp>
        <p:nvSpPr>
          <p:cNvPr id="4" name="Slide Number Placeholder 3"/>
          <p:cNvSpPr>
            <a:spLocks noGrp="1"/>
          </p:cNvSpPr>
          <p:nvPr>
            <p:ph type="sldNum" sz="quarter" idx="10"/>
          </p:nvPr>
        </p:nvSpPr>
        <p:spPr/>
        <p:txBody>
          <a:bodyPr/>
          <a:lstStyle/>
          <a:p>
            <a:fld id="{83D9E43A-42BF-4E9B-B8CF-EADB6B59F5B2}" type="slidenum">
              <a:rPr lang="en-US" smtClean="0"/>
              <a:t>56</a:t>
            </a:fld>
            <a:endParaRPr lang="en-US"/>
          </a:p>
        </p:txBody>
      </p:sp>
    </p:spTree>
    <p:extLst>
      <p:ext uri="{BB962C8B-B14F-4D97-AF65-F5344CB8AC3E}">
        <p14:creationId xmlns:p14="http://schemas.microsoft.com/office/powerpoint/2010/main" val="28345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2004D0-E377-47DA-B6C3-411B287BBC3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344659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004D0-E377-47DA-B6C3-411B287BBC3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66435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004D0-E377-47DA-B6C3-411B287BBC3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46545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004D0-E377-47DA-B6C3-411B287BBC3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26810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2004D0-E377-47DA-B6C3-411B287BBC3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185390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004D0-E377-47DA-B6C3-411B287BBC3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262348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2004D0-E377-47DA-B6C3-411B287BBC37}"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15349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2004D0-E377-47DA-B6C3-411B287BBC37}"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425762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004D0-E377-47DA-B6C3-411B287BBC37}"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41081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2004D0-E377-47DA-B6C3-411B287BBC3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339891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2004D0-E377-47DA-B6C3-411B287BBC3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FED78-33E0-43CF-9050-4D89E7E59C57}" type="slidenum">
              <a:rPr lang="en-US" smtClean="0"/>
              <a:t>‹#›</a:t>
            </a:fld>
            <a:endParaRPr lang="en-US"/>
          </a:p>
        </p:txBody>
      </p:sp>
    </p:spTree>
    <p:extLst>
      <p:ext uri="{BB962C8B-B14F-4D97-AF65-F5344CB8AC3E}">
        <p14:creationId xmlns:p14="http://schemas.microsoft.com/office/powerpoint/2010/main" val="136153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004D0-E377-47DA-B6C3-411B287BBC37}"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FED78-33E0-43CF-9050-4D89E7E59C57}" type="slidenum">
              <a:rPr lang="en-US" smtClean="0"/>
              <a:t>‹#›</a:t>
            </a:fld>
            <a:endParaRPr lang="en-US"/>
          </a:p>
        </p:txBody>
      </p:sp>
    </p:spTree>
    <p:extLst>
      <p:ext uri="{BB962C8B-B14F-4D97-AF65-F5344CB8AC3E}">
        <p14:creationId xmlns:p14="http://schemas.microsoft.com/office/powerpoint/2010/main" val="4141039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93989"/>
          </a:xfrm>
        </p:spPr>
        <p:txBody>
          <a:bodyPr>
            <a:normAutofit/>
          </a:bodyPr>
          <a:lstStyle/>
          <a:p>
            <a:r>
              <a:rPr lang="en-US" sz="4800" b="1" dirty="0" smtClean="0"/>
              <a:t>Chapter Two</a:t>
            </a:r>
            <a:endParaRPr lang="en-US" sz="4800" b="1" dirty="0"/>
          </a:p>
        </p:txBody>
      </p:sp>
      <p:sp>
        <p:nvSpPr>
          <p:cNvPr id="3" name="Subtitle 2"/>
          <p:cNvSpPr>
            <a:spLocks noGrp="1"/>
          </p:cNvSpPr>
          <p:nvPr>
            <p:ph type="subTitle" idx="1"/>
          </p:nvPr>
        </p:nvSpPr>
        <p:spPr>
          <a:xfrm>
            <a:off x="1524000" y="3145536"/>
            <a:ext cx="9144000" cy="2112264"/>
          </a:xfrm>
        </p:spPr>
        <p:txBody>
          <a:bodyPr>
            <a:normAutofit/>
          </a:bodyPr>
          <a:lstStyle/>
          <a:p>
            <a:r>
              <a:rPr lang="en-US" sz="4000" b="1" dirty="0"/>
              <a:t>Process Management</a:t>
            </a:r>
            <a:endParaRPr lang="en-US" sz="4000" dirty="0"/>
          </a:p>
        </p:txBody>
      </p:sp>
    </p:spTree>
    <p:extLst>
      <p:ext uri="{BB962C8B-B14F-4D97-AF65-F5344CB8AC3E}">
        <p14:creationId xmlns:p14="http://schemas.microsoft.com/office/powerpoint/2010/main" val="188463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Control Block (PCB) </a:t>
            </a:r>
          </a:p>
        </p:txBody>
      </p:sp>
      <p:sp>
        <p:nvSpPr>
          <p:cNvPr id="3" name="Content Placeholder 2"/>
          <p:cNvSpPr>
            <a:spLocks noGrp="1"/>
          </p:cNvSpPr>
          <p:nvPr>
            <p:ph idx="1"/>
          </p:nvPr>
        </p:nvSpPr>
        <p:spPr/>
        <p:txBody>
          <a:bodyPr/>
          <a:lstStyle/>
          <a:p>
            <a:r>
              <a:rPr lang="en-US" b="1" dirty="0" smtClean="0"/>
              <a:t>Process </a:t>
            </a:r>
            <a:r>
              <a:rPr lang="en-US" b="1" dirty="0"/>
              <a:t>Control Block </a:t>
            </a:r>
            <a:r>
              <a:rPr lang="en-US" dirty="0"/>
              <a:t>(PCB, also called Task Controlling Block, Entry of the Process Table, Task Struct, or </a:t>
            </a:r>
            <a:r>
              <a:rPr lang="en-US" dirty="0" smtClean="0"/>
              <a:t>Switch frame) </a:t>
            </a:r>
          </a:p>
          <a:p>
            <a:r>
              <a:rPr lang="en-US" i="1" dirty="0" smtClean="0"/>
              <a:t>It is </a:t>
            </a:r>
            <a:r>
              <a:rPr lang="en-US" i="1" dirty="0"/>
              <a:t>a data structure in the operating system kernel containing the information needed to manage the scheduling of a particular process.</a:t>
            </a:r>
            <a:r>
              <a:rPr lang="en-US" dirty="0"/>
              <a:t>  </a:t>
            </a:r>
          </a:p>
          <a:p>
            <a:r>
              <a:rPr lang="en-US" dirty="0" smtClean="0"/>
              <a:t>The </a:t>
            </a:r>
            <a:r>
              <a:rPr lang="en-US" dirty="0"/>
              <a:t>PCB is "the manifestation(expression) of a process in an operating system."</a:t>
            </a:r>
          </a:p>
        </p:txBody>
      </p:sp>
    </p:spTree>
    <p:extLst>
      <p:ext uri="{BB962C8B-B14F-4D97-AF65-F5344CB8AC3E}">
        <p14:creationId xmlns:p14="http://schemas.microsoft.com/office/powerpoint/2010/main" val="112251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 of </a:t>
            </a:r>
            <a:r>
              <a:rPr lang="en-US" b="1" dirty="0" smtClean="0"/>
              <a:t>PCB</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a:t>role or work of process control block (PCB) in process management is that it can access or modified by most OS utilities including those are involved with memory, scheduling, and input / output resource </a:t>
            </a:r>
            <a:r>
              <a:rPr lang="en-US" dirty="0" smtClean="0"/>
              <a:t>access.</a:t>
            </a:r>
          </a:p>
          <a:p>
            <a:r>
              <a:rPr lang="en-US" dirty="0" smtClean="0"/>
              <a:t>The process </a:t>
            </a:r>
            <a:r>
              <a:rPr lang="en-US" dirty="0"/>
              <a:t>control blocks give the information of the current state of the operating </a:t>
            </a:r>
            <a:r>
              <a:rPr lang="en-US" dirty="0" smtClean="0"/>
              <a:t>system.</a:t>
            </a:r>
          </a:p>
          <a:p>
            <a:r>
              <a:rPr lang="en-US" dirty="0"/>
              <a:t>P</a:t>
            </a:r>
            <a:r>
              <a:rPr lang="en-US" dirty="0" smtClean="0"/>
              <a:t>rocess </a:t>
            </a:r>
            <a:r>
              <a:rPr lang="en-US" dirty="0"/>
              <a:t>control </a:t>
            </a:r>
            <a:r>
              <a:rPr lang="en-US" dirty="0" smtClean="0"/>
              <a:t>blocks perform data structuring for processes.</a:t>
            </a:r>
          </a:p>
          <a:p>
            <a:r>
              <a:rPr lang="en-US" dirty="0"/>
              <a:t>P</a:t>
            </a:r>
            <a:r>
              <a:rPr lang="en-US" dirty="0" smtClean="0"/>
              <a:t>ointers </a:t>
            </a:r>
            <a:r>
              <a:rPr lang="en-US" dirty="0"/>
              <a:t>to other process control blocks inside any process control block allows the creation of those queues of processes in various scheduling states. </a:t>
            </a:r>
          </a:p>
        </p:txBody>
      </p:sp>
    </p:spTree>
    <p:extLst>
      <p:ext uri="{BB962C8B-B14F-4D97-AF65-F5344CB8AC3E}">
        <p14:creationId xmlns:p14="http://schemas.microsoft.com/office/powerpoint/2010/main" val="189665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in PCB</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following are the various information that is contained by process control </a:t>
            </a:r>
            <a:r>
              <a:rPr lang="en-US" dirty="0" smtClean="0"/>
              <a:t>block:</a:t>
            </a:r>
          </a:p>
          <a:p>
            <a:r>
              <a:rPr lang="en-US" dirty="0" smtClean="0"/>
              <a:t>Naming </a:t>
            </a:r>
            <a:r>
              <a:rPr lang="en-US" dirty="0"/>
              <a:t>the </a:t>
            </a:r>
            <a:r>
              <a:rPr lang="en-US" dirty="0" smtClean="0"/>
              <a:t>process</a:t>
            </a:r>
          </a:p>
          <a:p>
            <a:r>
              <a:rPr lang="en-US" dirty="0" smtClean="0"/>
              <a:t>State </a:t>
            </a:r>
            <a:r>
              <a:rPr lang="en-US" dirty="0"/>
              <a:t>of the </a:t>
            </a:r>
            <a:r>
              <a:rPr lang="en-US" dirty="0" smtClean="0"/>
              <a:t>process</a:t>
            </a:r>
          </a:p>
          <a:p>
            <a:r>
              <a:rPr lang="en-US" dirty="0" smtClean="0"/>
              <a:t>Resources </a:t>
            </a:r>
            <a:r>
              <a:rPr lang="en-US" dirty="0"/>
              <a:t>allocated to the </a:t>
            </a:r>
            <a:r>
              <a:rPr lang="en-US" dirty="0" smtClean="0"/>
              <a:t>process</a:t>
            </a:r>
          </a:p>
          <a:p>
            <a:r>
              <a:rPr lang="en-US" dirty="0" smtClean="0"/>
              <a:t>Memory </a:t>
            </a:r>
            <a:r>
              <a:rPr lang="en-US" dirty="0"/>
              <a:t>allocated to the </a:t>
            </a:r>
            <a:r>
              <a:rPr lang="en-US" dirty="0" smtClean="0"/>
              <a:t>process</a:t>
            </a:r>
          </a:p>
          <a:p>
            <a:r>
              <a:rPr lang="en-US" dirty="0" smtClean="0"/>
              <a:t>Scheduling information</a:t>
            </a:r>
          </a:p>
          <a:p>
            <a:r>
              <a:rPr lang="en-US" dirty="0" smtClean="0"/>
              <a:t>Input </a:t>
            </a:r>
            <a:r>
              <a:rPr lang="en-US" dirty="0"/>
              <a:t>/ output devices associated with process </a:t>
            </a:r>
          </a:p>
          <a:p>
            <a:endParaRPr lang="en-US" dirty="0"/>
          </a:p>
        </p:txBody>
      </p:sp>
    </p:spTree>
    <p:extLst>
      <p:ext uri="{BB962C8B-B14F-4D97-AF65-F5344CB8AC3E}">
        <p14:creationId xmlns:p14="http://schemas.microsoft.com/office/powerpoint/2010/main" val="114587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t>
            </a:r>
            <a:r>
              <a:rPr lang="en-US" b="1" dirty="0" smtClean="0"/>
              <a:t>PCB</a:t>
            </a:r>
            <a:endParaRPr lang="en-US" dirty="0"/>
          </a:p>
        </p:txBody>
      </p:sp>
      <p:sp>
        <p:nvSpPr>
          <p:cNvPr id="3" name="Content Placeholder 2"/>
          <p:cNvSpPr>
            <a:spLocks noGrp="1"/>
          </p:cNvSpPr>
          <p:nvPr>
            <p:ph idx="1"/>
          </p:nvPr>
        </p:nvSpPr>
        <p:spPr/>
        <p:txBody>
          <a:bodyPr/>
          <a:lstStyle/>
          <a:p>
            <a:r>
              <a:rPr lang="en-US" dirty="0" smtClean="0"/>
              <a:t>The </a:t>
            </a:r>
            <a:r>
              <a:rPr lang="en-US" dirty="0"/>
              <a:t>following are the various components that are associated with the process control block </a:t>
            </a:r>
            <a:r>
              <a:rPr lang="en-US" dirty="0" smtClean="0"/>
              <a:t>PCB:</a:t>
            </a:r>
          </a:p>
          <a:p>
            <a:pPr marL="971550" lvl="1" indent="-514350">
              <a:buFont typeface="+mj-lt"/>
              <a:buAutoNum type="arabicPeriod"/>
            </a:pPr>
            <a:r>
              <a:rPr lang="en-US" dirty="0" smtClean="0"/>
              <a:t>Process ID</a:t>
            </a:r>
          </a:p>
          <a:p>
            <a:pPr marL="971550" lvl="1" indent="-514350">
              <a:buFont typeface="+mj-lt"/>
              <a:buAutoNum type="arabicPeriod"/>
            </a:pPr>
            <a:r>
              <a:rPr lang="en-US" dirty="0" smtClean="0"/>
              <a:t>Process State</a:t>
            </a:r>
          </a:p>
          <a:p>
            <a:pPr marL="971550" lvl="1" indent="-514350">
              <a:buFont typeface="+mj-lt"/>
              <a:buAutoNum type="arabicPeriod"/>
            </a:pPr>
            <a:r>
              <a:rPr lang="en-US" dirty="0" smtClean="0"/>
              <a:t>Program counter</a:t>
            </a:r>
          </a:p>
          <a:p>
            <a:pPr marL="971550" lvl="1" indent="-514350">
              <a:buFont typeface="+mj-lt"/>
              <a:buAutoNum type="arabicPeriod"/>
            </a:pPr>
            <a:r>
              <a:rPr lang="en-US" dirty="0" smtClean="0"/>
              <a:t>Register Information</a:t>
            </a:r>
          </a:p>
          <a:p>
            <a:pPr marL="971550" lvl="1" indent="-514350">
              <a:buFont typeface="+mj-lt"/>
              <a:buAutoNum type="arabicPeriod"/>
            </a:pPr>
            <a:r>
              <a:rPr lang="en-US" dirty="0" smtClean="0"/>
              <a:t>Scheduling information</a:t>
            </a:r>
          </a:p>
          <a:p>
            <a:pPr marL="971550" lvl="1" indent="-514350">
              <a:buFont typeface="+mj-lt"/>
              <a:buAutoNum type="arabicPeriod"/>
            </a:pPr>
            <a:r>
              <a:rPr lang="en-US" dirty="0" smtClean="0"/>
              <a:t>Memory </a:t>
            </a:r>
            <a:r>
              <a:rPr lang="en-US" dirty="0"/>
              <a:t>related </a:t>
            </a:r>
            <a:r>
              <a:rPr lang="en-US" dirty="0" smtClean="0"/>
              <a:t>information</a:t>
            </a:r>
          </a:p>
          <a:p>
            <a:pPr marL="971550" lvl="1" indent="-514350">
              <a:buFont typeface="+mj-lt"/>
              <a:buAutoNum type="arabicPeriod"/>
            </a:pPr>
            <a:r>
              <a:rPr lang="en-US" dirty="0" smtClean="0"/>
              <a:t>Accounting information</a:t>
            </a:r>
          </a:p>
          <a:p>
            <a:pPr marL="971550" lvl="1" indent="-514350">
              <a:buFont typeface="+mj-lt"/>
              <a:buAutoNum type="arabicPeriod"/>
            </a:pPr>
            <a:r>
              <a:rPr lang="en-US" dirty="0" smtClean="0"/>
              <a:t>Status </a:t>
            </a:r>
            <a:r>
              <a:rPr lang="en-US" dirty="0"/>
              <a:t>information related to input/output </a:t>
            </a:r>
          </a:p>
          <a:p>
            <a:endParaRPr lang="en-US" dirty="0"/>
          </a:p>
        </p:txBody>
      </p:sp>
    </p:spTree>
    <p:extLst>
      <p:ext uri="{BB962C8B-B14F-4D97-AF65-F5344CB8AC3E}">
        <p14:creationId xmlns:p14="http://schemas.microsoft.com/office/powerpoint/2010/main" val="332823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3"/>
            <a:ext cx="10515600" cy="834089"/>
          </a:xfrm>
        </p:spPr>
        <p:txBody>
          <a:bodyPr/>
          <a:lstStyle/>
          <a:p>
            <a:r>
              <a:rPr lang="en-US" b="1" dirty="0"/>
              <a:t>Components of </a:t>
            </a:r>
            <a:r>
              <a:rPr lang="en-US" b="1" dirty="0" smtClean="0"/>
              <a:t>PCB</a:t>
            </a:r>
            <a:endParaRPr lang="en-US" dirty="0"/>
          </a:p>
        </p:txBody>
      </p:sp>
      <p:sp>
        <p:nvSpPr>
          <p:cNvPr id="3" name="Content Placeholder 2"/>
          <p:cNvSpPr>
            <a:spLocks noGrp="1"/>
          </p:cNvSpPr>
          <p:nvPr>
            <p:ph idx="1"/>
          </p:nvPr>
        </p:nvSpPr>
        <p:spPr>
          <a:xfrm>
            <a:off x="838200" y="1229192"/>
            <a:ext cx="10515600" cy="5336499"/>
          </a:xfrm>
        </p:spPr>
        <p:txBody>
          <a:bodyPr>
            <a:normAutofit/>
          </a:bodyPr>
          <a:lstStyle/>
          <a:p>
            <a:r>
              <a:rPr lang="en-US" b="1" dirty="0" smtClean="0"/>
              <a:t>Process ID</a:t>
            </a:r>
            <a:r>
              <a:rPr lang="en-US" dirty="0" smtClean="0"/>
              <a:t>:</a:t>
            </a:r>
          </a:p>
          <a:p>
            <a:pPr lvl="1"/>
            <a:r>
              <a:rPr lang="en-US" dirty="0" smtClean="0"/>
              <a:t>It </a:t>
            </a:r>
            <a:r>
              <a:rPr lang="en-US" dirty="0"/>
              <a:t>is an identification number that uniquely identifies the processes of computer system. </a:t>
            </a:r>
          </a:p>
          <a:p>
            <a:pPr lvl="1"/>
            <a:r>
              <a:rPr lang="en-US" dirty="0" smtClean="0"/>
              <a:t>In </a:t>
            </a:r>
            <a:r>
              <a:rPr lang="en-US" dirty="0"/>
              <a:t>computer system there are various process running simultaneously and each process has its unique ID. This Id helps system in scheduling the </a:t>
            </a:r>
            <a:r>
              <a:rPr lang="en-US" dirty="0" smtClean="0"/>
              <a:t>processes</a:t>
            </a:r>
            <a:r>
              <a:rPr lang="en-US" dirty="0"/>
              <a:t>. This Id is provided by the process control block</a:t>
            </a:r>
            <a:r>
              <a:rPr lang="en-US" dirty="0" smtClean="0"/>
              <a:t>.</a:t>
            </a:r>
          </a:p>
          <a:p>
            <a:r>
              <a:rPr lang="en-US" b="1" dirty="0"/>
              <a:t>Process state: </a:t>
            </a:r>
          </a:p>
          <a:p>
            <a:pPr lvl="1"/>
            <a:r>
              <a:rPr lang="en-US" dirty="0"/>
              <a:t>Process control block is used to define the process state of any process.  In other words, process control block refers the states of the processes. </a:t>
            </a:r>
          </a:p>
          <a:p>
            <a:pPr lvl="1"/>
            <a:r>
              <a:rPr lang="en-US" dirty="0"/>
              <a:t>The process state of any process can be New, running, waiting, executing, blocked, suspended, terminated.</a:t>
            </a:r>
          </a:p>
          <a:p>
            <a:endParaRPr lang="en-US" dirty="0"/>
          </a:p>
        </p:txBody>
      </p:sp>
    </p:spTree>
    <p:extLst>
      <p:ext uri="{BB962C8B-B14F-4D97-AF65-F5344CB8AC3E}">
        <p14:creationId xmlns:p14="http://schemas.microsoft.com/office/powerpoint/2010/main" val="172634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a PCB</a:t>
            </a:r>
            <a:endParaRPr lang="en-US" b="1" dirty="0"/>
          </a:p>
        </p:txBody>
      </p:sp>
      <p:sp>
        <p:nvSpPr>
          <p:cNvPr id="3" name="Content Placeholder 2"/>
          <p:cNvSpPr>
            <a:spLocks noGrp="1"/>
          </p:cNvSpPr>
          <p:nvPr>
            <p:ph idx="1"/>
          </p:nvPr>
        </p:nvSpPr>
        <p:spPr/>
        <p:txBody>
          <a:bodyPr>
            <a:normAutofit/>
          </a:bodyPr>
          <a:lstStyle/>
          <a:p>
            <a:r>
              <a:rPr lang="en-US" b="1" dirty="0" smtClean="0"/>
              <a:t>Program </a:t>
            </a:r>
            <a:r>
              <a:rPr lang="en-US" b="1" dirty="0"/>
              <a:t>counter:</a:t>
            </a:r>
            <a:r>
              <a:rPr lang="en-US" dirty="0"/>
              <a:t> </a:t>
            </a:r>
            <a:endParaRPr lang="en-US" dirty="0" smtClean="0"/>
          </a:p>
          <a:p>
            <a:pPr lvl="1"/>
            <a:r>
              <a:rPr lang="en-US" dirty="0" smtClean="0"/>
              <a:t>Program </a:t>
            </a:r>
            <a:r>
              <a:rPr lang="en-US" dirty="0"/>
              <a:t>counter is used to point to the address of the next instruction to be executed in any process. This is also managed by the process control </a:t>
            </a:r>
            <a:r>
              <a:rPr lang="en-US" dirty="0" smtClean="0"/>
              <a:t>block.</a:t>
            </a:r>
          </a:p>
          <a:p>
            <a:r>
              <a:rPr lang="en-US" b="1" dirty="0" smtClean="0"/>
              <a:t>Register </a:t>
            </a:r>
            <a:r>
              <a:rPr lang="en-US" b="1" dirty="0"/>
              <a:t>Information: </a:t>
            </a:r>
            <a:endParaRPr lang="en-US" b="1" dirty="0" smtClean="0"/>
          </a:p>
          <a:p>
            <a:pPr lvl="1"/>
            <a:r>
              <a:rPr lang="en-US" dirty="0" smtClean="0"/>
              <a:t>This </a:t>
            </a:r>
            <a:r>
              <a:rPr lang="en-US" dirty="0"/>
              <a:t>information is comprising with the various registers, such as index and stack that are associated with the process. This information is also managed by the process control block. </a:t>
            </a:r>
          </a:p>
          <a:p>
            <a:endParaRPr lang="en-US" dirty="0"/>
          </a:p>
        </p:txBody>
      </p:sp>
    </p:spTree>
    <p:extLst>
      <p:ext uri="{BB962C8B-B14F-4D97-AF65-F5344CB8AC3E}">
        <p14:creationId xmlns:p14="http://schemas.microsoft.com/office/powerpoint/2010/main" val="286724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a PCB</a:t>
            </a:r>
            <a:endParaRPr lang="en-US" b="1" dirty="0"/>
          </a:p>
        </p:txBody>
      </p:sp>
      <p:sp>
        <p:nvSpPr>
          <p:cNvPr id="3" name="Content Placeholder 2"/>
          <p:cNvSpPr>
            <a:spLocks noGrp="1"/>
          </p:cNvSpPr>
          <p:nvPr>
            <p:ph idx="1"/>
          </p:nvPr>
        </p:nvSpPr>
        <p:spPr/>
        <p:txBody>
          <a:bodyPr>
            <a:normAutofit/>
          </a:bodyPr>
          <a:lstStyle/>
          <a:p>
            <a:r>
              <a:rPr lang="en-US" b="1" dirty="0" smtClean="0"/>
              <a:t>Scheduling </a:t>
            </a:r>
            <a:r>
              <a:rPr lang="en-US" b="1" dirty="0"/>
              <a:t>information:  </a:t>
            </a:r>
            <a:endParaRPr lang="en-US" b="1" dirty="0" smtClean="0"/>
          </a:p>
          <a:p>
            <a:pPr lvl="1"/>
            <a:r>
              <a:rPr lang="en-US" dirty="0" smtClean="0"/>
              <a:t>Scheduling </a:t>
            </a:r>
            <a:r>
              <a:rPr lang="en-US" dirty="0"/>
              <a:t>information is used to set the priority of different processes. This is very useful information which is set by the process control block. In computer system there were many processes running simultaneously and each process have its priority. The priority of primary feature of RAM is higher than other secondary features. </a:t>
            </a:r>
            <a:endParaRPr lang="en-US" dirty="0" smtClean="0"/>
          </a:p>
          <a:p>
            <a:r>
              <a:rPr lang="en-US" b="1" dirty="0" smtClean="0"/>
              <a:t>Memory </a:t>
            </a:r>
            <a:r>
              <a:rPr lang="en-US" b="1" dirty="0"/>
              <a:t>related information:</a:t>
            </a:r>
            <a:r>
              <a:rPr lang="en-US" dirty="0"/>
              <a:t>  </a:t>
            </a:r>
            <a:endParaRPr lang="en-US" dirty="0" smtClean="0"/>
          </a:p>
          <a:p>
            <a:pPr lvl="1"/>
            <a:r>
              <a:rPr lang="en-US" dirty="0" smtClean="0"/>
              <a:t>This </a:t>
            </a:r>
            <a:r>
              <a:rPr lang="en-US" dirty="0"/>
              <a:t>section of the process control block comprises of page and segment tables. It also stores the data contained in base and limit </a:t>
            </a:r>
            <a:r>
              <a:rPr lang="en-US" dirty="0" smtClean="0"/>
              <a:t>registers.</a:t>
            </a:r>
            <a:endParaRPr lang="en-US" dirty="0"/>
          </a:p>
          <a:p>
            <a:endParaRPr lang="en-US" dirty="0"/>
          </a:p>
        </p:txBody>
      </p:sp>
    </p:spTree>
    <p:extLst>
      <p:ext uri="{BB962C8B-B14F-4D97-AF65-F5344CB8AC3E}">
        <p14:creationId xmlns:p14="http://schemas.microsoft.com/office/powerpoint/2010/main" val="123898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a PCB</a:t>
            </a:r>
            <a:endParaRPr lang="en-US" b="1" dirty="0"/>
          </a:p>
        </p:txBody>
      </p:sp>
      <p:sp>
        <p:nvSpPr>
          <p:cNvPr id="3" name="Content Placeholder 2"/>
          <p:cNvSpPr>
            <a:spLocks noGrp="1"/>
          </p:cNvSpPr>
          <p:nvPr>
            <p:ph idx="1"/>
          </p:nvPr>
        </p:nvSpPr>
        <p:spPr/>
        <p:txBody>
          <a:bodyPr/>
          <a:lstStyle/>
          <a:p>
            <a:r>
              <a:rPr lang="en-US" b="1" dirty="0" smtClean="0"/>
              <a:t>Accounting </a:t>
            </a:r>
            <a:r>
              <a:rPr lang="en-US" b="1" dirty="0"/>
              <a:t>information:</a:t>
            </a:r>
            <a:r>
              <a:rPr lang="en-US" dirty="0"/>
              <a:t> </a:t>
            </a:r>
            <a:endParaRPr lang="en-US" dirty="0" smtClean="0"/>
          </a:p>
          <a:p>
            <a:pPr lvl="1"/>
            <a:r>
              <a:rPr lang="en-US" dirty="0" smtClean="0"/>
              <a:t>This </a:t>
            </a:r>
            <a:r>
              <a:rPr lang="en-US" dirty="0"/>
              <a:t>section of process control block stores the details relate to central processing unit (CPU) utilization and execution time of a </a:t>
            </a:r>
            <a:r>
              <a:rPr lang="en-US" dirty="0" smtClean="0"/>
              <a:t>process.</a:t>
            </a:r>
          </a:p>
          <a:p>
            <a:r>
              <a:rPr lang="en-US" b="1" dirty="0" smtClean="0"/>
              <a:t>Status </a:t>
            </a:r>
            <a:r>
              <a:rPr lang="en-US" b="1" dirty="0"/>
              <a:t>information related to input / output: </a:t>
            </a:r>
            <a:r>
              <a:rPr lang="en-US" dirty="0"/>
              <a:t> </a:t>
            </a:r>
            <a:endParaRPr lang="en-US" dirty="0" smtClean="0"/>
          </a:p>
          <a:p>
            <a:pPr lvl="1"/>
            <a:r>
              <a:rPr lang="en-US" dirty="0" smtClean="0"/>
              <a:t>This </a:t>
            </a:r>
            <a:r>
              <a:rPr lang="en-US" dirty="0"/>
              <a:t>section of process control block stores the details pertaining to resource utilization and file opened during the process execution.</a:t>
            </a:r>
          </a:p>
          <a:p>
            <a:endParaRPr lang="en-US" dirty="0"/>
          </a:p>
        </p:txBody>
      </p:sp>
    </p:spTree>
    <p:extLst>
      <p:ext uri="{BB962C8B-B14F-4D97-AF65-F5344CB8AC3E}">
        <p14:creationId xmlns:p14="http://schemas.microsoft.com/office/powerpoint/2010/main" val="282727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Table </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operating system maintains a table called </a:t>
            </a:r>
            <a:r>
              <a:rPr lang="en-US" b="1" dirty="0"/>
              <a:t>process table</a:t>
            </a:r>
            <a:r>
              <a:rPr lang="en-US" dirty="0"/>
              <a:t>, which stores the process control blocks related to all the </a:t>
            </a:r>
            <a:r>
              <a:rPr lang="en-US" dirty="0" smtClean="0"/>
              <a:t>processes.</a:t>
            </a:r>
          </a:p>
          <a:p>
            <a:r>
              <a:rPr lang="en-US" i="1" dirty="0" smtClean="0"/>
              <a:t>The </a:t>
            </a:r>
            <a:r>
              <a:rPr lang="en-US" i="1" dirty="0"/>
              <a:t>process table is a data structure maintained by the operating system to facilitate context switching and scheduling, and other activities discussed </a:t>
            </a:r>
            <a:r>
              <a:rPr lang="en-US" i="1" dirty="0" smtClean="0"/>
              <a:t>later.</a:t>
            </a:r>
          </a:p>
          <a:p>
            <a:r>
              <a:rPr lang="en-US" dirty="0" smtClean="0"/>
              <a:t>Each </a:t>
            </a:r>
            <a:r>
              <a:rPr lang="en-US" dirty="0"/>
              <a:t>entry in the table, often called a context block, contains information about a process such as process name and state (discussed above), priority (discussed above), registers, and a semaphore it may be waiting </a:t>
            </a:r>
            <a:r>
              <a:rPr lang="en-US" dirty="0" smtClean="0"/>
              <a:t>on.</a:t>
            </a:r>
            <a:endParaRPr lang="en-US" dirty="0"/>
          </a:p>
        </p:txBody>
      </p:sp>
    </p:spTree>
    <p:extLst>
      <p:ext uri="{BB962C8B-B14F-4D97-AF65-F5344CB8AC3E}">
        <p14:creationId xmlns:p14="http://schemas.microsoft.com/office/powerpoint/2010/main" val="412282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fontScale="90000"/>
          </a:bodyPr>
          <a:lstStyle/>
          <a:p>
            <a:r>
              <a:rPr lang="en-US" b="1" dirty="0" smtClean="0"/>
              <a:t>Thread </a:t>
            </a:r>
            <a:endParaRPr lang="en-US" b="1" dirty="0"/>
          </a:p>
        </p:txBody>
      </p:sp>
      <p:sp>
        <p:nvSpPr>
          <p:cNvPr id="3" name="Content Placeholder 2"/>
          <p:cNvSpPr>
            <a:spLocks noGrp="1"/>
          </p:cNvSpPr>
          <p:nvPr>
            <p:ph idx="1"/>
          </p:nvPr>
        </p:nvSpPr>
        <p:spPr>
          <a:xfrm>
            <a:off x="838200" y="950976"/>
            <a:ext cx="10515600" cy="5687567"/>
          </a:xfrm>
        </p:spPr>
        <p:txBody>
          <a:bodyPr>
            <a:normAutofit/>
          </a:bodyPr>
          <a:lstStyle/>
          <a:p>
            <a:r>
              <a:rPr lang="en-US" b="1" dirty="0" smtClean="0"/>
              <a:t>A </a:t>
            </a:r>
            <a:r>
              <a:rPr lang="en-US" b="1" dirty="0"/>
              <a:t>thread</a:t>
            </a:r>
            <a:r>
              <a:rPr lang="en-US" dirty="0"/>
              <a:t> is the smallest unit of processing that can be performed in an </a:t>
            </a:r>
            <a:r>
              <a:rPr lang="en-US" dirty="0" smtClean="0"/>
              <a:t>OS.</a:t>
            </a:r>
          </a:p>
          <a:p>
            <a:r>
              <a:rPr lang="en-US" dirty="0" smtClean="0"/>
              <a:t>In </a:t>
            </a:r>
            <a:r>
              <a:rPr lang="en-US" dirty="0"/>
              <a:t>most modern operating systems, a thread exists within a process - that is, a single process may contain multiple </a:t>
            </a:r>
            <a:r>
              <a:rPr lang="en-US" dirty="0" smtClean="0"/>
              <a:t>threads.</a:t>
            </a:r>
          </a:p>
          <a:p>
            <a:r>
              <a:rPr lang="en-US" dirty="0" smtClean="0"/>
              <a:t>It </a:t>
            </a:r>
            <a:r>
              <a:rPr lang="en-US" dirty="0"/>
              <a:t>shares with other threads belonging to the same process its code section, data section, and other operating system resources, such as open files and signals. </a:t>
            </a:r>
          </a:p>
          <a:p>
            <a:r>
              <a:rPr lang="en-US" dirty="0" smtClean="0"/>
              <a:t>If </a:t>
            </a:r>
            <a:r>
              <a:rPr lang="en-US" dirty="0"/>
              <a:t>a process has multiple thread of control, it can perform more than one task at a </a:t>
            </a:r>
            <a:r>
              <a:rPr lang="en-US" dirty="0" smtClean="0"/>
              <a:t>time.</a:t>
            </a:r>
            <a:endParaRPr lang="en-US" dirty="0"/>
          </a:p>
        </p:txBody>
      </p:sp>
    </p:spTree>
    <p:extLst>
      <p:ext uri="{BB962C8B-B14F-4D97-AF65-F5344CB8AC3E}">
        <p14:creationId xmlns:p14="http://schemas.microsoft.com/office/powerpoint/2010/main" val="3822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PROCESS</a:t>
            </a:r>
            <a:endParaRPr lang="en-US" b="1" dirty="0"/>
          </a:p>
        </p:txBody>
      </p:sp>
      <p:sp>
        <p:nvSpPr>
          <p:cNvPr id="3" name="Content Placeholder 2"/>
          <p:cNvSpPr>
            <a:spLocks noGrp="1"/>
          </p:cNvSpPr>
          <p:nvPr>
            <p:ph idx="1"/>
          </p:nvPr>
        </p:nvSpPr>
        <p:spPr/>
        <p:txBody>
          <a:bodyPr>
            <a:normAutofit/>
          </a:bodyPr>
          <a:lstStyle/>
          <a:p>
            <a:r>
              <a:rPr lang="en-US" dirty="0"/>
              <a:t> A process is an instance of a program running in a computer. </a:t>
            </a:r>
            <a:endParaRPr lang="en-US" dirty="0" smtClean="0"/>
          </a:p>
          <a:p>
            <a:r>
              <a:rPr lang="en-US" dirty="0" smtClean="0"/>
              <a:t>A </a:t>
            </a:r>
            <a:r>
              <a:rPr lang="en-US" dirty="0"/>
              <a:t>program by itself is not a process; a program is a passive entity, such as a file containing a list of instructions stored on disks. (often called an executable </a:t>
            </a:r>
            <a:r>
              <a:rPr lang="en-US" dirty="0" smtClean="0"/>
              <a:t>file)</a:t>
            </a:r>
          </a:p>
          <a:p>
            <a:r>
              <a:rPr lang="en-US" dirty="0" smtClean="0"/>
              <a:t>A </a:t>
            </a:r>
            <a:r>
              <a:rPr lang="en-US" dirty="0"/>
              <a:t>program becomes a process when an executable file is loaded into memory and executed. </a:t>
            </a:r>
          </a:p>
          <a:p>
            <a:endParaRPr lang="en-US" dirty="0"/>
          </a:p>
        </p:txBody>
      </p:sp>
    </p:spTree>
    <p:extLst>
      <p:ext uri="{BB962C8B-B14F-4D97-AF65-F5344CB8AC3E}">
        <p14:creationId xmlns:p14="http://schemas.microsoft.com/office/powerpoint/2010/main" val="133372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a:t>
            </a:r>
            <a:endParaRPr lang="en-US" b="1"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23" y="1825625"/>
            <a:ext cx="9833547" cy="4710086"/>
          </a:xfrm>
        </p:spPr>
      </p:pic>
    </p:spTree>
    <p:extLst>
      <p:ext uri="{BB962C8B-B14F-4D97-AF65-F5344CB8AC3E}">
        <p14:creationId xmlns:p14="http://schemas.microsoft.com/office/powerpoint/2010/main" val="753959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056" y="1484026"/>
            <a:ext cx="8156336" cy="5081666"/>
          </a:xfrm>
        </p:spPr>
      </p:pic>
    </p:spTree>
    <p:extLst>
      <p:ext uri="{BB962C8B-B14F-4D97-AF65-F5344CB8AC3E}">
        <p14:creationId xmlns:p14="http://schemas.microsoft.com/office/powerpoint/2010/main" val="33683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10" y="335145"/>
            <a:ext cx="10927706" cy="6110625"/>
          </a:xfrm>
        </p:spPr>
      </p:pic>
    </p:spTree>
    <p:extLst>
      <p:ext uri="{BB962C8B-B14F-4D97-AF65-F5344CB8AC3E}">
        <p14:creationId xmlns:p14="http://schemas.microsoft.com/office/powerpoint/2010/main" val="4133504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273"/>
            <a:ext cx="10515600" cy="774128"/>
          </a:xfrm>
        </p:spPr>
        <p:txBody>
          <a:bodyPr/>
          <a:lstStyle/>
          <a:p>
            <a:r>
              <a:rPr lang="en-US" b="1" dirty="0" smtClean="0"/>
              <a:t>Process vs Threads</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59283"/>
            <a:ext cx="9396990" cy="5711340"/>
          </a:xfrm>
        </p:spPr>
      </p:pic>
    </p:spTree>
    <p:extLst>
      <p:ext uri="{BB962C8B-B14F-4D97-AF65-F5344CB8AC3E}">
        <p14:creationId xmlns:p14="http://schemas.microsoft.com/office/powerpoint/2010/main" val="1463168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a Thread: </a:t>
            </a:r>
            <a:endParaRPr lang="en-US" dirty="0"/>
          </a:p>
        </p:txBody>
      </p:sp>
      <p:sp>
        <p:nvSpPr>
          <p:cNvPr id="3" name="Content Placeholder 2"/>
          <p:cNvSpPr>
            <a:spLocks noGrp="1"/>
          </p:cNvSpPr>
          <p:nvPr>
            <p:ph idx="1"/>
          </p:nvPr>
        </p:nvSpPr>
        <p:spPr/>
        <p:txBody>
          <a:bodyPr>
            <a:normAutofit lnSpcReduction="10000"/>
          </a:bodyPr>
          <a:lstStyle/>
          <a:p>
            <a:r>
              <a:rPr lang="en-US" dirty="0" smtClean="0"/>
              <a:t>Only </a:t>
            </a:r>
            <a:r>
              <a:rPr lang="en-US" dirty="0"/>
              <a:t>one system call can create more than one thread (Lightweight process</a:t>
            </a:r>
            <a:r>
              <a:rPr lang="en-US" dirty="0" smtClean="0"/>
              <a:t>).</a:t>
            </a:r>
          </a:p>
          <a:p>
            <a:r>
              <a:rPr lang="en-US" dirty="0" smtClean="0"/>
              <a:t>Threads </a:t>
            </a:r>
            <a:r>
              <a:rPr lang="en-US" dirty="0"/>
              <a:t>share data and </a:t>
            </a:r>
            <a:r>
              <a:rPr lang="en-US" dirty="0" smtClean="0"/>
              <a:t>information.</a:t>
            </a:r>
          </a:p>
          <a:p>
            <a:r>
              <a:rPr lang="en-US" dirty="0" smtClean="0"/>
              <a:t>Threads </a:t>
            </a:r>
            <a:r>
              <a:rPr lang="en-US" dirty="0"/>
              <a:t>shares instruction, global and heap regions but has its own individual stack and </a:t>
            </a:r>
            <a:r>
              <a:rPr lang="en-US" dirty="0" smtClean="0"/>
              <a:t>registers.</a:t>
            </a:r>
          </a:p>
          <a:p>
            <a:r>
              <a:rPr lang="en-US" dirty="0" smtClean="0"/>
              <a:t>Thread  </a:t>
            </a:r>
            <a:r>
              <a:rPr lang="en-US" dirty="0"/>
              <a:t>management consumes no or fewer system calls as the communication between threads can be achieved using shared </a:t>
            </a:r>
            <a:r>
              <a:rPr lang="en-US" dirty="0" smtClean="0"/>
              <a:t>memory.</a:t>
            </a:r>
          </a:p>
          <a:p>
            <a:r>
              <a:rPr lang="en-US" dirty="0" smtClean="0"/>
              <a:t>The </a:t>
            </a:r>
            <a:r>
              <a:rPr lang="en-US" dirty="0"/>
              <a:t>isolation property of the process increases its overhead in terms of resource consumption. </a:t>
            </a:r>
          </a:p>
        </p:txBody>
      </p:sp>
    </p:spTree>
    <p:extLst>
      <p:ext uri="{BB962C8B-B14F-4D97-AF65-F5344CB8AC3E}">
        <p14:creationId xmlns:p14="http://schemas.microsoft.com/office/powerpoint/2010/main" val="311168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t>
            </a:r>
            <a:r>
              <a:rPr lang="en-US" b="1" dirty="0" smtClean="0"/>
              <a:t>Threads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two types of </a:t>
            </a:r>
            <a:r>
              <a:rPr lang="en-US" dirty="0" smtClean="0"/>
              <a:t>threads:</a:t>
            </a:r>
          </a:p>
          <a:p>
            <a:pPr lvl="1"/>
            <a:r>
              <a:rPr lang="en-US" dirty="0" smtClean="0"/>
              <a:t>User Threads</a:t>
            </a:r>
          </a:p>
          <a:p>
            <a:pPr lvl="1"/>
            <a:r>
              <a:rPr lang="en-US" dirty="0" smtClean="0"/>
              <a:t>Kernel </a:t>
            </a:r>
            <a:r>
              <a:rPr lang="en-US" dirty="0"/>
              <a:t>Threads </a:t>
            </a:r>
          </a:p>
        </p:txBody>
      </p:sp>
    </p:spTree>
    <p:extLst>
      <p:ext uri="{BB962C8B-B14F-4D97-AF65-F5344CB8AC3E}">
        <p14:creationId xmlns:p14="http://schemas.microsoft.com/office/powerpoint/2010/main" val="204855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User Level thread (ULT</a:t>
            </a:r>
            <a:r>
              <a:rPr lang="en-US" b="1" dirty="0" smtClean="0"/>
              <a: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Is </a:t>
            </a:r>
            <a:r>
              <a:rPr lang="en-US" dirty="0"/>
              <a:t>implemented in the user level library, they are not created using the system calls. </a:t>
            </a:r>
            <a:r>
              <a:rPr lang="en-US" dirty="0" smtClean="0"/>
              <a:t>Kernel </a:t>
            </a:r>
            <a:r>
              <a:rPr lang="en-US" dirty="0"/>
              <a:t>doesn’t know about the user level thread and manages them as if they were single-threaded </a:t>
            </a:r>
            <a:r>
              <a:rPr lang="en-US" dirty="0" smtClean="0"/>
              <a:t>processes.</a:t>
            </a:r>
          </a:p>
          <a:p>
            <a:pPr marL="0" indent="0">
              <a:buNone/>
            </a:pPr>
            <a:r>
              <a:rPr lang="en-US" b="1" dirty="0" smtClean="0"/>
              <a:t>Advantages </a:t>
            </a:r>
            <a:r>
              <a:rPr lang="en-US" b="1" dirty="0"/>
              <a:t>of </a:t>
            </a:r>
            <a:r>
              <a:rPr lang="en-US" b="1" dirty="0" smtClean="0"/>
              <a:t>ULT</a:t>
            </a:r>
            <a:endParaRPr lang="en-US" dirty="0" smtClean="0"/>
          </a:p>
          <a:p>
            <a:r>
              <a:rPr lang="en-US" dirty="0" smtClean="0"/>
              <a:t>Can </a:t>
            </a:r>
            <a:r>
              <a:rPr lang="en-US" dirty="0"/>
              <a:t>be implemented on an OS that doesn't support multithreading. </a:t>
            </a:r>
          </a:p>
          <a:p>
            <a:r>
              <a:rPr lang="en-US" dirty="0" smtClean="0"/>
              <a:t>Simple </a:t>
            </a:r>
            <a:r>
              <a:rPr lang="en-US" dirty="0"/>
              <a:t>representation since thread has only program counter, register set, stack </a:t>
            </a:r>
            <a:r>
              <a:rPr lang="en-US" dirty="0" smtClean="0"/>
              <a:t>space.</a:t>
            </a:r>
          </a:p>
          <a:p>
            <a:r>
              <a:rPr lang="en-US" dirty="0" smtClean="0"/>
              <a:t>Simple </a:t>
            </a:r>
            <a:r>
              <a:rPr lang="en-US" dirty="0"/>
              <a:t>to create since no intervention of </a:t>
            </a:r>
            <a:r>
              <a:rPr lang="en-US" dirty="0" smtClean="0"/>
              <a:t>kernel.</a:t>
            </a:r>
          </a:p>
          <a:p>
            <a:r>
              <a:rPr lang="en-US" dirty="0" smtClean="0"/>
              <a:t>Thread </a:t>
            </a:r>
            <a:r>
              <a:rPr lang="en-US" dirty="0"/>
              <a:t>switching is fast since no OS calls need to be made. </a:t>
            </a:r>
            <a:endParaRPr lang="en-US" dirty="0" smtClean="0"/>
          </a:p>
          <a:p>
            <a:pPr marL="0" indent="0">
              <a:buNone/>
            </a:pPr>
            <a:r>
              <a:rPr lang="en-US" b="1" dirty="0" smtClean="0"/>
              <a:t>Disadvantages </a:t>
            </a:r>
            <a:r>
              <a:rPr lang="en-US" b="1" dirty="0"/>
              <a:t>of </a:t>
            </a:r>
            <a:r>
              <a:rPr lang="en-US" b="1" dirty="0" smtClean="0"/>
              <a:t>ULT</a:t>
            </a:r>
          </a:p>
          <a:p>
            <a:r>
              <a:rPr lang="en-US" dirty="0" smtClean="0"/>
              <a:t>No </a:t>
            </a:r>
            <a:r>
              <a:rPr lang="en-US" dirty="0"/>
              <a:t>or less co-ordination among the threads and </a:t>
            </a:r>
            <a:r>
              <a:rPr lang="en-US" dirty="0" smtClean="0"/>
              <a:t>Kernel.</a:t>
            </a:r>
          </a:p>
          <a:p>
            <a:r>
              <a:rPr lang="en-US" dirty="0" smtClean="0"/>
              <a:t>If </a:t>
            </a:r>
            <a:r>
              <a:rPr lang="en-US" dirty="0"/>
              <a:t>one thread causes a page fault, the entire process blocks. </a:t>
            </a:r>
          </a:p>
          <a:p>
            <a:endParaRPr lang="en-US" dirty="0"/>
          </a:p>
        </p:txBody>
      </p:sp>
    </p:spTree>
    <p:extLst>
      <p:ext uri="{BB962C8B-B14F-4D97-AF65-F5344CB8AC3E}">
        <p14:creationId xmlns:p14="http://schemas.microsoft.com/office/powerpoint/2010/main" val="301337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Kernel Level Thread (KLT</a:t>
            </a:r>
            <a:r>
              <a:rPr lang="en-US" b="1" dirty="0" smtClean="0"/>
              <a:t>)</a:t>
            </a:r>
            <a:endParaRPr lang="en-US" dirty="0"/>
          </a:p>
        </p:txBody>
      </p:sp>
      <p:sp>
        <p:nvSpPr>
          <p:cNvPr id="3" name="Content Placeholder 2"/>
          <p:cNvSpPr>
            <a:spLocks noGrp="1"/>
          </p:cNvSpPr>
          <p:nvPr>
            <p:ph idx="1"/>
          </p:nvPr>
        </p:nvSpPr>
        <p:spPr/>
        <p:txBody>
          <a:bodyPr>
            <a:normAutofit/>
          </a:bodyPr>
          <a:lstStyle/>
          <a:p>
            <a:r>
              <a:rPr lang="en-US" dirty="0" smtClean="0"/>
              <a:t>Kernel </a:t>
            </a:r>
            <a:r>
              <a:rPr lang="en-US" dirty="0"/>
              <a:t>knows and manages the threads. Instead of thread table in each process, the kernel itself has thread table (a master one) that keeps track of all the threads in the system. </a:t>
            </a:r>
            <a:endParaRPr lang="en-US" dirty="0" smtClean="0"/>
          </a:p>
          <a:p>
            <a:r>
              <a:rPr lang="en-US" dirty="0" smtClean="0"/>
              <a:t>In </a:t>
            </a:r>
            <a:r>
              <a:rPr lang="en-US" dirty="0"/>
              <a:t>addition kernel also maintains the traditional process table to keep track of the processes. </a:t>
            </a:r>
            <a:endParaRPr lang="en-US" dirty="0" smtClean="0"/>
          </a:p>
          <a:p>
            <a:r>
              <a:rPr lang="en-US" dirty="0" smtClean="0"/>
              <a:t>OS </a:t>
            </a:r>
            <a:r>
              <a:rPr lang="en-US" dirty="0"/>
              <a:t>kernel provides system call to create and manage threads. </a:t>
            </a:r>
          </a:p>
        </p:txBody>
      </p:sp>
    </p:spTree>
    <p:extLst>
      <p:ext uri="{BB962C8B-B14F-4D97-AF65-F5344CB8AC3E}">
        <p14:creationId xmlns:p14="http://schemas.microsoft.com/office/powerpoint/2010/main" val="2966661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9449"/>
            <a:ext cx="10515600" cy="851239"/>
          </a:xfrm>
        </p:spPr>
        <p:txBody>
          <a:bodyPr/>
          <a:lstStyle/>
          <a:p>
            <a:r>
              <a:rPr lang="en-US" b="1" dirty="0"/>
              <a:t>Advantages of KLT</a:t>
            </a:r>
            <a:endParaRPr lang="en-US" dirty="0"/>
          </a:p>
        </p:txBody>
      </p:sp>
      <p:sp>
        <p:nvSpPr>
          <p:cNvPr id="3" name="Content Placeholder 2"/>
          <p:cNvSpPr>
            <a:spLocks noGrp="1"/>
          </p:cNvSpPr>
          <p:nvPr>
            <p:ph idx="1"/>
          </p:nvPr>
        </p:nvSpPr>
        <p:spPr/>
        <p:txBody>
          <a:bodyPr/>
          <a:lstStyle/>
          <a:p>
            <a:r>
              <a:rPr lang="en-US" dirty="0" smtClean="0"/>
              <a:t>Since </a:t>
            </a:r>
            <a:r>
              <a:rPr lang="en-US" dirty="0"/>
              <a:t>kernel has full knowledge about the threads in the system, scheduler may decide to give more time to processes having large number of </a:t>
            </a:r>
            <a:r>
              <a:rPr lang="en-US" dirty="0" smtClean="0"/>
              <a:t>threads.</a:t>
            </a:r>
          </a:p>
          <a:p>
            <a:r>
              <a:rPr lang="en-US" dirty="0" smtClean="0"/>
              <a:t>Good </a:t>
            </a:r>
            <a:r>
              <a:rPr lang="en-US" dirty="0"/>
              <a:t>for applications that frequently block. </a:t>
            </a:r>
            <a:endParaRPr lang="en-US" dirty="0" smtClean="0"/>
          </a:p>
          <a:p>
            <a:pPr marL="0" indent="0">
              <a:buNone/>
            </a:pPr>
            <a:r>
              <a:rPr lang="en-US" b="1" dirty="0" smtClean="0"/>
              <a:t>Disadvantages </a:t>
            </a:r>
            <a:r>
              <a:rPr lang="en-US" b="1" dirty="0"/>
              <a:t>of </a:t>
            </a:r>
            <a:r>
              <a:rPr lang="en-US" b="1" dirty="0" smtClean="0"/>
              <a:t>KLT</a:t>
            </a:r>
          </a:p>
          <a:p>
            <a:r>
              <a:rPr lang="en-US" dirty="0" smtClean="0"/>
              <a:t>Slow </a:t>
            </a:r>
            <a:r>
              <a:rPr lang="en-US" dirty="0"/>
              <a:t>and </a:t>
            </a:r>
            <a:r>
              <a:rPr lang="en-US" dirty="0" smtClean="0"/>
              <a:t>inefficient.</a:t>
            </a:r>
          </a:p>
          <a:p>
            <a:r>
              <a:rPr lang="en-US" dirty="0" smtClean="0"/>
              <a:t>It </a:t>
            </a:r>
            <a:r>
              <a:rPr lang="en-US" dirty="0"/>
              <a:t>requires thread control block so it is an overhead. </a:t>
            </a:r>
          </a:p>
          <a:p>
            <a:endParaRPr lang="en-US" dirty="0"/>
          </a:p>
        </p:txBody>
      </p:sp>
    </p:spTree>
    <p:extLst>
      <p:ext uri="{BB962C8B-B14F-4D97-AF65-F5344CB8AC3E}">
        <p14:creationId xmlns:p14="http://schemas.microsoft.com/office/powerpoint/2010/main" val="3172426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a:t>
            </a:r>
            <a:endParaRPr lang="en-US" b="1" dirty="0"/>
          </a:p>
        </p:txBody>
      </p:sp>
      <p:sp>
        <p:nvSpPr>
          <p:cNvPr id="3" name="Content Placeholder 2"/>
          <p:cNvSpPr>
            <a:spLocks noGrp="1"/>
          </p:cNvSpPr>
          <p:nvPr>
            <p:ph idx="1"/>
          </p:nvPr>
        </p:nvSpPr>
        <p:spPr/>
        <p:txBody>
          <a:bodyPr>
            <a:normAutofit/>
          </a:bodyPr>
          <a:lstStyle/>
          <a:p>
            <a:r>
              <a:rPr lang="en-US" dirty="0" smtClean="0"/>
              <a:t>Many </a:t>
            </a:r>
            <a:r>
              <a:rPr lang="en-US" dirty="0"/>
              <a:t>software package that run on modern desktop </a:t>
            </a:r>
            <a:r>
              <a:rPr lang="en-US" dirty="0" smtClean="0"/>
              <a:t>PC</a:t>
            </a:r>
            <a:r>
              <a:rPr lang="en-US" dirty="0" smtClean="0"/>
              <a:t>s </a:t>
            </a:r>
            <a:r>
              <a:rPr lang="en-US" dirty="0"/>
              <a:t>are </a:t>
            </a:r>
            <a:r>
              <a:rPr lang="en-US" dirty="0" smtClean="0"/>
              <a:t>multithreaded.</a:t>
            </a:r>
          </a:p>
          <a:p>
            <a:r>
              <a:rPr lang="en-US" dirty="0" smtClean="0"/>
              <a:t>An </a:t>
            </a:r>
            <a:r>
              <a:rPr lang="en-US" dirty="0"/>
              <a:t>application is implemented as a separate process with several threads of </a:t>
            </a:r>
            <a:r>
              <a:rPr lang="en-US" dirty="0" smtClean="0"/>
              <a:t>control.</a:t>
            </a:r>
          </a:p>
          <a:p>
            <a:r>
              <a:rPr lang="en-US" dirty="0" smtClean="0"/>
              <a:t>A </a:t>
            </a:r>
            <a:r>
              <a:rPr lang="en-US" dirty="0"/>
              <a:t>web browser might have one thread to display images or text while other thread retrieves data from the </a:t>
            </a:r>
            <a:r>
              <a:rPr lang="en-US" dirty="0" smtClean="0"/>
              <a:t>network.</a:t>
            </a:r>
          </a:p>
          <a:p>
            <a:r>
              <a:rPr lang="en-US" dirty="0" smtClean="0"/>
              <a:t>A </a:t>
            </a:r>
            <a:r>
              <a:rPr lang="en-US" dirty="0"/>
              <a:t>word-processor may have a thread for displaying graphics, another thread for reading the character entered by user through the keyboard, and a third thread for performing spelling and grammar checking in the background. </a:t>
            </a:r>
          </a:p>
        </p:txBody>
      </p:sp>
    </p:spTree>
    <p:extLst>
      <p:ext uri="{BB962C8B-B14F-4D97-AF65-F5344CB8AC3E}">
        <p14:creationId xmlns:p14="http://schemas.microsoft.com/office/powerpoint/2010/main" val="183364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223"/>
            <a:ext cx="10515600" cy="929365"/>
          </a:xfrm>
        </p:spPr>
        <p:txBody>
          <a:bodyPr/>
          <a:lstStyle/>
          <a:p>
            <a:r>
              <a:rPr lang="en-US" b="1" dirty="0" smtClean="0"/>
              <a:t>Parts of a Process</a:t>
            </a:r>
            <a:endParaRPr lang="en-US" b="1" dirty="0"/>
          </a:p>
        </p:txBody>
      </p:sp>
      <p:sp>
        <p:nvSpPr>
          <p:cNvPr id="3" name="Content Placeholder 2"/>
          <p:cNvSpPr>
            <a:spLocks noGrp="1"/>
          </p:cNvSpPr>
          <p:nvPr>
            <p:ph idx="1"/>
          </p:nvPr>
        </p:nvSpPr>
        <p:spPr>
          <a:xfrm>
            <a:off x="838200" y="1144588"/>
            <a:ext cx="10515600" cy="4351338"/>
          </a:xfrm>
        </p:spPr>
        <p:txBody>
          <a:bodyPr/>
          <a:lstStyle/>
          <a:p>
            <a:r>
              <a:rPr lang="en-US" dirty="0" smtClean="0"/>
              <a:t>When </a:t>
            </a:r>
            <a:r>
              <a:rPr lang="en-US" dirty="0"/>
              <a:t>a program is loaded into a memory and it become a process , it can be divided into four sections : </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631" y="2263515"/>
            <a:ext cx="2981741" cy="4039849"/>
          </a:xfrm>
          <a:prstGeom prst="rect">
            <a:avLst/>
          </a:prstGeom>
        </p:spPr>
      </p:pic>
    </p:spTree>
    <p:extLst>
      <p:ext uri="{BB962C8B-B14F-4D97-AF65-F5344CB8AC3E}">
        <p14:creationId xmlns:p14="http://schemas.microsoft.com/office/powerpoint/2010/main" val="1857505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t>
            </a:r>
            <a:r>
              <a:rPr lang="en-US" b="1" dirty="0" smtClean="0"/>
              <a:t>Multithreading</a:t>
            </a:r>
            <a:endParaRPr lang="en-US" dirty="0"/>
          </a:p>
        </p:txBody>
      </p:sp>
      <p:sp>
        <p:nvSpPr>
          <p:cNvPr id="3" name="Content Placeholder 2"/>
          <p:cNvSpPr>
            <a:spLocks noGrp="1"/>
          </p:cNvSpPr>
          <p:nvPr>
            <p:ph idx="1"/>
          </p:nvPr>
        </p:nvSpPr>
        <p:spPr>
          <a:xfrm>
            <a:off x="838199" y="1825625"/>
            <a:ext cx="10779177" cy="4351338"/>
          </a:xfrm>
        </p:spPr>
        <p:txBody>
          <a:bodyPr>
            <a:normAutofit/>
          </a:bodyPr>
          <a:lstStyle/>
          <a:p>
            <a:r>
              <a:rPr lang="en-US" dirty="0" smtClean="0"/>
              <a:t>To perform </a:t>
            </a:r>
            <a:r>
              <a:rPr lang="en-US" dirty="0"/>
              <a:t>several similar task such as a web server accepts client requests for web pages, images, sound, graphics etc. </a:t>
            </a:r>
          </a:p>
          <a:p>
            <a:r>
              <a:rPr lang="en-US" dirty="0" smtClean="0"/>
              <a:t>To have several </a:t>
            </a:r>
            <a:r>
              <a:rPr lang="en-US" dirty="0"/>
              <a:t>clients concurrently accessing </a:t>
            </a:r>
            <a:r>
              <a:rPr lang="en-US" dirty="0" smtClean="0"/>
              <a:t>a server</a:t>
            </a:r>
            <a:r>
              <a:rPr lang="en-US" dirty="0" smtClean="0"/>
              <a:t>. </a:t>
            </a:r>
            <a:r>
              <a:rPr lang="en-US" dirty="0" smtClean="0"/>
              <a:t>So </a:t>
            </a:r>
            <a:r>
              <a:rPr lang="en-US" dirty="0"/>
              <a:t>if the web server runs on traditional single threaded process, it would be able to service only one client at a </a:t>
            </a:r>
            <a:r>
              <a:rPr lang="en-US" dirty="0" smtClean="0"/>
              <a:t>time.</a:t>
            </a:r>
          </a:p>
          <a:p>
            <a:r>
              <a:rPr lang="en-US" dirty="0" smtClean="0"/>
              <a:t>The </a:t>
            </a:r>
            <a:r>
              <a:rPr lang="en-US" dirty="0"/>
              <a:t>amount of time that the client might have to wait for its request to be serviced is enormous. </a:t>
            </a:r>
            <a:r>
              <a:rPr lang="en-US" dirty="0" smtClean="0"/>
              <a:t>One </a:t>
            </a:r>
            <a:r>
              <a:rPr lang="en-US" dirty="0"/>
              <a:t>solution of this problem can be thought by creation of new process. </a:t>
            </a:r>
          </a:p>
        </p:txBody>
      </p:sp>
    </p:spTree>
    <p:extLst>
      <p:ext uri="{BB962C8B-B14F-4D97-AF65-F5344CB8AC3E}">
        <p14:creationId xmlns:p14="http://schemas.microsoft.com/office/powerpoint/2010/main" val="3026171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t>
            </a:r>
            <a:r>
              <a:rPr lang="en-US" b="1" dirty="0" smtClean="0"/>
              <a:t>Multi-threading</a:t>
            </a:r>
            <a:endParaRPr lang="en-US" b="1" dirty="0"/>
          </a:p>
        </p:txBody>
      </p:sp>
      <p:sp>
        <p:nvSpPr>
          <p:cNvPr id="3" name="Content Placeholder 2"/>
          <p:cNvSpPr>
            <a:spLocks noGrp="1"/>
          </p:cNvSpPr>
          <p:nvPr>
            <p:ph idx="1"/>
          </p:nvPr>
        </p:nvSpPr>
        <p:spPr/>
        <p:txBody>
          <a:bodyPr>
            <a:normAutofit/>
          </a:bodyPr>
          <a:lstStyle/>
          <a:p>
            <a:r>
              <a:rPr lang="en-US" b="1" dirty="0" smtClean="0"/>
              <a:t>Responsiveness: </a:t>
            </a:r>
            <a:r>
              <a:rPr lang="en-US" dirty="0" smtClean="0"/>
              <a:t>Multithreaded </a:t>
            </a:r>
            <a:r>
              <a:rPr lang="en-US" dirty="0"/>
              <a:t>interactive application continues to run even if part of it is blocked or performing a lengthy operation, thereby increasing the responsiveness to the user.</a:t>
            </a:r>
            <a:r>
              <a:rPr lang="en-US" b="1" dirty="0"/>
              <a:t> </a:t>
            </a:r>
            <a:endParaRPr lang="en-US" b="1" dirty="0" smtClean="0"/>
          </a:p>
          <a:p>
            <a:r>
              <a:rPr lang="en-US" b="1" dirty="0" smtClean="0"/>
              <a:t>Resource Sharing: </a:t>
            </a:r>
            <a:r>
              <a:rPr lang="en-US" dirty="0" smtClean="0"/>
              <a:t>By </a:t>
            </a:r>
            <a:r>
              <a:rPr lang="en-US" dirty="0"/>
              <a:t>default, threads share the memory and the resources of the process to which they belong. </a:t>
            </a:r>
          </a:p>
          <a:p>
            <a:r>
              <a:rPr lang="en-US" dirty="0" smtClean="0"/>
              <a:t>It </a:t>
            </a:r>
            <a:r>
              <a:rPr lang="en-US" dirty="0"/>
              <a:t>allows an application to have several different threads of activity within the same address space. </a:t>
            </a:r>
            <a:r>
              <a:rPr lang="en-US" dirty="0" smtClean="0"/>
              <a:t>These </a:t>
            </a:r>
            <a:r>
              <a:rPr lang="en-US" dirty="0"/>
              <a:t>threads running in the same address space do not need a context switch. </a:t>
            </a:r>
          </a:p>
        </p:txBody>
      </p:sp>
    </p:spTree>
    <p:extLst>
      <p:ext uri="{BB962C8B-B14F-4D97-AF65-F5344CB8AC3E}">
        <p14:creationId xmlns:p14="http://schemas.microsoft.com/office/powerpoint/2010/main" val="3121608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t>
            </a:r>
            <a:r>
              <a:rPr lang="en-US" b="1" dirty="0" smtClean="0"/>
              <a:t>Multi-threading</a:t>
            </a:r>
            <a:endParaRPr lang="en-US" dirty="0"/>
          </a:p>
        </p:txBody>
      </p:sp>
      <p:sp>
        <p:nvSpPr>
          <p:cNvPr id="3" name="Content Placeholder 2"/>
          <p:cNvSpPr>
            <a:spLocks noGrp="1"/>
          </p:cNvSpPr>
          <p:nvPr>
            <p:ph idx="1"/>
          </p:nvPr>
        </p:nvSpPr>
        <p:spPr/>
        <p:txBody>
          <a:bodyPr>
            <a:normAutofit/>
          </a:bodyPr>
          <a:lstStyle/>
          <a:p>
            <a:r>
              <a:rPr lang="en-US" b="1" dirty="0" smtClean="0"/>
              <a:t>Economy</a:t>
            </a:r>
            <a:r>
              <a:rPr lang="en-US" dirty="0" smtClean="0"/>
              <a:t>: Allocating </a:t>
            </a:r>
            <a:r>
              <a:rPr lang="en-US" dirty="0"/>
              <a:t>memory and resources for each process creation is costly. </a:t>
            </a:r>
            <a:r>
              <a:rPr lang="en-US" dirty="0" smtClean="0"/>
              <a:t>Since </a:t>
            </a:r>
            <a:r>
              <a:rPr lang="en-US" dirty="0"/>
              <a:t>thread shares the resources of the process to which they belong, it is more economical to create and context switch </a:t>
            </a:r>
            <a:r>
              <a:rPr lang="en-US" dirty="0" smtClean="0"/>
              <a:t>threads.</a:t>
            </a:r>
          </a:p>
          <a:p>
            <a:r>
              <a:rPr lang="en-US" b="1" dirty="0" smtClean="0"/>
              <a:t>Shorter </a:t>
            </a:r>
            <a:r>
              <a:rPr lang="en-US" b="1" dirty="0"/>
              <a:t>context switching time. </a:t>
            </a:r>
            <a:r>
              <a:rPr lang="en-US" dirty="0"/>
              <a:t>Less overhead than running several processes doing the same task. </a:t>
            </a:r>
            <a:endParaRPr lang="en-US" dirty="0" smtClean="0"/>
          </a:p>
          <a:p>
            <a:r>
              <a:rPr lang="en-US" b="1" dirty="0" smtClean="0"/>
              <a:t>Utilization </a:t>
            </a:r>
            <a:r>
              <a:rPr lang="en-US" b="1" dirty="0"/>
              <a:t>of multiprocessor </a:t>
            </a:r>
            <a:r>
              <a:rPr lang="en-US" b="1" dirty="0" smtClean="0"/>
              <a:t>architecture</a:t>
            </a:r>
            <a:r>
              <a:rPr lang="en-US" dirty="0" smtClean="0"/>
              <a:t>: The </a:t>
            </a:r>
            <a:r>
              <a:rPr lang="en-US" dirty="0"/>
              <a:t>benefits of multi threading can be greatly increased in multiprocessor architecture, where threads may be running in parallel on different processors. </a:t>
            </a:r>
          </a:p>
          <a:p>
            <a:r>
              <a:rPr lang="en-US" dirty="0" smtClean="0"/>
              <a:t>Multithreading </a:t>
            </a:r>
            <a:r>
              <a:rPr lang="en-US" dirty="0"/>
              <a:t>on a multi-CPU increases concurrency. </a:t>
            </a:r>
          </a:p>
        </p:txBody>
      </p:sp>
    </p:spTree>
    <p:extLst>
      <p:ext uri="{BB962C8B-B14F-4D97-AF65-F5344CB8AC3E}">
        <p14:creationId xmlns:p14="http://schemas.microsoft.com/office/powerpoint/2010/main" val="3188895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Multithreading </a:t>
            </a:r>
            <a:r>
              <a:rPr lang="en-US" b="1" dirty="0" smtClean="0"/>
              <a:t>Model</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user threads must be mapped to kernel threads, by one of the following </a:t>
            </a:r>
            <a:r>
              <a:rPr lang="en-US" dirty="0" smtClean="0"/>
              <a:t>strategies:</a:t>
            </a:r>
          </a:p>
          <a:p>
            <a:pPr lvl="1"/>
            <a:r>
              <a:rPr lang="en-US" dirty="0" smtClean="0"/>
              <a:t>Many </a:t>
            </a:r>
            <a:r>
              <a:rPr lang="en-US" dirty="0"/>
              <a:t>to One </a:t>
            </a:r>
            <a:r>
              <a:rPr lang="en-US" dirty="0" smtClean="0"/>
              <a:t>Model</a:t>
            </a:r>
          </a:p>
          <a:p>
            <a:pPr lvl="1"/>
            <a:r>
              <a:rPr lang="en-US" dirty="0" smtClean="0"/>
              <a:t>One </a:t>
            </a:r>
            <a:r>
              <a:rPr lang="en-US" dirty="0"/>
              <a:t>to One </a:t>
            </a:r>
            <a:r>
              <a:rPr lang="en-US" dirty="0" smtClean="0"/>
              <a:t>Model</a:t>
            </a:r>
          </a:p>
          <a:p>
            <a:pPr lvl="1"/>
            <a:r>
              <a:rPr lang="en-US" dirty="0" smtClean="0"/>
              <a:t>Many </a:t>
            </a:r>
            <a:r>
              <a:rPr lang="en-US" dirty="0"/>
              <a:t>to Many Model </a:t>
            </a:r>
          </a:p>
          <a:p>
            <a:endParaRPr lang="en-US" dirty="0"/>
          </a:p>
        </p:txBody>
      </p:sp>
    </p:spTree>
    <p:extLst>
      <p:ext uri="{BB962C8B-B14F-4D97-AF65-F5344CB8AC3E}">
        <p14:creationId xmlns:p14="http://schemas.microsoft.com/office/powerpoint/2010/main" val="1925755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225"/>
            <a:ext cx="10515600" cy="894048"/>
          </a:xfrm>
        </p:spPr>
        <p:txBody>
          <a:bodyPr/>
          <a:lstStyle/>
          <a:p>
            <a:r>
              <a:rPr lang="en-US" b="1" dirty="0"/>
              <a:t>Many to One </a:t>
            </a:r>
            <a:r>
              <a:rPr lang="en-US" b="1" dirty="0" smtClean="0"/>
              <a:t>Model</a:t>
            </a:r>
            <a:endParaRPr lang="en-US" dirty="0"/>
          </a:p>
        </p:txBody>
      </p:sp>
      <p:sp>
        <p:nvSpPr>
          <p:cNvPr id="3" name="Content Placeholder 2"/>
          <p:cNvSpPr>
            <a:spLocks noGrp="1"/>
          </p:cNvSpPr>
          <p:nvPr>
            <p:ph idx="1"/>
          </p:nvPr>
        </p:nvSpPr>
        <p:spPr>
          <a:xfrm>
            <a:off x="838200" y="1109273"/>
            <a:ext cx="10515600" cy="5576340"/>
          </a:xfrm>
        </p:spPr>
        <p:txBody>
          <a:bodyPr/>
          <a:lstStyle/>
          <a:p>
            <a:r>
              <a:rPr lang="en-US" dirty="0" smtClean="0"/>
              <a:t>In </a:t>
            </a:r>
            <a:r>
              <a:rPr lang="en-US" dirty="0"/>
              <a:t>the many to one model, many user-level threads are all mapped onto a single kernel </a:t>
            </a:r>
            <a:r>
              <a:rPr lang="en-US" dirty="0" smtClean="0"/>
              <a:t>thread.</a:t>
            </a:r>
          </a:p>
          <a:p>
            <a:r>
              <a:rPr lang="en-US" dirty="0" smtClean="0"/>
              <a:t>Thread </a:t>
            </a:r>
            <a:r>
              <a:rPr lang="en-US" dirty="0"/>
              <a:t>management is handled by the thread library in user space, which is efficient in nature. </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702" y="3119266"/>
            <a:ext cx="4586990" cy="3101652"/>
          </a:xfrm>
          <a:prstGeom prst="rect">
            <a:avLst/>
          </a:prstGeom>
        </p:spPr>
      </p:pic>
    </p:spTree>
    <p:extLst>
      <p:ext uri="{BB962C8B-B14F-4D97-AF65-F5344CB8AC3E}">
        <p14:creationId xmlns:p14="http://schemas.microsoft.com/office/powerpoint/2010/main" val="1149843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214"/>
            <a:ext cx="10515600" cy="744147"/>
          </a:xfrm>
        </p:spPr>
        <p:txBody>
          <a:bodyPr/>
          <a:lstStyle/>
          <a:p>
            <a:r>
              <a:rPr lang="en-US" b="1" dirty="0"/>
              <a:t>One to One Model </a:t>
            </a:r>
            <a:endParaRPr lang="en-US" dirty="0"/>
          </a:p>
        </p:txBody>
      </p:sp>
      <p:sp>
        <p:nvSpPr>
          <p:cNvPr id="3" name="Content Placeholder 2"/>
          <p:cNvSpPr>
            <a:spLocks noGrp="1"/>
          </p:cNvSpPr>
          <p:nvPr>
            <p:ph idx="1"/>
          </p:nvPr>
        </p:nvSpPr>
        <p:spPr>
          <a:xfrm>
            <a:off x="838200" y="1109272"/>
            <a:ext cx="10515600" cy="5067691"/>
          </a:xfrm>
        </p:spPr>
        <p:txBody>
          <a:bodyPr/>
          <a:lstStyle/>
          <a:p>
            <a:r>
              <a:rPr lang="en-US" dirty="0" smtClean="0"/>
              <a:t>The </a:t>
            </a:r>
            <a:r>
              <a:rPr lang="en-US" dirty="0"/>
              <a:t>one to one model creates a separate kernel thread to handle each and every user </a:t>
            </a:r>
            <a:r>
              <a:rPr lang="en-US" dirty="0" smtClean="0"/>
              <a:t>thread.</a:t>
            </a:r>
          </a:p>
          <a:p>
            <a:r>
              <a:rPr lang="en-US" dirty="0" smtClean="0"/>
              <a:t>Most </a:t>
            </a:r>
            <a:r>
              <a:rPr lang="en-US" dirty="0"/>
              <a:t>implementations of this model place a limit on how many threads can be created. </a:t>
            </a:r>
            <a:r>
              <a:rPr lang="en-US" dirty="0" smtClean="0"/>
              <a:t>Linux </a:t>
            </a:r>
            <a:r>
              <a:rPr lang="en-US" dirty="0"/>
              <a:t>and Windows from 95 to XP implement the </a:t>
            </a:r>
            <a:r>
              <a:rPr lang="en-US" dirty="0" smtClean="0"/>
              <a:t>one-to one </a:t>
            </a:r>
            <a:r>
              <a:rPr lang="en-US" dirty="0"/>
              <a:t>model for threads.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318" y="3300012"/>
            <a:ext cx="4002373" cy="3190729"/>
          </a:xfrm>
          <a:prstGeom prst="rect">
            <a:avLst/>
          </a:prstGeom>
        </p:spPr>
      </p:pic>
    </p:spTree>
    <p:extLst>
      <p:ext uri="{BB962C8B-B14F-4D97-AF65-F5344CB8AC3E}">
        <p14:creationId xmlns:p14="http://schemas.microsoft.com/office/powerpoint/2010/main" val="2260131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292"/>
            <a:ext cx="10515600" cy="729157"/>
          </a:xfrm>
        </p:spPr>
        <p:txBody>
          <a:bodyPr/>
          <a:lstStyle/>
          <a:p>
            <a:r>
              <a:rPr lang="en-US" b="1" dirty="0"/>
              <a:t>Many to Many </a:t>
            </a:r>
            <a:r>
              <a:rPr lang="en-US" b="1" dirty="0" smtClean="0"/>
              <a:t>Model</a:t>
            </a:r>
            <a:endParaRPr lang="en-US" dirty="0"/>
          </a:p>
        </p:txBody>
      </p:sp>
      <p:sp>
        <p:nvSpPr>
          <p:cNvPr id="3" name="Content Placeholder 2"/>
          <p:cNvSpPr>
            <a:spLocks noGrp="1"/>
          </p:cNvSpPr>
          <p:nvPr>
            <p:ph idx="1"/>
          </p:nvPr>
        </p:nvSpPr>
        <p:spPr>
          <a:xfrm>
            <a:off x="509667" y="1004341"/>
            <a:ext cx="11317572" cy="5172622"/>
          </a:xfrm>
        </p:spPr>
        <p:txBody>
          <a:bodyPr/>
          <a:lstStyle/>
          <a:p>
            <a:r>
              <a:rPr lang="en-US" dirty="0" smtClean="0"/>
              <a:t>The </a:t>
            </a:r>
            <a:r>
              <a:rPr lang="en-US" dirty="0"/>
              <a:t>many to many model multiplexes any number of user threads onto an equal or smaller number of kernel threads, combining the best features of the one-to-one and </a:t>
            </a:r>
            <a:r>
              <a:rPr lang="en-US" dirty="0" smtClean="0"/>
              <a:t>many-to one </a:t>
            </a:r>
            <a:r>
              <a:rPr lang="en-US" dirty="0"/>
              <a:t>models. </a:t>
            </a:r>
          </a:p>
          <a:p>
            <a:r>
              <a:rPr lang="en-US" dirty="0" smtClean="0"/>
              <a:t>Users </a:t>
            </a:r>
            <a:r>
              <a:rPr lang="en-US" dirty="0"/>
              <a:t>can create any number of the </a:t>
            </a:r>
            <a:r>
              <a:rPr lang="en-US" dirty="0" smtClean="0"/>
              <a:t>threads. Blocking </a:t>
            </a:r>
            <a:r>
              <a:rPr lang="en-US" dirty="0"/>
              <a:t>the kernel system calls  does not block the entire </a:t>
            </a:r>
            <a:r>
              <a:rPr lang="en-US" dirty="0" smtClean="0"/>
              <a:t>process. Processes </a:t>
            </a:r>
            <a:r>
              <a:rPr lang="en-US" dirty="0"/>
              <a:t>can be split across  multiple processors.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483" y="3627620"/>
            <a:ext cx="4317166" cy="2714235"/>
          </a:xfrm>
          <a:prstGeom prst="rect">
            <a:avLst/>
          </a:prstGeom>
        </p:spPr>
      </p:pic>
    </p:spTree>
    <p:extLst>
      <p:ext uri="{BB962C8B-B14F-4D97-AF65-F5344CB8AC3E}">
        <p14:creationId xmlns:p14="http://schemas.microsoft.com/office/powerpoint/2010/main" val="1062420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4462" cy="909039"/>
          </a:xfrm>
        </p:spPr>
        <p:txBody>
          <a:bodyPr/>
          <a:lstStyle/>
          <a:p>
            <a:r>
              <a:rPr lang="en-US" b="1" dirty="0"/>
              <a:t>Inter Process Communication </a:t>
            </a:r>
            <a:endParaRPr lang="en-US" dirty="0"/>
          </a:p>
        </p:txBody>
      </p:sp>
      <p:sp>
        <p:nvSpPr>
          <p:cNvPr id="3" name="Content Placeholder 2"/>
          <p:cNvSpPr>
            <a:spLocks noGrp="1"/>
          </p:cNvSpPr>
          <p:nvPr>
            <p:ph idx="1"/>
          </p:nvPr>
        </p:nvSpPr>
        <p:spPr>
          <a:xfrm>
            <a:off x="838200" y="1484026"/>
            <a:ext cx="10869118" cy="4916774"/>
          </a:xfrm>
        </p:spPr>
        <p:txBody>
          <a:bodyPr>
            <a:normAutofit/>
          </a:bodyPr>
          <a:lstStyle/>
          <a:p>
            <a:r>
              <a:rPr lang="en-US" dirty="0" smtClean="0"/>
              <a:t>IPC </a:t>
            </a:r>
            <a:r>
              <a:rPr lang="en-US" dirty="0"/>
              <a:t>is a mechanism that allows the exchange of data between processes. </a:t>
            </a:r>
            <a:endParaRPr lang="en-US" dirty="0" smtClean="0"/>
          </a:p>
          <a:p>
            <a:r>
              <a:rPr lang="en-US" b="1" i="1" dirty="0" smtClean="0"/>
              <a:t>Inter-process </a:t>
            </a:r>
            <a:r>
              <a:rPr lang="en-US" b="1" i="1" dirty="0"/>
              <a:t>communication </a:t>
            </a:r>
            <a:r>
              <a:rPr lang="en-US" i="1" dirty="0"/>
              <a:t>(IPC) is a set of techniques for the exchange of data among multiple threads in one or more </a:t>
            </a:r>
            <a:r>
              <a:rPr lang="en-US" i="1" dirty="0" smtClean="0"/>
              <a:t>processes.</a:t>
            </a:r>
            <a:endParaRPr lang="en-US" dirty="0" smtClean="0"/>
          </a:p>
          <a:p>
            <a:r>
              <a:rPr lang="en-US" dirty="0" smtClean="0"/>
              <a:t>Processes </a:t>
            </a:r>
            <a:r>
              <a:rPr lang="en-US" dirty="0"/>
              <a:t>may be running on one or more computers connected by a </a:t>
            </a:r>
            <a:r>
              <a:rPr lang="en-US" dirty="0" smtClean="0"/>
              <a:t>network.</a:t>
            </a:r>
          </a:p>
          <a:p>
            <a:r>
              <a:rPr lang="en-US" dirty="0" smtClean="0"/>
              <a:t>Processes </a:t>
            </a:r>
            <a:r>
              <a:rPr lang="en-US" dirty="0"/>
              <a:t>executing concurrently in the operating system may be either </a:t>
            </a:r>
            <a:r>
              <a:rPr lang="en-US" b="1" dirty="0"/>
              <a:t>independent process </a:t>
            </a:r>
            <a:r>
              <a:rPr lang="en-US" dirty="0"/>
              <a:t>or </a:t>
            </a:r>
            <a:r>
              <a:rPr lang="en-US" b="1" dirty="0"/>
              <a:t>co-operating process </a:t>
            </a:r>
          </a:p>
        </p:txBody>
      </p:sp>
    </p:spTree>
    <p:extLst>
      <p:ext uri="{BB962C8B-B14F-4D97-AF65-F5344CB8AC3E}">
        <p14:creationId xmlns:p14="http://schemas.microsoft.com/office/powerpoint/2010/main" val="2545856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23"/>
            <a:ext cx="10515600" cy="1079291"/>
          </a:xfrm>
        </p:spPr>
        <p:txBody>
          <a:bodyPr>
            <a:normAutofit fontScale="90000"/>
          </a:bodyPr>
          <a:lstStyle/>
          <a:p>
            <a:r>
              <a:rPr lang="en-US" b="1" dirty="0"/>
              <a:t>Inter Process Communication </a:t>
            </a:r>
            <a:br>
              <a:rPr lang="en-US" b="1" dirty="0"/>
            </a:br>
            <a:endParaRPr lang="en-US" dirty="0"/>
          </a:p>
        </p:txBody>
      </p:sp>
      <p:sp>
        <p:nvSpPr>
          <p:cNvPr id="3" name="Content Placeholder 2"/>
          <p:cNvSpPr>
            <a:spLocks noGrp="1"/>
          </p:cNvSpPr>
          <p:nvPr>
            <p:ph idx="1"/>
          </p:nvPr>
        </p:nvSpPr>
        <p:spPr>
          <a:xfrm>
            <a:off x="838200" y="1349114"/>
            <a:ext cx="10515600" cy="4827849"/>
          </a:xfrm>
        </p:spPr>
        <p:txBody>
          <a:bodyPr>
            <a:normAutofit/>
          </a:bodyPr>
          <a:lstStyle/>
          <a:p>
            <a:r>
              <a:rPr lang="en-US" b="1" dirty="0" smtClean="0"/>
              <a:t>Independent </a:t>
            </a:r>
            <a:r>
              <a:rPr lang="en-US" b="1" dirty="0"/>
              <a:t>process</a:t>
            </a:r>
            <a:r>
              <a:rPr lang="en-US" dirty="0" smtClean="0"/>
              <a:t>: </a:t>
            </a:r>
            <a:r>
              <a:rPr lang="en-US" dirty="0"/>
              <a:t>A process is independent if it can't affect or be affected by another process. </a:t>
            </a:r>
            <a:endParaRPr lang="en-US" dirty="0" smtClean="0"/>
          </a:p>
          <a:p>
            <a:r>
              <a:rPr lang="en-US" b="1" dirty="0" smtClean="0"/>
              <a:t>Co-operating </a:t>
            </a:r>
            <a:r>
              <a:rPr lang="en-US" b="1" dirty="0"/>
              <a:t>Process</a:t>
            </a:r>
            <a:r>
              <a:rPr lang="en-US" dirty="0"/>
              <a:t>: </a:t>
            </a:r>
            <a:r>
              <a:rPr lang="en-US" dirty="0" smtClean="0"/>
              <a:t>A </a:t>
            </a:r>
            <a:r>
              <a:rPr lang="en-US" dirty="0"/>
              <a:t>process is co-operating if it can </a:t>
            </a:r>
            <a:r>
              <a:rPr lang="en-US" dirty="0" smtClean="0"/>
              <a:t>affect </a:t>
            </a:r>
            <a:r>
              <a:rPr lang="en-US" dirty="0"/>
              <a:t>other or be affected by the other process</a:t>
            </a:r>
            <a:r>
              <a:rPr lang="en-US" dirty="0" smtClean="0"/>
              <a:t>. </a:t>
            </a:r>
            <a:r>
              <a:rPr lang="en-US" dirty="0"/>
              <a:t>Any process that shares data with other process is called cooperating process. </a:t>
            </a:r>
          </a:p>
        </p:txBody>
      </p:sp>
    </p:spTree>
    <p:extLst>
      <p:ext uri="{BB962C8B-B14F-4D97-AF65-F5344CB8AC3E}">
        <p14:creationId xmlns:p14="http://schemas.microsoft.com/office/powerpoint/2010/main" val="1711919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Reasons for providing an environment for process </a:t>
            </a:r>
            <a:r>
              <a:rPr lang="en-US" b="1" dirty="0" smtClean="0"/>
              <a:t>co-operation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Information</a:t>
            </a:r>
            <a:r>
              <a:rPr lang="en-US" dirty="0" smtClean="0"/>
              <a:t> </a:t>
            </a:r>
            <a:r>
              <a:rPr lang="en-US" b="1" dirty="0" smtClean="0"/>
              <a:t>sharing</a:t>
            </a:r>
            <a:r>
              <a:rPr lang="en-US" dirty="0" smtClean="0"/>
              <a:t>: Several </a:t>
            </a:r>
            <a:r>
              <a:rPr lang="en-US" dirty="0"/>
              <a:t>users may be interested to access the same piece of information( for instance a shared file). </a:t>
            </a:r>
            <a:r>
              <a:rPr lang="en-US" dirty="0" smtClean="0"/>
              <a:t>We </a:t>
            </a:r>
            <a:r>
              <a:rPr lang="en-US" dirty="0"/>
              <a:t>must allow concurrent access to such information. </a:t>
            </a:r>
          </a:p>
          <a:p>
            <a:r>
              <a:rPr lang="en-US" b="1" dirty="0" smtClean="0"/>
              <a:t>Computation</a:t>
            </a:r>
            <a:r>
              <a:rPr lang="en-US" dirty="0" smtClean="0"/>
              <a:t> </a:t>
            </a:r>
            <a:r>
              <a:rPr lang="en-US" b="1" dirty="0"/>
              <a:t>Speedup</a:t>
            </a:r>
            <a:r>
              <a:rPr lang="en-US" dirty="0"/>
              <a:t>: </a:t>
            </a:r>
            <a:r>
              <a:rPr lang="en-US" dirty="0" smtClean="0"/>
              <a:t>To </a:t>
            </a:r>
            <a:r>
              <a:rPr lang="en-US" dirty="0"/>
              <a:t>run the task faster we must breakup tasks into sub-tasks. </a:t>
            </a:r>
            <a:r>
              <a:rPr lang="en-US" dirty="0" smtClean="0"/>
              <a:t>Such </a:t>
            </a:r>
            <a:r>
              <a:rPr lang="en-US" dirty="0"/>
              <a:t>that each of them will be executing in parallel to other, this can be achieved if there are multiple processing elements. </a:t>
            </a:r>
          </a:p>
          <a:p>
            <a:r>
              <a:rPr lang="en-US" b="1" dirty="0" smtClean="0"/>
              <a:t>Modularity</a:t>
            </a:r>
            <a:r>
              <a:rPr lang="en-US" dirty="0"/>
              <a:t>: C</a:t>
            </a:r>
            <a:r>
              <a:rPr lang="en-US" dirty="0" smtClean="0"/>
              <a:t>onstruct </a:t>
            </a:r>
            <a:r>
              <a:rPr lang="en-US" dirty="0"/>
              <a:t>a system in a modular fashion which makes easier to deal with </a:t>
            </a:r>
            <a:r>
              <a:rPr lang="en-US" dirty="0" smtClean="0"/>
              <a:t>individual.</a:t>
            </a:r>
          </a:p>
          <a:p>
            <a:r>
              <a:rPr lang="en-US" b="1" dirty="0"/>
              <a:t>C</a:t>
            </a:r>
            <a:r>
              <a:rPr lang="en-US" b="1" dirty="0" smtClean="0"/>
              <a:t>onvenience</a:t>
            </a:r>
            <a:r>
              <a:rPr lang="en-US" dirty="0"/>
              <a:t>: </a:t>
            </a:r>
            <a:r>
              <a:rPr lang="en-US" dirty="0" smtClean="0"/>
              <a:t>Even </a:t>
            </a:r>
            <a:r>
              <a:rPr lang="en-US" dirty="0"/>
              <a:t>an individual user may work on many tasks at the same time. For instance, a user may be editing, printing, and compiling in parallel</a:t>
            </a:r>
            <a:r>
              <a:rPr lang="en-US" dirty="0" smtClean="0"/>
              <a:t>.</a:t>
            </a:r>
            <a:endParaRPr lang="en-US" dirty="0"/>
          </a:p>
        </p:txBody>
      </p:sp>
    </p:spTree>
    <p:extLst>
      <p:ext uri="{BB962C8B-B14F-4D97-AF65-F5344CB8AC3E}">
        <p14:creationId xmlns:p14="http://schemas.microsoft.com/office/powerpoint/2010/main" val="3472046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Parts of a process</a:t>
            </a:r>
            <a:endParaRPr lang="en-US" b="1" dirty="0"/>
          </a:p>
        </p:txBody>
      </p:sp>
      <p:sp>
        <p:nvSpPr>
          <p:cNvPr id="3" name="Content Placeholder 2"/>
          <p:cNvSpPr>
            <a:spLocks noGrp="1"/>
          </p:cNvSpPr>
          <p:nvPr>
            <p:ph idx="1"/>
          </p:nvPr>
        </p:nvSpPr>
        <p:spPr/>
        <p:txBody>
          <a:bodyPr/>
          <a:lstStyle/>
          <a:p>
            <a:r>
              <a:rPr lang="en-US" dirty="0"/>
              <a:t> </a:t>
            </a:r>
            <a:r>
              <a:rPr lang="en-US" b="1" dirty="0" smtClean="0"/>
              <a:t>Stack: </a:t>
            </a:r>
            <a:r>
              <a:rPr lang="en-US" dirty="0" smtClean="0"/>
              <a:t>It </a:t>
            </a:r>
            <a:r>
              <a:rPr lang="en-US" dirty="0"/>
              <a:t>contain temporary data such as method/ function parameters return address and local </a:t>
            </a:r>
            <a:r>
              <a:rPr lang="en-US" dirty="0" smtClean="0"/>
              <a:t>variables.</a:t>
            </a:r>
          </a:p>
          <a:p>
            <a:r>
              <a:rPr lang="en-US" b="1" dirty="0" smtClean="0"/>
              <a:t>Heap</a:t>
            </a:r>
            <a:r>
              <a:rPr lang="en-US" dirty="0" smtClean="0"/>
              <a:t>: This </a:t>
            </a:r>
            <a:r>
              <a:rPr lang="en-US" dirty="0"/>
              <a:t>is dynamically allocated memory to a process during its run </a:t>
            </a:r>
            <a:r>
              <a:rPr lang="en-US" dirty="0" smtClean="0"/>
              <a:t>time.</a:t>
            </a:r>
          </a:p>
          <a:p>
            <a:r>
              <a:rPr lang="en-US" b="1" dirty="0" smtClean="0"/>
              <a:t>Text: </a:t>
            </a:r>
            <a:r>
              <a:rPr lang="en-US" dirty="0" smtClean="0"/>
              <a:t>This </a:t>
            </a:r>
            <a:r>
              <a:rPr lang="en-US" dirty="0"/>
              <a:t>includes the current activity represented by the value of program counter and the contents of the processor’s </a:t>
            </a:r>
            <a:r>
              <a:rPr lang="en-US" dirty="0" smtClean="0"/>
              <a:t>registers.</a:t>
            </a:r>
          </a:p>
          <a:p>
            <a:r>
              <a:rPr lang="en-US" b="1" dirty="0" smtClean="0"/>
              <a:t>Data</a:t>
            </a:r>
            <a:r>
              <a:rPr lang="en-US" b="1" dirty="0"/>
              <a:t>:</a:t>
            </a:r>
            <a:r>
              <a:rPr lang="en-US" dirty="0"/>
              <a:t> This section contain the global and static variable </a:t>
            </a:r>
          </a:p>
        </p:txBody>
      </p:sp>
    </p:spTree>
    <p:extLst>
      <p:ext uri="{BB962C8B-B14F-4D97-AF65-F5344CB8AC3E}">
        <p14:creationId xmlns:p14="http://schemas.microsoft.com/office/powerpoint/2010/main" val="184496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Fundamental ways of IPC</a:t>
            </a:r>
            <a:endParaRPr lang="en-US" b="1"/>
          </a:p>
        </p:txBody>
      </p:sp>
      <p:sp>
        <p:nvSpPr>
          <p:cNvPr id="3" name="Content Placeholder 2"/>
          <p:cNvSpPr>
            <a:spLocks noGrp="1"/>
          </p:cNvSpPr>
          <p:nvPr>
            <p:ph idx="1"/>
          </p:nvPr>
        </p:nvSpPr>
        <p:spPr/>
        <p:txBody>
          <a:bodyPr/>
          <a:lstStyle/>
          <a:p>
            <a:r>
              <a:rPr lang="en-US" dirty="0" smtClean="0"/>
              <a:t>There are two fundamental ways of IPC;</a:t>
            </a:r>
          </a:p>
          <a:p>
            <a:pPr marL="914400" lvl="1" indent="-457200">
              <a:buAutoNum type="alphaLcParenR"/>
            </a:pPr>
            <a:r>
              <a:rPr lang="en-US" dirty="0" smtClean="0"/>
              <a:t>Message Passing</a:t>
            </a:r>
          </a:p>
          <a:p>
            <a:pPr marL="914400" lvl="1" indent="-457200">
              <a:buAutoNum type="alphaLcParenR"/>
            </a:pPr>
            <a:r>
              <a:rPr lang="en-US" dirty="0" smtClean="0"/>
              <a:t>Shared Memory</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279" y="3076047"/>
            <a:ext cx="5410955" cy="3781953"/>
          </a:xfrm>
          <a:prstGeom prst="rect">
            <a:avLst/>
          </a:prstGeom>
        </p:spPr>
      </p:pic>
    </p:spTree>
    <p:extLst>
      <p:ext uri="{BB962C8B-B14F-4D97-AF65-F5344CB8AC3E}">
        <p14:creationId xmlns:p14="http://schemas.microsoft.com/office/powerpoint/2010/main" val="1993678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Shared </a:t>
            </a:r>
            <a:r>
              <a:rPr lang="en-US" b="1" dirty="0" smtClean="0"/>
              <a:t>Memory</a:t>
            </a:r>
            <a:endParaRPr lang="en-US" dirty="0"/>
          </a:p>
        </p:txBody>
      </p:sp>
      <p:sp>
        <p:nvSpPr>
          <p:cNvPr id="3" name="Content Placeholder 2"/>
          <p:cNvSpPr>
            <a:spLocks noGrp="1"/>
          </p:cNvSpPr>
          <p:nvPr>
            <p:ph idx="1"/>
          </p:nvPr>
        </p:nvSpPr>
        <p:spPr/>
        <p:txBody>
          <a:bodyPr>
            <a:normAutofit lnSpcReduction="10000"/>
          </a:bodyPr>
          <a:lstStyle/>
          <a:p>
            <a:r>
              <a:rPr lang="en-US" dirty="0" smtClean="0"/>
              <a:t>Here </a:t>
            </a:r>
            <a:r>
              <a:rPr lang="en-US" dirty="0"/>
              <a:t>a region of memory that is shared by co-operating process is </a:t>
            </a:r>
            <a:r>
              <a:rPr lang="en-US" dirty="0" smtClean="0"/>
              <a:t>established.</a:t>
            </a:r>
          </a:p>
          <a:p>
            <a:r>
              <a:rPr lang="en-US" dirty="0" smtClean="0"/>
              <a:t>Processes </a:t>
            </a:r>
            <a:r>
              <a:rPr lang="en-US" dirty="0"/>
              <a:t>can exchange the information by reading and writing data to the shared </a:t>
            </a:r>
            <a:r>
              <a:rPr lang="en-US" dirty="0" smtClean="0"/>
              <a:t>region.</a:t>
            </a:r>
          </a:p>
          <a:p>
            <a:r>
              <a:rPr lang="en-US" dirty="0" smtClean="0"/>
              <a:t>Shared </a:t>
            </a:r>
            <a:r>
              <a:rPr lang="en-US" dirty="0"/>
              <a:t>memory allows maximum speed and convenience of communication as it can be done at the speed of memory within the </a:t>
            </a:r>
            <a:r>
              <a:rPr lang="en-US" dirty="0" smtClean="0"/>
              <a:t>computer.</a:t>
            </a:r>
          </a:p>
          <a:p>
            <a:r>
              <a:rPr lang="en-US" dirty="0" smtClean="0"/>
              <a:t>System </a:t>
            </a:r>
            <a:r>
              <a:rPr lang="en-US" dirty="0"/>
              <a:t>calls are required only to establish shared memory </a:t>
            </a:r>
            <a:r>
              <a:rPr lang="en-US" dirty="0" smtClean="0"/>
              <a:t>regions.</a:t>
            </a:r>
          </a:p>
          <a:p>
            <a:r>
              <a:rPr lang="en-US" dirty="0" smtClean="0"/>
              <a:t>Once </a:t>
            </a:r>
            <a:r>
              <a:rPr lang="en-US" dirty="0"/>
              <a:t>shared memory is established no assistance from the kernel is required, all access are treated as routine memory access</a:t>
            </a:r>
            <a:r>
              <a:rPr lang="en-US" dirty="0" smtClean="0"/>
              <a:t>.</a:t>
            </a:r>
            <a:endParaRPr lang="en-US" dirty="0"/>
          </a:p>
        </p:txBody>
      </p:sp>
    </p:spTree>
    <p:extLst>
      <p:ext uri="{BB962C8B-B14F-4D97-AF65-F5344CB8AC3E}">
        <p14:creationId xmlns:p14="http://schemas.microsoft.com/office/powerpoint/2010/main" val="23254788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a:t>
            </a:r>
            <a:r>
              <a:rPr lang="en-US" b="1" dirty="0" smtClean="0"/>
              <a:t>Passing</a:t>
            </a:r>
            <a:endParaRPr lang="en-US" dirty="0"/>
          </a:p>
        </p:txBody>
      </p:sp>
      <p:sp>
        <p:nvSpPr>
          <p:cNvPr id="3" name="Content Placeholder 2"/>
          <p:cNvSpPr>
            <a:spLocks noGrp="1"/>
          </p:cNvSpPr>
          <p:nvPr>
            <p:ph idx="1"/>
          </p:nvPr>
        </p:nvSpPr>
        <p:spPr/>
        <p:txBody>
          <a:bodyPr/>
          <a:lstStyle/>
          <a:p>
            <a:r>
              <a:rPr lang="en-US" dirty="0" smtClean="0"/>
              <a:t>Communication </a:t>
            </a:r>
            <a:r>
              <a:rPr lang="en-US" dirty="0"/>
              <a:t>takes place by means of messages exchanged between the co-operating </a:t>
            </a:r>
            <a:r>
              <a:rPr lang="en-US" dirty="0" smtClean="0"/>
              <a:t>process</a:t>
            </a:r>
          </a:p>
          <a:p>
            <a:r>
              <a:rPr lang="en-US" dirty="0" smtClean="0"/>
              <a:t>Message </a:t>
            </a:r>
            <a:r>
              <a:rPr lang="en-US" dirty="0"/>
              <a:t>passing is useful for exchanging the smaller amount of data. </a:t>
            </a:r>
          </a:p>
          <a:p>
            <a:r>
              <a:rPr lang="en-US" dirty="0" smtClean="0"/>
              <a:t>Easier </a:t>
            </a:r>
            <a:r>
              <a:rPr lang="en-US" dirty="0"/>
              <a:t>to implement than shared </a:t>
            </a:r>
            <a:r>
              <a:rPr lang="en-US" dirty="0" smtClean="0"/>
              <a:t>memory.</a:t>
            </a:r>
          </a:p>
          <a:p>
            <a:r>
              <a:rPr lang="en-US" dirty="0" smtClean="0"/>
              <a:t>Slower </a:t>
            </a:r>
            <a:r>
              <a:rPr lang="en-US" dirty="0"/>
              <a:t>than that of Shared memory as message passing system are typically implemented using system </a:t>
            </a:r>
            <a:r>
              <a:rPr lang="en-US" dirty="0" smtClean="0"/>
              <a:t>call</a:t>
            </a:r>
          </a:p>
          <a:p>
            <a:r>
              <a:rPr lang="en-US" dirty="0" smtClean="0"/>
              <a:t>Which </a:t>
            </a:r>
            <a:r>
              <a:rPr lang="en-US" dirty="0"/>
              <a:t>requires more time consuming task of Kernel intervention.</a:t>
            </a:r>
          </a:p>
          <a:p>
            <a:endParaRPr lang="en-US" dirty="0"/>
          </a:p>
        </p:txBody>
      </p:sp>
    </p:spTree>
    <p:extLst>
      <p:ext uri="{BB962C8B-B14F-4D97-AF65-F5344CB8AC3E}">
        <p14:creationId xmlns:p14="http://schemas.microsoft.com/office/powerpoint/2010/main" val="41048167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Race </a:t>
            </a:r>
            <a:r>
              <a:rPr lang="en-US" b="1" dirty="0" smtClean="0"/>
              <a:t>Condition</a:t>
            </a:r>
            <a:endParaRPr lang="en-US" dirty="0"/>
          </a:p>
        </p:txBody>
      </p:sp>
      <p:sp>
        <p:nvSpPr>
          <p:cNvPr id="3" name="Content Placeholder 2"/>
          <p:cNvSpPr>
            <a:spLocks noGrp="1"/>
          </p:cNvSpPr>
          <p:nvPr>
            <p:ph idx="1"/>
          </p:nvPr>
        </p:nvSpPr>
        <p:spPr/>
        <p:txBody>
          <a:bodyPr/>
          <a:lstStyle/>
          <a:p>
            <a:r>
              <a:rPr lang="en-US" dirty="0" smtClean="0"/>
              <a:t>The </a:t>
            </a:r>
            <a:r>
              <a:rPr lang="en-US" dirty="0"/>
              <a:t>situation where 2 or more processes are reading or writing some shared data, but not in proper sequence is called </a:t>
            </a:r>
            <a:r>
              <a:rPr lang="en-US" b="1" dirty="0"/>
              <a:t>race </a:t>
            </a:r>
            <a:r>
              <a:rPr lang="en-US" b="1" dirty="0" smtClean="0"/>
              <a:t>Condition</a:t>
            </a:r>
            <a:r>
              <a:rPr lang="en-US" dirty="0" smtClean="0"/>
              <a:t>.</a:t>
            </a:r>
          </a:p>
          <a:p>
            <a:r>
              <a:rPr lang="en-US" dirty="0" smtClean="0"/>
              <a:t>The </a:t>
            </a:r>
            <a:r>
              <a:rPr lang="en-US" dirty="0"/>
              <a:t>final results depends on who runs precisely(accurately) when. </a:t>
            </a:r>
          </a:p>
        </p:txBody>
      </p:sp>
    </p:spTree>
    <p:extLst>
      <p:ext uri="{BB962C8B-B14F-4D97-AF65-F5344CB8AC3E}">
        <p14:creationId xmlns:p14="http://schemas.microsoft.com/office/powerpoint/2010/main" val="1739926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IPC: Critical Regions and </a:t>
            </a:r>
            <a:r>
              <a:rPr lang="en-US" b="1"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part of the program where the shared memory is accessed that must not be concurrently accessed by more </a:t>
            </a:r>
            <a:r>
              <a:rPr lang="en-US" dirty="0" smtClean="0"/>
              <a:t>than </a:t>
            </a:r>
            <a:r>
              <a:rPr lang="en-US" dirty="0"/>
              <a:t>one processes is called the critical region </a:t>
            </a:r>
            <a:endParaRPr lang="en-US" dirty="0" smtClean="0"/>
          </a:p>
          <a:p>
            <a:r>
              <a:rPr lang="en-US" dirty="0" smtClean="0"/>
              <a:t>Four </a:t>
            </a:r>
            <a:r>
              <a:rPr lang="en-US" dirty="0"/>
              <a:t>conditions to provide mutual exclusion Or (Rules for avoiding Race Condition) Solution to Critical section </a:t>
            </a:r>
            <a:r>
              <a:rPr lang="en-US" dirty="0" smtClean="0"/>
              <a:t>problem:</a:t>
            </a:r>
          </a:p>
          <a:p>
            <a:pPr lvl="1"/>
            <a:r>
              <a:rPr lang="en-US" dirty="0" smtClean="0"/>
              <a:t>No </a:t>
            </a:r>
            <a:r>
              <a:rPr lang="en-US" dirty="0"/>
              <a:t>two processes simultaneously in critical </a:t>
            </a:r>
            <a:r>
              <a:rPr lang="en-US" dirty="0" smtClean="0"/>
              <a:t>region</a:t>
            </a:r>
          </a:p>
          <a:p>
            <a:pPr lvl="1"/>
            <a:r>
              <a:rPr lang="en-US" dirty="0" smtClean="0"/>
              <a:t>No </a:t>
            </a:r>
            <a:r>
              <a:rPr lang="en-US" dirty="0"/>
              <a:t>assumptions made about speeds or numbers of </a:t>
            </a:r>
            <a:r>
              <a:rPr lang="en-US" dirty="0" smtClean="0"/>
              <a:t>CPUs</a:t>
            </a:r>
          </a:p>
          <a:p>
            <a:pPr lvl="1"/>
            <a:r>
              <a:rPr lang="en-US" dirty="0" smtClean="0"/>
              <a:t>No </a:t>
            </a:r>
            <a:r>
              <a:rPr lang="en-US" dirty="0"/>
              <a:t>process running outside its critical region may block another </a:t>
            </a:r>
            <a:r>
              <a:rPr lang="en-US" dirty="0" smtClean="0"/>
              <a:t>process</a:t>
            </a:r>
          </a:p>
          <a:p>
            <a:pPr lvl="1"/>
            <a:r>
              <a:rPr lang="en-US" dirty="0" smtClean="0"/>
              <a:t>No </a:t>
            </a:r>
            <a:r>
              <a:rPr lang="en-US" dirty="0"/>
              <a:t>process must wait forever to enter its critical region </a:t>
            </a:r>
          </a:p>
        </p:txBody>
      </p:sp>
    </p:spTree>
    <p:extLst>
      <p:ext uri="{BB962C8B-B14F-4D97-AF65-F5344CB8AC3E}">
        <p14:creationId xmlns:p14="http://schemas.microsoft.com/office/powerpoint/2010/main" val="34871684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6747"/>
          </a:xfrm>
        </p:spPr>
        <p:txBody>
          <a:bodyPr/>
          <a:lstStyle/>
          <a:p>
            <a:r>
              <a:rPr lang="en-US" b="1" dirty="0" smtClean="0"/>
              <a:t>Semaphores </a:t>
            </a:r>
            <a:endParaRPr lang="en-US" b="1" dirty="0"/>
          </a:p>
        </p:txBody>
      </p:sp>
      <p:sp>
        <p:nvSpPr>
          <p:cNvPr id="3" name="Content Placeholder 2"/>
          <p:cNvSpPr>
            <a:spLocks noGrp="1"/>
          </p:cNvSpPr>
          <p:nvPr>
            <p:ph idx="1"/>
          </p:nvPr>
        </p:nvSpPr>
        <p:spPr>
          <a:xfrm>
            <a:off x="838200" y="1261872"/>
            <a:ext cx="10515600" cy="5413247"/>
          </a:xfrm>
        </p:spPr>
        <p:txBody>
          <a:bodyPr>
            <a:normAutofit/>
          </a:bodyPr>
          <a:lstStyle/>
          <a:p>
            <a:r>
              <a:rPr lang="en-US" b="1" dirty="0"/>
              <a:t>Semaphores</a:t>
            </a:r>
            <a:r>
              <a:rPr lang="en-US" dirty="0"/>
              <a:t> are synchronization primitives used to control access to shared resources in a concurrent environment.</a:t>
            </a:r>
          </a:p>
          <a:p>
            <a:r>
              <a:rPr lang="en-US" b="1" dirty="0"/>
              <a:t>File and Record Locking:</a:t>
            </a:r>
            <a:r>
              <a:rPr lang="en-US" dirty="0"/>
              <a:t> Semaphores can be employed to implement file and record locking. Processes use semaphores to indicate whether they have acquired a lock on a file or a specific record within a file</a:t>
            </a:r>
            <a:r>
              <a:rPr lang="en-US" dirty="0" smtClean="0"/>
              <a:t>.</a:t>
            </a:r>
          </a:p>
          <a:p>
            <a:r>
              <a:rPr lang="en-US" dirty="0"/>
              <a:t>A semaphore could have the value 0, indicating that no wakeup processes were saved, or some positive value if one or more wakeups were pending.</a:t>
            </a:r>
          </a:p>
          <a:p>
            <a:r>
              <a:rPr lang="en-US" dirty="0"/>
              <a:t>There are two operations, </a:t>
            </a:r>
            <a:r>
              <a:rPr lang="en-US" b="1" dirty="0"/>
              <a:t>down</a:t>
            </a:r>
            <a:r>
              <a:rPr lang="en-US" dirty="0"/>
              <a:t> (wait) and </a:t>
            </a:r>
            <a:r>
              <a:rPr lang="en-US" b="1" dirty="0"/>
              <a:t>up</a:t>
            </a:r>
            <a:r>
              <a:rPr lang="en-US" dirty="0"/>
              <a:t> (signal) (generalizations of sleep and wakeup, respectively). </a:t>
            </a:r>
            <a:endParaRPr lang="en-US" dirty="0"/>
          </a:p>
        </p:txBody>
      </p:sp>
    </p:spTree>
    <p:extLst>
      <p:ext uri="{BB962C8B-B14F-4D97-AF65-F5344CB8AC3E}">
        <p14:creationId xmlns:p14="http://schemas.microsoft.com/office/powerpoint/2010/main" val="1777341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of Semaphores</a:t>
            </a:r>
            <a:endParaRPr lang="en-US" b="1" dirty="0"/>
          </a:p>
        </p:txBody>
      </p:sp>
      <p:sp>
        <p:nvSpPr>
          <p:cNvPr id="3" name="Content Placeholder 2"/>
          <p:cNvSpPr>
            <a:spLocks noGrp="1"/>
          </p:cNvSpPr>
          <p:nvPr>
            <p:ph idx="1"/>
          </p:nvPr>
        </p:nvSpPr>
        <p:spPr/>
        <p:txBody>
          <a:bodyPr>
            <a:normAutofit/>
          </a:bodyPr>
          <a:lstStyle/>
          <a:p>
            <a:pPr marL="0" indent="0">
              <a:buNone/>
            </a:pPr>
            <a:r>
              <a:rPr lang="en-US" b="1" dirty="0"/>
              <a:t>Semaphore </a:t>
            </a:r>
            <a:r>
              <a:rPr lang="en-US" b="1" dirty="0" smtClean="0"/>
              <a:t>Operations</a:t>
            </a:r>
          </a:p>
          <a:p>
            <a:r>
              <a:rPr lang="en-US" dirty="0" smtClean="0"/>
              <a:t>Semaphores </a:t>
            </a:r>
            <a:r>
              <a:rPr lang="en-US" dirty="0"/>
              <a:t>typically support two </a:t>
            </a:r>
            <a:r>
              <a:rPr lang="en-US" dirty="0" smtClean="0"/>
              <a:t>operations; </a:t>
            </a:r>
            <a:r>
              <a:rPr lang="en-US" b="1" dirty="0" smtClean="0"/>
              <a:t>‘wait’ </a:t>
            </a:r>
            <a:r>
              <a:rPr lang="en-US" dirty="0" smtClean="0"/>
              <a:t>(or ‘</a:t>
            </a:r>
            <a:r>
              <a:rPr lang="en-US" b="1" dirty="0" smtClean="0"/>
              <a:t>P’</a:t>
            </a:r>
            <a:r>
              <a:rPr lang="en-US" dirty="0" smtClean="0"/>
              <a:t>) and </a:t>
            </a:r>
            <a:r>
              <a:rPr lang="en-US" b="1" dirty="0" smtClean="0"/>
              <a:t>‘signal’ </a:t>
            </a:r>
            <a:r>
              <a:rPr lang="en-US" dirty="0" smtClean="0"/>
              <a:t>(or ‘</a:t>
            </a:r>
            <a:r>
              <a:rPr lang="en-US" b="1" dirty="0" smtClean="0"/>
              <a:t>V</a:t>
            </a:r>
            <a:r>
              <a:rPr lang="en-US" dirty="0" smtClean="0"/>
              <a:t>’).</a:t>
            </a:r>
          </a:p>
          <a:p>
            <a:pPr lvl="1"/>
            <a:r>
              <a:rPr lang="en-US" b="1" dirty="0" smtClean="0"/>
              <a:t>‘wait’: </a:t>
            </a:r>
            <a:r>
              <a:rPr lang="en-US" dirty="0"/>
              <a:t>Decrements the semaphore count. If the count is non-negative, the process continues; otherwise, it waits</a:t>
            </a:r>
            <a:r>
              <a:rPr lang="en-US" dirty="0" smtClean="0"/>
              <a:t>.</a:t>
            </a:r>
          </a:p>
          <a:p>
            <a:pPr lvl="1"/>
            <a:r>
              <a:rPr lang="en-US" b="1" dirty="0" smtClean="0"/>
              <a:t>‘signal’: </a:t>
            </a:r>
            <a:r>
              <a:rPr lang="en-US" dirty="0"/>
              <a:t>Increments the semaphore count, potentially waking up a waiting process</a:t>
            </a:r>
            <a:r>
              <a:rPr lang="en-US" dirty="0" smtClean="0"/>
              <a:t>.</a:t>
            </a:r>
          </a:p>
          <a:p>
            <a:r>
              <a:rPr lang="en-US" b="1" dirty="0"/>
              <a:t>Mutex (Mutual Exclusion):</a:t>
            </a:r>
            <a:r>
              <a:rPr lang="en-US" dirty="0"/>
              <a:t> A binary semaphore can be used as a mutex to provide exclusive access to a shared resource</a:t>
            </a:r>
            <a:r>
              <a:rPr lang="en-US" dirty="0" smtClean="0"/>
              <a:t>.</a:t>
            </a:r>
            <a:endParaRPr lang="en-US" dirty="0"/>
          </a:p>
        </p:txBody>
      </p:sp>
    </p:spTree>
    <p:extLst>
      <p:ext uri="{BB962C8B-B14F-4D97-AF65-F5344CB8AC3E}">
        <p14:creationId xmlns:p14="http://schemas.microsoft.com/office/powerpoint/2010/main" val="3401306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Semaphore </a:t>
            </a:r>
            <a:r>
              <a:rPr lang="en-US" b="1" dirty="0" smtClean="0"/>
              <a:t>operations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Counting </a:t>
            </a:r>
            <a:r>
              <a:rPr lang="en-US" b="1" dirty="0" smtClean="0"/>
              <a:t>semaphore</a:t>
            </a:r>
          </a:p>
          <a:p>
            <a:pPr lvl="1"/>
            <a:r>
              <a:rPr lang="en-US" dirty="0" smtClean="0"/>
              <a:t>Integer </a:t>
            </a:r>
            <a:r>
              <a:rPr lang="en-US" dirty="0"/>
              <a:t>value can range over an unrestricted domain </a:t>
            </a:r>
            <a:endParaRPr lang="en-US" dirty="0" smtClean="0"/>
          </a:p>
          <a:p>
            <a:r>
              <a:rPr lang="en-US" b="1" dirty="0" smtClean="0"/>
              <a:t>Binary semaphore</a:t>
            </a:r>
          </a:p>
          <a:p>
            <a:pPr lvl="1"/>
            <a:r>
              <a:rPr lang="en-US" dirty="0"/>
              <a:t>I</a:t>
            </a:r>
            <a:r>
              <a:rPr lang="en-US" dirty="0" smtClean="0"/>
              <a:t>nteger </a:t>
            </a:r>
            <a:r>
              <a:rPr lang="en-US" dirty="0"/>
              <a:t>value can range only between 0 and </a:t>
            </a:r>
            <a:r>
              <a:rPr lang="en-US" dirty="0" smtClean="0"/>
              <a:t>1</a:t>
            </a:r>
          </a:p>
          <a:p>
            <a:pPr lvl="1"/>
            <a:r>
              <a:rPr lang="en-US" dirty="0" smtClean="0"/>
              <a:t>It can </a:t>
            </a:r>
            <a:r>
              <a:rPr lang="en-US" dirty="0"/>
              <a:t>be simpler to implement </a:t>
            </a:r>
            <a:endParaRPr lang="en-US" dirty="0" smtClean="0"/>
          </a:p>
          <a:p>
            <a:pPr lvl="1"/>
            <a:r>
              <a:rPr lang="en-US" dirty="0" smtClean="0"/>
              <a:t>Also </a:t>
            </a:r>
            <a:r>
              <a:rPr lang="en-US" dirty="0"/>
              <a:t>known as mutex </a:t>
            </a:r>
            <a:r>
              <a:rPr lang="en-US" dirty="0" smtClean="0"/>
              <a:t>locks, it provides </a:t>
            </a:r>
            <a:r>
              <a:rPr lang="en-US" dirty="0"/>
              <a:t>mutual </a:t>
            </a:r>
            <a:r>
              <a:rPr lang="en-US" dirty="0" smtClean="0"/>
              <a:t>exclusion</a:t>
            </a:r>
          </a:p>
          <a:p>
            <a:pPr lvl="1"/>
            <a:r>
              <a:rPr lang="en-US" dirty="0" smtClean="0"/>
              <a:t>Semaphore </a:t>
            </a:r>
            <a:r>
              <a:rPr lang="en-US" dirty="0"/>
              <a:t>gives solution to n process.</a:t>
            </a:r>
          </a:p>
        </p:txBody>
      </p:sp>
    </p:spTree>
    <p:extLst>
      <p:ext uri="{BB962C8B-B14F-4D97-AF65-F5344CB8AC3E}">
        <p14:creationId xmlns:p14="http://schemas.microsoft.com/office/powerpoint/2010/main" val="893065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Semaphores</a:t>
            </a:r>
            <a:endParaRPr lang="en-US" b="1" dirty="0"/>
          </a:p>
        </p:txBody>
      </p:sp>
      <p:sp>
        <p:nvSpPr>
          <p:cNvPr id="3" name="Content Placeholder 2"/>
          <p:cNvSpPr>
            <a:spLocks noGrp="1"/>
          </p:cNvSpPr>
          <p:nvPr>
            <p:ph idx="1"/>
          </p:nvPr>
        </p:nvSpPr>
        <p:spPr/>
        <p:txBody>
          <a:bodyPr/>
          <a:lstStyle/>
          <a:p>
            <a:r>
              <a:rPr lang="en-US" b="1" dirty="0" smtClean="0"/>
              <a:t>Full</a:t>
            </a:r>
            <a:r>
              <a:rPr lang="en-US" dirty="0"/>
              <a:t>: For counting the number of slots that are full, initially </a:t>
            </a:r>
            <a:r>
              <a:rPr lang="en-US" dirty="0" smtClean="0"/>
              <a:t>0</a:t>
            </a:r>
          </a:p>
          <a:p>
            <a:r>
              <a:rPr lang="en-US" b="1" dirty="0" smtClean="0"/>
              <a:t>Empty</a:t>
            </a:r>
            <a:r>
              <a:rPr lang="en-US" dirty="0"/>
              <a:t>: For counting the number of slots that are empty, initially equal to the no. of slots in the </a:t>
            </a:r>
            <a:r>
              <a:rPr lang="en-US" dirty="0" smtClean="0"/>
              <a:t>buffer.</a:t>
            </a:r>
          </a:p>
          <a:p>
            <a:r>
              <a:rPr lang="en-US" b="1" dirty="0" smtClean="0"/>
              <a:t>Mutex</a:t>
            </a:r>
            <a:r>
              <a:rPr lang="en-US" dirty="0"/>
              <a:t>: To make sure that the producer and consumer do not access the buffer at the same time, initially 1</a:t>
            </a:r>
            <a:r>
              <a:rPr lang="en-US" dirty="0" smtClean="0"/>
              <a:t>.</a:t>
            </a:r>
            <a:endParaRPr lang="en-US" dirty="0"/>
          </a:p>
        </p:txBody>
      </p:sp>
    </p:spTree>
    <p:extLst>
      <p:ext uri="{BB962C8B-B14F-4D97-AF65-F5344CB8AC3E}">
        <p14:creationId xmlns:p14="http://schemas.microsoft.com/office/powerpoint/2010/main" val="39565303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t>
            </a:r>
            <a:r>
              <a:rPr lang="en-US" b="1" dirty="0" smtClean="0"/>
              <a:t>semaphores</a:t>
            </a:r>
            <a:endParaRPr lang="en-US" dirty="0"/>
          </a:p>
        </p:txBody>
      </p:sp>
      <p:sp>
        <p:nvSpPr>
          <p:cNvPr id="3" name="Content Placeholder 2"/>
          <p:cNvSpPr>
            <a:spLocks noGrp="1"/>
          </p:cNvSpPr>
          <p:nvPr>
            <p:ph idx="1"/>
          </p:nvPr>
        </p:nvSpPr>
        <p:spPr/>
        <p:txBody>
          <a:bodyPr>
            <a:normAutofit/>
          </a:bodyPr>
          <a:lstStyle/>
          <a:p>
            <a:r>
              <a:rPr lang="en-US" dirty="0" smtClean="0"/>
              <a:t>Processes </a:t>
            </a:r>
            <a:r>
              <a:rPr lang="en-US" dirty="0"/>
              <a:t>do not busy wait while waiting for resources. </a:t>
            </a:r>
          </a:p>
          <a:p>
            <a:r>
              <a:rPr lang="en-US" dirty="0" smtClean="0"/>
              <a:t>While </a:t>
            </a:r>
            <a:r>
              <a:rPr lang="en-US" dirty="0"/>
              <a:t>waiting, they are in a "suspended'' state, allowing the CPU to perform other </a:t>
            </a:r>
            <a:r>
              <a:rPr lang="en-US" dirty="0" smtClean="0"/>
              <a:t>work.</a:t>
            </a:r>
          </a:p>
          <a:p>
            <a:r>
              <a:rPr lang="en-US" dirty="0" smtClean="0"/>
              <a:t>Works </a:t>
            </a:r>
            <a:r>
              <a:rPr lang="en-US" dirty="0"/>
              <a:t>on (shared memory) multiprocessor </a:t>
            </a:r>
            <a:r>
              <a:rPr lang="en-US" dirty="0" smtClean="0"/>
              <a:t>systems.</a:t>
            </a:r>
          </a:p>
          <a:p>
            <a:r>
              <a:rPr lang="en-US" dirty="0" smtClean="0"/>
              <a:t>User </a:t>
            </a:r>
            <a:r>
              <a:rPr lang="en-US" dirty="0"/>
              <a:t>controls synchronization. </a:t>
            </a:r>
          </a:p>
          <a:p>
            <a:pPr marL="0" indent="0">
              <a:buNone/>
            </a:pPr>
            <a:r>
              <a:rPr lang="en-US" b="1" dirty="0" smtClean="0"/>
              <a:t>Disadvantage </a:t>
            </a:r>
            <a:r>
              <a:rPr lang="en-US" b="1" dirty="0"/>
              <a:t>of semaphores </a:t>
            </a:r>
          </a:p>
          <a:p>
            <a:r>
              <a:rPr lang="en-US" dirty="0"/>
              <a:t>C</a:t>
            </a:r>
            <a:r>
              <a:rPr lang="en-US" dirty="0" smtClean="0"/>
              <a:t>an </a:t>
            </a:r>
            <a:r>
              <a:rPr lang="en-US" dirty="0"/>
              <a:t>only be invoked by </a:t>
            </a:r>
            <a:r>
              <a:rPr lang="en-US" dirty="0" smtClean="0"/>
              <a:t>processes not </a:t>
            </a:r>
            <a:r>
              <a:rPr lang="en-US" dirty="0"/>
              <a:t>interrupt service routines because interrupt routines cannot block </a:t>
            </a:r>
          </a:p>
          <a:p>
            <a:r>
              <a:rPr lang="en-US" dirty="0" smtClean="0"/>
              <a:t>User </a:t>
            </a:r>
            <a:r>
              <a:rPr lang="en-US" dirty="0"/>
              <a:t>controls </a:t>
            </a:r>
            <a:r>
              <a:rPr lang="en-US" dirty="0" smtClean="0"/>
              <a:t>synchronization could </a:t>
            </a:r>
            <a:r>
              <a:rPr lang="en-US" dirty="0"/>
              <a:t>mess up. </a:t>
            </a:r>
          </a:p>
          <a:p>
            <a:endParaRPr lang="en-US" dirty="0"/>
          </a:p>
        </p:txBody>
      </p:sp>
    </p:spTree>
    <p:extLst>
      <p:ext uri="{BB962C8B-B14F-4D97-AF65-F5344CB8AC3E}">
        <p14:creationId xmlns:p14="http://schemas.microsoft.com/office/powerpoint/2010/main" val="985825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a:t>
            </a:r>
            <a:endParaRPr lang="en-US" b="1" dirty="0"/>
          </a:p>
        </p:txBody>
      </p:sp>
      <p:sp>
        <p:nvSpPr>
          <p:cNvPr id="3" name="Content Placeholder 2"/>
          <p:cNvSpPr>
            <a:spLocks noGrp="1"/>
          </p:cNvSpPr>
          <p:nvPr>
            <p:ph idx="1"/>
          </p:nvPr>
        </p:nvSpPr>
        <p:spPr/>
        <p:txBody>
          <a:bodyPr/>
          <a:lstStyle/>
          <a:p>
            <a:r>
              <a:rPr lang="en-US" dirty="0" smtClean="0"/>
              <a:t>Program </a:t>
            </a:r>
            <a:r>
              <a:rPr lang="en-US" dirty="0"/>
              <a:t>is an executable file containing the set of instructions written to  perform a specific job on our </a:t>
            </a:r>
            <a:r>
              <a:rPr lang="en-US" dirty="0" smtClean="0"/>
              <a:t>computer.</a:t>
            </a:r>
          </a:p>
          <a:p>
            <a:r>
              <a:rPr lang="en-US" dirty="0" smtClean="0"/>
              <a:t>E.g</a:t>
            </a:r>
            <a:r>
              <a:rPr lang="en-US" dirty="0"/>
              <a:t>. chrome.exe     is an executable file containing the set of instruction written so that we can view web </a:t>
            </a:r>
            <a:r>
              <a:rPr lang="en-US" dirty="0" smtClean="0"/>
              <a:t>page.</a:t>
            </a:r>
            <a:endParaRPr lang="en-US" dirty="0"/>
          </a:p>
        </p:txBody>
      </p:sp>
    </p:spTree>
    <p:extLst>
      <p:ext uri="{BB962C8B-B14F-4D97-AF65-F5344CB8AC3E}">
        <p14:creationId xmlns:p14="http://schemas.microsoft.com/office/powerpoint/2010/main" val="4081322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a:t>
            </a:r>
            <a:r>
              <a:rPr lang="en-US" b="1" dirty="0" smtClean="0"/>
              <a:t>Passing</a:t>
            </a:r>
            <a:endParaRPr lang="en-US" dirty="0"/>
          </a:p>
        </p:txBody>
      </p:sp>
      <p:sp>
        <p:nvSpPr>
          <p:cNvPr id="3" name="Content Placeholder 2"/>
          <p:cNvSpPr>
            <a:spLocks noGrp="1"/>
          </p:cNvSpPr>
          <p:nvPr>
            <p:ph idx="1"/>
          </p:nvPr>
        </p:nvSpPr>
        <p:spPr/>
        <p:txBody>
          <a:bodyPr/>
          <a:lstStyle/>
          <a:p>
            <a:r>
              <a:rPr lang="en-US" dirty="0" smtClean="0"/>
              <a:t>Inter process </a:t>
            </a:r>
            <a:r>
              <a:rPr lang="en-US" dirty="0"/>
              <a:t>communication uses two primitives, </a:t>
            </a:r>
            <a:r>
              <a:rPr lang="en-US" b="1" dirty="0"/>
              <a:t>send</a:t>
            </a:r>
            <a:r>
              <a:rPr lang="en-US" dirty="0"/>
              <a:t> and </a:t>
            </a:r>
            <a:r>
              <a:rPr lang="en-US" b="1" dirty="0"/>
              <a:t>receive</a:t>
            </a:r>
            <a:r>
              <a:rPr lang="en-US" dirty="0"/>
              <a:t>.  </a:t>
            </a:r>
          </a:p>
          <a:p>
            <a:r>
              <a:rPr lang="en-US" dirty="0" smtClean="0"/>
              <a:t>They </a:t>
            </a:r>
            <a:r>
              <a:rPr lang="en-US" dirty="0"/>
              <a:t>can easily be put into library procedures, such as   </a:t>
            </a:r>
            <a:endParaRPr lang="en-US" dirty="0" smtClean="0"/>
          </a:p>
          <a:p>
            <a:pPr lvl="1"/>
            <a:r>
              <a:rPr lang="en-US" dirty="0" smtClean="0"/>
              <a:t>send(destination</a:t>
            </a:r>
            <a:r>
              <a:rPr lang="en-US" dirty="0"/>
              <a:t>, &amp;message); </a:t>
            </a:r>
            <a:endParaRPr lang="en-US" dirty="0" smtClean="0"/>
          </a:p>
          <a:p>
            <a:pPr lvl="1"/>
            <a:r>
              <a:rPr lang="en-US" dirty="0" smtClean="0"/>
              <a:t>receive(source</a:t>
            </a:r>
            <a:r>
              <a:rPr lang="en-US" dirty="0"/>
              <a:t>, &amp;message</a:t>
            </a:r>
            <a:r>
              <a:rPr lang="en-US" dirty="0" smtClean="0"/>
              <a:t>);</a:t>
            </a:r>
          </a:p>
          <a:p>
            <a:r>
              <a:rPr lang="en-US" dirty="0" smtClean="0"/>
              <a:t>The </a:t>
            </a:r>
            <a:r>
              <a:rPr lang="en-US" dirty="0"/>
              <a:t>former call sends a message to a given destination and the latter one receives a message from a given source. </a:t>
            </a:r>
            <a:endParaRPr lang="en-US" dirty="0" smtClean="0"/>
          </a:p>
          <a:p>
            <a:r>
              <a:rPr lang="en-US" dirty="0" smtClean="0"/>
              <a:t>If </a:t>
            </a:r>
            <a:r>
              <a:rPr lang="en-US" dirty="0"/>
              <a:t>no message is available, the receiver can block until one arrives. Alternatively, it can return immediately with an error code.</a:t>
            </a:r>
          </a:p>
        </p:txBody>
      </p:sp>
    </p:spTree>
    <p:extLst>
      <p:ext uri="{BB962C8B-B14F-4D97-AF65-F5344CB8AC3E}">
        <p14:creationId xmlns:p14="http://schemas.microsoft.com/office/powerpoint/2010/main" val="3438696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Deadlocks </a:t>
            </a:r>
            <a:endParaRPr lang="en-US" b="1" dirty="0"/>
          </a:p>
        </p:txBody>
      </p:sp>
      <p:sp>
        <p:nvSpPr>
          <p:cNvPr id="3" name="Content Placeholder 2"/>
          <p:cNvSpPr>
            <a:spLocks noGrp="1"/>
          </p:cNvSpPr>
          <p:nvPr>
            <p:ph idx="1"/>
          </p:nvPr>
        </p:nvSpPr>
        <p:spPr>
          <a:xfrm>
            <a:off x="838200" y="1825625"/>
            <a:ext cx="10515600" cy="4695096"/>
          </a:xfrm>
        </p:spPr>
        <p:txBody>
          <a:bodyPr/>
          <a:lstStyle/>
          <a:p>
            <a:r>
              <a:rPr lang="en-US" b="1" dirty="0" smtClean="0"/>
              <a:t>A Deadlock</a:t>
            </a:r>
            <a:r>
              <a:rPr lang="en-US" dirty="0" smtClean="0"/>
              <a:t> </a:t>
            </a:r>
            <a:r>
              <a:rPr lang="en-US" dirty="0"/>
              <a:t>is a situation where two or more processes are unable to proceed because each is waiting for the other to release a resource.</a:t>
            </a:r>
          </a:p>
          <a:p>
            <a:r>
              <a:rPr lang="en-US" dirty="0" smtClean="0"/>
              <a:t>This </a:t>
            </a:r>
            <a:r>
              <a:rPr lang="en-US" dirty="0" smtClean="0"/>
              <a:t>is a situation where programs continue running indefinitely without making any progress.</a:t>
            </a:r>
          </a:p>
          <a:p>
            <a:r>
              <a:rPr lang="en-US" dirty="0" smtClean="0"/>
              <a:t>Each program is waiting for an event that another process can cause.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719" y="4173173"/>
            <a:ext cx="5006730" cy="2482485"/>
          </a:xfrm>
          <a:prstGeom prst="rect">
            <a:avLst/>
          </a:prstGeom>
        </p:spPr>
      </p:pic>
    </p:spTree>
    <p:extLst>
      <p:ext uri="{BB962C8B-B14F-4D97-AF65-F5344CB8AC3E}">
        <p14:creationId xmlns:p14="http://schemas.microsoft.com/office/powerpoint/2010/main" val="3868710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17"/>
            <a:ext cx="10515600" cy="676655"/>
          </a:xfrm>
        </p:spPr>
        <p:txBody>
          <a:bodyPr>
            <a:normAutofit fontScale="90000"/>
          </a:bodyPr>
          <a:lstStyle/>
          <a:p>
            <a:r>
              <a:rPr lang="en-US" b="1" dirty="0" smtClean="0"/>
              <a:t>Deadlocks </a:t>
            </a:r>
            <a:endParaRPr lang="en-US" b="1" dirty="0"/>
          </a:p>
        </p:txBody>
      </p:sp>
      <p:sp>
        <p:nvSpPr>
          <p:cNvPr id="3" name="Content Placeholder 2"/>
          <p:cNvSpPr>
            <a:spLocks noGrp="1"/>
          </p:cNvSpPr>
          <p:nvPr>
            <p:ph idx="1"/>
          </p:nvPr>
        </p:nvSpPr>
        <p:spPr>
          <a:xfrm>
            <a:off x="838200" y="804672"/>
            <a:ext cx="10515600" cy="5925312"/>
          </a:xfrm>
        </p:spPr>
        <p:txBody>
          <a:bodyPr>
            <a:normAutofit/>
          </a:bodyPr>
          <a:lstStyle/>
          <a:p>
            <a:r>
              <a:rPr lang="en-US" b="1" dirty="0" smtClean="0"/>
              <a:t>Prevention</a:t>
            </a:r>
            <a:r>
              <a:rPr lang="en-US" b="1" dirty="0"/>
              <a:t>:</a:t>
            </a:r>
            <a:r>
              <a:rPr lang="en-US" dirty="0"/>
              <a:t> Techniques involve ensuring that at least one of the necessary conditions for deadlock cannot hold. This may include resource allocation policies, careful resource ordering, or dynamically releasing resources.</a:t>
            </a:r>
          </a:p>
          <a:p>
            <a:r>
              <a:rPr lang="en-US" b="1" dirty="0"/>
              <a:t>Avoidance:</a:t>
            </a:r>
            <a:r>
              <a:rPr lang="en-US" dirty="0"/>
              <a:t> This involves careful resource allocation based on resource state information. The system checks if a resource allocation would lead to a deadlock and only allows it if the system is in a safe state.</a:t>
            </a:r>
          </a:p>
          <a:p>
            <a:r>
              <a:rPr lang="en-US" b="1" dirty="0"/>
              <a:t>Detection:</a:t>
            </a:r>
            <a:r>
              <a:rPr lang="en-US" dirty="0"/>
              <a:t> Periodic checks for circular wait, resource holding, and no preemption can be used to detect deadlocks. If detected, recovery mechanisms such as process termination or resource preemption can be applied</a:t>
            </a:r>
            <a:r>
              <a:rPr lang="en-US" dirty="0" smtClean="0"/>
              <a:t>.</a:t>
            </a:r>
            <a:endParaRPr lang="en-US" dirty="0"/>
          </a:p>
        </p:txBody>
      </p:sp>
    </p:spTree>
    <p:extLst>
      <p:ext uri="{BB962C8B-B14F-4D97-AF65-F5344CB8AC3E}">
        <p14:creationId xmlns:p14="http://schemas.microsoft.com/office/powerpoint/2010/main" val="1414181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of Signals, Pipes, and Shared Memory</a:t>
            </a:r>
            <a:r>
              <a:rPr lang="en-US" b="1" dirty="0" smtClean="0"/>
              <a:t>:</a:t>
            </a:r>
            <a:endParaRPr lang="en-US" dirty="0"/>
          </a:p>
        </p:txBody>
      </p:sp>
      <p:sp>
        <p:nvSpPr>
          <p:cNvPr id="3" name="Content Placeholder 2"/>
          <p:cNvSpPr>
            <a:spLocks noGrp="1"/>
          </p:cNvSpPr>
          <p:nvPr>
            <p:ph idx="1"/>
          </p:nvPr>
        </p:nvSpPr>
        <p:spPr/>
        <p:txBody>
          <a:bodyPr/>
          <a:lstStyle/>
          <a:p>
            <a:r>
              <a:rPr lang="en-US" b="1" dirty="0" smtClean="0"/>
              <a:t>Signals</a:t>
            </a:r>
            <a:r>
              <a:rPr lang="en-US" b="1" dirty="0"/>
              <a:t>:</a:t>
            </a:r>
            <a:r>
              <a:rPr lang="en-US" dirty="0"/>
              <a:t> In Unix-like operating systems, signals are used for communication between processes. They can be used to notify a process that a particular event has occurred.</a:t>
            </a:r>
          </a:p>
          <a:p>
            <a:r>
              <a:rPr lang="en-US" b="1" dirty="0"/>
              <a:t>Pipes:</a:t>
            </a:r>
            <a:r>
              <a:rPr lang="en-US" dirty="0"/>
              <a:t> Pipes provide a way for processes to communicate with each other. One process writes data to the pipe, and another process reads from it.</a:t>
            </a:r>
          </a:p>
          <a:p>
            <a:r>
              <a:rPr lang="en-US" b="1" dirty="0"/>
              <a:t>Shared Memory:</a:t>
            </a:r>
            <a:r>
              <a:rPr lang="en-US" dirty="0"/>
              <a:t> Shared memory allows multiple processes to share a region of memory. This shared region can be used for communication between processes.</a:t>
            </a:r>
          </a:p>
          <a:p>
            <a:endParaRPr lang="en-US" dirty="0"/>
          </a:p>
        </p:txBody>
      </p:sp>
    </p:spTree>
    <p:extLst>
      <p:ext uri="{BB962C8B-B14F-4D97-AF65-F5344CB8AC3E}">
        <p14:creationId xmlns:p14="http://schemas.microsoft.com/office/powerpoint/2010/main" val="3437313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CPU </a:t>
            </a:r>
            <a:r>
              <a:rPr lang="en-US" b="1" dirty="0" smtClean="0"/>
              <a:t>Scheduling</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The </a:t>
            </a:r>
            <a:r>
              <a:rPr lang="en-US" b="1" dirty="0"/>
              <a:t>long-term </a:t>
            </a:r>
            <a:r>
              <a:rPr lang="en-US" b="1" dirty="0" smtClean="0"/>
              <a:t>scheduler</a:t>
            </a:r>
            <a:r>
              <a:rPr lang="en-US" dirty="0" smtClean="0"/>
              <a:t>:</a:t>
            </a:r>
          </a:p>
          <a:p>
            <a:pPr lvl="1"/>
            <a:r>
              <a:rPr lang="en-US" dirty="0"/>
              <a:t>S</a:t>
            </a:r>
            <a:r>
              <a:rPr lang="en-US" dirty="0" smtClean="0"/>
              <a:t>elects </a:t>
            </a:r>
            <a:r>
              <a:rPr lang="en-US" dirty="0"/>
              <a:t>processes from this process pool and loads selected processes into memory for execution. </a:t>
            </a:r>
            <a:endParaRPr lang="en-US" dirty="0" smtClean="0"/>
          </a:p>
          <a:p>
            <a:r>
              <a:rPr lang="en-US" b="1" dirty="0" smtClean="0"/>
              <a:t>The </a:t>
            </a:r>
            <a:r>
              <a:rPr lang="en-US" b="1" dirty="0"/>
              <a:t>short-term </a:t>
            </a:r>
            <a:r>
              <a:rPr lang="en-US" b="1" dirty="0" smtClean="0"/>
              <a:t>scheduler</a:t>
            </a:r>
            <a:r>
              <a:rPr lang="en-US" dirty="0" smtClean="0"/>
              <a:t>:</a:t>
            </a:r>
          </a:p>
          <a:p>
            <a:pPr lvl="1"/>
            <a:r>
              <a:rPr lang="en-US" dirty="0" smtClean="0"/>
              <a:t>Selects </a:t>
            </a:r>
            <a:r>
              <a:rPr lang="en-US" dirty="0"/>
              <a:t>the process to get the processor from among the processes which are already in </a:t>
            </a:r>
            <a:r>
              <a:rPr lang="en-US" dirty="0" smtClean="0"/>
              <a:t>memory.</a:t>
            </a:r>
          </a:p>
          <a:p>
            <a:pPr lvl="1"/>
            <a:r>
              <a:rPr lang="en-US" dirty="0" smtClean="0"/>
              <a:t>The </a:t>
            </a:r>
            <a:r>
              <a:rPr lang="en-US" dirty="0"/>
              <a:t>short-time scheduler will be executing frequently (mostly at least once every 10 milliseconds).  So it has to be very fast in order to achieve a better processor utilization.  </a:t>
            </a:r>
            <a:endParaRPr lang="en-US" dirty="0" smtClean="0"/>
          </a:p>
          <a:p>
            <a:r>
              <a:rPr lang="en-US" b="1" dirty="0" smtClean="0"/>
              <a:t>Medium </a:t>
            </a:r>
            <a:r>
              <a:rPr lang="en-US" b="1" dirty="0"/>
              <a:t>term </a:t>
            </a:r>
            <a:r>
              <a:rPr lang="en-US" b="1" dirty="0" smtClean="0"/>
              <a:t>scheduler</a:t>
            </a:r>
            <a:r>
              <a:rPr lang="en-US" dirty="0" smtClean="0"/>
              <a:t>:</a:t>
            </a:r>
          </a:p>
          <a:p>
            <a:pPr lvl="1"/>
            <a:r>
              <a:rPr lang="en-US" dirty="0" smtClean="0"/>
              <a:t>It </a:t>
            </a:r>
            <a:r>
              <a:rPr lang="en-US" dirty="0"/>
              <a:t>can sometimes be good to reduce the degree of multiprogramming by removing processes from memory and storing them on </a:t>
            </a:r>
            <a:r>
              <a:rPr lang="en-US" dirty="0" smtClean="0"/>
              <a:t>disk.</a:t>
            </a:r>
          </a:p>
          <a:p>
            <a:pPr lvl="1"/>
            <a:r>
              <a:rPr lang="en-US" dirty="0" smtClean="0"/>
              <a:t>These </a:t>
            </a:r>
            <a:r>
              <a:rPr lang="en-US" dirty="0"/>
              <a:t>processes can then be reintroduced into memory by the medium-term scheduler. </a:t>
            </a:r>
            <a:endParaRPr lang="en-US" dirty="0" smtClean="0"/>
          </a:p>
          <a:p>
            <a:pPr lvl="1"/>
            <a:r>
              <a:rPr lang="en-US" dirty="0" smtClean="0"/>
              <a:t>This </a:t>
            </a:r>
            <a:r>
              <a:rPr lang="en-US" dirty="0"/>
              <a:t>operation is also known as swapping. Swapping may be necessary to free memory. </a:t>
            </a:r>
          </a:p>
        </p:txBody>
      </p:sp>
    </p:spTree>
    <p:extLst>
      <p:ext uri="{BB962C8B-B14F-4D97-AF65-F5344CB8AC3E}">
        <p14:creationId xmlns:p14="http://schemas.microsoft.com/office/powerpoint/2010/main" val="11611303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157"/>
          </a:xfrm>
        </p:spPr>
        <p:txBody>
          <a:bodyPr/>
          <a:lstStyle/>
          <a:p>
            <a:r>
              <a:rPr lang="en-US" b="1" dirty="0"/>
              <a:t>Scheduling </a:t>
            </a:r>
            <a:r>
              <a:rPr lang="en-US" b="1" dirty="0" smtClean="0"/>
              <a:t>Criteria</a:t>
            </a:r>
            <a:endParaRPr lang="en-US" dirty="0"/>
          </a:p>
        </p:txBody>
      </p:sp>
      <p:sp>
        <p:nvSpPr>
          <p:cNvPr id="3" name="Content Placeholder 2"/>
          <p:cNvSpPr>
            <a:spLocks noGrp="1"/>
          </p:cNvSpPr>
          <p:nvPr>
            <p:ph idx="1"/>
          </p:nvPr>
        </p:nvSpPr>
        <p:spPr>
          <a:xfrm>
            <a:off x="838200" y="1094282"/>
            <a:ext cx="10515600" cy="5082681"/>
          </a:xfrm>
        </p:spPr>
        <p:txBody>
          <a:bodyPr>
            <a:normAutofit fontScale="92500" lnSpcReduction="20000"/>
          </a:bodyPr>
          <a:lstStyle/>
          <a:p>
            <a:pPr marL="0" indent="0">
              <a:buNone/>
            </a:pPr>
            <a:r>
              <a:rPr lang="en-US" dirty="0" smtClean="0"/>
              <a:t>Many </a:t>
            </a:r>
            <a:r>
              <a:rPr lang="en-US" dirty="0"/>
              <a:t>criteria have been suggested for comparison of CPU scheduling algorithms. </a:t>
            </a:r>
            <a:endParaRPr lang="en-US" dirty="0" smtClean="0"/>
          </a:p>
          <a:p>
            <a:r>
              <a:rPr lang="en-US" b="1" dirty="0" smtClean="0"/>
              <a:t>CPU </a:t>
            </a:r>
            <a:r>
              <a:rPr lang="en-US" b="1" dirty="0"/>
              <a:t>utilization</a:t>
            </a:r>
            <a:r>
              <a:rPr lang="en-US" dirty="0"/>
              <a:t>: W</a:t>
            </a:r>
            <a:r>
              <a:rPr lang="en-US" dirty="0" smtClean="0"/>
              <a:t>e </a:t>
            </a:r>
            <a:r>
              <a:rPr lang="en-US" dirty="0"/>
              <a:t>have to keep the CPU as busy as possible. </a:t>
            </a:r>
            <a:endParaRPr lang="en-US" dirty="0" smtClean="0"/>
          </a:p>
          <a:p>
            <a:r>
              <a:rPr lang="en-US" b="1" dirty="0" smtClean="0"/>
              <a:t>Throughput</a:t>
            </a:r>
            <a:r>
              <a:rPr lang="en-US" dirty="0"/>
              <a:t>: </a:t>
            </a:r>
            <a:r>
              <a:rPr lang="en-US" dirty="0" smtClean="0"/>
              <a:t>It </a:t>
            </a:r>
            <a:r>
              <a:rPr lang="en-US" dirty="0"/>
              <a:t>is the measure of work in terms of number of process completed per unit </a:t>
            </a:r>
            <a:r>
              <a:rPr lang="en-US" dirty="0" smtClean="0"/>
              <a:t>time.</a:t>
            </a:r>
          </a:p>
          <a:p>
            <a:r>
              <a:rPr lang="en-US" b="1" dirty="0"/>
              <a:t>Turnaround Time</a:t>
            </a:r>
            <a:r>
              <a:rPr lang="en-US" dirty="0"/>
              <a:t>: </a:t>
            </a:r>
            <a:r>
              <a:rPr lang="en-US" dirty="0" smtClean="0"/>
              <a:t>It </a:t>
            </a:r>
            <a:r>
              <a:rPr lang="en-US" dirty="0"/>
              <a:t>is the sum of time periods spent in waiting to get into memory, waiting in ready queue, execution on the CPU and doing I/O. </a:t>
            </a:r>
            <a:r>
              <a:rPr lang="en-US" dirty="0" smtClean="0"/>
              <a:t>Waiting </a:t>
            </a:r>
            <a:r>
              <a:rPr lang="en-US" dirty="0"/>
              <a:t>time plus the service time. </a:t>
            </a:r>
            <a:endParaRPr lang="en-US" dirty="0" smtClean="0"/>
          </a:p>
          <a:p>
            <a:r>
              <a:rPr lang="en-US" i="1" dirty="0" smtClean="0"/>
              <a:t>Turnaround </a:t>
            </a:r>
            <a:r>
              <a:rPr lang="en-US" i="1" dirty="0"/>
              <a:t>time= Time of completion of job - Time of submission of job. (waiting time + service time or burst time</a:t>
            </a:r>
            <a:r>
              <a:rPr lang="en-US" i="1" dirty="0" smtClean="0"/>
              <a:t>)</a:t>
            </a:r>
          </a:p>
          <a:p>
            <a:r>
              <a:rPr lang="en-US" b="1" dirty="0" smtClean="0"/>
              <a:t>Waiting </a:t>
            </a:r>
            <a:r>
              <a:rPr lang="en-US" b="1" dirty="0"/>
              <a:t>time</a:t>
            </a:r>
            <a:r>
              <a:rPr lang="en-US" dirty="0"/>
              <a:t>: </a:t>
            </a:r>
            <a:r>
              <a:rPr lang="en-US" dirty="0" smtClean="0"/>
              <a:t>Its </a:t>
            </a:r>
            <a:r>
              <a:rPr lang="en-US" dirty="0"/>
              <a:t>the sum of periods waiting in the ready queue. </a:t>
            </a:r>
            <a:endParaRPr lang="en-US" dirty="0" smtClean="0"/>
          </a:p>
          <a:p>
            <a:r>
              <a:rPr lang="en-US" b="1" dirty="0" smtClean="0"/>
              <a:t>Response </a:t>
            </a:r>
            <a:r>
              <a:rPr lang="en-US" b="1" dirty="0"/>
              <a:t>time</a:t>
            </a:r>
            <a:r>
              <a:rPr lang="en-US" dirty="0"/>
              <a:t>: Response time is the amount of time it takes to start responding, not the time taken to output that response. </a:t>
            </a:r>
            <a:r>
              <a:rPr lang="en-US" dirty="0" smtClean="0"/>
              <a:t>In </a:t>
            </a:r>
            <a:r>
              <a:rPr lang="en-US" dirty="0"/>
              <a:t>interactive system the turnaround time is not the best criteria. </a:t>
            </a:r>
          </a:p>
        </p:txBody>
      </p:sp>
    </p:spTree>
    <p:extLst>
      <p:ext uri="{BB962C8B-B14F-4D97-AF65-F5344CB8AC3E}">
        <p14:creationId xmlns:p14="http://schemas.microsoft.com/office/powerpoint/2010/main" val="40665241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goals of CPU scheduling </a:t>
            </a:r>
            <a:r>
              <a:rPr lang="en-US" b="1" dirty="0" smtClean="0"/>
              <a:t>are</a:t>
            </a:r>
            <a:endParaRPr lang="en-US" dirty="0"/>
          </a:p>
        </p:txBody>
      </p:sp>
      <p:sp>
        <p:nvSpPr>
          <p:cNvPr id="3" name="Content Placeholder 2"/>
          <p:cNvSpPr>
            <a:spLocks noGrp="1"/>
          </p:cNvSpPr>
          <p:nvPr>
            <p:ph idx="1"/>
          </p:nvPr>
        </p:nvSpPr>
        <p:spPr/>
        <p:txBody>
          <a:bodyPr/>
          <a:lstStyle/>
          <a:p>
            <a:r>
              <a:rPr lang="en-US" b="1" dirty="0" smtClean="0"/>
              <a:t>Fairness</a:t>
            </a:r>
            <a:r>
              <a:rPr lang="en-US" b="1" dirty="0"/>
              <a:t>:</a:t>
            </a:r>
            <a:r>
              <a:rPr lang="en-US" dirty="0"/>
              <a:t> Each process gets fair share of the </a:t>
            </a:r>
            <a:r>
              <a:rPr lang="en-US" dirty="0" smtClean="0"/>
              <a:t>CPU.</a:t>
            </a:r>
          </a:p>
          <a:p>
            <a:r>
              <a:rPr lang="en-US" b="1" dirty="0" smtClean="0"/>
              <a:t>Efficiency</a:t>
            </a:r>
            <a:r>
              <a:rPr lang="en-US" b="1" dirty="0"/>
              <a:t>:</a:t>
            </a:r>
            <a:r>
              <a:rPr lang="en-US" dirty="0"/>
              <a:t> </a:t>
            </a:r>
            <a:r>
              <a:rPr lang="en-US" dirty="0" smtClean="0"/>
              <a:t>When </a:t>
            </a:r>
            <a:r>
              <a:rPr lang="en-US" dirty="0"/>
              <a:t>CPU is 100% busy then efficiency is increased. </a:t>
            </a:r>
          </a:p>
          <a:p>
            <a:r>
              <a:rPr lang="en-US" b="1" dirty="0" smtClean="0"/>
              <a:t>Response </a:t>
            </a:r>
            <a:r>
              <a:rPr lang="en-US" b="1" dirty="0"/>
              <a:t>Time</a:t>
            </a:r>
            <a:r>
              <a:rPr lang="en-US" dirty="0"/>
              <a:t>: Minimize the response time for interactive </a:t>
            </a:r>
            <a:r>
              <a:rPr lang="en-US" dirty="0" smtClean="0"/>
              <a:t>user.</a:t>
            </a:r>
          </a:p>
          <a:p>
            <a:r>
              <a:rPr lang="en-US" b="1" dirty="0" smtClean="0"/>
              <a:t>Throughput</a:t>
            </a:r>
            <a:r>
              <a:rPr lang="en-US" b="1" dirty="0"/>
              <a:t>:</a:t>
            </a:r>
            <a:r>
              <a:rPr lang="en-US" dirty="0"/>
              <a:t> Maximizes jobs per given time </a:t>
            </a:r>
            <a:r>
              <a:rPr lang="en-US" dirty="0" smtClean="0"/>
              <a:t>period.</a:t>
            </a:r>
          </a:p>
          <a:p>
            <a:r>
              <a:rPr lang="en-US" b="1" dirty="0" smtClean="0"/>
              <a:t>Waiting </a:t>
            </a:r>
            <a:r>
              <a:rPr lang="en-US" b="1" dirty="0"/>
              <a:t>Time</a:t>
            </a:r>
            <a:r>
              <a:rPr lang="en-US" dirty="0"/>
              <a:t>: Minimizes total time spent waiting in the ready queue. </a:t>
            </a:r>
          </a:p>
          <a:p>
            <a:r>
              <a:rPr lang="en-US" b="1" dirty="0" smtClean="0"/>
              <a:t>Turn </a:t>
            </a:r>
            <a:r>
              <a:rPr lang="en-US" b="1" dirty="0"/>
              <a:t>Around Time: </a:t>
            </a:r>
            <a:r>
              <a:rPr lang="en-US" dirty="0"/>
              <a:t>Minimizes the time between submission and termination.</a:t>
            </a:r>
          </a:p>
        </p:txBody>
      </p:sp>
    </p:spTree>
    <p:extLst>
      <p:ext uri="{BB962C8B-B14F-4D97-AF65-F5344CB8AC3E}">
        <p14:creationId xmlns:p14="http://schemas.microsoft.com/office/powerpoint/2010/main" val="1852230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Two-State Process </a:t>
            </a:r>
            <a:r>
              <a:rPr lang="en-US" b="1" dirty="0" smtClean="0"/>
              <a:t>Model</a:t>
            </a:r>
            <a:endParaRPr lang="en-US" dirty="0"/>
          </a:p>
        </p:txBody>
      </p:sp>
      <p:sp>
        <p:nvSpPr>
          <p:cNvPr id="3" name="Content Placeholder 2"/>
          <p:cNvSpPr>
            <a:spLocks noGrp="1"/>
          </p:cNvSpPr>
          <p:nvPr>
            <p:ph idx="1"/>
          </p:nvPr>
        </p:nvSpPr>
        <p:spPr/>
        <p:txBody>
          <a:bodyPr>
            <a:normAutofit/>
          </a:bodyPr>
          <a:lstStyle/>
          <a:p>
            <a:r>
              <a:rPr lang="en-US" dirty="0" smtClean="0"/>
              <a:t>Two-state </a:t>
            </a:r>
            <a:r>
              <a:rPr lang="en-US" dirty="0"/>
              <a:t>process model refers to running and non-running states which are described </a:t>
            </a:r>
            <a:r>
              <a:rPr lang="en-US" dirty="0" smtClean="0"/>
              <a:t>below.</a:t>
            </a:r>
            <a:endParaRPr lang="en-US" dirty="0"/>
          </a:p>
          <a:p>
            <a:r>
              <a:rPr lang="en-US" b="1" dirty="0" smtClean="0"/>
              <a:t>Running.</a:t>
            </a:r>
            <a:r>
              <a:rPr lang="en-US" dirty="0" smtClean="0"/>
              <a:t> </a:t>
            </a:r>
            <a:r>
              <a:rPr lang="en-US" dirty="0"/>
              <a:t>When a new process is created, it enters into the system as in the running </a:t>
            </a:r>
            <a:r>
              <a:rPr lang="en-US" dirty="0" smtClean="0"/>
              <a:t>state.</a:t>
            </a:r>
          </a:p>
          <a:p>
            <a:r>
              <a:rPr lang="en-US" b="1" dirty="0" smtClean="0"/>
              <a:t>Not Running. </a:t>
            </a:r>
            <a:r>
              <a:rPr lang="en-US" dirty="0"/>
              <a:t>Processes that are not running are kept in queue, waiting for their turn to execute. Each entry in the queue is a pointer to a particular process. Queue is implemented by using linked </a:t>
            </a:r>
            <a:r>
              <a:rPr lang="en-US" dirty="0" smtClean="0"/>
              <a:t>list.</a:t>
            </a:r>
            <a:endParaRPr lang="en-US" dirty="0"/>
          </a:p>
        </p:txBody>
      </p:sp>
    </p:spTree>
    <p:extLst>
      <p:ext uri="{BB962C8B-B14F-4D97-AF65-F5344CB8AC3E}">
        <p14:creationId xmlns:p14="http://schemas.microsoft.com/office/powerpoint/2010/main" val="10400415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Scheduling</a:t>
            </a:r>
            <a:endParaRPr lang="en-US" dirty="0"/>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buNone/>
            </a:pPr>
            <a:r>
              <a:rPr lang="en-US" b="1" dirty="0" smtClean="0"/>
              <a:t>Preemptive Scheduling</a:t>
            </a:r>
          </a:p>
          <a:p>
            <a:r>
              <a:rPr lang="en-US" dirty="0"/>
              <a:t>P</a:t>
            </a:r>
            <a:r>
              <a:rPr lang="en-US" dirty="0" smtClean="0"/>
              <a:t>reemptive </a:t>
            </a:r>
            <a:r>
              <a:rPr lang="en-US" dirty="0"/>
              <a:t>scheduling algorithm picks a process and lets it run for a maximum of some fixed time.  </a:t>
            </a:r>
            <a:r>
              <a:rPr lang="en-US" dirty="0" smtClean="0"/>
              <a:t>If </a:t>
            </a:r>
            <a:r>
              <a:rPr lang="en-US" dirty="0"/>
              <a:t>it is still running at the end of the time interval, it is suspended and the scheduler picks another process to run (if one is available</a:t>
            </a:r>
            <a:r>
              <a:rPr lang="en-US" dirty="0" smtClean="0"/>
              <a:t>).</a:t>
            </a:r>
          </a:p>
          <a:p>
            <a:r>
              <a:rPr lang="en-US" dirty="0" smtClean="0"/>
              <a:t>Doing </a:t>
            </a:r>
            <a:r>
              <a:rPr lang="en-US" dirty="0"/>
              <a:t>preemptive scheduling requires having a clock interrupt occur at the end of time interval to give control of the CPU back to the scheduler.  </a:t>
            </a:r>
          </a:p>
          <a:p>
            <a:pPr marL="0" indent="0">
              <a:buNone/>
            </a:pPr>
            <a:r>
              <a:rPr lang="en-US" b="1" dirty="0" smtClean="0"/>
              <a:t>Non </a:t>
            </a:r>
            <a:r>
              <a:rPr lang="en-US" b="1" dirty="0"/>
              <a:t>preemptive </a:t>
            </a:r>
            <a:r>
              <a:rPr lang="en-US" b="1" dirty="0" smtClean="0"/>
              <a:t>Scheduling</a:t>
            </a:r>
          </a:p>
          <a:p>
            <a:r>
              <a:rPr lang="en-US" dirty="0" smtClean="0"/>
              <a:t>Non preemptive </a:t>
            </a:r>
            <a:r>
              <a:rPr lang="en-US" dirty="0"/>
              <a:t>scheduling algorithm picks a process to run and then just lets it </a:t>
            </a:r>
            <a:r>
              <a:rPr lang="en-US" dirty="0" smtClean="0"/>
              <a:t>run </a:t>
            </a:r>
            <a:r>
              <a:rPr lang="en-US" dirty="0"/>
              <a:t>until it blocks (either on I/O or waiting for another process) or until it voluntarily releases the CPU. </a:t>
            </a:r>
            <a:r>
              <a:rPr lang="en-US" dirty="0" smtClean="0"/>
              <a:t>Even if it </a:t>
            </a:r>
            <a:r>
              <a:rPr lang="en-US" dirty="0"/>
              <a:t>runs for hours, it will not be forcibly suspended.</a:t>
            </a:r>
          </a:p>
        </p:txBody>
      </p:sp>
    </p:spTree>
    <p:extLst>
      <p:ext uri="{BB962C8B-B14F-4D97-AF65-F5344CB8AC3E}">
        <p14:creationId xmlns:p14="http://schemas.microsoft.com/office/powerpoint/2010/main" val="10455537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Dispatcher </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a:t>dispatcher</a:t>
            </a:r>
            <a:r>
              <a:rPr lang="en-US" dirty="0"/>
              <a:t> is a special program </a:t>
            </a:r>
            <a:r>
              <a:rPr lang="en-US" dirty="0" smtClean="0"/>
              <a:t>which </a:t>
            </a:r>
            <a:r>
              <a:rPr lang="en-US" dirty="0"/>
              <a:t>takes that process to the desired state/queue.  </a:t>
            </a:r>
          </a:p>
          <a:p>
            <a:r>
              <a:rPr lang="en-US" dirty="0" smtClean="0"/>
              <a:t>The </a:t>
            </a:r>
            <a:r>
              <a:rPr lang="en-US" dirty="0"/>
              <a:t>dispatcher is the module that gives a process control over the CPU after it has been selected by the short-term scheduler. This function involves the following: </a:t>
            </a:r>
          </a:p>
          <a:p>
            <a:pPr lvl="1"/>
            <a:r>
              <a:rPr lang="en-US" dirty="0" smtClean="0"/>
              <a:t>Switching context</a:t>
            </a:r>
          </a:p>
          <a:p>
            <a:pPr lvl="1"/>
            <a:r>
              <a:rPr lang="en-US" dirty="0" smtClean="0"/>
              <a:t>Switching </a:t>
            </a:r>
            <a:r>
              <a:rPr lang="en-US" dirty="0"/>
              <a:t>to user </a:t>
            </a:r>
            <a:r>
              <a:rPr lang="en-US" dirty="0" smtClean="0"/>
              <a:t>mode</a:t>
            </a:r>
          </a:p>
          <a:p>
            <a:pPr lvl="1"/>
            <a:r>
              <a:rPr lang="en-US" dirty="0" smtClean="0"/>
              <a:t>Jumping </a:t>
            </a:r>
            <a:r>
              <a:rPr lang="en-US" dirty="0"/>
              <a:t>to the proper location in the user program to restart that </a:t>
            </a:r>
            <a:r>
              <a:rPr lang="en-US" dirty="0" smtClean="0"/>
              <a:t>program</a:t>
            </a:r>
            <a:endParaRPr lang="en-US" dirty="0"/>
          </a:p>
        </p:txBody>
      </p:sp>
    </p:spTree>
    <p:extLst>
      <p:ext uri="{BB962C8B-B14F-4D97-AF65-F5344CB8AC3E}">
        <p14:creationId xmlns:p14="http://schemas.microsoft.com/office/powerpoint/2010/main" val="80448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Vs Program</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380" y="1507491"/>
            <a:ext cx="9863527" cy="4788378"/>
          </a:xfrm>
        </p:spPr>
      </p:pic>
    </p:spTree>
    <p:extLst>
      <p:ext uri="{BB962C8B-B14F-4D97-AF65-F5344CB8AC3E}">
        <p14:creationId xmlns:p14="http://schemas.microsoft.com/office/powerpoint/2010/main" val="2879934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Scheduler</a:t>
            </a:r>
            <a:endParaRPr lang="en-US" dirty="0"/>
          </a:p>
        </p:txBody>
      </p:sp>
      <p:sp>
        <p:nvSpPr>
          <p:cNvPr id="3" name="Content Placeholder 2"/>
          <p:cNvSpPr>
            <a:spLocks noGrp="1"/>
          </p:cNvSpPr>
          <p:nvPr>
            <p:ph idx="1"/>
          </p:nvPr>
        </p:nvSpPr>
        <p:spPr/>
        <p:txBody>
          <a:bodyPr>
            <a:normAutofit/>
          </a:bodyPr>
          <a:lstStyle/>
          <a:p>
            <a:r>
              <a:rPr lang="en-US" dirty="0" smtClean="0"/>
              <a:t>Schedulers </a:t>
            </a:r>
            <a:r>
              <a:rPr lang="en-US" dirty="0"/>
              <a:t>are special system software which handle process scheduling in various ways. </a:t>
            </a:r>
            <a:endParaRPr lang="en-US" dirty="0" smtClean="0"/>
          </a:p>
          <a:p>
            <a:r>
              <a:rPr lang="en-US" dirty="0" smtClean="0"/>
              <a:t>Their </a:t>
            </a:r>
            <a:r>
              <a:rPr lang="en-US" dirty="0"/>
              <a:t>main task is to select the jobs to be submitted into the system and to decide which process to </a:t>
            </a:r>
            <a:r>
              <a:rPr lang="en-US" dirty="0" smtClean="0"/>
              <a:t>run.</a:t>
            </a:r>
          </a:p>
          <a:p>
            <a:r>
              <a:rPr lang="en-US" dirty="0" smtClean="0"/>
              <a:t>There </a:t>
            </a:r>
            <a:r>
              <a:rPr lang="en-US" dirty="0"/>
              <a:t>are three types of </a:t>
            </a:r>
            <a:r>
              <a:rPr lang="en-US" dirty="0" smtClean="0"/>
              <a:t>Scheduler:</a:t>
            </a:r>
          </a:p>
          <a:p>
            <a:pPr marL="914400" lvl="1" indent="-457200">
              <a:buFont typeface="+mj-lt"/>
              <a:buAutoNum type="arabicPeriod"/>
            </a:pPr>
            <a:r>
              <a:rPr lang="en-US" dirty="0" smtClean="0"/>
              <a:t>Long </a:t>
            </a:r>
            <a:r>
              <a:rPr lang="en-US" dirty="0"/>
              <a:t>term (job) scheduler </a:t>
            </a:r>
            <a:endParaRPr lang="en-US" dirty="0" smtClean="0"/>
          </a:p>
          <a:p>
            <a:pPr marL="914400" lvl="1" indent="-457200">
              <a:buFont typeface="+mj-lt"/>
              <a:buAutoNum type="arabicPeriod"/>
            </a:pPr>
            <a:r>
              <a:rPr lang="en-US" dirty="0" smtClean="0"/>
              <a:t>Medium </a:t>
            </a:r>
            <a:r>
              <a:rPr lang="en-US" dirty="0"/>
              <a:t>term </a:t>
            </a:r>
            <a:r>
              <a:rPr lang="en-US" dirty="0" smtClean="0"/>
              <a:t>scheduler</a:t>
            </a:r>
          </a:p>
          <a:p>
            <a:pPr marL="914400" lvl="1" indent="-457200">
              <a:buFont typeface="+mj-lt"/>
              <a:buAutoNum type="arabicPeriod"/>
            </a:pPr>
            <a:r>
              <a:rPr lang="en-US" dirty="0" smtClean="0"/>
              <a:t>Short </a:t>
            </a:r>
            <a:r>
              <a:rPr lang="en-US" dirty="0"/>
              <a:t>term (CPU) </a:t>
            </a:r>
            <a:r>
              <a:rPr lang="en-US" dirty="0" smtClean="0"/>
              <a:t>scheduler</a:t>
            </a:r>
            <a:endParaRPr lang="en-US" dirty="0"/>
          </a:p>
        </p:txBody>
      </p:sp>
    </p:spTree>
    <p:extLst>
      <p:ext uri="{BB962C8B-B14F-4D97-AF65-F5344CB8AC3E}">
        <p14:creationId xmlns:p14="http://schemas.microsoft.com/office/powerpoint/2010/main" val="1419773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Scheduling</a:t>
            </a:r>
            <a:br>
              <a:rPr lang="en-US" b="1" dirty="0" smtClean="0"/>
            </a:br>
            <a:r>
              <a:rPr lang="en-US" b="1" dirty="0" smtClean="0"/>
              <a:t>algorithms </a:t>
            </a:r>
            <a:endParaRPr lang="en-US" dirty="0"/>
          </a:p>
        </p:txBody>
      </p:sp>
      <p:sp>
        <p:nvSpPr>
          <p:cNvPr id="3" name="Content Placeholder 2"/>
          <p:cNvSpPr>
            <a:spLocks noGrp="1"/>
          </p:cNvSpPr>
          <p:nvPr>
            <p:ph idx="1"/>
          </p:nvPr>
        </p:nvSpPr>
        <p:spPr/>
        <p:txBody>
          <a:bodyPr/>
          <a:lstStyle/>
          <a:p>
            <a:r>
              <a:rPr lang="en-US" dirty="0" smtClean="0"/>
              <a:t>Batch </a:t>
            </a:r>
            <a:r>
              <a:rPr lang="en-US" dirty="0"/>
              <a:t>system </a:t>
            </a:r>
            <a:r>
              <a:rPr lang="en-US" dirty="0" smtClean="0"/>
              <a:t>scheduling</a:t>
            </a:r>
          </a:p>
          <a:p>
            <a:pPr lvl="1"/>
            <a:r>
              <a:rPr lang="en-US" dirty="0" smtClean="0"/>
              <a:t>First </a:t>
            </a:r>
            <a:r>
              <a:rPr lang="en-US" dirty="0"/>
              <a:t>come first </a:t>
            </a:r>
            <a:r>
              <a:rPr lang="en-US" dirty="0" smtClean="0"/>
              <a:t>served</a:t>
            </a:r>
          </a:p>
          <a:p>
            <a:pPr lvl="1"/>
            <a:r>
              <a:rPr lang="en-US" dirty="0" smtClean="0"/>
              <a:t>Shortest </a:t>
            </a:r>
            <a:r>
              <a:rPr lang="en-US" dirty="0"/>
              <a:t>job </a:t>
            </a:r>
            <a:r>
              <a:rPr lang="en-US" dirty="0" smtClean="0"/>
              <a:t>first</a:t>
            </a:r>
          </a:p>
          <a:p>
            <a:pPr lvl="1"/>
            <a:r>
              <a:rPr lang="en-US" dirty="0" smtClean="0"/>
              <a:t>Shortest </a:t>
            </a:r>
            <a:r>
              <a:rPr lang="en-US" dirty="0"/>
              <a:t>remaining time next </a:t>
            </a:r>
          </a:p>
          <a:p>
            <a:r>
              <a:rPr lang="en-US" dirty="0" smtClean="0"/>
              <a:t>Interactive </a:t>
            </a:r>
            <a:r>
              <a:rPr lang="en-US" dirty="0"/>
              <a:t>System </a:t>
            </a:r>
            <a:r>
              <a:rPr lang="en-US" dirty="0" smtClean="0"/>
              <a:t>Scheduling</a:t>
            </a:r>
          </a:p>
          <a:p>
            <a:pPr lvl="1"/>
            <a:r>
              <a:rPr lang="en-US" dirty="0" smtClean="0"/>
              <a:t>Round </a:t>
            </a:r>
            <a:r>
              <a:rPr lang="en-US" dirty="0"/>
              <a:t>Robin </a:t>
            </a:r>
            <a:r>
              <a:rPr lang="en-US" dirty="0" smtClean="0"/>
              <a:t>scheduling</a:t>
            </a:r>
          </a:p>
          <a:p>
            <a:pPr lvl="1"/>
            <a:r>
              <a:rPr lang="en-US" dirty="0" smtClean="0"/>
              <a:t>Priority scheduling</a:t>
            </a:r>
          </a:p>
          <a:p>
            <a:pPr lvl="1"/>
            <a:r>
              <a:rPr lang="en-US" dirty="0" smtClean="0"/>
              <a:t>Multiple </a:t>
            </a:r>
            <a:r>
              <a:rPr lang="en-US" dirty="0"/>
              <a:t>queues</a:t>
            </a:r>
          </a:p>
        </p:txBody>
      </p:sp>
    </p:spTree>
    <p:extLst>
      <p:ext uri="{BB962C8B-B14F-4D97-AF65-F5344CB8AC3E}">
        <p14:creationId xmlns:p14="http://schemas.microsoft.com/office/powerpoint/2010/main" val="1489871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a:t>
            </a:r>
            <a:r>
              <a:rPr lang="en-US" b="1" dirty="0" smtClean="0"/>
              <a:t>. First </a:t>
            </a:r>
            <a:r>
              <a:rPr lang="en-US" b="1" dirty="0"/>
              <a:t>come first </a:t>
            </a:r>
            <a:r>
              <a:rPr lang="en-US" b="1" dirty="0" smtClean="0"/>
              <a:t>served</a:t>
            </a:r>
            <a:endParaRPr lang="en-US" dirty="0"/>
          </a:p>
        </p:txBody>
      </p:sp>
      <p:sp>
        <p:nvSpPr>
          <p:cNvPr id="3" name="Content Placeholder 2"/>
          <p:cNvSpPr>
            <a:spLocks noGrp="1"/>
          </p:cNvSpPr>
          <p:nvPr>
            <p:ph idx="1"/>
          </p:nvPr>
        </p:nvSpPr>
        <p:spPr/>
        <p:txBody>
          <a:bodyPr/>
          <a:lstStyle/>
          <a:p>
            <a:r>
              <a:rPr lang="en-US" dirty="0" smtClean="0"/>
              <a:t>FCFS </a:t>
            </a:r>
            <a:r>
              <a:rPr lang="en-US" dirty="0"/>
              <a:t>is the simplest non-preemptive algorithm. Processes are assigned the CPU in the order they request it. That is the process that requests the CPU first is allocated the CPU first.  </a:t>
            </a:r>
          </a:p>
          <a:p>
            <a:r>
              <a:rPr lang="en-US" dirty="0" smtClean="0"/>
              <a:t>The </a:t>
            </a:r>
            <a:r>
              <a:rPr lang="en-US" dirty="0"/>
              <a:t>implementation of FCFS is policy is managed with a FIFO(First in first out) queue. </a:t>
            </a:r>
          </a:p>
        </p:txBody>
      </p:sp>
    </p:spTree>
    <p:extLst>
      <p:ext uri="{BB962C8B-B14F-4D97-AF65-F5344CB8AC3E}">
        <p14:creationId xmlns:p14="http://schemas.microsoft.com/office/powerpoint/2010/main" val="42178136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First </a:t>
            </a:r>
            <a:r>
              <a:rPr lang="en-US" b="1" dirty="0"/>
              <a:t>come first </a:t>
            </a:r>
            <a:r>
              <a:rPr lang="en-US" b="1" dirty="0" smtClean="0"/>
              <a:t>served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Advantages:</a:t>
            </a:r>
          </a:p>
          <a:p>
            <a:r>
              <a:rPr lang="en-US" dirty="0" smtClean="0"/>
              <a:t>Easy </a:t>
            </a:r>
            <a:r>
              <a:rPr lang="en-US" dirty="0"/>
              <a:t>to understand and </a:t>
            </a:r>
            <a:r>
              <a:rPr lang="en-US" dirty="0" smtClean="0"/>
              <a:t>program.</a:t>
            </a:r>
          </a:p>
          <a:p>
            <a:r>
              <a:rPr lang="en-US" dirty="0" smtClean="0"/>
              <a:t>Equally fair.</a:t>
            </a:r>
          </a:p>
          <a:p>
            <a:r>
              <a:rPr lang="en-US" dirty="0" smtClean="0"/>
              <a:t>Suitable </a:t>
            </a:r>
            <a:r>
              <a:rPr lang="en-US" dirty="0"/>
              <a:t>specially for Batch Operating system. </a:t>
            </a:r>
            <a:endParaRPr lang="en-US" dirty="0" smtClean="0"/>
          </a:p>
          <a:p>
            <a:pPr marL="0" indent="0">
              <a:buNone/>
            </a:pPr>
            <a:r>
              <a:rPr lang="en-US" b="1" dirty="0" smtClean="0"/>
              <a:t>Disadvantages:</a:t>
            </a:r>
          </a:p>
          <a:p>
            <a:r>
              <a:rPr lang="en-US" dirty="0" smtClean="0"/>
              <a:t>FCFS </a:t>
            </a:r>
            <a:r>
              <a:rPr lang="en-US" dirty="0"/>
              <a:t>is not suitable for time-sharing systems where it is important that each user should get the CPU for an equal amount of arrival time. </a:t>
            </a:r>
          </a:p>
        </p:txBody>
      </p:sp>
    </p:spTree>
    <p:extLst>
      <p:ext uri="{BB962C8B-B14F-4D97-AF65-F5344CB8AC3E}">
        <p14:creationId xmlns:p14="http://schemas.microsoft.com/office/powerpoint/2010/main" val="29449654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 come first </a:t>
            </a:r>
            <a:r>
              <a:rPr lang="en-US" b="1" dirty="0" smtClean="0"/>
              <a:t>served</a:t>
            </a:r>
            <a:endParaRPr lang="en-US" dirty="0"/>
          </a:p>
        </p:txBody>
      </p:sp>
      <p:sp>
        <p:nvSpPr>
          <p:cNvPr id="3" name="Content Placeholder 2"/>
          <p:cNvSpPr>
            <a:spLocks noGrp="1"/>
          </p:cNvSpPr>
          <p:nvPr>
            <p:ph idx="1"/>
          </p:nvPr>
        </p:nvSpPr>
        <p:spPr/>
        <p:txBody>
          <a:bodyPr/>
          <a:lstStyle/>
          <a:p>
            <a:r>
              <a:rPr lang="en-US" dirty="0" smtClean="0"/>
              <a:t>Calculate </a:t>
            </a:r>
            <a:r>
              <a:rPr lang="en-US" dirty="0"/>
              <a:t>the average waiting time if the processes arrive in the order </a:t>
            </a:r>
            <a:r>
              <a:rPr lang="en-US" dirty="0" smtClean="0"/>
              <a:t>of:</a:t>
            </a:r>
          </a:p>
          <a:p>
            <a:pPr lvl="1"/>
            <a:r>
              <a:rPr lang="en-US" dirty="0" smtClean="0"/>
              <a:t>a</a:t>
            </a:r>
            <a:r>
              <a:rPr lang="en-US" dirty="0"/>
              <a:t>). P1, P2, P3 </a:t>
            </a:r>
            <a:endParaRPr lang="en-US" dirty="0" smtClean="0"/>
          </a:p>
          <a:p>
            <a:pPr lvl="1"/>
            <a:r>
              <a:rPr lang="en-US" dirty="0" smtClean="0"/>
              <a:t>b</a:t>
            </a:r>
            <a:r>
              <a:rPr lang="en-US" dirty="0"/>
              <a:t>). P2, P3, P1 </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155" y="3605534"/>
            <a:ext cx="7435120" cy="2360551"/>
          </a:xfrm>
          <a:prstGeom prst="rect">
            <a:avLst/>
          </a:prstGeom>
        </p:spPr>
      </p:pic>
    </p:spTree>
    <p:extLst>
      <p:ext uri="{BB962C8B-B14F-4D97-AF65-F5344CB8AC3E}">
        <p14:creationId xmlns:p14="http://schemas.microsoft.com/office/powerpoint/2010/main" val="22084703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4"/>
            <a:ext cx="10515600" cy="519295"/>
          </a:xfrm>
        </p:spPr>
        <p:txBody>
          <a:bodyPr>
            <a:normAutofit fontScale="90000"/>
          </a:bodyPr>
          <a:lstStyle/>
          <a:p>
            <a:r>
              <a:rPr lang="en-US" b="1" dirty="0"/>
              <a:t>First come first </a:t>
            </a:r>
            <a:r>
              <a:rPr lang="en-US" b="1" dirty="0" smtClean="0"/>
              <a:t>served</a:t>
            </a:r>
            <a:endParaRPr lang="en-US" dirty="0"/>
          </a:p>
        </p:txBody>
      </p:sp>
      <p:sp>
        <p:nvSpPr>
          <p:cNvPr id="3" name="Content Placeholder 2"/>
          <p:cNvSpPr>
            <a:spLocks noGrp="1"/>
          </p:cNvSpPr>
          <p:nvPr>
            <p:ph idx="1"/>
          </p:nvPr>
        </p:nvSpPr>
        <p:spPr>
          <a:xfrm>
            <a:off x="838200" y="764499"/>
            <a:ext cx="10515600" cy="5921114"/>
          </a:xfrm>
        </p:spPr>
        <p:txBody>
          <a:bodyPr>
            <a:normAutofit lnSpcReduction="10000"/>
          </a:bodyPr>
          <a:lstStyle/>
          <a:p>
            <a:r>
              <a:rPr lang="en-US" dirty="0" smtClean="0"/>
              <a:t>a</a:t>
            </a:r>
            <a:r>
              <a:rPr lang="en-US" dirty="0"/>
              <a:t>) </a:t>
            </a:r>
            <a:r>
              <a:rPr lang="en-US" dirty="0" smtClean="0"/>
              <a:t>The </a:t>
            </a:r>
            <a:r>
              <a:rPr lang="en-US" dirty="0"/>
              <a:t>processes arrive the order P1, P2, P3. Let us assume they arrive in the same time at 0 ms in the system.  We get the following </a:t>
            </a:r>
            <a:r>
              <a:rPr lang="en-US" dirty="0" smtClean="0"/>
              <a:t>Gantt </a:t>
            </a:r>
            <a:r>
              <a:rPr lang="en-US" dirty="0"/>
              <a:t>chart. </a:t>
            </a:r>
            <a:endParaRPr lang="en-US" dirty="0" smtClean="0"/>
          </a:p>
          <a:p>
            <a:endParaRPr lang="en-US" dirty="0"/>
          </a:p>
          <a:p>
            <a:pPr marL="0" indent="0">
              <a:buNone/>
            </a:pPr>
            <a:endParaRPr lang="en-US" dirty="0"/>
          </a:p>
          <a:p>
            <a:r>
              <a:rPr lang="en-US" b="1" dirty="0" smtClean="0"/>
              <a:t>Waiting </a:t>
            </a:r>
            <a:r>
              <a:rPr lang="en-US" b="1" dirty="0"/>
              <a:t>time </a:t>
            </a:r>
            <a:r>
              <a:rPr lang="en-US" dirty="0"/>
              <a:t>for P1= 0ms , for P2 = 24 ms for P3 = </a:t>
            </a:r>
            <a:r>
              <a:rPr lang="en-US" dirty="0" smtClean="0"/>
              <a:t>27ms</a:t>
            </a:r>
          </a:p>
          <a:p>
            <a:r>
              <a:rPr lang="en-US" b="1" dirty="0" smtClean="0"/>
              <a:t>Average </a:t>
            </a:r>
            <a:r>
              <a:rPr lang="en-US" b="1" dirty="0"/>
              <a:t>waiting time</a:t>
            </a:r>
            <a:r>
              <a:rPr lang="en-US" dirty="0"/>
              <a:t>: (0+24+27)/3= 17 </a:t>
            </a:r>
          </a:p>
          <a:p>
            <a:pPr marL="0" indent="0">
              <a:buNone/>
            </a:pPr>
            <a:r>
              <a:rPr lang="en-US" dirty="0" smtClean="0"/>
              <a:t>b</a:t>
            </a:r>
            <a:r>
              <a:rPr lang="en-US" dirty="0"/>
              <a:t>. ) If the process arrive in the order P2,P3, </a:t>
            </a:r>
            <a:r>
              <a:rPr lang="en-US" dirty="0" smtClean="0"/>
              <a:t>P1</a:t>
            </a:r>
          </a:p>
          <a:p>
            <a:endParaRPr lang="en-US" dirty="0" smtClean="0"/>
          </a:p>
          <a:p>
            <a:endParaRPr lang="en-US" dirty="0"/>
          </a:p>
          <a:p>
            <a:r>
              <a:rPr lang="en-US" b="1" dirty="0"/>
              <a:t>Average waiting time</a:t>
            </a:r>
            <a:r>
              <a:rPr lang="en-US" dirty="0"/>
              <a:t>: (0+3+6)/3=3. </a:t>
            </a:r>
            <a:endParaRPr lang="en-US" dirty="0" smtClean="0"/>
          </a:p>
          <a:p>
            <a:r>
              <a:rPr lang="en-US" dirty="0" smtClean="0"/>
              <a:t>Average </a:t>
            </a:r>
            <a:r>
              <a:rPr lang="en-US" dirty="0"/>
              <a:t>waiting time vary substantially if the process CPU burst time vary greatly. </a:t>
            </a:r>
            <a:endParaRPr lang="en-US" dirty="0" smtClean="0"/>
          </a:p>
          <a:p>
            <a:endParaRPr lang="en-US" dirty="0" smtClean="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285" y="1976963"/>
            <a:ext cx="8221222" cy="8764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483" y="4364630"/>
            <a:ext cx="7878274" cy="809738"/>
          </a:xfrm>
          <a:prstGeom prst="rect">
            <a:avLst/>
          </a:prstGeom>
        </p:spPr>
      </p:pic>
    </p:spTree>
    <p:extLst>
      <p:ext uri="{BB962C8B-B14F-4D97-AF65-F5344CB8AC3E}">
        <p14:creationId xmlns:p14="http://schemas.microsoft.com/office/powerpoint/2010/main" val="14265769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223"/>
            <a:ext cx="10515600" cy="669197"/>
          </a:xfrm>
        </p:spPr>
        <p:txBody>
          <a:bodyPr>
            <a:normAutofit fontScale="90000"/>
          </a:bodyPr>
          <a:lstStyle/>
          <a:p>
            <a:r>
              <a:rPr lang="en-US" b="1" dirty="0"/>
              <a:t>2. Shortest Job </a:t>
            </a:r>
            <a:r>
              <a:rPr lang="en-US" b="1" dirty="0" smtClean="0"/>
              <a:t>First</a:t>
            </a:r>
            <a:endParaRPr lang="en-US" dirty="0"/>
          </a:p>
        </p:txBody>
      </p:sp>
      <p:sp>
        <p:nvSpPr>
          <p:cNvPr id="3" name="Content Placeholder 2"/>
          <p:cNvSpPr>
            <a:spLocks noGrp="1"/>
          </p:cNvSpPr>
          <p:nvPr>
            <p:ph idx="1"/>
          </p:nvPr>
        </p:nvSpPr>
        <p:spPr>
          <a:xfrm>
            <a:off x="838200" y="989351"/>
            <a:ext cx="10515600" cy="5546360"/>
          </a:xfrm>
        </p:spPr>
        <p:txBody>
          <a:bodyPr>
            <a:normAutofit fontScale="92500" lnSpcReduction="10000"/>
          </a:bodyPr>
          <a:lstStyle/>
          <a:p>
            <a:r>
              <a:rPr lang="en-US" dirty="0" smtClean="0"/>
              <a:t>When </a:t>
            </a:r>
            <a:r>
              <a:rPr lang="en-US" dirty="0"/>
              <a:t>several equally important jobs are sitting in </a:t>
            </a:r>
            <a:r>
              <a:rPr lang="en-US" dirty="0" smtClean="0"/>
              <a:t>the </a:t>
            </a:r>
            <a:r>
              <a:rPr lang="en-US" dirty="0"/>
              <a:t>queue waiting to be started, the scheduler picks the shortest jobs </a:t>
            </a:r>
            <a:r>
              <a:rPr lang="en-US" dirty="0" smtClean="0"/>
              <a:t>first.</a:t>
            </a:r>
          </a:p>
          <a:p>
            <a:r>
              <a:rPr lang="en-US" dirty="0" smtClean="0"/>
              <a:t>The </a:t>
            </a:r>
            <a:r>
              <a:rPr lang="en-US" dirty="0"/>
              <a:t>disadvantages of this algorithm is the problem to know the length of time for which CPU is needed by a </a:t>
            </a:r>
            <a:r>
              <a:rPr lang="en-US" dirty="0" smtClean="0"/>
              <a:t>process.</a:t>
            </a:r>
          </a:p>
          <a:p>
            <a:r>
              <a:rPr lang="en-US" dirty="0" smtClean="0"/>
              <a:t>The </a:t>
            </a:r>
            <a:r>
              <a:rPr lang="en-US" dirty="0"/>
              <a:t>SJF is optimal when all the jobs are available simultaneously. </a:t>
            </a:r>
            <a:r>
              <a:rPr lang="en-US" dirty="0" smtClean="0"/>
              <a:t>The </a:t>
            </a:r>
            <a:r>
              <a:rPr lang="en-US" dirty="0"/>
              <a:t>SJF is either preemptive or non preemptive. </a:t>
            </a:r>
            <a:endParaRPr lang="en-US" dirty="0" smtClean="0"/>
          </a:p>
          <a:p>
            <a:r>
              <a:rPr lang="en-US" dirty="0" smtClean="0"/>
              <a:t>Preemptive </a:t>
            </a:r>
            <a:r>
              <a:rPr lang="en-US" dirty="0"/>
              <a:t>SJF scheduling is sometimes called </a:t>
            </a:r>
            <a:r>
              <a:rPr lang="en-US" b="1" dirty="0"/>
              <a:t>Shortest Remaining Time First</a:t>
            </a:r>
            <a:r>
              <a:rPr lang="en-US" dirty="0"/>
              <a:t> scheduling. </a:t>
            </a:r>
            <a:endParaRPr lang="en-US" dirty="0" smtClean="0"/>
          </a:p>
          <a:p>
            <a:r>
              <a:rPr lang="en-US" dirty="0" smtClean="0"/>
              <a:t>With </a:t>
            </a:r>
            <a:r>
              <a:rPr lang="en-US" dirty="0"/>
              <a:t>this scheduling algorithms the scheduler always chooses the process whose remaining run time is shortest. </a:t>
            </a:r>
          </a:p>
          <a:p>
            <a:r>
              <a:rPr lang="en-US" dirty="0" smtClean="0"/>
              <a:t>When </a:t>
            </a:r>
            <a:r>
              <a:rPr lang="en-US" dirty="0"/>
              <a:t>a new job arrives its total time is compared to the current process remaining time. </a:t>
            </a:r>
            <a:r>
              <a:rPr lang="en-US" dirty="0" smtClean="0"/>
              <a:t>If </a:t>
            </a:r>
            <a:r>
              <a:rPr lang="en-US" dirty="0"/>
              <a:t>the new job needs less time to finish than the current process, the current process is suspended and the new job is started. </a:t>
            </a:r>
            <a:endParaRPr lang="en-US" dirty="0" smtClean="0"/>
          </a:p>
          <a:p>
            <a:r>
              <a:rPr lang="en-US" dirty="0" smtClean="0"/>
              <a:t>This </a:t>
            </a:r>
            <a:r>
              <a:rPr lang="en-US" dirty="0"/>
              <a:t>scheme allows new short jobs to get good service. </a:t>
            </a:r>
          </a:p>
        </p:txBody>
      </p:sp>
    </p:spTree>
    <p:extLst>
      <p:ext uri="{BB962C8B-B14F-4D97-AF65-F5344CB8AC3E}">
        <p14:creationId xmlns:p14="http://schemas.microsoft.com/office/powerpoint/2010/main" val="22844945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243"/>
            <a:ext cx="10515600" cy="729157"/>
          </a:xfrm>
        </p:spPr>
        <p:txBody>
          <a:bodyPr/>
          <a:lstStyle/>
          <a:p>
            <a:r>
              <a:rPr lang="en-US" b="1" dirty="0"/>
              <a:t>Shortest Job </a:t>
            </a:r>
            <a:r>
              <a:rPr lang="en-US" b="1" dirty="0" smtClean="0"/>
              <a:t>First</a:t>
            </a:r>
            <a:endParaRPr lang="en-US" dirty="0"/>
          </a:p>
        </p:txBody>
      </p:sp>
      <p:sp>
        <p:nvSpPr>
          <p:cNvPr id="3" name="Content Placeholder 2"/>
          <p:cNvSpPr>
            <a:spLocks noGrp="1"/>
          </p:cNvSpPr>
          <p:nvPr>
            <p:ph idx="1"/>
          </p:nvPr>
        </p:nvSpPr>
        <p:spPr>
          <a:xfrm>
            <a:off x="838200" y="914400"/>
            <a:ext cx="10515600" cy="5262563"/>
          </a:xfrm>
        </p:spPr>
        <p:txBody>
          <a:bodyPr/>
          <a:lstStyle/>
          <a:p>
            <a:r>
              <a:rPr lang="en-US" dirty="0" smtClean="0"/>
              <a:t>For </a:t>
            </a:r>
            <a:r>
              <a:rPr lang="en-US" dirty="0"/>
              <a:t>example, the Gantt chart below is based upon the following CPU burst times, ( and the assumption that all jobs arrive at the same time. </a:t>
            </a:r>
            <a:r>
              <a:rPr lang="en-US" dirty="0" smtClean="0"/>
              <a:t>)</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563" y="1799097"/>
            <a:ext cx="3620005" cy="176856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194" y="3567660"/>
            <a:ext cx="8154538" cy="3115110"/>
          </a:xfrm>
          <a:prstGeom prst="rect">
            <a:avLst/>
          </a:prstGeom>
        </p:spPr>
      </p:pic>
    </p:spTree>
    <p:extLst>
      <p:ext uri="{BB962C8B-B14F-4D97-AF65-F5344CB8AC3E}">
        <p14:creationId xmlns:p14="http://schemas.microsoft.com/office/powerpoint/2010/main" val="29662948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214"/>
            <a:ext cx="10515600" cy="879059"/>
          </a:xfrm>
        </p:spPr>
        <p:txBody>
          <a:bodyPr/>
          <a:lstStyle/>
          <a:p>
            <a:r>
              <a:rPr lang="en-US" b="1" dirty="0"/>
              <a:t>3. Shortest remaining time next (SRTF</a:t>
            </a:r>
            <a:r>
              <a:rPr lang="en-US" b="1" dirty="0" smtClean="0"/>
              <a:t>)</a:t>
            </a:r>
            <a:endParaRPr lang="en-US" dirty="0"/>
          </a:p>
        </p:txBody>
      </p:sp>
      <p:sp>
        <p:nvSpPr>
          <p:cNvPr id="3" name="Content Placeholder 2"/>
          <p:cNvSpPr>
            <a:spLocks noGrp="1"/>
          </p:cNvSpPr>
          <p:nvPr>
            <p:ph idx="1"/>
          </p:nvPr>
        </p:nvSpPr>
        <p:spPr>
          <a:xfrm>
            <a:off x="838199" y="1229192"/>
            <a:ext cx="10914089" cy="4886795"/>
          </a:xfrm>
        </p:spPr>
        <p:txBody>
          <a:bodyPr>
            <a:normAutofit/>
          </a:bodyPr>
          <a:lstStyle/>
          <a:p>
            <a:r>
              <a:rPr lang="en-US" dirty="0" smtClean="0"/>
              <a:t>This </a:t>
            </a:r>
            <a:r>
              <a:rPr lang="en-US" dirty="0"/>
              <a:t>Algorithm is the preemptive version of SJF scheduling. </a:t>
            </a:r>
            <a:endParaRPr lang="en-US" dirty="0" smtClean="0"/>
          </a:p>
          <a:p>
            <a:r>
              <a:rPr lang="en-US" dirty="0" smtClean="0"/>
              <a:t>In </a:t>
            </a:r>
            <a:r>
              <a:rPr lang="en-US" dirty="0"/>
              <a:t>SRTF, the execution of the process can be stopped after certain amount of time. At the arrival of every process, the short term scheduler schedules the process with the least remaining burst time among the list of available processes and the running </a:t>
            </a:r>
            <a:r>
              <a:rPr lang="en-US" dirty="0" smtClean="0"/>
              <a:t>process.</a:t>
            </a:r>
          </a:p>
          <a:p>
            <a:r>
              <a:rPr lang="en-US" dirty="0" smtClean="0"/>
              <a:t>Once </a:t>
            </a:r>
            <a:r>
              <a:rPr lang="en-US" dirty="0"/>
              <a:t>all the processes are available in the ready queue, No preemption will be done and the algorithm will work as SJF scheduling.  </a:t>
            </a:r>
          </a:p>
          <a:p>
            <a:r>
              <a:rPr lang="en-US" dirty="0" smtClean="0"/>
              <a:t>The </a:t>
            </a:r>
            <a:r>
              <a:rPr lang="en-US" dirty="0"/>
              <a:t>context of the process is saved in the </a:t>
            </a:r>
            <a:r>
              <a:rPr lang="en-US" b="1" dirty="0"/>
              <a:t>Process Control Block </a:t>
            </a:r>
            <a:r>
              <a:rPr lang="en-US" dirty="0"/>
              <a:t>when the process is removed from the execution and the next process is scheduled. This PCB is accessed on the next execution of this process. </a:t>
            </a:r>
          </a:p>
        </p:txBody>
      </p:sp>
    </p:spTree>
    <p:extLst>
      <p:ext uri="{BB962C8B-B14F-4D97-AF65-F5344CB8AC3E}">
        <p14:creationId xmlns:p14="http://schemas.microsoft.com/office/powerpoint/2010/main" val="17000026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663" y="221677"/>
            <a:ext cx="10849793" cy="6636323"/>
          </a:xfrm>
        </p:spPr>
      </p:pic>
    </p:spTree>
    <p:extLst>
      <p:ext uri="{BB962C8B-B14F-4D97-AF65-F5344CB8AC3E}">
        <p14:creationId xmlns:p14="http://schemas.microsoft.com/office/powerpoint/2010/main" val="1589286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821"/>
            <a:ext cx="10515600" cy="713867"/>
          </a:xfrm>
        </p:spPr>
        <p:txBody>
          <a:bodyPr/>
          <a:lstStyle/>
          <a:p>
            <a:r>
              <a:rPr lang="en-US" b="1" dirty="0" smtClean="0"/>
              <a:t>Process creation</a:t>
            </a:r>
            <a:endParaRPr lang="en-US" b="1" dirty="0"/>
          </a:p>
        </p:txBody>
      </p:sp>
      <p:sp>
        <p:nvSpPr>
          <p:cNvPr id="3" name="Content Placeholder 2"/>
          <p:cNvSpPr>
            <a:spLocks noGrp="1"/>
          </p:cNvSpPr>
          <p:nvPr>
            <p:ph idx="1"/>
          </p:nvPr>
        </p:nvSpPr>
        <p:spPr>
          <a:xfrm>
            <a:off x="838200" y="932688"/>
            <a:ext cx="10515600" cy="5596128"/>
          </a:xfrm>
        </p:spPr>
        <p:txBody>
          <a:bodyPr>
            <a:normAutofit/>
          </a:bodyPr>
          <a:lstStyle/>
          <a:p>
            <a:r>
              <a:rPr lang="en-US" dirty="0"/>
              <a:t>Parent process </a:t>
            </a:r>
            <a:r>
              <a:rPr lang="en-US" dirty="0" smtClean="0"/>
              <a:t>creates </a:t>
            </a:r>
            <a:r>
              <a:rPr lang="en-US" dirty="0"/>
              <a:t>children processes, which, in turn create other processes, forming a tree of processes </a:t>
            </a:r>
            <a:r>
              <a:rPr lang="en-US" dirty="0" smtClean="0"/>
              <a:t>.</a:t>
            </a:r>
          </a:p>
          <a:p>
            <a:r>
              <a:rPr lang="en-US" dirty="0" smtClean="0"/>
              <a:t>Generally</a:t>
            </a:r>
            <a:r>
              <a:rPr lang="en-US" dirty="0"/>
              <a:t>, process identified and managed via a process identifier (pid</a:t>
            </a:r>
            <a:r>
              <a:rPr lang="en-US" dirty="0" smtClean="0"/>
              <a:t>).</a:t>
            </a:r>
          </a:p>
          <a:p>
            <a:r>
              <a:rPr lang="en-US" dirty="0" smtClean="0"/>
              <a:t>When </a:t>
            </a:r>
            <a:r>
              <a:rPr lang="en-US" dirty="0"/>
              <a:t>an operating system is booted, often several processes are created. </a:t>
            </a:r>
            <a:r>
              <a:rPr lang="en-US" dirty="0" smtClean="0"/>
              <a:t>Some </a:t>
            </a:r>
            <a:r>
              <a:rPr lang="en-US" dirty="0"/>
              <a:t>of these are foreground processes, that is, processes that interact with (human) users and perform work for them</a:t>
            </a:r>
            <a:r>
              <a:rPr lang="en-US" dirty="0" smtClean="0"/>
              <a:t>.</a:t>
            </a:r>
          </a:p>
          <a:p>
            <a:pPr marL="0" indent="0">
              <a:buNone/>
            </a:pPr>
            <a:r>
              <a:rPr lang="en-US" b="1" u="sng" dirty="0" smtClean="0"/>
              <a:t>Note </a:t>
            </a:r>
          </a:p>
          <a:p>
            <a:pPr marL="0" indent="0">
              <a:buNone/>
            </a:pPr>
            <a:r>
              <a:rPr lang="en-US" b="1" dirty="0" smtClean="0"/>
              <a:t>A Daemon</a:t>
            </a:r>
            <a:r>
              <a:rPr lang="en-US" dirty="0"/>
              <a:t> </a:t>
            </a:r>
            <a:r>
              <a:rPr lang="en-US" dirty="0" smtClean="0"/>
              <a:t>is </a:t>
            </a:r>
            <a:r>
              <a:rPr lang="en-US" dirty="0"/>
              <a:t>a computer program that runs as a Hardware activity, or other programs by performing some  task</a:t>
            </a:r>
            <a:r>
              <a:rPr lang="en-US" dirty="0" smtClean="0"/>
              <a:t>.</a:t>
            </a:r>
          </a:p>
          <a:p>
            <a:pPr marL="0" indent="0">
              <a:buNone/>
            </a:pPr>
            <a:r>
              <a:rPr lang="en-US" dirty="0"/>
              <a:t>In UNIX there is only one system call to create a new process: </a:t>
            </a:r>
            <a:r>
              <a:rPr lang="en-US" b="1" dirty="0"/>
              <a:t>fork()</a:t>
            </a:r>
            <a:r>
              <a:rPr lang="en-US" dirty="0"/>
              <a:t>. </a:t>
            </a:r>
            <a:endParaRPr lang="en-US" dirty="0"/>
          </a:p>
          <a:p>
            <a:endParaRPr lang="en-US" dirty="0"/>
          </a:p>
        </p:txBody>
      </p:sp>
    </p:spTree>
    <p:extLst>
      <p:ext uri="{BB962C8B-B14F-4D97-AF65-F5344CB8AC3E}">
        <p14:creationId xmlns:p14="http://schemas.microsoft.com/office/powerpoint/2010/main" val="1462568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244"/>
            <a:ext cx="10515600" cy="849078"/>
          </a:xfrm>
        </p:spPr>
        <p:txBody>
          <a:bodyPr/>
          <a:lstStyle/>
          <a:p>
            <a:r>
              <a:rPr lang="en-US" b="1" dirty="0"/>
              <a:t>4. Round-Robin Scheduling </a:t>
            </a:r>
            <a:r>
              <a:rPr lang="en-US" b="1" dirty="0" smtClean="0"/>
              <a:t>Algorithms</a:t>
            </a:r>
            <a:endParaRPr lang="en-US" dirty="0"/>
          </a:p>
        </p:txBody>
      </p:sp>
      <p:sp>
        <p:nvSpPr>
          <p:cNvPr id="3" name="Content Placeholder 2"/>
          <p:cNvSpPr>
            <a:spLocks noGrp="1"/>
          </p:cNvSpPr>
          <p:nvPr>
            <p:ph idx="1"/>
          </p:nvPr>
        </p:nvSpPr>
        <p:spPr>
          <a:xfrm>
            <a:off x="838200" y="1259174"/>
            <a:ext cx="10515600" cy="5186595"/>
          </a:xfrm>
        </p:spPr>
        <p:txBody>
          <a:bodyPr>
            <a:normAutofit fontScale="92500" lnSpcReduction="10000"/>
          </a:bodyPr>
          <a:lstStyle/>
          <a:p>
            <a:r>
              <a:rPr lang="en-US" dirty="0" smtClean="0"/>
              <a:t>One </a:t>
            </a:r>
            <a:r>
              <a:rPr lang="en-US" dirty="0"/>
              <a:t>of the oldest, simplest, fairest and most widely used algorithm is round robin (RR</a:t>
            </a:r>
            <a:r>
              <a:rPr lang="en-US" dirty="0" smtClean="0"/>
              <a:t>).</a:t>
            </a:r>
          </a:p>
          <a:p>
            <a:r>
              <a:rPr lang="en-US" dirty="0" smtClean="0"/>
              <a:t>In </a:t>
            </a:r>
            <a:r>
              <a:rPr lang="en-US" dirty="0"/>
              <a:t>the round robin scheduling, processes are dispatched in a FIFO manner but are given a limited amount of CPU time called a time-slice or a quantum</a:t>
            </a:r>
            <a:r>
              <a:rPr lang="en-US" dirty="0" smtClean="0"/>
              <a:t>.</a:t>
            </a:r>
          </a:p>
          <a:p>
            <a:r>
              <a:rPr lang="en-US" dirty="0"/>
              <a:t> Round Robin Scheduling is preemptive (at the end of time-slice) therefore it is effective in timesharing environments in which the system needs to guarantee reasonable response times for interactive users. </a:t>
            </a:r>
            <a:endParaRPr lang="en-US" dirty="0" smtClean="0"/>
          </a:p>
          <a:p>
            <a:r>
              <a:rPr lang="en-US" dirty="0"/>
              <a:t> Setting the quantum too short causes too many context switches and lower the CPU efficiency. </a:t>
            </a:r>
            <a:r>
              <a:rPr lang="en-US" dirty="0" smtClean="0"/>
              <a:t>On </a:t>
            </a:r>
            <a:r>
              <a:rPr lang="en-US" dirty="0"/>
              <a:t>the other hand, setting the quantum too long may cause poor response time and approximates </a:t>
            </a:r>
            <a:r>
              <a:rPr lang="en-US" dirty="0" smtClean="0"/>
              <a:t>FCFS.</a:t>
            </a:r>
          </a:p>
          <a:p>
            <a:r>
              <a:rPr lang="en-US" dirty="0" smtClean="0"/>
              <a:t>In </a:t>
            </a:r>
            <a:r>
              <a:rPr lang="en-US" dirty="0"/>
              <a:t>any event, the average waiting time under round robin scheduling is on quite long</a:t>
            </a:r>
            <a:r>
              <a:rPr lang="en-US" dirty="0" smtClean="0"/>
              <a:t>.</a:t>
            </a:r>
            <a:endParaRPr lang="en-US" dirty="0"/>
          </a:p>
        </p:txBody>
      </p:sp>
    </p:spTree>
    <p:extLst>
      <p:ext uri="{BB962C8B-B14F-4D97-AF65-F5344CB8AC3E}">
        <p14:creationId xmlns:p14="http://schemas.microsoft.com/office/powerpoint/2010/main" val="14588575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557" y="236667"/>
            <a:ext cx="10807909" cy="6104171"/>
          </a:xfrm>
        </p:spPr>
      </p:pic>
    </p:spTree>
    <p:extLst>
      <p:ext uri="{BB962C8B-B14F-4D97-AF65-F5344CB8AC3E}">
        <p14:creationId xmlns:p14="http://schemas.microsoft.com/office/powerpoint/2010/main" val="3603193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Priority </a:t>
            </a:r>
            <a:r>
              <a:rPr lang="en-US" b="1" dirty="0" smtClean="0"/>
              <a:t>Scheduling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priority is associated with each process, and the CPU is allocated to the process with the highest </a:t>
            </a:r>
            <a:r>
              <a:rPr lang="en-US" dirty="0" smtClean="0"/>
              <a:t>priority.</a:t>
            </a:r>
          </a:p>
          <a:p>
            <a:r>
              <a:rPr lang="en-US" dirty="0" smtClean="0"/>
              <a:t>Equal </a:t>
            </a:r>
            <a:r>
              <a:rPr lang="en-US" dirty="0"/>
              <a:t>priority processes are scheduled in the FCFS order. Assigning </a:t>
            </a:r>
            <a:r>
              <a:rPr lang="en-US" dirty="0" smtClean="0"/>
              <a:t>priority</a:t>
            </a:r>
            <a:endParaRPr lang="en-US" dirty="0"/>
          </a:p>
          <a:p>
            <a:r>
              <a:rPr lang="en-US" dirty="0" smtClean="0"/>
              <a:t>It </a:t>
            </a:r>
            <a:r>
              <a:rPr lang="en-US" dirty="0"/>
              <a:t>is often convenient to group processes into priority classes and use priority scheduling among the classes but round-robin scheduling within each class</a:t>
            </a:r>
            <a:r>
              <a:rPr lang="en-US" dirty="0" smtClean="0"/>
              <a:t>.</a:t>
            </a:r>
          </a:p>
          <a:p>
            <a:r>
              <a:rPr lang="en-US" dirty="0"/>
              <a:t>Problems in Priority </a:t>
            </a:r>
            <a:r>
              <a:rPr lang="en-US" dirty="0" smtClean="0"/>
              <a:t>Scheduling: </a:t>
            </a:r>
          </a:p>
          <a:p>
            <a:pPr lvl="1"/>
            <a:r>
              <a:rPr lang="en-US" b="1" dirty="0" smtClean="0"/>
              <a:t>Starvation</a:t>
            </a:r>
            <a:r>
              <a:rPr lang="en-US" dirty="0"/>
              <a:t>: </a:t>
            </a:r>
            <a:r>
              <a:rPr lang="en-US" dirty="0" smtClean="0"/>
              <a:t>Low </a:t>
            </a:r>
            <a:r>
              <a:rPr lang="en-US" dirty="0"/>
              <a:t>priority process may never </a:t>
            </a:r>
            <a:r>
              <a:rPr lang="en-US" dirty="0" smtClean="0"/>
              <a:t>execute.</a:t>
            </a:r>
          </a:p>
          <a:p>
            <a:pPr lvl="1"/>
            <a:r>
              <a:rPr lang="en-US" b="1" dirty="0" smtClean="0"/>
              <a:t>Solution</a:t>
            </a:r>
            <a:r>
              <a:rPr lang="en-US" dirty="0"/>
              <a:t>: </a:t>
            </a:r>
            <a:endParaRPr lang="en-US" dirty="0" smtClean="0"/>
          </a:p>
          <a:p>
            <a:pPr lvl="2"/>
            <a:r>
              <a:rPr lang="en-US" b="1" dirty="0" smtClean="0"/>
              <a:t>Aging</a:t>
            </a:r>
            <a:r>
              <a:rPr lang="en-US" dirty="0"/>
              <a:t>: As time progress increase the priority of Process. </a:t>
            </a:r>
          </a:p>
          <a:p>
            <a:endParaRPr lang="en-US" dirty="0"/>
          </a:p>
        </p:txBody>
      </p:sp>
    </p:spTree>
    <p:extLst>
      <p:ext uri="{BB962C8B-B14F-4D97-AF65-F5344CB8AC3E}">
        <p14:creationId xmlns:p14="http://schemas.microsoft.com/office/powerpoint/2010/main" val="6586361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640" y="236666"/>
            <a:ext cx="9379780" cy="5474585"/>
          </a:xfrm>
        </p:spPr>
      </p:pic>
    </p:spTree>
    <p:extLst>
      <p:ext uri="{BB962C8B-B14F-4D97-AF65-F5344CB8AC3E}">
        <p14:creationId xmlns:p14="http://schemas.microsoft.com/office/powerpoint/2010/main" val="10607644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842" y="236667"/>
            <a:ext cx="10868583" cy="6284053"/>
          </a:xfrm>
        </p:spPr>
      </p:pic>
    </p:spTree>
    <p:extLst>
      <p:ext uri="{BB962C8B-B14F-4D97-AF65-F5344CB8AC3E}">
        <p14:creationId xmlns:p14="http://schemas.microsoft.com/office/powerpoint/2010/main" val="2804402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557" y="221677"/>
            <a:ext cx="9263921" cy="5939279"/>
          </a:xfrm>
        </p:spPr>
      </p:pic>
    </p:spTree>
    <p:extLst>
      <p:ext uri="{BB962C8B-B14F-4D97-AF65-F5344CB8AC3E}">
        <p14:creationId xmlns:p14="http://schemas.microsoft.com/office/powerpoint/2010/main" val="3998325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875" y="251658"/>
            <a:ext cx="9201643" cy="5444604"/>
          </a:xfrm>
        </p:spPr>
      </p:pic>
    </p:spTree>
    <p:extLst>
      <p:ext uri="{BB962C8B-B14F-4D97-AF65-F5344CB8AC3E}">
        <p14:creationId xmlns:p14="http://schemas.microsoft.com/office/powerpoint/2010/main" val="50386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321" y="389744"/>
            <a:ext cx="9353861" cy="5801194"/>
          </a:xfrm>
        </p:spPr>
      </p:pic>
    </p:spTree>
    <p:extLst>
      <p:ext uri="{BB962C8B-B14F-4D97-AF65-F5344CB8AC3E}">
        <p14:creationId xmlns:p14="http://schemas.microsoft.com/office/powerpoint/2010/main" val="3105687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states (Process life cycle)</a:t>
            </a:r>
            <a:endParaRPr lang="en-US" b="1" dirty="0"/>
          </a:p>
        </p:txBody>
      </p:sp>
      <p:sp>
        <p:nvSpPr>
          <p:cNvPr id="3" name="Content Placeholder 2"/>
          <p:cNvSpPr>
            <a:spLocks noGrp="1"/>
          </p:cNvSpPr>
          <p:nvPr>
            <p:ph idx="1"/>
          </p:nvPr>
        </p:nvSpPr>
        <p:spPr/>
        <p:txBody>
          <a:bodyPr/>
          <a:lstStyle/>
          <a:p>
            <a:r>
              <a:rPr lang="en-US" dirty="0"/>
              <a:t>Processes in the operating system can be in any of the following </a:t>
            </a:r>
            <a:r>
              <a:rPr lang="en-US" dirty="0" smtClean="0"/>
              <a:t>states:</a:t>
            </a:r>
          </a:p>
          <a:p>
            <a:r>
              <a:rPr lang="en-US" b="1" dirty="0" smtClean="0"/>
              <a:t>NEW-</a:t>
            </a:r>
            <a:r>
              <a:rPr lang="en-US" dirty="0" smtClean="0"/>
              <a:t> </a:t>
            </a:r>
            <a:r>
              <a:rPr lang="en-US" dirty="0"/>
              <a:t>The process is being </a:t>
            </a:r>
            <a:r>
              <a:rPr lang="en-US" dirty="0" smtClean="0"/>
              <a:t>created.</a:t>
            </a:r>
          </a:p>
          <a:p>
            <a:r>
              <a:rPr lang="en-US" b="1" dirty="0" smtClean="0"/>
              <a:t>READY-</a:t>
            </a:r>
            <a:r>
              <a:rPr lang="en-US" dirty="0" smtClean="0"/>
              <a:t> </a:t>
            </a:r>
            <a:r>
              <a:rPr lang="en-US" dirty="0"/>
              <a:t>The process is waiting to be assigned to a processor. </a:t>
            </a:r>
          </a:p>
          <a:p>
            <a:r>
              <a:rPr lang="en-US" b="1" dirty="0" smtClean="0"/>
              <a:t>RUNNING-</a:t>
            </a:r>
            <a:r>
              <a:rPr lang="en-US" dirty="0" smtClean="0"/>
              <a:t> </a:t>
            </a:r>
            <a:r>
              <a:rPr lang="en-US" dirty="0"/>
              <a:t>Instructions are being executed. </a:t>
            </a:r>
          </a:p>
          <a:p>
            <a:r>
              <a:rPr lang="en-US" b="1" dirty="0" smtClean="0"/>
              <a:t>WAITING-</a:t>
            </a:r>
            <a:r>
              <a:rPr lang="en-US" dirty="0" smtClean="0"/>
              <a:t> </a:t>
            </a:r>
            <a:r>
              <a:rPr lang="en-US" dirty="0"/>
              <a:t>The process is waiting for some event to occur(such as an I/O completion or reception of a signal</a:t>
            </a:r>
            <a:r>
              <a:rPr lang="en-US" dirty="0" smtClean="0"/>
              <a:t>).</a:t>
            </a:r>
          </a:p>
          <a:p>
            <a:r>
              <a:rPr lang="en-US" b="1" dirty="0" smtClean="0"/>
              <a:t>TERMINATED-</a:t>
            </a:r>
            <a:r>
              <a:rPr lang="en-US" dirty="0" smtClean="0"/>
              <a:t> </a:t>
            </a:r>
            <a:r>
              <a:rPr lang="en-US" dirty="0"/>
              <a:t>The process has finished execution.</a:t>
            </a:r>
          </a:p>
        </p:txBody>
      </p:sp>
    </p:spTree>
    <p:extLst>
      <p:ext uri="{BB962C8B-B14F-4D97-AF65-F5344CB8AC3E}">
        <p14:creationId xmlns:p14="http://schemas.microsoft.com/office/powerpoint/2010/main" val="226710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states (process life cycle)</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184" y="1798820"/>
            <a:ext cx="9653665" cy="4302177"/>
          </a:xfrm>
        </p:spPr>
      </p:pic>
    </p:spTree>
    <p:extLst>
      <p:ext uri="{BB962C8B-B14F-4D97-AF65-F5344CB8AC3E}">
        <p14:creationId xmlns:p14="http://schemas.microsoft.com/office/powerpoint/2010/main" val="281374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4955</Words>
  <Application>Microsoft Office PowerPoint</Application>
  <PresentationFormat>Widescreen</PresentationFormat>
  <Paragraphs>371</Paragraphs>
  <Slides>77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Calibri Light</vt:lpstr>
      <vt:lpstr>Office Theme</vt:lpstr>
      <vt:lpstr>Chapter Two</vt:lpstr>
      <vt:lpstr>A PROCESS</vt:lpstr>
      <vt:lpstr>Parts of a Process</vt:lpstr>
      <vt:lpstr>Parts of a process</vt:lpstr>
      <vt:lpstr>Program</vt:lpstr>
      <vt:lpstr>Process Vs Program</vt:lpstr>
      <vt:lpstr>Process creation</vt:lpstr>
      <vt:lpstr>Process states (Process life cycle)</vt:lpstr>
      <vt:lpstr>Process states (process life cycle)</vt:lpstr>
      <vt:lpstr>Process Control Block (PCB) </vt:lpstr>
      <vt:lpstr>Role of PCB</vt:lpstr>
      <vt:lpstr>Information in PCB</vt:lpstr>
      <vt:lpstr>Components of PCB</vt:lpstr>
      <vt:lpstr>Components of PCB</vt:lpstr>
      <vt:lpstr>Components of a PCB</vt:lpstr>
      <vt:lpstr>Components of a PCB</vt:lpstr>
      <vt:lpstr>Components of a PCB</vt:lpstr>
      <vt:lpstr>Process Table </vt:lpstr>
      <vt:lpstr>Thread </vt:lpstr>
      <vt:lpstr>Threads </vt:lpstr>
      <vt:lpstr>Threads </vt:lpstr>
      <vt:lpstr>PowerPoint Presentation</vt:lpstr>
      <vt:lpstr>Process vs Threads</vt:lpstr>
      <vt:lpstr>Properties of a Thread: </vt:lpstr>
      <vt:lpstr>Types of Threads</vt:lpstr>
      <vt:lpstr>User Level thread (ULT)</vt:lpstr>
      <vt:lpstr>Kernel Level Thread (KLT)</vt:lpstr>
      <vt:lpstr>Advantages of KLT</vt:lpstr>
      <vt:lpstr>Multithreading</vt:lpstr>
      <vt:lpstr>Why Multithreading</vt:lpstr>
      <vt:lpstr>Benefits of Multi-threading</vt:lpstr>
      <vt:lpstr>Benefits of Multi-threading</vt:lpstr>
      <vt:lpstr>Multithreading Model</vt:lpstr>
      <vt:lpstr>Many to One Model</vt:lpstr>
      <vt:lpstr>One to One Model </vt:lpstr>
      <vt:lpstr>Many to Many Model</vt:lpstr>
      <vt:lpstr>Inter Process Communication </vt:lpstr>
      <vt:lpstr>Inter Process Communication  </vt:lpstr>
      <vt:lpstr>Reasons for providing an environment for process co-operation</vt:lpstr>
      <vt:lpstr>Fundamental ways of IPC</vt:lpstr>
      <vt:lpstr>Shared Memory</vt:lpstr>
      <vt:lpstr>Message Passing</vt:lpstr>
      <vt:lpstr>Race Condition</vt:lpstr>
      <vt:lpstr>IPC: Critical Regions and solution</vt:lpstr>
      <vt:lpstr>Semaphores </vt:lpstr>
      <vt:lpstr>Implementation of Semaphores</vt:lpstr>
      <vt:lpstr>Semaphore operations</vt:lpstr>
      <vt:lpstr>Types of Semaphores</vt:lpstr>
      <vt:lpstr>Advantages of semaphores</vt:lpstr>
      <vt:lpstr>Message Passing</vt:lpstr>
      <vt:lpstr>Deadlocks </vt:lpstr>
      <vt:lpstr>Deadlocks </vt:lpstr>
      <vt:lpstr>Use of Signals, Pipes, and Shared Memory:</vt:lpstr>
      <vt:lpstr>CPU Scheduling</vt:lpstr>
      <vt:lpstr>Scheduling Criteria</vt:lpstr>
      <vt:lpstr>The goals of CPU scheduling are</vt:lpstr>
      <vt:lpstr>Two-State Process Model</vt:lpstr>
      <vt:lpstr>Types of Scheduling</vt:lpstr>
      <vt:lpstr>Dispatcher </vt:lpstr>
      <vt:lpstr>Scheduler</vt:lpstr>
      <vt:lpstr>Scheduling algorithms </vt:lpstr>
      <vt:lpstr>1. First come first served</vt:lpstr>
      <vt:lpstr>First come first served</vt:lpstr>
      <vt:lpstr>First come first served</vt:lpstr>
      <vt:lpstr>First come first served</vt:lpstr>
      <vt:lpstr>2. Shortest Job First</vt:lpstr>
      <vt:lpstr>Shortest Job First</vt:lpstr>
      <vt:lpstr>3. Shortest remaining time next (SRTF)</vt:lpstr>
      <vt:lpstr>PowerPoint Presentation</vt:lpstr>
      <vt:lpstr>4. Round-Robin Scheduling Algorithms</vt:lpstr>
      <vt:lpstr>PowerPoint Presentation</vt:lpstr>
      <vt:lpstr>5. Priority Scheduling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MISD LAB 2</dc:creator>
  <cp:lastModifiedBy>MISD LAB 2</cp:lastModifiedBy>
  <cp:revision>320</cp:revision>
  <dcterms:created xsi:type="dcterms:W3CDTF">2023-09-13T17:57:15Z</dcterms:created>
  <dcterms:modified xsi:type="dcterms:W3CDTF">2024-01-16T14:30:18Z</dcterms:modified>
</cp:coreProperties>
</file>