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5" r:id="rId5"/>
    <p:sldId id="258" r:id="rId6"/>
    <p:sldId id="259" r:id="rId7"/>
    <p:sldId id="267" r:id="rId8"/>
    <p:sldId id="260" r:id="rId9"/>
    <p:sldId id="261" r:id="rId10"/>
    <p:sldId id="268" r:id="rId11"/>
    <p:sldId id="262" r:id="rId12"/>
    <p:sldId id="263" r:id="rId13"/>
    <p:sldId id="264"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1223E-5A1F-4965-AB55-29C475C14E9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96238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223E-5A1F-4965-AB55-29C475C14E9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18708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223E-5A1F-4965-AB55-29C475C14E9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251749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223E-5A1F-4965-AB55-29C475C14E9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350819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1223E-5A1F-4965-AB55-29C475C14E9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378186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1223E-5A1F-4965-AB55-29C475C14E9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2051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1223E-5A1F-4965-AB55-29C475C14E9A}"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90087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1223E-5A1F-4965-AB55-29C475C14E9A}"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109090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1223E-5A1F-4965-AB55-29C475C14E9A}" type="datetimeFigureOut">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33911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1223E-5A1F-4965-AB55-29C475C14E9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285483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1223E-5A1F-4965-AB55-29C475C14E9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160715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1223E-5A1F-4965-AB55-29C475C14E9A}" type="datetimeFigureOut">
              <a:rPr lang="en-US" smtClean="0"/>
              <a:t>11/18/2023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34E51-34A2-483B-97A7-A6E974587331}" type="slidenum">
              <a:rPr lang="en-US" smtClean="0"/>
              <a:t>‹#›</a:t>
            </a:fld>
            <a:endParaRPr lang="en-US"/>
          </a:p>
        </p:txBody>
      </p:sp>
    </p:spTree>
    <p:extLst>
      <p:ext uri="{BB962C8B-B14F-4D97-AF65-F5344CB8AC3E}">
        <p14:creationId xmlns:p14="http://schemas.microsoft.com/office/powerpoint/2010/main" val="116371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Input/Output Device Management</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31045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Memory Access (DMA)</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Slow </a:t>
            </a:r>
            <a:r>
              <a:rPr lang="en-US" dirty="0"/>
              <a:t>devices like keyboards will generate an interrupt to the main CPU after each byte is transferred. If a fast device such as a disk generated an interrupt for each byte, the operating system would spend most of its time handling these interrupts. So a typical computer uses direct memory access (DMA) hardware to reduce this overhead.</a:t>
            </a:r>
          </a:p>
          <a:p>
            <a:r>
              <a:rPr lang="en-US" dirty="0"/>
              <a:t>Direct Memory Access (DMA) means CPU grants I/O module authority to read from or write to memory without involvement. DMA module itself controls exchange of data between main memory and the I/O device. CPU is only involved at the beginning and end of the transfer and interrupted only after entire block has been transferred.</a:t>
            </a:r>
          </a:p>
          <a:p>
            <a:r>
              <a:rPr lang="en-US" dirty="0"/>
              <a:t>Direct Memory Access needs a special hardware called </a:t>
            </a:r>
            <a:r>
              <a:rPr lang="en-US" b="1" dirty="0"/>
              <a:t>DMA controller (DMAC) </a:t>
            </a:r>
            <a:r>
              <a:rPr lang="en-US" dirty="0"/>
              <a:t>that manages the data transfers and arbitrates access to the system bus. The controllers are programmed with source and destination pointers (where to read/write the data), counters to track the number of transferred bytes, and settings, which includes I/O and memory types, interrupts and states for the CPU cycles.</a:t>
            </a:r>
          </a:p>
          <a:p>
            <a:endParaRPr lang="en-US" dirty="0"/>
          </a:p>
        </p:txBody>
      </p:sp>
    </p:spTree>
    <p:extLst>
      <p:ext uri="{BB962C8B-B14F-4D97-AF65-F5344CB8AC3E}">
        <p14:creationId xmlns:p14="http://schemas.microsoft.com/office/powerpoint/2010/main" val="376744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DMA</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643" y="1834053"/>
            <a:ext cx="6835514" cy="4866549"/>
          </a:xfrm>
        </p:spPr>
      </p:pic>
    </p:spTree>
    <p:extLst>
      <p:ext uri="{BB962C8B-B14F-4D97-AF65-F5344CB8AC3E}">
        <p14:creationId xmlns:p14="http://schemas.microsoft.com/office/powerpoint/2010/main" val="239613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446" y="230214"/>
            <a:ext cx="10515600" cy="789118"/>
          </a:xfrm>
        </p:spPr>
        <p:txBody>
          <a:bodyPr/>
          <a:lstStyle/>
          <a:p>
            <a:pPr algn="ctr"/>
            <a:r>
              <a:rPr lang="en-US" b="1" dirty="0" smtClean="0"/>
              <a:t>DMA</a:t>
            </a:r>
            <a:endParaRPr lang="en-US" b="1"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145" y="1019333"/>
            <a:ext cx="8754256" cy="5576340"/>
          </a:xfrm>
        </p:spPr>
      </p:pic>
    </p:spTree>
    <p:extLst>
      <p:ext uri="{BB962C8B-B14F-4D97-AF65-F5344CB8AC3E}">
        <p14:creationId xmlns:p14="http://schemas.microsoft.com/office/powerpoint/2010/main" val="208940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Polling vs Interrupts </a:t>
            </a:r>
            <a:r>
              <a:rPr lang="en-US" b="1" dirty="0" smtClean="0"/>
              <a:t>I/O</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computer must have a way of detecting the arrival of any type of input. There are two ways that this can happen, known as </a:t>
            </a:r>
            <a:r>
              <a:rPr lang="en-US" b="1" dirty="0"/>
              <a:t>polling</a:t>
            </a:r>
            <a:r>
              <a:rPr lang="en-US" dirty="0"/>
              <a:t> and </a:t>
            </a:r>
            <a:r>
              <a:rPr lang="en-US" b="1" dirty="0"/>
              <a:t>interrupts</a:t>
            </a:r>
            <a:r>
              <a:rPr lang="en-US" dirty="0"/>
              <a:t>. </a:t>
            </a:r>
            <a:endParaRPr lang="en-US" dirty="0" smtClean="0"/>
          </a:p>
          <a:p>
            <a:r>
              <a:rPr lang="en-US" dirty="0" smtClean="0"/>
              <a:t>Both </a:t>
            </a:r>
            <a:r>
              <a:rPr lang="en-US" dirty="0"/>
              <a:t>of these techniques allow the processor to deal with events that can happen at any time and that are not related to the process it is currently running.</a:t>
            </a:r>
          </a:p>
          <a:p>
            <a:endParaRPr lang="en-US" dirty="0"/>
          </a:p>
        </p:txBody>
      </p:sp>
    </p:spTree>
    <p:extLst>
      <p:ext uri="{BB962C8B-B14F-4D97-AF65-F5344CB8AC3E}">
        <p14:creationId xmlns:p14="http://schemas.microsoft.com/office/powerpoint/2010/main" val="325995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Polling </a:t>
            </a:r>
            <a:r>
              <a:rPr lang="en-US" b="1" dirty="0" smtClean="0"/>
              <a:t>I/O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Polling is the </a:t>
            </a:r>
            <a:r>
              <a:rPr lang="en-US" dirty="0"/>
              <a:t>process of periodically checking status of the device to see if it is time for the next I/O </a:t>
            </a:r>
            <a:r>
              <a:rPr lang="en-US" dirty="0" smtClean="0"/>
              <a:t>operation. </a:t>
            </a:r>
            <a:r>
              <a:rPr lang="en-US" dirty="0"/>
              <a:t>The I/O device simply puts the information in a Status register, and the processor must come and get the information.</a:t>
            </a:r>
          </a:p>
          <a:p>
            <a:r>
              <a:rPr lang="en-US" dirty="0"/>
              <a:t>Most of the time, devices will not require attention and when one does it will have to wait until it is next interrogated by the polling program. This is an inefficient method and much of the processors time is wasted on unnecessary polls.</a:t>
            </a:r>
          </a:p>
          <a:p>
            <a:r>
              <a:rPr lang="en-US" dirty="0"/>
              <a:t>Compare this method to a teacher continually asking every student in a class, one after another, if they need help. Obviously the more efficient method would be for a student to inform the teacher whenever they require assistance.</a:t>
            </a:r>
          </a:p>
          <a:p>
            <a:endParaRPr lang="en-US" dirty="0"/>
          </a:p>
        </p:txBody>
      </p:sp>
    </p:spTree>
    <p:extLst>
      <p:ext uri="{BB962C8B-B14F-4D97-AF65-F5344CB8AC3E}">
        <p14:creationId xmlns:p14="http://schemas.microsoft.com/office/powerpoint/2010/main" val="128836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Interrupts </a:t>
            </a:r>
            <a:r>
              <a:rPr lang="en-US" b="1" dirty="0" smtClean="0"/>
              <a:t>I/O</a:t>
            </a:r>
            <a:endParaRPr lang="en-US" dirty="0"/>
          </a:p>
        </p:txBody>
      </p:sp>
      <p:sp>
        <p:nvSpPr>
          <p:cNvPr id="3" name="Content Placeholder 2"/>
          <p:cNvSpPr>
            <a:spLocks noGrp="1"/>
          </p:cNvSpPr>
          <p:nvPr>
            <p:ph idx="1"/>
          </p:nvPr>
        </p:nvSpPr>
        <p:spPr/>
        <p:txBody>
          <a:bodyPr/>
          <a:lstStyle/>
          <a:p>
            <a:r>
              <a:rPr lang="en-US" dirty="0" smtClean="0"/>
              <a:t>An </a:t>
            </a:r>
            <a:r>
              <a:rPr lang="en-US" dirty="0"/>
              <a:t>alternative scheme for dealing with I/O is the interrupt-driven method. An interrupt is a signal to the microprocessor from a device that requires attention.</a:t>
            </a:r>
          </a:p>
          <a:p>
            <a:r>
              <a:rPr lang="en-US" dirty="0"/>
              <a:t>A device controller puts an interrupt signal on the bus when it needs CPU’s attention when CPU receives an interrupt, It saves its current state and invokes the appropriate interrupt handler using the interrupt vector (addresses of OS routines to handle various events). When the interrupting device has been dealt with, the CPU continues with its original task as if it had never been interrupted.</a:t>
            </a:r>
          </a:p>
          <a:p>
            <a:endParaRPr lang="en-US" dirty="0"/>
          </a:p>
        </p:txBody>
      </p:sp>
    </p:spTree>
    <p:extLst>
      <p:ext uri="{BB962C8B-B14F-4D97-AF65-F5344CB8AC3E}">
        <p14:creationId xmlns:p14="http://schemas.microsoft.com/office/powerpoint/2010/main" val="194797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Device management</a:t>
            </a:r>
            <a:endParaRPr lang="en-US" b="1" dirty="0"/>
          </a:p>
        </p:txBody>
      </p:sp>
      <p:sp>
        <p:nvSpPr>
          <p:cNvPr id="3" name="Content Placeholder 2"/>
          <p:cNvSpPr>
            <a:spLocks noGrp="1"/>
          </p:cNvSpPr>
          <p:nvPr>
            <p:ph idx="1"/>
          </p:nvPr>
        </p:nvSpPr>
        <p:spPr/>
        <p:txBody>
          <a:bodyPr>
            <a:normAutofit/>
          </a:bodyPr>
          <a:lstStyle/>
          <a:p>
            <a:r>
              <a:rPr lang="en-US" dirty="0"/>
              <a:t>One of the important jobs of an Operating System is to manage various I/O devices including mouse, keyboards, touch pad, disk drives, display adapters, USB devices, Bit-mapped screen, LED, Analog-to-digital converter, On/off switch, network connections, audio I/O, printers etc.</a:t>
            </a:r>
          </a:p>
          <a:p>
            <a:r>
              <a:rPr lang="en-US" dirty="0"/>
              <a:t>An I/O system is required to take an application I/O request and send it to the physical device, then take whatever response comes back from the device and send it to the application. </a:t>
            </a:r>
          </a:p>
        </p:txBody>
      </p:sp>
    </p:spTree>
    <p:extLst>
      <p:ext uri="{BB962C8B-B14F-4D97-AF65-F5344CB8AC3E}">
        <p14:creationId xmlns:p14="http://schemas.microsoft.com/office/powerpoint/2010/main" val="77784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Categories of I/O devices</a:t>
            </a:r>
            <a:endParaRPr lang="en-US" b="1" dirty="0"/>
          </a:p>
        </p:txBody>
      </p:sp>
      <p:sp>
        <p:nvSpPr>
          <p:cNvPr id="3" name="Content Placeholder 2"/>
          <p:cNvSpPr>
            <a:spLocks noGrp="1"/>
          </p:cNvSpPr>
          <p:nvPr>
            <p:ph idx="1"/>
          </p:nvPr>
        </p:nvSpPr>
        <p:spPr/>
        <p:txBody>
          <a:bodyPr/>
          <a:lstStyle/>
          <a:p>
            <a:r>
              <a:rPr lang="en-US" dirty="0"/>
              <a:t>I/O devices can be divided into two categories −</a:t>
            </a:r>
          </a:p>
          <a:p>
            <a:pPr lvl="1"/>
            <a:r>
              <a:rPr lang="en-US" b="1" dirty="0"/>
              <a:t>Block devices</a:t>
            </a:r>
            <a:r>
              <a:rPr lang="en-US" dirty="0"/>
              <a:t> − A block device is one with which the driver communicates by sending entire blocks of data. For example, Hard disks, USB cameras, Disk-On-Key etc.</a:t>
            </a:r>
          </a:p>
          <a:p>
            <a:pPr lvl="1"/>
            <a:r>
              <a:rPr lang="en-US" b="1" dirty="0"/>
              <a:t>Character devices</a:t>
            </a:r>
            <a:r>
              <a:rPr lang="en-US" dirty="0"/>
              <a:t> − A character device is one with which the driver communicates by sending and receiving single characters (bytes, octets). For example, serial ports, parallel ports, sounds cards </a:t>
            </a:r>
            <a:r>
              <a:rPr lang="en-US" dirty="0" smtClean="0"/>
              <a:t>etc.</a:t>
            </a:r>
            <a:endParaRPr lang="en-US" dirty="0"/>
          </a:p>
          <a:p>
            <a:endParaRPr lang="en-US" dirty="0"/>
          </a:p>
        </p:txBody>
      </p:sp>
    </p:spTree>
    <p:extLst>
      <p:ext uri="{BB962C8B-B14F-4D97-AF65-F5344CB8AC3E}">
        <p14:creationId xmlns:p14="http://schemas.microsoft.com/office/powerpoint/2010/main" val="265873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 </a:t>
            </a:r>
            <a:r>
              <a:rPr lang="en-US" b="1" dirty="0" smtClean="0"/>
              <a:t>Controllers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Device </a:t>
            </a:r>
            <a:r>
              <a:rPr lang="en-US" b="1" dirty="0"/>
              <a:t>drivers </a:t>
            </a:r>
            <a:r>
              <a:rPr lang="en-US" dirty="0"/>
              <a:t>are software modules that can be plugged into an OS to handle a particular device. Operating System takes help from device drivers to handle all I/O devices.</a:t>
            </a:r>
          </a:p>
          <a:p>
            <a:r>
              <a:rPr lang="en-US" dirty="0"/>
              <a:t>The </a:t>
            </a:r>
            <a:r>
              <a:rPr lang="en-US" b="1" dirty="0"/>
              <a:t>Device Controller</a:t>
            </a:r>
            <a:r>
              <a:rPr lang="en-US" dirty="0"/>
              <a:t> works like an </a:t>
            </a:r>
            <a:r>
              <a:rPr lang="en-US" b="1" dirty="0"/>
              <a:t>interface</a:t>
            </a:r>
            <a:r>
              <a:rPr lang="en-US" dirty="0"/>
              <a:t> between a device and a device driver. I/O units (Keyboard, mouse, printer, etc.) typically consist of a mechanical component and an electronic component where electronic component is called the device controller.</a:t>
            </a:r>
          </a:p>
          <a:p>
            <a:r>
              <a:rPr lang="en-US" dirty="0"/>
              <a:t>There is always a device controller and a device driver for each device to communicate with the Operating Systems. A device controller may be able to handle multiple devices. As an interface its main task is to convert serial bit stream to block of bytes, perform error correction as necessary.</a:t>
            </a:r>
          </a:p>
          <a:p>
            <a:r>
              <a:rPr lang="en-US" dirty="0"/>
              <a:t>Any device connected to the computer is connected by a plug and socket, and the socket is connected to a device controller. Following is a model for connecting the CPU, memory, controllers, and I/O devices where CPU and device controllers all use a common bus for communication</a:t>
            </a:r>
            <a:r>
              <a:rPr lang="en-US" dirty="0" smtClean="0"/>
              <a:t>.</a:t>
            </a:r>
            <a:endParaRPr lang="en-US" dirty="0"/>
          </a:p>
        </p:txBody>
      </p:sp>
    </p:spTree>
    <p:extLst>
      <p:ext uri="{BB962C8B-B14F-4D97-AF65-F5344CB8AC3E}">
        <p14:creationId xmlns:p14="http://schemas.microsoft.com/office/powerpoint/2010/main" val="16926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Device controllers</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987" y="1918741"/>
            <a:ext cx="8199620" cy="3567659"/>
          </a:xfrm>
        </p:spPr>
      </p:pic>
    </p:spTree>
    <p:extLst>
      <p:ext uri="{BB962C8B-B14F-4D97-AF65-F5344CB8AC3E}">
        <p14:creationId xmlns:p14="http://schemas.microsoft.com/office/powerpoint/2010/main" val="208944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Synchronous vs asynchronous </a:t>
            </a:r>
            <a:r>
              <a:rPr lang="en-US" b="1" dirty="0" smtClean="0"/>
              <a:t>I/O</a:t>
            </a:r>
            <a:endParaRPr lang="en-US" dirty="0"/>
          </a:p>
        </p:txBody>
      </p:sp>
      <p:sp>
        <p:nvSpPr>
          <p:cNvPr id="3" name="Content Placeholder 2"/>
          <p:cNvSpPr>
            <a:spLocks noGrp="1"/>
          </p:cNvSpPr>
          <p:nvPr>
            <p:ph idx="1"/>
          </p:nvPr>
        </p:nvSpPr>
        <p:spPr/>
        <p:txBody>
          <a:bodyPr>
            <a:normAutofit fontScale="92500"/>
          </a:bodyPr>
          <a:lstStyle/>
          <a:p>
            <a:r>
              <a:rPr lang="en-US" b="1" dirty="0" smtClean="0"/>
              <a:t>Synchronous </a:t>
            </a:r>
            <a:r>
              <a:rPr lang="en-US" b="1" dirty="0"/>
              <a:t>I/O</a:t>
            </a:r>
            <a:r>
              <a:rPr lang="en-US" dirty="0"/>
              <a:t> − In this scheme CPU execution waits while I/O proceeds</a:t>
            </a:r>
          </a:p>
          <a:p>
            <a:r>
              <a:rPr lang="en-US" b="1" dirty="0"/>
              <a:t>Asynchronous I/O</a:t>
            </a:r>
            <a:r>
              <a:rPr lang="en-US" dirty="0"/>
              <a:t> − I/O proceeds concurrently with CPU </a:t>
            </a:r>
            <a:r>
              <a:rPr lang="en-US" dirty="0" smtClean="0"/>
              <a:t>execution</a:t>
            </a:r>
          </a:p>
          <a:p>
            <a:pPr marL="0" indent="0">
              <a:buNone/>
            </a:pPr>
            <a:endParaRPr lang="en-US" dirty="0"/>
          </a:p>
          <a:p>
            <a:pPr marL="0" indent="0">
              <a:buNone/>
            </a:pPr>
            <a:r>
              <a:rPr lang="en-US" b="1" dirty="0"/>
              <a:t>Communication to I/O Devices</a:t>
            </a:r>
          </a:p>
          <a:p>
            <a:r>
              <a:rPr lang="en-US" dirty="0"/>
              <a:t>The CPU must have a way to pass information to and from an I/O device. There are three approaches available to communicate with the CPU and Device.</a:t>
            </a:r>
          </a:p>
          <a:p>
            <a:pPr lvl="1"/>
            <a:r>
              <a:rPr lang="en-US" dirty="0"/>
              <a:t>Special Instruction I/O</a:t>
            </a:r>
          </a:p>
          <a:p>
            <a:pPr lvl="1"/>
            <a:r>
              <a:rPr lang="en-US" dirty="0"/>
              <a:t>Memory-mapped I/O</a:t>
            </a:r>
          </a:p>
          <a:p>
            <a:pPr lvl="1"/>
            <a:r>
              <a:rPr lang="en-US" dirty="0"/>
              <a:t>Direct memory access (DMA)</a:t>
            </a:r>
          </a:p>
          <a:p>
            <a:endParaRPr lang="en-US" dirty="0"/>
          </a:p>
        </p:txBody>
      </p:sp>
    </p:spTree>
    <p:extLst>
      <p:ext uri="{BB962C8B-B14F-4D97-AF65-F5344CB8AC3E}">
        <p14:creationId xmlns:p14="http://schemas.microsoft.com/office/powerpoint/2010/main" val="45868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sz="2000" b="1" dirty="0" smtClean="0"/>
              <a:t>Special </a:t>
            </a:r>
            <a:r>
              <a:rPr lang="en-US" sz="2000" b="1" dirty="0"/>
              <a:t>Instruction </a:t>
            </a:r>
            <a:r>
              <a:rPr lang="en-US" sz="2000" b="1" dirty="0" smtClean="0"/>
              <a:t>I/O</a:t>
            </a:r>
            <a:endParaRPr lang="en-US" sz="2000" dirty="0"/>
          </a:p>
        </p:txBody>
      </p:sp>
      <p:sp>
        <p:nvSpPr>
          <p:cNvPr id="3" name="Content Placeholder 2"/>
          <p:cNvSpPr>
            <a:spLocks noGrp="1"/>
          </p:cNvSpPr>
          <p:nvPr>
            <p:ph idx="1"/>
          </p:nvPr>
        </p:nvSpPr>
        <p:spPr/>
        <p:txBody>
          <a:bodyPr/>
          <a:lstStyle/>
          <a:p>
            <a:r>
              <a:rPr lang="en-US" dirty="0" smtClean="0"/>
              <a:t>This </a:t>
            </a:r>
            <a:r>
              <a:rPr lang="en-US" dirty="0"/>
              <a:t>uses CPU instructions that are specifically made for controlling I/O devices. These instructions typically allow data to be sent to an I/O device or read from an I/O device.</a:t>
            </a:r>
          </a:p>
          <a:p>
            <a:r>
              <a:rPr lang="en-US" b="1" dirty="0"/>
              <a:t>Memory-mapped I/O</a:t>
            </a:r>
          </a:p>
          <a:p>
            <a:r>
              <a:rPr lang="en-US" dirty="0"/>
              <a:t>When using memory-mapped I/O, the same address space is shared by memory and I/O devices. The device is connected directly to certain main memory locations so that I/O device can transfer block of data to/from memory without going through CPU.</a:t>
            </a:r>
          </a:p>
          <a:p>
            <a:endParaRPr lang="en-US" dirty="0"/>
          </a:p>
        </p:txBody>
      </p:sp>
    </p:spTree>
    <p:extLst>
      <p:ext uri="{BB962C8B-B14F-4D97-AF65-F5344CB8AC3E}">
        <p14:creationId xmlns:p14="http://schemas.microsoft.com/office/powerpoint/2010/main" val="36044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829" y="1813810"/>
            <a:ext cx="7435121" cy="4601980"/>
          </a:xfrm>
        </p:spPr>
      </p:pic>
    </p:spTree>
    <p:extLst>
      <p:ext uri="{BB962C8B-B14F-4D97-AF65-F5344CB8AC3E}">
        <p14:creationId xmlns:p14="http://schemas.microsoft.com/office/powerpoint/2010/main" val="330128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p:txBody>
          <a:bodyPr>
            <a:normAutofit/>
          </a:bodyPr>
          <a:lstStyle/>
          <a:p>
            <a:r>
              <a:rPr lang="en-US" dirty="0"/>
              <a:t>While using memory mapped IO, OS allocates buffer in memory and informs I/O device to use that buffer to send data to the CPU. I/O device operates asynchronously with CPU, interrupts CPU when finished.</a:t>
            </a:r>
          </a:p>
          <a:p>
            <a:r>
              <a:rPr lang="en-US" dirty="0"/>
              <a:t>The advantage to this method is that every instruction which can access memory can be used to manipulate an I/O device. Memory mapped IO is used for most high-speed I/O devices like disks, communication interfaces</a:t>
            </a:r>
            <a:r>
              <a:rPr lang="en-US" dirty="0" smtClean="0"/>
              <a:t>.</a:t>
            </a:r>
            <a:endParaRPr lang="en-US" dirty="0"/>
          </a:p>
        </p:txBody>
      </p:sp>
    </p:spTree>
    <p:extLst>
      <p:ext uri="{BB962C8B-B14F-4D97-AF65-F5344CB8AC3E}">
        <p14:creationId xmlns:p14="http://schemas.microsoft.com/office/powerpoint/2010/main" val="4182517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919</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Input/Output Device Management</vt:lpstr>
      <vt:lpstr>Device management</vt:lpstr>
      <vt:lpstr>Categories of I/O devices</vt:lpstr>
      <vt:lpstr>Device Controllers</vt:lpstr>
      <vt:lpstr>Device controllers</vt:lpstr>
      <vt:lpstr>Synchronous vs asynchronous I/O</vt:lpstr>
      <vt:lpstr> Special Instruction I/O</vt:lpstr>
      <vt:lpstr>Cont’d</vt:lpstr>
      <vt:lpstr>Cont’d</vt:lpstr>
      <vt:lpstr>Direct Memory Access (DMA)</vt:lpstr>
      <vt:lpstr>DMA</vt:lpstr>
      <vt:lpstr>DMA</vt:lpstr>
      <vt:lpstr>Polling vs Interrupts I/O</vt:lpstr>
      <vt:lpstr>Polling I/O</vt:lpstr>
      <vt:lpstr>Interrupts 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MISD LAB 2</dc:creator>
  <cp:lastModifiedBy>MISD LAB 2</cp:lastModifiedBy>
  <cp:revision>35</cp:revision>
  <dcterms:created xsi:type="dcterms:W3CDTF">2023-11-09T13:43:09Z</dcterms:created>
  <dcterms:modified xsi:type="dcterms:W3CDTF">2023-11-18T09:46:20Z</dcterms:modified>
</cp:coreProperties>
</file>