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8"/>
  </p:notesMasterIdLst>
  <p:sldIdLst>
    <p:sldId id="256" r:id="rId2"/>
    <p:sldId id="281" r:id="rId3"/>
    <p:sldId id="292" r:id="rId4"/>
    <p:sldId id="294" r:id="rId5"/>
    <p:sldId id="283" r:id="rId6"/>
    <p:sldId id="258" r:id="rId7"/>
    <p:sldId id="314" r:id="rId8"/>
    <p:sldId id="259" r:id="rId9"/>
    <p:sldId id="260" r:id="rId10"/>
    <p:sldId id="262" r:id="rId11"/>
    <p:sldId id="263" r:id="rId12"/>
    <p:sldId id="264" r:id="rId13"/>
    <p:sldId id="265" r:id="rId14"/>
    <p:sldId id="267" r:id="rId15"/>
    <p:sldId id="295" r:id="rId16"/>
    <p:sldId id="268" r:id="rId17"/>
    <p:sldId id="315" r:id="rId18"/>
    <p:sldId id="270" r:id="rId19"/>
    <p:sldId id="271" r:id="rId20"/>
    <p:sldId id="272" r:id="rId21"/>
    <p:sldId id="273" r:id="rId22"/>
    <p:sldId id="274" r:id="rId23"/>
    <p:sldId id="275" r:id="rId24"/>
    <p:sldId id="276" r:id="rId25"/>
    <p:sldId id="277" r:id="rId26"/>
    <p:sldId id="278" r:id="rId27"/>
    <p:sldId id="279" r:id="rId28"/>
    <p:sldId id="280" r:id="rId29"/>
    <p:sldId id="297" r:id="rId30"/>
    <p:sldId id="329" r:id="rId31"/>
    <p:sldId id="331" r:id="rId32"/>
    <p:sldId id="330" r:id="rId33"/>
    <p:sldId id="298" r:id="rId34"/>
    <p:sldId id="301" r:id="rId35"/>
    <p:sldId id="302" r:id="rId36"/>
    <p:sldId id="304" r:id="rId37"/>
    <p:sldId id="311" r:id="rId38"/>
    <p:sldId id="332" r:id="rId39"/>
    <p:sldId id="334" r:id="rId40"/>
    <p:sldId id="333" r:id="rId41"/>
    <p:sldId id="335" r:id="rId42"/>
    <p:sldId id="336" r:id="rId43"/>
    <p:sldId id="337" r:id="rId44"/>
    <p:sldId id="338" r:id="rId45"/>
    <p:sldId id="339" r:id="rId46"/>
    <p:sldId id="340" r:id="rId47"/>
    <p:sldId id="284" r:id="rId48"/>
    <p:sldId id="317" r:id="rId49"/>
    <p:sldId id="318" r:id="rId50"/>
    <p:sldId id="328" r:id="rId51"/>
    <p:sldId id="319" r:id="rId52"/>
    <p:sldId id="320" r:id="rId53"/>
    <p:sldId id="321" r:id="rId54"/>
    <p:sldId id="322" r:id="rId55"/>
    <p:sldId id="323" r:id="rId56"/>
    <p:sldId id="324" r:id="rId57"/>
    <p:sldId id="325" r:id="rId58"/>
    <p:sldId id="326" r:id="rId59"/>
    <p:sldId id="327" r:id="rId60"/>
    <p:sldId id="316" r:id="rId61"/>
    <p:sldId id="313" r:id="rId62"/>
    <p:sldId id="285" r:id="rId63"/>
    <p:sldId id="286" r:id="rId64"/>
    <p:sldId id="287" r:id="rId65"/>
    <p:sldId id="288" r:id="rId66"/>
    <p:sldId id="289" r:id="rId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523" autoAdjust="0"/>
    <p:restoredTop sz="94660"/>
  </p:normalViewPr>
  <p:slideViewPr>
    <p:cSldViewPr>
      <p:cViewPr varScale="1">
        <p:scale>
          <a:sx n="69" d="100"/>
          <a:sy n="69" d="100"/>
        </p:scale>
        <p:origin x="216"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7BEFE9-E60E-4007-94B7-9B333A7C4D4F}" type="datetimeFigureOut">
              <a:rPr lang="en-US" smtClean="0"/>
              <a:t>1/28/2024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AA7726-1F34-4921-B66B-FF8EC6ACC345}" type="slidenum">
              <a:rPr lang="en-US" smtClean="0"/>
              <a:t>‹#›</a:t>
            </a:fld>
            <a:endParaRPr lang="en-US"/>
          </a:p>
        </p:txBody>
      </p:sp>
    </p:spTree>
    <p:extLst>
      <p:ext uri="{BB962C8B-B14F-4D97-AF65-F5344CB8AC3E}">
        <p14:creationId xmlns:p14="http://schemas.microsoft.com/office/powerpoint/2010/main" val="571943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summary, use cases are a powerful tool in the system development environment, providing a user-centric perspective that guides the development process from requirements elicitation through design, implementation, testing, and beyond. They contribute to a better understanding of the system's purpose and functionality, ultimately leading to the creation of systems that meet the needs and expectations of end users.</a:t>
            </a:r>
            <a:endParaRPr lang="en-US" dirty="0"/>
          </a:p>
        </p:txBody>
      </p:sp>
      <p:sp>
        <p:nvSpPr>
          <p:cNvPr id="4" name="Slide Number Placeholder 3"/>
          <p:cNvSpPr>
            <a:spLocks noGrp="1"/>
          </p:cNvSpPr>
          <p:nvPr>
            <p:ph type="sldNum" sz="quarter" idx="10"/>
          </p:nvPr>
        </p:nvSpPr>
        <p:spPr/>
        <p:txBody>
          <a:bodyPr/>
          <a:lstStyle/>
          <a:p>
            <a:fld id="{9DAA7726-1F34-4921-B66B-FF8EC6ACC345}" type="slidenum">
              <a:rPr lang="en-US" smtClean="0"/>
              <a:t>37</a:t>
            </a:fld>
            <a:endParaRPr lang="en-US"/>
          </a:p>
        </p:txBody>
      </p:sp>
    </p:spTree>
    <p:extLst>
      <p:ext uri="{BB962C8B-B14F-4D97-AF65-F5344CB8AC3E}">
        <p14:creationId xmlns:p14="http://schemas.microsoft.com/office/powerpoint/2010/main" val="3595313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summary, database and application independence are critical for building flexible and adaptable systems. By carefully designing the architecture and utilizing appropriate technologies and practices, system developers can create systems that can evolve with changing requirements, technologies, and business needs.</a:t>
            </a:r>
          </a:p>
        </p:txBody>
      </p:sp>
      <p:sp>
        <p:nvSpPr>
          <p:cNvPr id="4" name="Slide Number Placeholder 3"/>
          <p:cNvSpPr>
            <a:spLocks noGrp="1"/>
          </p:cNvSpPr>
          <p:nvPr>
            <p:ph type="sldNum" sz="quarter" idx="10"/>
          </p:nvPr>
        </p:nvSpPr>
        <p:spPr/>
        <p:txBody>
          <a:bodyPr/>
          <a:lstStyle/>
          <a:p>
            <a:fld id="{9DAA7726-1F34-4921-B66B-FF8EC6ACC345}" type="slidenum">
              <a:rPr lang="en-US" smtClean="0"/>
              <a:t>44</a:t>
            </a:fld>
            <a:endParaRPr lang="en-US"/>
          </a:p>
        </p:txBody>
      </p:sp>
    </p:spTree>
    <p:extLst>
      <p:ext uri="{BB962C8B-B14F-4D97-AF65-F5344CB8AC3E}">
        <p14:creationId xmlns:p14="http://schemas.microsoft.com/office/powerpoint/2010/main" val="3812769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Service-Oriented Architecture (SOA):</a:t>
            </a:r>
            <a:endParaRPr lang="en-US" dirty="0" smtClean="0"/>
          </a:p>
          <a:p>
            <a:pPr lvl="1"/>
            <a:r>
              <a:rPr lang="en-US" dirty="0" smtClean="0"/>
              <a:t>Adopting a service-oriented architecture facilitates the development of independent, modular services that can communicate with each other. This approach supports application independence by isolating the functionality of different services.</a:t>
            </a:r>
          </a:p>
        </p:txBody>
      </p:sp>
      <p:sp>
        <p:nvSpPr>
          <p:cNvPr id="4" name="Slide Number Placeholder 3"/>
          <p:cNvSpPr>
            <a:spLocks noGrp="1"/>
          </p:cNvSpPr>
          <p:nvPr>
            <p:ph type="sldNum" sz="quarter" idx="10"/>
          </p:nvPr>
        </p:nvSpPr>
        <p:spPr/>
        <p:txBody>
          <a:bodyPr/>
          <a:lstStyle/>
          <a:p>
            <a:fld id="{9DAA7726-1F34-4921-B66B-FF8EC6ACC345}" type="slidenum">
              <a:rPr lang="en-US" smtClean="0"/>
              <a:t>46</a:t>
            </a:fld>
            <a:endParaRPr lang="en-US"/>
          </a:p>
        </p:txBody>
      </p:sp>
    </p:spTree>
    <p:extLst>
      <p:ext uri="{BB962C8B-B14F-4D97-AF65-F5344CB8AC3E}">
        <p14:creationId xmlns:p14="http://schemas.microsoft.com/office/powerpoint/2010/main" val="3834269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3792F2CF-CF15-4ECA-B3FC-C3612070D3E8}" type="datetimeFigureOut">
              <a:rPr lang="en-US" smtClean="0"/>
              <a:pPr/>
              <a:t>1/28/2024</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C6884BE3-E054-4640-B86C-58A1130D256A}"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792F2CF-CF15-4ECA-B3FC-C3612070D3E8}" type="datetimeFigureOut">
              <a:rPr lang="en-US" smtClean="0"/>
              <a:pPr/>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84BE3-E054-4640-B86C-58A1130D256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792F2CF-CF15-4ECA-B3FC-C3612070D3E8}" type="datetimeFigureOut">
              <a:rPr lang="en-US" smtClean="0"/>
              <a:pPr/>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84BE3-E054-4640-B86C-58A1130D256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792F2CF-CF15-4ECA-B3FC-C3612070D3E8}" type="datetimeFigureOut">
              <a:rPr lang="en-US" smtClean="0"/>
              <a:pPr/>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84BE3-E054-4640-B86C-58A1130D256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792F2CF-CF15-4ECA-B3FC-C3612070D3E8}" type="datetimeFigureOut">
              <a:rPr lang="en-US" smtClean="0"/>
              <a:pPr/>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84BE3-E054-4640-B86C-58A1130D256A}"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792F2CF-CF15-4ECA-B3FC-C3612070D3E8}" type="datetimeFigureOut">
              <a:rPr lang="en-US" smtClean="0"/>
              <a:pPr/>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84BE3-E054-4640-B86C-58A1130D256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792F2CF-CF15-4ECA-B3FC-C3612070D3E8}" type="datetimeFigureOut">
              <a:rPr lang="en-US" smtClean="0"/>
              <a:pPr/>
              <a:t>1/28/2024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884BE3-E054-4640-B86C-58A1130D256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3792F2CF-CF15-4ECA-B3FC-C3612070D3E8}" type="datetimeFigureOut">
              <a:rPr lang="en-US" smtClean="0"/>
              <a:pPr/>
              <a:t>1/28/2024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884BE3-E054-4640-B86C-58A1130D256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3792F2CF-CF15-4ECA-B3FC-C3612070D3E8}" type="datetimeFigureOut">
              <a:rPr lang="en-US" smtClean="0"/>
              <a:pPr/>
              <a:t>1/28/2024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884BE3-E054-4640-B86C-58A1130D256A}"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792F2CF-CF15-4ECA-B3FC-C3612070D3E8}" type="datetimeFigureOut">
              <a:rPr lang="en-US" smtClean="0"/>
              <a:pPr/>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84BE3-E054-4640-B86C-58A1130D256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3792F2CF-CF15-4ECA-B3FC-C3612070D3E8}" type="datetimeFigureOut">
              <a:rPr lang="en-US" smtClean="0"/>
              <a:pPr/>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84BE3-E054-4640-B86C-58A1130D256A}"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3792F2CF-CF15-4ECA-B3FC-C3612070D3E8}" type="datetimeFigureOut">
              <a:rPr lang="en-US" smtClean="0"/>
              <a:pPr/>
              <a:t>1/28/2024</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C6884BE3-E054-4640-B86C-58A1130D256A}"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softwaretestingclass.com/functional-testin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guru99.com/images/1/051719_0618_Prototyping1.pn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hyperlink" Target="https://en.wikipedia.org/wiki/Business_process" TargetMode="External"/><Relationship Id="rId3" Type="http://schemas.openxmlformats.org/officeDocument/2006/relationships/hyperlink" Target="https://en.wikipedia.org/wiki/Software_engineering" TargetMode="External"/><Relationship Id="rId7" Type="http://schemas.openxmlformats.org/officeDocument/2006/relationships/hyperlink" Target="https://en.wikipedia.org/wiki/Requirement" TargetMode="External"/><Relationship Id="rId2" Type="http://schemas.openxmlformats.org/officeDocument/2006/relationships/hyperlink" Target="https://en.wikipedia.org/wiki/Data" TargetMode="External"/><Relationship Id="rId1" Type="http://schemas.openxmlformats.org/officeDocument/2006/relationships/slideLayout" Target="../slideLayouts/slideLayout2.xml"/><Relationship Id="rId6" Type="http://schemas.openxmlformats.org/officeDocument/2006/relationships/hyperlink" Target="https://en.wikipedia.org/wiki/Software_development_process" TargetMode="External"/><Relationship Id="rId5" Type="http://schemas.openxmlformats.org/officeDocument/2006/relationships/hyperlink" Target="https://en.wikipedia.org/wiki/Information_system" TargetMode="External"/><Relationship Id="rId4" Type="http://schemas.openxmlformats.org/officeDocument/2006/relationships/hyperlink" Target="https://en.wikipedia.org/wiki/Data_mode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www.smartdraw.com/use-case-diagram/"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guru99.com/images/MIS/012316_0709_WhatisMISM1.png"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www.guru99.com/images/MIS/012316_0709_WhatisMISM2.jpg"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https://www.guru99.com/mobile-testing.html"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1804416"/>
            <a:ext cx="7406640" cy="1472184"/>
          </a:xfrm>
        </p:spPr>
        <p:txBody>
          <a:bodyPr/>
          <a:lstStyle/>
          <a:p>
            <a:pPr algn="ctr"/>
            <a:r>
              <a:rPr lang="en-US" dirty="0"/>
              <a:t>System Analysis and Design (SAD)</a:t>
            </a:r>
          </a:p>
        </p:txBody>
      </p:sp>
      <p:sp>
        <p:nvSpPr>
          <p:cNvPr id="3" name="Subtitle 2"/>
          <p:cNvSpPr>
            <a:spLocks noGrp="1"/>
          </p:cNvSpPr>
          <p:nvPr>
            <p:ph type="subTitle" idx="1"/>
          </p:nvPr>
        </p:nvSpPr>
        <p:spPr>
          <a:xfrm>
            <a:off x="1432560" y="3505200"/>
            <a:ext cx="7406640" cy="1752600"/>
          </a:xfrm>
        </p:spPr>
        <p:txBody>
          <a:bodyPr/>
          <a:lstStyle/>
          <a:p>
            <a:pPr algn="ctr"/>
            <a:endParaRPr lang="en-US" dirty="0"/>
          </a:p>
        </p:txBody>
      </p:sp>
    </p:spTree>
    <p:extLst>
      <p:ext uri="{BB962C8B-B14F-4D97-AF65-F5344CB8AC3E}">
        <p14:creationId xmlns:p14="http://schemas.microsoft.com/office/powerpoint/2010/main" val="36622242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r>
              <a:rPr lang="en-US" sz="2400" b="1" dirty="0"/>
              <a:t>Phases of Waterfall Model</a:t>
            </a:r>
          </a:p>
        </p:txBody>
      </p:sp>
      <p:sp>
        <p:nvSpPr>
          <p:cNvPr id="3" name="Content Placeholder 2"/>
          <p:cNvSpPr>
            <a:spLocks noGrp="1"/>
          </p:cNvSpPr>
          <p:nvPr>
            <p:ph idx="1"/>
          </p:nvPr>
        </p:nvSpPr>
        <p:spPr>
          <a:xfrm>
            <a:off x="1435608" y="1143000"/>
            <a:ext cx="7498080" cy="5105400"/>
          </a:xfrm>
        </p:spPr>
        <p:txBody>
          <a:bodyPr>
            <a:normAutofit fontScale="77500" lnSpcReduction="20000"/>
          </a:bodyPr>
          <a:lstStyle/>
          <a:p>
            <a:pPr lvl="0"/>
            <a:r>
              <a:rPr lang="en-US" sz="2400" b="1" dirty="0"/>
              <a:t>System Testing</a:t>
            </a:r>
            <a:endParaRPr lang="en-US" sz="2400" dirty="0"/>
          </a:p>
          <a:p>
            <a:pPr marL="82296" indent="0">
              <a:buNone/>
            </a:pPr>
            <a:r>
              <a:rPr lang="en-US" sz="2400" dirty="0"/>
              <a:t>All the units developed in the implementation phase are integrated into a system after testing of each unit. </a:t>
            </a:r>
          </a:p>
          <a:p>
            <a:pPr marL="82296" indent="0">
              <a:buNone/>
            </a:pPr>
            <a:r>
              <a:rPr lang="en-US" sz="2400" dirty="0"/>
              <a:t>In this phase, you test the software to verify that it is built as per the specifications given by the client.</a:t>
            </a:r>
            <a:r>
              <a:rPr lang="en-US" sz="2400" b="1" dirty="0"/>
              <a:t> </a:t>
            </a:r>
          </a:p>
          <a:p>
            <a:pPr lvl="0"/>
            <a:r>
              <a:rPr lang="en-US" sz="2400" b="1" dirty="0"/>
              <a:t>Deployment of system</a:t>
            </a:r>
            <a:endParaRPr lang="en-US" sz="2400" dirty="0"/>
          </a:p>
          <a:p>
            <a:pPr marL="82296" indent="0">
              <a:buNone/>
            </a:pPr>
            <a:r>
              <a:rPr lang="en-US" sz="2400" dirty="0"/>
              <a:t>Once the functional and non-functional testing is done; the product is deployed in the customer environment or released into the market.</a:t>
            </a:r>
          </a:p>
          <a:p>
            <a:pPr marL="82296" indent="0">
              <a:buNone/>
            </a:pPr>
            <a:r>
              <a:rPr lang="en-US" sz="2400" dirty="0">
                <a:hlinkClick r:id="rId2"/>
              </a:rPr>
              <a:t>Functional Testing</a:t>
            </a:r>
            <a:r>
              <a:rPr lang="en-US" sz="2400" dirty="0"/>
              <a:t> is the type of testing done against the business requirements of an application.</a:t>
            </a:r>
          </a:p>
          <a:p>
            <a:pPr marL="82296" indent="0">
              <a:buNone/>
            </a:pPr>
            <a:r>
              <a:rPr lang="en-US" sz="2400" u="sng" dirty="0">
                <a:solidFill>
                  <a:srgbClr val="92D050"/>
                </a:solidFill>
              </a:rPr>
              <a:t>Non-Functional Testing </a:t>
            </a:r>
            <a:r>
              <a:rPr lang="en-US" sz="2400" dirty="0"/>
              <a:t>is the type of testing done against the non functional requirements.</a:t>
            </a:r>
          </a:p>
          <a:p>
            <a:pPr lvl="0"/>
            <a:r>
              <a:rPr lang="en-US" sz="2400" b="1" dirty="0"/>
              <a:t>Maintenance</a:t>
            </a:r>
            <a:endParaRPr lang="en-US" sz="2400" dirty="0"/>
          </a:p>
          <a:p>
            <a:pPr marL="82296" indent="0">
              <a:buNone/>
            </a:pPr>
            <a:r>
              <a:rPr lang="en-US" sz="2400" dirty="0"/>
              <a:t>There are some issues which come up in the client environment. </a:t>
            </a:r>
          </a:p>
          <a:p>
            <a:pPr marL="82296" indent="0">
              <a:buNone/>
            </a:pPr>
            <a:r>
              <a:rPr lang="en-US" sz="2400" dirty="0"/>
              <a:t>To fix those issues, patches are released. </a:t>
            </a:r>
          </a:p>
          <a:p>
            <a:pPr marL="82296" indent="0">
              <a:buNone/>
            </a:pPr>
            <a:r>
              <a:rPr lang="en-US" sz="2400" dirty="0"/>
              <a:t>Also to enhance the product some better versions are released. </a:t>
            </a:r>
          </a:p>
          <a:p>
            <a:pPr marL="82296" indent="0">
              <a:buNone/>
            </a:pPr>
            <a:r>
              <a:rPr lang="en-US" sz="2400" dirty="0"/>
              <a:t>Maintenance is done to deliver these changes in the customer environment.</a:t>
            </a:r>
          </a:p>
        </p:txBody>
      </p:sp>
    </p:spTree>
    <p:extLst>
      <p:ext uri="{BB962C8B-B14F-4D97-AF65-F5344CB8AC3E}">
        <p14:creationId xmlns:p14="http://schemas.microsoft.com/office/powerpoint/2010/main" val="17998618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b="1" dirty="0"/>
              <a:t>Application</a:t>
            </a:r>
            <a:r>
              <a:rPr lang="en-US" sz="2400" dirty="0"/>
              <a:t> </a:t>
            </a:r>
            <a:r>
              <a:rPr lang="en-US" sz="2400" b="1" dirty="0"/>
              <a:t>of Waterfall Model</a:t>
            </a:r>
          </a:p>
        </p:txBody>
      </p:sp>
      <p:sp>
        <p:nvSpPr>
          <p:cNvPr id="3" name="Content Placeholder 2"/>
          <p:cNvSpPr>
            <a:spLocks noGrp="1"/>
          </p:cNvSpPr>
          <p:nvPr>
            <p:ph idx="1"/>
          </p:nvPr>
        </p:nvSpPr>
        <p:spPr>
          <a:xfrm>
            <a:off x="1435608" y="1143000"/>
            <a:ext cx="7498080" cy="5105400"/>
          </a:xfrm>
        </p:spPr>
        <p:txBody>
          <a:bodyPr>
            <a:normAutofit/>
          </a:bodyPr>
          <a:lstStyle/>
          <a:p>
            <a:pPr lvl="0"/>
            <a:r>
              <a:rPr lang="en-US" sz="2000" dirty="0"/>
              <a:t>Requirements are not changing frequently</a:t>
            </a:r>
          </a:p>
          <a:p>
            <a:pPr lvl="0"/>
            <a:r>
              <a:rPr lang="en-US" sz="2000" dirty="0"/>
              <a:t>Application is not complicated and big</a:t>
            </a:r>
          </a:p>
          <a:p>
            <a:pPr lvl="0"/>
            <a:r>
              <a:rPr lang="en-US" sz="2000" dirty="0"/>
              <a:t>Project is short</a:t>
            </a:r>
          </a:p>
          <a:p>
            <a:pPr lvl="0"/>
            <a:r>
              <a:rPr lang="en-US" sz="2000" dirty="0"/>
              <a:t>Requirement is clear</a:t>
            </a:r>
          </a:p>
          <a:p>
            <a:pPr lvl="0"/>
            <a:r>
              <a:rPr lang="en-US" sz="2000" dirty="0"/>
              <a:t>Environment is stable</a:t>
            </a:r>
          </a:p>
          <a:p>
            <a:pPr lvl="0"/>
            <a:r>
              <a:rPr lang="en-US" sz="2000" dirty="0"/>
              <a:t>Technology and tools used are not dynamic and is stable</a:t>
            </a:r>
          </a:p>
          <a:p>
            <a:pPr lvl="0"/>
            <a:r>
              <a:rPr lang="en-US" sz="2000" dirty="0"/>
              <a:t>Resources are available and trained</a:t>
            </a:r>
          </a:p>
          <a:p>
            <a:pPr lvl="0"/>
            <a:endParaRPr lang="en-US" sz="2000" dirty="0"/>
          </a:p>
        </p:txBody>
      </p:sp>
    </p:spTree>
    <p:extLst>
      <p:ext uri="{BB962C8B-B14F-4D97-AF65-F5344CB8AC3E}">
        <p14:creationId xmlns:p14="http://schemas.microsoft.com/office/powerpoint/2010/main" val="31104221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b="1" dirty="0"/>
              <a:t>Advantages</a:t>
            </a:r>
            <a:r>
              <a:rPr lang="en-US" sz="2400" dirty="0"/>
              <a:t> </a:t>
            </a:r>
            <a:r>
              <a:rPr lang="en-US" sz="2400" b="1" dirty="0"/>
              <a:t>of Waterfall Model</a:t>
            </a:r>
          </a:p>
        </p:txBody>
      </p:sp>
      <p:sp>
        <p:nvSpPr>
          <p:cNvPr id="3" name="Content Placeholder 2"/>
          <p:cNvSpPr>
            <a:spLocks noGrp="1"/>
          </p:cNvSpPr>
          <p:nvPr>
            <p:ph idx="1"/>
          </p:nvPr>
        </p:nvSpPr>
        <p:spPr>
          <a:xfrm>
            <a:off x="1435608" y="1143000"/>
            <a:ext cx="7498080" cy="5105400"/>
          </a:xfrm>
        </p:spPr>
        <p:txBody>
          <a:bodyPr>
            <a:normAutofit/>
          </a:bodyPr>
          <a:lstStyle/>
          <a:p>
            <a:pPr lvl="0"/>
            <a:r>
              <a:rPr lang="en-US" sz="2000" dirty="0"/>
              <a:t>Simple and easy to understand and use</a:t>
            </a:r>
          </a:p>
          <a:p>
            <a:pPr lvl="0"/>
            <a:r>
              <a:rPr lang="en-US" sz="2000" dirty="0"/>
              <a:t>Easy to manage due to the rigidity of the model. Each phase has specific deliverables and a review process.</a:t>
            </a:r>
          </a:p>
          <a:p>
            <a:pPr lvl="0"/>
            <a:r>
              <a:rPr lang="en-US" sz="2000" dirty="0"/>
              <a:t>Phases are processed and completed one at a time.</a:t>
            </a:r>
          </a:p>
          <a:p>
            <a:pPr lvl="0"/>
            <a:r>
              <a:rPr lang="en-US" sz="2000" dirty="0"/>
              <a:t>Works well for smaller projects where requirements are very well understood.</a:t>
            </a:r>
          </a:p>
          <a:p>
            <a:pPr lvl="0"/>
            <a:r>
              <a:rPr lang="en-US" sz="2000" dirty="0"/>
              <a:t>Clearly defined stages.</a:t>
            </a:r>
          </a:p>
          <a:p>
            <a:pPr lvl="0"/>
            <a:r>
              <a:rPr lang="en-US" sz="2000" dirty="0"/>
              <a:t>Well understood milestones.</a:t>
            </a:r>
          </a:p>
          <a:p>
            <a:pPr lvl="0"/>
            <a:r>
              <a:rPr lang="en-US" sz="2000" dirty="0"/>
              <a:t>Easy to arrange tasks.</a:t>
            </a:r>
          </a:p>
          <a:p>
            <a:pPr lvl="0"/>
            <a:r>
              <a:rPr lang="en-US" sz="2000" dirty="0"/>
              <a:t>Process and results are well documented.</a:t>
            </a:r>
          </a:p>
          <a:p>
            <a:pPr marL="82296" indent="0">
              <a:buNone/>
            </a:pPr>
            <a:endParaRPr lang="en-US" sz="2000" dirty="0"/>
          </a:p>
        </p:txBody>
      </p:sp>
    </p:spTree>
    <p:extLst>
      <p:ext uri="{BB962C8B-B14F-4D97-AF65-F5344CB8AC3E}">
        <p14:creationId xmlns:p14="http://schemas.microsoft.com/office/powerpoint/2010/main" val="33669799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944562"/>
          </a:xfrm>
        </p:spPr>
        <p:txBody>
          <a:bodyPr>
            <a:noAutofit/>
          </a:bodyPr>
          <a:lstStyle/>
          <a:p>
            <a:r>
              <a:rPr lang="en-US" sz="2400" b="1" dirty="0"/>
              <a:t/>
            </a:r>
            <a:br>
              <a:rPr lang="en-US" sz="2400" b="1" dirty="0"/>
            </a:br>
            <a:r>
              <a:rPr lang="en-US" sz="2400" b="1" dirty="0"/>
              <a:t>Disadvantages</a:t>
            </a:r>
            <a:r>
              <a:rPr lang="en-US" sz="2400" dirty="0"/>
              <a:t> </a:t>
            </a:r>
            <a:r>
              <a:rPr lang="en-US" sz="2400" b="1" dirty="0"/>
              <a:t>of Waterfall Model</a:t>
            </a:r>
          </a:p>
        </p:txBody>
      </p:sp>
      <p:sp>
        <p:nvSpPr>
          <p:cNvPr id="3" name="Content Placeholder 2"/>
          <p:cNvSpPr>
            <a:spLocks noGrp="1"/>
          </p:cNvSpPr>
          <p:nvPr>
            <p:ph idx="1"/>
          </p:nvPr>
        </p:nvSpPr>
        <p:spPr>
          <a:xfrm>
            <a:off x="1435608" y="1447800"/>
            <a:ext cx="7498080" cy="5029200"/>
          </a:xfrm>
        </p:spPr>
        <p:txBody>
          <a:bodyPr>
            <a:normAutofit/>
          </a:bodyPr>
          <a:lstStyle/>
          <a:p>
            <a:pPr lvl="0"/>
            <a:r>
              <a:rPr lang="en-US" sz="2000" dirty="0"/>
              <a:t>No working software is produced until late during the life cycle.</a:t>
            </a:r>
          </a:p>
          <a:p>
            <a:pPr lvl="0"/>
            <a:r>
              <a:rPr lang="en-US" sz="2000" dirty="0"/>
              <a:t>High amounts of risk and uncertainty.</a:t>
            </a:r>
          </a:p>
          <a:p>
            <a:pPr lvl="0"/>
            <a:r>
              <a:rPr lang="en-US" sz="2000" dirty="0"/>
              <a:t>Not a good model for complex and object-oriented projects.</a:t>
            </a:r>
          </a:p>
          <a:p>
            <a:pPr lvl="0"/>
            <a:r>
              <a:rPr lang="en-US" sz="2000" dirty="0"/>
              <a:t>Poor model for long and ongoing projects.</a:t>
            </a:r>
          </a:p>
          <a:p>
            <a:pPr lvl="0"/>
            <a:r>
              <a:rPr lang="en-US" sz="2000" dirty="0"/>
              <a:t>Not suitable for the projects where requirements are at a moderate to high risk of changing. So, risk and uncertainty is high with this process model.</a:t>
            </a:r>
          </a:p>
          <a:p>
            <a:pPr lvl="0"/>
            <a:r>
              <a:rPr lang="en-US" sz="2000" dirty="0"/>
              <a:t>It is difficult to measure progress within stages.</a:t>
            </a:r>
          </a:p>
          <a:p>
            <a:pPr lvl="0"/>
            <a:r>
              <a:rPr lang="en-US" sz="2000" dirty="0"/>
              <a:t>Cannot accommodate changing requirements.</a:t>
            </a:r>
          </a:p>
          <a:p>
            <a:pPr lvl="0"/>
            <a:r>
              <a:rPr lang="en-US" sz="2000" dirty="0"/>
              <a:t>Adjusting scope during the life cycle can end a project.</a:t>
            </a:r>
          </a:p>
          <a:p>
            <a:pPr lvl="0"/>
            <a:r>
              <a:rPr lang="en-US" sz="2000" dirty="0"/>
              <a:t>Integration is done as a "big-bang. at the very end, which doesn't allow identifying any technological or business bottleneck or challenges early.</a:t>
            </a:r>
          </a:p>
        </p:txBody>
      </p:sp>
    </p:spTree>
    <p:extLst>
      <p:ext uri="{BB962C8B-B14F-4D97-AF65-F5344CB8AC3E}">
        <p14:creationId xmlns:p14="http://schemas.microsoft.com/office/powerpoint/2010/main" val="28843456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lgn="ctr"/>
            <a:r>
              <a:rPr lang="en-US" sz="2400" b="1" dirty="0">
                <a:effectLst/>
              </a:rPr>
              <a:t> </a:t>
            </a:r>
            <a:r>
              <a:rPr lang="en-US" sz="2400" b="1" dirty="0">
                <a:effectLst>
                  <a:outerShdw blurRad="38100" dist="38100" dir="2700000" algn="tl">
                    <a:srgbClr val="000000">
                      <a:alpha val="43137"/>
                    </a:srgbClr>
                  </a:outerShdw>
                </a:effectLst>
              </a:rPr>
              <a:t>Prototype Model</a:t>
            </a:r>
          </a:p>
        </p:txBody>
      </p:sp>
      <p:sp>
        <p:nvSpPr>
          <p:cNvPr id="3" name="Content Placeholder 2"/>
          <p:cNvSpPr>
            <a:spLocks noGrp="1"/>
          </p:cNvSpPr>
          <p:nvPr>
            <p:ph idx="1"/>
          </p:nvPr>
        </p:nvSpPr>
        <p:spPr>
          <a:xfrm>
            <a:off x="1435608" y="1143000"/>
            <a:ext cx="7498080" cy="5105400"/>
          </a:xfrm>
        </p:spPr>
        <p:txBody>
          <a:bodyPr>
            <a:normAutofit/>
          </a:bodyPr>
          <a:lstStyle/>
          <a:p>
            <a:pPr marL="82296" indent="0">
              <a:buNone/>
            </a:pPr>
            <a:r>
              <a:rPr lang="en-US" sz="2000" dirty="0"/>
              <a:t>What is Software Prototyping?</a:t>
            </a:r>
            <a:endParaRPr lang="en-US" sz="2000" b="1" dirty="0"/>
          </a:p>
          <a:p>
            <a:pPr marL="82296" indent="0">
              <a:buNone/>
            </a:pPr>
            <a:r>
              <a:rPr lang="en-US" sz="2000" dirty="0"/>
              <a:t>Prototype is a working model of software with some limited functionality. </a:t>
            </a:r>
          </a:p>
          <a:p>
            <a:pPr marL="82296" indent="0">
              <a:buNone/>
            </a:pPr>
            <a:r>
              <a:rPr lang="en-US" sz="2000" dirty="0"/>
              <a:t>Prototyping is used to allow the users evaluate developer proposals and try them out before implementation. </a:t>
            </a:r>
          </a:p>
          <a:p>
            <a:pPr marL="82296" indent="0">
              <a:buNone/>
            </a:pPr>
            <a:r>
              <a:rPr lang="en-US" sz="2000" dirty="0"/>
              <a:t>Software prototyping model works best in scenarios where the project's requirement are not known. </a:t>
            </a:r>
          </a:p>
          <a:p>
            <a:pPr marL="82296" indent="0">
              <a:buNone/>
            </a:pPr>
            <a:endParaRPr lang="en-US" sz="2000" dirty="0"/>
          </a:p>
        </p:txBody>
      </p:sp>
    </p:spTree>
    <p:extLst>
      <p:ext uri="{BB962C8B-B14F-4D97-AF65-F5344CB8AC3E}">
        <p14:creationId xmlns:p14="http://schemas.microsoft.com/office/powerpoint/2010/main" val="12196797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effectLst/>
              </a:rPr>
              <a:t>Illustration of the different phases of the Prototype Model</a:t>
            </a:r>
            <a:endParaRPr lang="en-US" sz="2800" b="1" dirty="0"/>
          </a:p>
        </p:txBody>
      </p:sp>
      <p:sp>
        <p:nvSpPr>
          <p:cNvPr id="4" name="Content Placeholder 3"/>
          <p:cNvSpPr>
            <a:spLocks noGrp="1"/>
          </p:cNvSpPr>
          <p:nvPr>
            <p:ph idx="1"/>
          </p:nvPr>
        </p:nvSpPr>
        <p:spPr/>
        <p:txBody>
          <a:bodyPr/>
          <a:lstStyle/>
          <a:p>
            <a:r>
              <a:rPr lang="en-US" dirty="0" smtClean="0"/>
              <a:t>.</a:t>
            </a:r>
            <a:endParaRPr lang="en-US" dirty="0"/>
          </a:p>
        </p:txBody>
      </p:sp>
      <p:pic>
        <p:nvPicPr>
          <p:cNvPr id="5" name="Picture 4" descr="https://www.guru99.com/images/1/051719_0618_Prototyping1.png">
            <a:hlinkClick r:id="rId2"/>
          </p:cNvPr>
          <p:cNvPicPr/>
          <p:nvPr/>
        </p:nvPicPr>
        <p:blipFill>
          <a:blip r:embed="rId3"/>
          <a:srcRect/>
          <a:stretch>
            <a:fillRect/>
          </a:stretch>
        </p:blipFill>
        <p:spPr bwMode="auto">
          <a:xfrm>
            <a:off x="1066800" y="2347912"/>
            <a:ext cx="7886700" cy="2162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r>
              <a:rPr lang="en-US" sz="2400" b="1" dirty="0">
                <a:effectLst/>
              </a:rPr>
              <a:t>Phases of Software Prototype Model</a:t>
            </a:r>
          </a:p>
        </p:txBody>
      </p:sp>
      <p:sp>
        <p:nvSpPr>
          <p:cNvPr id="3" name="Content Placeholder 2"/>
          <p:cNvSpPr>
            <a:spLocks noGrp="1"/>
          </p:cNvSpPr>
          <p:nvPr>
            <p:ph idx="1"/>
          </p:nvPr>
        </p:nvSpPr>
        <p:spPr>
          <a:xfrm>
            <a:off x="1435608" y="1066800"/>
            <a:ext cx="7498080" cy="5181600"/>
          </a:xfrm>
        </p:spPr>
        <p:txBody>
          <a:bodyPr>
            <a:normAutofit lnSpcReduction="10000"/>
          </a:bodyPr>
          <a:lstStyle/>
          <a:p>
            <a:r>
              <a:rPr lang="en-US" sz="2000" b="1" dirty="0"/>
              <a:t>Step 1: Requirements gathering and analysis</a:t>
            </a:r>
            <a:endParaRPr lang="en-US" sz="2000" dirty="0"/>
          </a:p>
          <a:p>
            <a:pPr>
              <a:buNone/>
            </a:pPr>
            <a:r>
              <a:rPr lang="en-US" sz="2000" dirty="0"/>
              <a:t>     A prototyping model starts with requirement analysis. </a:t>
            </a:r>
          </a:p>
          <a:p>
            <a:pPr>
              <a:buNone/>
            </a:pPr>
            <a:r>
              <a:rPr lang="en-US" sz="2000" dirty="0"/>
              <a:t>    In this phase, the requirements of the system are defined in detail. </a:t>
            </a:r>
          </a:p>
          <a:p>
            <a:pPr>
              <a:buNone/>
            </a:pPr>
            <a:r>
              <a:rPr lang="en-US" sz="2000" dirty="0"/>
              <a:t>    During the process, the users of the system are interviewed to know what is their expectation from the system.</a:t>
            </a:r>
          </a:p>
          <a:p>
            <a:r>
              <a:rPr lang="en-US" sz="2000" b="1" dirty="0"/>
              <a:t>Step 2: Quick design</a:t>
            </a:r>
            <a:endParaRPr lang="en-US" sz="2000" dirty="0"/>
          </a:p>
          <a:p>
            <a:pPr>
              <a:buNone/>
            </a:pPr>
            <a:r>
              <a:rPr lang="en-US" sz="2000" dirty="0"/>
              <a:t>     The second phase is a preliminary design or a quick design. In this stage, a simple design of the system is created. </a:t>
            </a:r>
          </a:p>
          <a:p>
            <a:pPr>
              <a:buNone/>
            </a:pPr>
            <a:r>
              <a:rPr lang="en-US" sz="2000" dirty="0"/>
              <a:t>    However, it is not a complete design. It gives a brief idea of the system to the user. The quick design helps in developing the prototype.</a:t>
            </a:r>
          </a:p>
          <a:p>
            <a:r>
              <a:rPr lang="en-US" sz="2000" b="1" dirty="0"/>
              <a:t>Step 3: Build a Prototype</a:t>
            </a:r>
            <a:endParaRPr lang="en-US" sz="2000" dirty="0"/>
          </a:p>
          <a:p>
            <a:pPr>
              <a:buNone/>
            </a:pPr>
            <a:r>
              <a:rPr lang="en-US" sz="2000" dirty="0"/>
              <a:t>    In this phase, an actual prototype is designed based on the information gathered from quick design. </a:t>
            </a:r>
          </a:p>
          <a:p>
            <a:pPr>
              <a:buNone/>
            </a:pPr>
            <a:r>
              <a:rPr lang="en-US" sz="2000" dirty="0"/>
              <a:t>    It is a small working model of the required system.</a:t>
            </a:r>
          </a:p>
          <a:p>
            <a:pPr>
              <a:buNone/>
            </a:pPr>
            <a:endParaRPr lang="en-US" sz="2000" dirty="0"/>
          </a:p>
          <a:p>
            <a:pPr marL="82296" indent="0">
              <a:buNone/>
            </a:pPr>
            <a:endParaRPr lang="en-US" sz="2000" dirty="0"/>
          </a:p>
        </p:txBody>
      </p:sp>
    </p:spTree>
    <p:extLst>
      <p:ext uri="{BB962C8B-B14F-4D97-AF65-F5344CB8AC3E}">
        <p14:creationId xmlns:p14="http://schemas.microsoft.com/office/powerpoint/2010/main" val="15662975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r>
              <a:rPr lang="en-US" sz="2400" b="1" dirty="0">
                <a:effectLst/>
              </a:rPr>
              <a:t>Phases of Software Prototype Model</a:t>
            </a:r>
          </a:p>
        </p:txBody>
      </p:sp>
      <p:sp>
        <p:nvSpPr>
          <p:cNvPr id="3" name="Content Placeholder 2"/>
          <p:cNvSpPr>
            <a:spLocks noGrp="1"/>
          </p:cNvSpPr>
          <p:nvPr>
            <p:ph idx="1"/>
          </p:nvPr>
        </p:nvSpPr>
        <p:spPr>
          <a:xfrm>
            <a:off x="1435608" y="1066800"/>
            <a:ext cx="7498080" cy="5181600"/>
          </a:xfrm>
        </p:spPr>
        <p:txBody>
          <a:bodyPr>
            <a:normAutofit fontScale="92500" lnSpcReduction="20000"/>
          </a:bodyPr>
          <a:lstStyle/>
          <a:p>
            <a:r>
              <a:rPr lang="en-US" sz="2000" b="1" dirty="0"/>
              <a:t>Step 4: Initial user evaluation</a:t>
            </a:r>
            <a:endParaRPr lang="en-US" sz="2000" dirty="0"/>
          </a:p>
          <a:p>
            <a:pPr>
              <a:buNone/>
            </a:pPr>
            <a:r>
              <a:rPr lang="en-US" sz="2000" dirty="0"/>
              <a:t>    In this stage, the proposed system is presented to the client for an initial evaluation. It helps to find out the strength and weakness of the working model. </a:t>
            </a:r>
          </a:p>
          <a:p>
            <a:pPr>
              <a:buNone/>
            </a:pPr>
            <a:r>
              <a:rPr lang="en-US" sz="2000" dirty="0"/>
              <a:t>    Comments and suggestions are collected from the customer and provided to the developer.</a:t>
            </a:r>
          </a:p>
          <a:p>
            <a:r>
              <a:rPr lang="en-US" sz="2000" b="1" dirty="0"/>
              <a:t>Step 5: Refining prototype</a:t>
            </a:r>
            <a:endParaRPr lang="en-US" sz="2000" dirty="0"/>
          </a:p>
          <a:p>
            <a:pPr>
              <a:buNone/>
            </a:pPr>
            <a:r>
              <a:rPr lang="en-US" sz="2000" dirty="0"/>
              <a:t>    If the user is not happy with the current prototype, you need to refine the prototype according to the user's feedback and suggestions.</a:t>
            </a:r>
          </a:p>
          <a:p>
            <a:pPr>
              <a:buNone/>
            </a:pPr>
            <a:r>
              <a:rPr lang="en-US" sz="2000" dirty="0"/>
              <a:t>     This phase will not over until all the requirements specified by the user are met. </a:t>
            </a:r>
          </a:p>
          <a:p>
            <a:pPr>
              <a:buNone/>
            </a:pPr>
            <a:r>
              <a:rPr lang="en-US" sz="2000" dirty="0"/>
              <a:t>    Once the user is satisfied with the developed prototype, a final system is developed based on the approved final prototype.</a:t>
            </a:r>
          </a:p>
          <a:p>
            <a:r>
              <a:rPr lang="en-US" sz="2000" b="1" dirty="0"/>
              <a:t>Step 6: Implement Product and Maintain</a:t>
            </a:r>
            <a:endParaRPr lang="en-US" sz="2000" dirty="0"/>
          </a:p>
          <a:p>
            <a:pPr>
              <a:buNone/>
            </a:pPr>
            <a:r>
              <a:rPr lang="en-US" sz="2000" dirty="0"/>
              <a:t>    Once the final system is developed based on the final prototype, it is thoroughly tested and deployed to production. </a:t>
            </a:r>
          </a:p>
          <a:p>
            <a:pPr>
              <a:buNone/>
            </a:pPr>
            <a:r>
              <a:rPr lang="en-US" sz="2000" dirty="0"/>
              <a:t>     The system undergoes routine maintenance for minimizing downtime and prevent large-scale failures.</a:t>
            </a:r>
          </a:p>
          <a:p>
            <a:pPr>
              <a:buNone/>
            </a:pPr>
            <a:endParaRPr lang="en-US" sz="2000" dirty="0"/>
          </a:p>
          <a:p>
            <a:pPr marL="82296" indent="0">
              <a:buNone/>
            </a:pPr>
            <a:endParaRPr lang="en-US" sz="2000" dirty="0"/>
          </a:p>
        </p:txBody>
      </p:sp>
    </p:spTree>
    <p:extLst>
      <p:ext uri="{BB962C8B-B14F-4D97-AF65-F5344CB8AC3E}">
        <p14:creationId xmlns:p14="http://schemas.microsoft.com/office/powerpoint/2010/main" val="15662975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r>
              <a:rPr lang="en-US" sz="2400" b="1" dirty="0">
                <a:effectLst/>
              </a:rPr>
              <a:t>Types of software prototypes </a:t>
            </a:r>
          </a:p>
        </p:txBody>
      </p:sp>
      <p:sp>
        <p:nvSpPr>
          <p:cNvPr id="3" name="Content Placeholder 2"/>
          <p:cNvSpPr>
            <a:spLocks noGrp="1"/>
          </p:cNvSpPr>
          <p:nvPr>
            <p:ph idx="1"/>
          </p:nvPr>
        </p:nvSpPr>
        <p:spPr>
          <a:xfrm>
            <a:off x="1435608" y="1143000"/>
            <a:ext cx="7498080" cy="5105400"/>
          </a:xfrm>
        </p:spPr>
        <p:txBody>
          <a:bodyPr>
            <a:normAutofit fontScale="85000" lnSpcReduction="20000"/>
          </a:bodyPr>
          <a:lstStyle/>
          <a:p>
            <a:pPr lvl="0"/>
            <a:r>
              <a:rPr lang="en-US" sz="2000" b="1" dirty="0"/>
              <a:t>Throwaway/Rapid Prototyping</a:t>
            </a:r>
          </a:p>
          <a:p>
            <a:pPr>
              <a:buNone/>
            </a:pPr>
            <a:r>
              <a:rPr lang="en-US" sz="2000" dirty="0"/>
              <a:t>    It is quickly developed to show how the requirement will look visually. </a:t>
            </a:r>
          </a:p>
          <a:p>
            <a:pPr>
              <a:buNone/>
            </a:pPr>
            <a:r>
              <a:rPr lang="en-US" sz="2000" dirty="0"/>
              <a:t>    The customer's feedback helps drives changes to the requirement, and the prototype is again created until the requirement is </a:t>
            </a:r>
            <a:r>
              <a:rPr lang="en-US" sz="2000" dirty="0" err="1"/>
              <a:t>baselined</a:t>
            </a:r>
            <a:r>
              <a:rPr lang="en-US" sz="2000" dirty="0"/>
              <a:t>.</a:t>
            </a:r>
          </a:p>
          <a:p>
            <a:pPr>
              <a:buNone/>
            </a:pPr>
            <a:r>
              <a:rPr lang="en-US" sz="2000" dirty="0"/>
              <a:t>    In this method, a developed prototype will be discarded and will not be a part of the ultimately accepted prototype. </a:t>
            </a:r>
          </a:p>
          <a:p>
            <a:pPr>
              <a:buNone/>
            </a:pPr>
            <a:r>
              <a:rPr lang="en-US" sz="2000" dirty="0"/>
              <a:t>    This technique is useful for exploring ideas and getting instant feedback for customer requirements.</a:t>
            </a:r>
          </a:p>
          <a:p>
            <a:pPr lvl="0"/>
            <a:r>
              <a:rPr lang="en-US" sz="2000" b="1" dirty="0"/>
              <a:t>Evolutionary Prototyping</a:t>
            </a:r>
          </a:p>
          <a:p>
            <a:pPr>
              <a:buNone/>
            </a:pPr>
            <a:r>
              <a:rPr lang="en-US" sz="2000" dirty="0"/>
              <a:t>    Here, the prototype developed is incrementally refined based on customer's feedback until it is finally accepted. </a:t>
            </a:r>
          </a:p>
          <a:p>
            <a:pPr>
              <a:buNone/>
            </a:pPr>
            <a:r>
              <a:rPr lang="en-US" sz="2000" dirty="0"/>
              <a:t>    It helps you to save time as well as effort. That's because developing a prototype from scratch for every interaction of the process can sometimes be very frustrating.</a:t>
            </a:r>
          </a:p>
          <a:p>
            <a:pPr>
              <a:buNone/>
            </a:pPr>
            <a:r>
              <a:rPr lang="en-US" sz="2000" dirty="0"/>
              <a:t>    This model is helpful for a project which uses a new technology that is not well understood. It is also used for a complex project where every functionality must be checked once. </a:t>
            </a:r>
          </a:p>
          <a:p>
            <a:pPr>
              <a:buNone/>
            </a:pPr>
            <a:r>
              <a:rPr lang="en-US" sz="2000" dirty="0"/>
              <a:t>     It is helpful when the requirement is not stable or not understood clearly at the initial stage.</a:t>
            </a:r>
          </a:p>
          <a:p>
            <a:pPr marL="82296" indent="0">
              <a:buNone/>
            </a:pPr>
            <a:endParaRPr lang="en-US" sz="2000" dirty="0"/>
          </a:p>
        </p:txBody>
      </p:sp>
    </p:spTree>
    <p:extLst>
      <p:ext uri="{BB962C8B-B14F-4D97-AF65-F5344CB8AC3E}">
        <p14:creationId xmlns:p14="http://schemas.microsoft.com/office/powerpoint/2010/main" val="28285363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r>
              <a:rPr lang="en-US" sz="2400" b="1" dirty="0">
                <a:effectLst/>
              </a:rPr>
              <a:t>Types of software prototypes </a:t>
            </a:r>
          </a:p>
        </p:txBody>
      </p:sp>
      <p:sp>
        <p:nvSpPr>
          <p:cNvPr id="3" name="Content Placeholder 2"/>
          <p:cNvSpPr>
            <a:spLocks noGrp="1"/>
          </p:cNvSpPr>
          <p:nvPr>
            <p:ph idx="1"/>
          </p:nvPr>
        </p:nvSpPr>
        <p:spPr>
          <a:xfrm>
            <a:off x="1435608" y="1143000"/>
            <a:ext cx="7498080" cy="5105400"/>
          </a:xfrm>
        </p:spPr>
        <p:txBody>
          <a:bodyPr>
            <a:normAutofit/>
          </a:bodyPr>
          <a:lstStyle/>
          <a:p>
            <a:pPr lvl="0"/>
            <a:r>
              <a:rPr lang="en-US" sz="2000" b="1" dirty="0"/>
              <a:t>Incremental Prototyping</a:t>
            </a:r>
          </a:p>
          <a:p>
            <a:pPr marL="82296" indent="0">
              <a:buNone/>
            </a:pPr>
            <a:r>
              <a:rPr lang="en-US" sz="2000" dirty="0"/>
              <a:t>Incremental prototyping refers to building multiple functional prototypes of the various sub-systems and then integrating all the available prototypes to form a complete system. </a:t>
            </a:r>
          </a:p>
          <a:p>
            <a:pPr marL="82296" indent="0">
              <a:buNone/>
            </a:pPr>
            <a:r>
              <a:rPr lang="en-US" sz="2000" dirty="0"/>
              <a:t>This method is helpful to reduce the feedback time between the user and the application development team.</a:t>
            </a:r>
          </a:p>
          <a:p>
            <a:pPr lvl="0"/>
            <a:r>
              <a:rPr lang="en-US" sz="2000" b="1" dirty="0"/>
              <a:t>Extreme Prototyping </a:t>
            </a:r>
          </a:p>
          <a:p>
            <a:pPr marL="82296" indent="0">
              <a:buNone/>
            </a:pPr>
            <a:r>
              <a:rPr lang="en-US" sz="2000" dirty="0"/>
              <a:t>Extreme prototyping is used in the web development domain. It consists of three sequential phases. First, a basic prototype with all the existing pages is presented in the HTML format. </a:t>
            </a:r>
          </a:p>
          <a:p>
            <a:pPr marL="82296" indent="0">
              <a:buNone/>
            </a:pPr>
            <a:r>
              <a:rPr lang="en-US" sz="2000" dirty="0"/>
              <a:t>This process is called Extreme Prototyping used to draw attention to the second phase of the process, where a fully functional UI is developed with very little regard to the actual services.</a:t>
            </a:r>
          </a:p>
        </p:txBody>
      </p:sp>
    </p:spTree>
    <p:extLst>
      <p:ext uri="{BB962C8B-B14F-4D97-AF65-F5344CB8AC3E}">
        <p14:creationId xmlns:p14="http://schemas.microsoft.com/office/powerpoint/2010/main" val="20767692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effectLst/>
              </a:rPr>
              <a:t>MODULE 1</a:t>
            </a:r>
            <a:endParaRPr lang="en-US" dirty="0"/>
          </a:p>
        </p:txBody>
      </p:sp>
      <p:sp>
        <p:nvSpPr>
          <p:cNvPr id="3" name="Content Placeholder 2"/>
          <p:cNvSpPr>
            <a:spLocks noGrp="1"/>
          </p:cNvSpPr>
          <p:nvPr>
            <p:ph idx="1"/>
          </p:nvPr>
        </p:nvSpPr>
        <p:spPr/>
        <p:txBody>
          <a:bodyPr/>
          <a:lstStyle/>
          <a:p>
            <a:pPr marL="82296" indent="0" algn="ctr">
              <a:buNone/>
            </a:pPr>
            <a:endParaRPr lang="en-US" b="1" dirty="0"/>
          </a:p>
          <a:p>
            <a:pPr marL="82296" indent="0" algn="ctr">
              <a:buNone/>
            </a:pPr>
            <a:endParaRPr lang="en-US" b="1" dirty="0"/>
          </a:p>
          <a:p>
            <a:pPr marL="82296" indent="0" algn="ctr">
              <a:buNone/>
            </a:pPr>
            <a:endParaRPr lang="en-US" b="1" dirty="0"/>
          </a:p>
          <a:p>
            <a:pPr marL="82296" indent="0" algn="ctr">
              <a:buNone/>
            </a:pPr>
            <a:r>
              <a:rPr lang="en-US" b="1" dirty="0"/>
              <a:t>Systems Development Environment</a:t>
            </a:r>
            <a:endParaRPr lang="en-US" dirty="0"/>
          </a:p>
        </p:txBody>
      </p:sp>
    </p:spTree>
    <p:extLst>
      <p:ext uri="{BB962C8B-B14F-4D97-AF65-F5344CB8AC3E}">
        <p14:creationId xmlns:p14="http://schemas.microsoft.com/office/powerpoint/2010/main" val="38318156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b="1" dirty="0"/>
              <a:t>Software Prototyping - Application</a:t>
            </a:r>
          </a:p>
        </p:txBody>
      </p:sp>
      <p:sp>
        <p:nvSpPr>
          <p:cNvPr id="3" name="Content Placeholder 2"/>
          <p:cNvSpPr>
            <a:spLocks noGrp="1"/>
          </p:cNvSpPr>
          <p:nvPr>
            <p:ph idx="1"/>
          </p:nvPr>
        </p:nvSpPr>
        <p:spPr>
          <a:xfrm>
            <a:off x="1435608" y="1143000"/>
            <a:ext cx="7498080" cy="5105400"/>
          </a:xfrm>
        </p:spPr>
        <p:txBody>
          <a:bodyPr>
            <a:normAutofit/>
          </a:bodyPr>
          <a:lstStyle/>
          <a:p>
            <a:pPr lvl="0"/>
            <a:r>
              <a:rPr lang="en-US" sz="2000" dirty="0"/>
              <a:t>You should use Prototyping when the requirements are unclear</a:t>
            </a:r>
          </a:p>
          <a:p>
            <a:pPr lvl="0"/>
            <a:r>
              <a:rPr lang="en-US" sz="2000" dirty="0"/>
              <a:t>It is important to perform planned and controlled Prototyping.</a:t>
            </a:r>
          </a:p>
          <a:p>
            <a:pPr lvl="0"/>
            <a:r>
              <a:rPr lang="en-US" sz="2000" dirty="0"/>
              <a:t>Regular meetings are vital to keep the project on time and avoid costly delays.</a:t>
            </a:r>
          </a:p>
          <a:p>
            <a:pPr lvl="0"/>
            <a:r>
              <a:rPr lang="en-US" sz="2000" dirty="0"/>
              <a:t>The users and the designers should be aware of the prototyping issues and pitfalls.</a:t>
            </a:r>
          </a:p>
          <a:p>
            <a:pPr lvl="0"/>
            <a:r>
              <a:rPr lang="en-US" sz="2000" dirty="0"/>
              <a:t>At a very early stage, you need to approve a prototype and only then allow the team to move to the next step.</a:t>
            </a:r>
          </a:p>
          <a:p>
            <a:pPr lvl="0"/>
            <a:r>
              <a:rPr lang="en-US" sz="2000" dirty="0"/>
              <a:t>In software prototyping method, you should never be afraid to change earlier decisions if new ideas need to be deployed.</a:t>
            </a:r>
          </a:p>
          <a:p>
            <a:pPr lvl="0"/>
            <a:r>
              <a:rPr lang="en-US" sz="2000" dirty="0"/>
              <a:t>You should select the appropriate step size for each version.</a:t>
            </a:r>
          </a:p>
          <a:p>
            <a:pPr lvl="0"/>
            <a:r>
              <a:rPr lang="en-US" sz="2000" dirty="0"/>
              <a:t>Implement important features early on so that if you run out of the time, you still have a worthwhile system</a:t>
            </a:r>
          </a:p>
        </p:txBody>
      </p:sp>
    </p:spTree>
    <p:extLst>
      <p:ext uri="{BB962C8B-B14F-4D97-AF65-F5344CB8AC3E}">
        <p14:creationId xmlns:p14="http://schemas.microsoft.com/office/powerpoint/2010/main" val="39256340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b="1" dirty="0">
                <a:effectLst/>
              </a:rPr>
              <a:t>Advantages of the Prototyping Model</a:t>
            </a:r>
            <a:endParaRPr lang="en-US" sz="2400" b="1" dirty="0"/>
          </a:p>
        </p:txBody>
      </p:sp>
      <p:sp>
        <p:nvSpPr>
          <p:cNvPr id="3" name="Content Placeholder 2"/>
          <p:cNvSpPr>
            <a:spLocks noGrp="1"/>
          </p:cNvSpPr>
          <p:nvPr>
            <p:ph idx="1"/>
          </p:nvPr>
        </p:nvSpPr>
        <p:spPr>
          <a:xfrm>
            <a:off x="1435608" y="1143000"/>
            <a:ext cx="7498080" cy="5105400"/>
          </a:xfrm>
        </p:spPr>
        <p:txBody>
          <a:bodyPr>
            <a:normAutofit/>
          </a:bodyPr>
          <a:lstStyle/>
          <a:p>
            <a:pPr lvl="0"/>
            <a:r>
              <a:rPr lang="en-US" sz="2000" dirty="0"/>
              <a:t>Increased user involvement in the product even before its implementation.</a:t>
            </a:r>
          </a:p>
          <a:p>
            <a:pPr lvl="0"/>
            <a:r>
              <a:rPr lang="en-US" sz="2000" dirty="0"/>
              <a:t>Since a working model of the system is displayed, the users get a better understanding of the system being developed.</a:t>
            </a:r>
          </a:p>
          <a:p>
            <a:pPr lvl="0"/>
            <a:r>
              <a:rPr lang="en-US" sz="2000" dirty="0"/>
              <a:t>Reduces time and cost as the defects can be detected much earlier.</a:t>
            </a:r>
          </a:p>
          <a:p>
            <a:pPr lvl="0"/>
            <a:r>
              <a:rPr lang="en-US" sz="2000" dirty="0"/>
              <a:t>Quicker user feedback is available leading to better solutions.</a:t>
            </a:r>
          </a:p>
          <a:p>
            <a:pPr lvl="0"/>
            <a:r>
              <a:rPr lang="en-US" sz="2000" dirty="0"/>
              <a:t>Missing functionality can be identified easily.</a:t>
            </a:r>
          </a:p>
          <a:p>
            <a:pPr lvl="0"/>
            <a:r>
              <a:rPr lang="en-US" sz="2000" dirty="0"/>
              <a:t>Confusing or difficult functions can be identified.</a:t>
            </a:r>
          </a:p>
          <a:p>
            <a:pPr lvl="0"/>
            <a:r>
              <a:rPr lang="en-US" sz="2000" dirty="0"/>
              <a:t>It also identifies the complex or difficult functions.</a:t>
            </a:r>
          </a:p>
          <a:p>
            <a:pPr lvl="0"/>
            <a:r>
              <a:rPr lang="en-US" sz="2000" dirty="0"/>
              <a:t>Encourages innovation and flexible designing.</a:t>
            </a:r>
          </a:p>
          <a:p>
            <a:pPr lvl="0"/>
            <a:r>
              <a:rPr lang="en-US" sz="2000" dirty="0"/>
              <a:t>It is a straightforward model, so it is easy to understand.</a:t>
            </a:r>
          </a:p>
          <a:p>
            <a:pPr lvl="0"/>
            <a:r>
              <a:rPr lang="en-US" sz="2000" dirty="0"/>
              <a:t>No need for specialized experts to build the model</a:t>
            </a:r>
          </a:p>
          <a:p>
            <a:pPr lvl="0">
              <a:buNone/>
            </a:pPr>
            <a:endParaRPr lang="en-US" sz="2000" dirty="0"/>
          </a:p>
        </p:txBody>
      </p:sp>
    </p:spTree>
    <p:extLst>
      <p:ext uri="{BB962C8B-B14F-4D97-AF65-F5344CB8AC3E}">
        <p14:creationId xmlns:p14="http://schemas.microsoft.com/office/powerpoint/2010/main" val="35315551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b="1" dirty="0">
                <a:effectLst/>
              </a:rPr>
              <a:t>Disadvantages of the Prototyping Model</a:t>
            </a:r>
            <a:endParaRPr lang="en-US" sz="2400" b="1" dirty="0"/>
          </a:p>
        </p:txBody>
      </p:sp>
      <p:sp>
        <p:nvSpPr>
          <p:cNvPr id="3" name="Content Placeholder 2"/>
          <p:cNvSpPr>
            <a:spLocks noGrp="1"/>
          </p:cNvSpPr>
          <p:nvPr>
            <p:ph idx="1"/>
          </p:nvPr>
        </p:nvSpPr>
        <p:spPr>
          <a:xfrm>
            <a:off x="1435608" y="1066800"/>
            <a:ext cx="7498080" cy="5181600"/>
          </a:xfrm>
        </p:spPr>
        <p:txBody>
          <a:bodyPr>
            <a:normAutofit fontScale="92500" lnSpcReduction="20000"/>
          </a:bodyPr>
          <a:lstStyle/>
          <a:p>
            <a:pPr lvl="0"/>
            <a:r>
              <a:rPr lang="en-US" sz="2000" dirty="0"/>
              <a:t>Prototyping is a slow and time taking process.</a:t>
            </a:r>
          </a:p>
          <a:p>
            <a:pPr lvl="0"/>
            <a:r>
              <a:rPr lang="en-US" sz="2000" dirty="0"/>
              <a:t>The cost of developing a prototype is a total waste as the prototype is ultimately thrown away.</a:t>
            </a:r>
          </a:p>
          <a:p>
            <a:pPr lvl="0"/>
            <a:r>
              <a:rPr lang="en-US" sz="2000" dirty="0"/>
              <a:t>Prototyping may encourage excessive change requests.</a:t>
            </a:r>
          </a:p>
          <a:p>
            <a:pPr lvl="0"/>
            <a:r>
              <a:rPr lang="en-US" sz="2000" dirty="0"/>
              <a:t>Some times customers may not be willing to participate in the cycle which results into longer time duration.</a:t>
            </a:r>
          </a:p>
          <a:p>
            <a:pPr lvl="0"/>
            <a:r>
              <a:rPr lang="en-US" sz="2000" dirty="0"/>
              <a:t>There may be far too many variations in software requirements when each time the prototype is evaluated by the customer.</a:t>
            </a:r>
          </a:p>
          <a:p>
            <a:pPr lvl="0"/>
            <a:r>
              <a:rPr lang="en-US" sz="2000" dirty="0"/>
              <a:t>Poor documentation because the requirements of the customers are changing.</a:t>
            </a:r>
          </a:p>
          <a:p>
            <a:pPr lvl="0"/>
            <a:r>
              <a:rPr lang="en-US" sz="2000" dirty="0"/>
              <a:t>It is very difficult for software developers to accommodate all the changes demanded by the clients.</a:t>
            </a:r>
          </a:p>
          <a:p>
            <a:pPr lvl="0"/>
            <a:r>
              <a:rPr lang="en-US" sz="2000" dirty="0"/>
              <a:t>After seeing an early prototype model, the customers may think that the actual product will be delivered to him soon.</a:t>
            </a:r>
          </a:p>
          <a:p>
            <a:pPr lvl="0"/>
            <a:r>
              <a:rPr lang="en-US" sz="2000" dirty="0"/>
              <a:t>The client may lose interest in the final product when he or she is not happy with the initial prototype.</a:t>
            </a:r>
          </a:p>
          <a:p>
            <a:pPr lvl="0"/>
            <a:r>
              <a:rPr lang="en-US" sz="2000" dirty="0"/>
              <a:t>Developers who want to build prototypes quickly may end up building sub-standard development solutions.</a:t>
            </a:r>
          </a:p>
        </p:txBody>
      </p:sp>
    </p:spTree>
    <p:extLst>
      <p:ext uri="{BB962C8B-B14F-4D97-AF65-F5344CB8AC3E}">
        <p14:creationId xmlns:p14="http://schemas.microsoft.com/office/powerpoint/2010/main" val="27736297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r>
              <a:rPr lang="en-US" sz="2400" b="1" dirty="0">
                <a:effectLst/>
              </a:rPr>
              <a:t>SDLC - RAD Model</a:t>
            </a:r>
          </a:p>
        </p:txBody>
      </p:sp>
      <p:sp>
        <p:nvSpPr>
          <p:cNvPr id="3" name="Content Placeholder 2"/>
          <p:cNvSpPr>
            <a:spLocks noGrp="1"/>
          </p:cNvSpPr>
          <p:nvPr>
            <p:ph idx="1"/>
          </p:nvPr>
        </p:nvSpPr>
        <p:spPr/>
        <p:txBody>
          <a:bodyPr>
            <a:normAutofit/>
          </a:bodyPr>
          <a:lstStyle/>
          <a:p>
            <a:pPr marL="82296" indent="0">
              <a:buNone/>
            </a:pPr>
            <a:r>
              <a:rPr lang="en-US" sz="2400" b="1" dirty="0"/>
              <a:t>What is RAD?</a:t>
            </a:r>
          </a:p>
          <a:p>
            <a:pPr marL="82296" indent="0">
              <a:buNone/>
            </a:pPr>
            <a:r>
              <a:rPr lang="en-US" sz="2400" dirty="0"/>
              <a:t>Rapid application development is a software development methodology that uses minimal planning in favor of rapid prototyping.  </a:t>
            </a:r>
          </a:p>
          <a:p>
            <a:pPr marL="82296" indent="0">
              <a:buNone/>
            </a:pPr>
            <a:r>
              <a:rPr lang="en-US" sz="2400" dirty="0"/>
              <a:t>A prototype is a working model that is functionally equivalent to a component of the product.</a:t>
            </a:r>
          </a:p>
          <a:p>
            <a:pPr marL="82296" indent="0">
              <a:buNone/>
            </a:pPr>
            <a:r>
              <a:rPr lang="en-US" sz="2400" dirty="0"/>
              <a:t>The most important aspect for this model to be successful is to make sure that the prototypes developed are reusable.</a:t>
            </a:r>
          </a:p>
        </p:txBody>
      </p:sp>
    </p:spTree>
    <p:extLst>
      <p:ext uri="{BB962C8B-B14F-4D97-AF65-F5344CB8AC3E}">
        <p14:creationId xmlns:p14="http://schemas.microsoft.com/office/powerpoint/2010/main" val="40558826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r>
              <a:rPr lang="en-US" sz="2400" b="1" dirty="0">
                <a:effectLst/>
              </a:rPr>
              <a:t>Phases of the RAD Model </a:t>
            </a:r>
          </a:p>
        </p:txBody>
      </p:sp>
      <p:sp>
        <p:nvSpPr>
          <p:cNvPr id="3" name="Content Placeholder 2"/>
          <p:cNvSpPr>
            <a:spLocks noGrp="1"/>
          </p:cNvSpPr>
          <p:nvPr>
            <p:ph idx="1"/>
          </p:nvPr>
        </p:nvSpPr>
        <p:spPr/>
        <p:txBody>
          <a:bodyPr>
            <a:normAutofit/>
          </a:bodyPr>
          <a:lstStyle/>
          <a:p>
            <a:pPr lvl="0"/>
            <a:r>
              <a:rPr lang="en-US" sz="2400" b="1" dirty="0"/>
              <a:t>Business Modeling</a:t>
            </a:r>
          </a:p>
          <a:p>
            <a:pPr marL="82296" indent="0">
              <a:buNone/>
            </a:pPr>
            <a:r>
              <a:rPr lang="en-US" sz="2400" dirty="0"/>
              <a:t>The information flow among business functions is defined by answering questions like what data drives the business process, what data is generated, who generates it, where does the information go, who process it and so on.</a:t>
            </a:r>
          </a:p>
          <a:p>
            <a:pPr lvl="0"/>
            <a:r>
              <a:rPr lang="en-US" sz="2400" b="1" dirty="0"/>
              <a:t>Data Modeling</a:t>
            </a:r>
          </a:p>
          <a:p>
            <a:pPr marL="82296" indent="0">
              <a:buNone/>
            </a:pPr>
            <a:r>
              <a:rPr lang="en-US" sz="2400" dirty="0"/>
              <a:t>The data collected from business modeling is refined into a set of data objects (entities) that are needed to support the business. The attributes (character of each entity) are identified, and the relation between these data objects (entities) is defined.</a:t>
            </a:r>
          </a:p>
        </p:txBody>
      </p:sp>
    </p:spTree>
    <p:extLst>
      <p:ext uri="{BB962C8B-B14F-4D97-AF65-F5344CB8AC3E}">
        <p14:creationId xmlns:p14="http://schemas.microsoft.com/office/powerpoint/2010/main" val="35555006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r>
              <a:rPr lang="en-US" sz="2400" b="1" dirty="0">
                <a:effectLst/>
              </a:rPr>
              <a:t>Phases of the RAD Model </a:t>
            </a:r>
          </a:p>
        </p:txBody>
      </p:sp>
      <p:sp>
        <p:nvSpPr>
          <p:cNvPr id="3" name="Content Placeholder 2"/>
          <p:cNvSpPr>
            <a:spLocks noGrp="1"/>
          </p:cNvSpPr>
          <p:nvPr>
            <p:ph idx="1"/>
          </p:nvPr>
        </p:nvSpPr>
        <p:spPr/>
        <p:txBody>
          <a:bodyPr>
            <a:normAutofit fontScale="92500" lnSpcReduction="10000"/>
          </a:bodyPr>
          <a:lstStyle/>
          <a:p>
            <a:pPr lvl="0"/>
            <a:r>
              <a:rPr lang="en-US" sz="2400" b="1" dirty="0"/>
              <a:t>Process Modeling</a:t>
            </a:r>
          </a:p>
          <a:p>
            <a:pPr marL="82296" indent="0">
              <a:buNone/>
            </a:pPr>
            <a:r>
              <a:rPr lang="en-US" sz="2400" dirty="0"/>
              <a:t>The information object defined in the data modeling phase are transformed to achieve the data flow necessary to implement a business function. Processing descriptions are created for adding, modifying, deleting, or retrieving a data object.</a:t>
            </a:r>
          </a:p>
          <a:p>
            <a:pPr lvl="0"/>
            <a:r>
              <a:rPr lang="en-US" sz="2400" b="1" dirty="0"/>
              <a:t>Application Generation</a:t>
            </a:r>
          </a:p>
          <a:p>
            <a:pPr marL="82296" indent="0">
              <a:buNone/>
            </a:pPr>
            <a:r>
              <a:rPr lang="en-US" sz="2400" dirty="0"/>
              <a:t>Automated tools are used to facilitate construction of the software; even they use the 4th GL techniques.</a:t>
            </a:r>
          </a:p>
          <a:p>
            <a:pPr lvl="0"/>
            <a:r>
              <a:rPr lang="en-US" sz="2400" b="1" dirty="0"/>
              <a:t>Testing and Turnover</a:t>
            </a:r>
          </a:p>
          <a:p>
            <a:pPr marL="82296" indent="0">
              <a:buNone/>
            </a:pPr>
            <a:r>
              <a:rPr lang="en-US" sz="2400" dirty="0"/>
              <a:t> Many of the programming components have already been tested since RAD emphasis reuse. This reduces the overall testing time. But the new part must be tested, and all interfaces must be fully exercised.</a:t>
            </a:r>
          </a:p>
        </p:txBody>
      </p:sp>
    </p:spTree>
    <p:extLst>
      <p:ext uri="{BB962C8B-B14F-4D97-AF65-F5344CB8AC3E}">
        <p14:creationId xmlns:p14="http://schemas.microsoft.com/office/powerpoint/2010/main" val="28757834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b="1" dirty="0">
                <a:effectLst/>
              </a:rPr>
              <a:t>RAD Model - Application</a:t>
            </a:r>
          </a:p>
        </p:txBody>
      </p:sp>
      <p:sp>
        <p:nvSpPr>
          <p:cNvPr id="3" name="Content Placeholder 2"/>
          <p:cNvSpPr>
            <a:spLocks noGrp="1"/>
          </p:cNvSpPr>
          <p:nvPr>
            <p:ph idx="1"/>
          </p:nvPr>
        </p:nvSpPr>
        <p:spPr/>
        <p:txBody>
          <a:bodyPr>
            <a:normAutofit/>
          </a:bodyPr>
          <a:lstStyle/>
          <a:p>
            <a:r>
              <a:rPr lang="en-US" sz="2400" dirty="0"/>
              <a:t>When the system should need to create the project that modularizes in a short span time (2-3 months).</a:t>
            </a:r>
          </a:p>
          <a:p>
            <a:r>
              <a:rPr lang="en-US" sz="2400" dirty="0"/>
              <a:t>When the requirements are well-known.</a:t>
            </a:r>
          </a:p>
          <a:p>
            <a:r>
              <a:rPr lang="en-US" sz="2400" dirty="0"/>
              <a:t>When the technical risk is limited.</a:t>
            </a:r>
          </a:p>
          <a:p>
            <a:r>
              <a:rPr lang="en-US" sz="2400" dirty="0"/>
              <a:t>When there's a necessity to make a system, which modularized in 2-3 months of period.</a:t>
            </a:r>
          </a:p>
          <a:p>
            <a:r>
              <a:rPr lang="en-US" sz="2400" dirty="0"/>
              <a:t>It should be used only if the budget allows the use of automatic code generating tools.</a:t>
            </a:r>
          </a:p>
          <a:p>
            <a:pPr lvl="0">
              <a:buNone/>
            </a:pPr>
            <a:endParaRPr lang="en-US" sz="2400" dirty="0"/>
          </a:p>
        </p:txBody>
      </p:sp>
    </p:spTree>
    <p:extLst>
      <p:ext uri="{BB962C8B-B14F-4D97-AF65-F5344CB8AC3E}">
        <p14:creationId xmlns:p14="http://schemas.microsoft.com/office/powerpoint/2010/main" val="6200466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b="1" dirty="0">
                <a:effectLst/>
              </a:rPr>
              <a:t>Advantages of the RAD Model </a:t>
            </a:r>
          </a:p>
        </p:txBody>
      </p:sp>
      <p:sp>
        <p:nvSpPr>
          <p:cNvPr id="3" name="Content Placeholder 2"/>
          <p:cNvSpPr>
            <a:spLocks noGrp="1"/>
          </p:cNvSpPr>
          <p:nvPr>
            <p:ph idx="1"/>
          </p:nvPr>
        </p:nvSpPr>
        <p:spPr/>
        <p:txBody>
          <a:bodyPr>
            <a:normAutofit/>
          </a:bodyPr>
          <a:lstStyle/>
          <a:p>
            <a:pPr lvl="0"/>
            <a:r>
              <a:rPr lang="en-US" sz="2400" dirty="0"/>
              <a:t>Changing requirements can be accommodated.</a:t>
            </a:r>
          </a:p>
          <a:p>
            <a:pPr lvl="0"/>
            <a:r>
              <a:rPr lang="en-US" sz="2400" dirty="0"/>
              <a:t>Progress can be measured.</a:t>
            </a:r>
          </a:p>
          <a:p>
            <a:pPr lvl="0"/>
            <a:r>
              <a:rPr lang="en-US" sz="2400" dirty="0"/>
              <a:t>Iteration time can be short with use of powerful RAD tools.</a:t>
            </a:r>
          </a:p>
          <a:p>
            <a:pPr lvl="0"/>
            <a:r>
              <a:rPr lang="en-US" sz="2400" dirty="0"/>
              <a:t>Productivity with fewer people in a short time.</a:t>
            </a:r>
          </a:p>
          <a:p>
            <a:pPr lvl="0"/>
            <a:r>
              <a:rPr lang="en-US" sz="2400" dirty="0"/>
              <a:t>Reduced development time.</a:t>
            </a:r>
          </a:p>
          <a:p>
            <a:pPr lvl="0"/>
            <a:r>
              <a:rPr lang="en-US" sz="2400" dirty="0"/>
              <a:t>Increases reusability of components.</a:t>
            </a:r>
          </a:p>
          <a:p>
            <a:pPr lvl="0"/>
            <a:r>
              <a:rPr lang="en-US" sz="2400" dirty="0"/>
              <a:t>Quick initial reviews occur.</a:t>
            </a:r>
          </a:p>
          <a:p>
            <a:pPr lvl="0"/>
            <a:r>
              <a:rPr lang="en-US" sz="2400" dirty="0"/>
              <a:t>Encourages customer feedback.</a:t>
            </a:r>
          </a:p>
          <a:p>
            <a:pPr lvl="0"/>
            <a:r>
              <a:rPr lang="en-US" sz="2400" dirty="0"/>
              <a:t>Integration from very beginning solves a lot of integration issues.</a:t>
            </a:r>
          </a:p>
        </p:txBody>
      </p:sp>
    </p:spTree>
    <p:extLst>
      <p:ext uri="{BB962C8B-B14F-4D97-AF65-F5344CB8AC3E}">
        <p14:creationId xmlns:p14="http://schemas.microsoft.com/office/powerpoint/2010/main" val="13195234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b="1" dirty="0">
                <a:effectLst/>
              </a:rPr>
              <a:t>Disadvantages of the RAD Model </a:t>
            </a:r>
          </a:p>
        </p:txBody>
      </p:sp>
      <p:sp>
        <p:nvSpPr>
          <p:cNvPr id="3" name="Content Placeholder 2"/>
          <p:cNvSpPr>
            <a:spLocks noGrp="1"/>
          </p:cNvSpPr>
          <p:nvPr>
            <p:ph idx="1"/>
          </p:nvPr>
        </p:nvSpPr>
        <p:spPr/>
        <p:txBody>
          <a:bodyPr>
            <a:normAutofit fontScale="92500"/>
          </a:bodyPr>
          <a:lstStyle/>
          <a:p>
            <a:pPr lvl="0"/>
            <a:r>
              <a:rPr lang="en-US" sz="2400" dirty="0"/>
              <a:t>Dependency on technically strong team members for identifying business requirements.</a:t>
            </a:r>
          </a:p>
          <a:p>
            <a:pPr lvl="0"/>
            <a:r>
              <a:rPr lang="en-US" sz="2400" dirty="0"/>
              <a:t>Only system that can be modularized can be built using RAD.</a:t>
            </a:r>
          </a:p>
          <a:p>
            <a:pPr lvl="0"/>
            <a:r>
              <a:rPr lang="en-US" sz="2400" dirty="0"/>
              <a:t>Requires highly skilled developers/designers.</a:t>
            </a:r>
          </a:p>
          <a:p>
            <a:pPr lvl="0"/>
            <a:r>
              <a:rPr lang="en-US" sz="2400" dirty="0"/>
              <a:t>High dependency on modeling skills.</a:t>
            </a:r>
          </a:p>
          <a:p>
            <a:pPr lvl="0"/>
            <a:r>
              <a:rPr lang="en-US" sz="2400" dirty="0"/>
              <a:t>Inapplicable to cheaper projects as cost of modeling and automated code generation is very high.</a:t>
            </a:r>
          </a:p>
          <a:p>
            <a:pPr lvl="0"/>
            <a:r>
              <a:rPr lang="en-US" sz="2400" dirty="0"/>
              <a:t>Management complexity is more.</a:t>
            </a:r>
          </a:p>
          <a:p>
            <a:pPr lvl="0"/>
            <a:r>
              <a:rPr lang="en-US" sz="2400" dirty="0"/>
              <a:t>Suitable for systems that are component based and scalable.</a:t>
            </a:r>
          </a:p>
          <a:p>
            <a:pPr lvl="0"/>
            <a:r>
              <a:rPr lang="en-US" sz="2400" dirty="0"/>
              <a:t>Requires user involvement throughout the life cycle.</a:t>
            </a:r>
          </a:p>
          <a:p>
            <a:pPr lvl="0"/>
            <a:r>
              <a:rPr lang="en-US" sz="2400" dirty="0"/>
              <a:t>Suitable for project requiring shorter development times.</a:t>
            </a:r>
          </a:p>
          <a:p>
            <a:pPr marL="82296" indent="0">
              <a:buNone/>
            </a:pPr>
            <a:endParaRPr lang="en-US" sz="2400" dirty="0"/>
          </a:p>
        </p:txBody>
      </p:sp>
    </p:spTree>
    <p:extLst>
      <p:ext uri="{BB962C8B-B14F-4D97-AF65-F5344CB8AC3E}">
        <p14:creationId xmlns:p14="http://schemas.microsoft.com/office/powerpoint/2010/main" val="33176914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a:r>
              <a:rPr lang="en-US" sz="2800" b="1" dirty="0">
                <a:solidFill>
                  <a:schemeClr val="tx2"/>
                </a:solidFill>
                <a:effectLst>
                  <a:outerShdw blurRad="38100" dist="38100" dir="2700000" algn="tl">
                    <a:srgbClr val="000000">
                      <a:alpha val="43137"/>
                    </a:srgbClr>
                  </a:outerShdw>
                </a:effectLst>
              </a:rPr>
              <a:t>DATA MODELING</a:t>
            </a:r>
          </a:p>
        </p:txBody>
      </p:sp>
      <p:sp>
        <p:nvSpPr>
          <p:cNvPr id="3" name="Content Placeholder 2"/>
          <p:cNvSpPr>
            <a:spLocks noGrp="1"/>
          </p:cNvSpPr>
          <p:nvPr>
            <p:ph idx="1"/>
          </p:nvPr>
        </p:nvSpPr>
        <p:spPr/>
        <p:txBody>
          <a:bodyPr>
            <a:normAutofit/>
          </a:bodyPr>
          <a:lstStyle/>
          <a:p>
            <a:pPr marL="82296" indent="0">
              <a:buNone/>
            </a:pPr>
            <a:r>
              <a:rPr lang="en-US" sz="2000" dirty="0"/>
              <a:t>A </a:t>
            </a:r>
            <a:r>
              <a:rPr lang="en-US" sz="2000" b="1" dirty="0"/>
              <a:t>data model</a:t>
            </a:r>
            <a:r>
              <a:rPr lang="en-US" sz="2000" dirty="0"/>
              <a:t> is an abstract model that organizes elements of </a:t>
            </a:r>
            <a:r>
              <a:rPr lang="en-US" sz="2000" dirty="0">
                <a:hlinkClick r:id="rId2" tooltip="Data"/>
              </a:rPr>
              <a:t>data</a:t>
            </a:r>
            <a:r>
              <a:rPr lang="en-US" sz="2000" dirty="0"/>
              <a:t> and standardizes how they relate to one another and to the properties of real-world entities.</a:t>
            </a:r>
          </a:p>
          <a:p>
            <a:pPr marL="82296" indent="0">
              <a:buNone/>
            </a:pPr>
            <a:r>
              <a:rPr lang="en-US" sz="2000" b="1" dirty="0"/>
              <a:t>Data modeling</a:t>
            </a:r>
            <a:r>
              <a:rPr lang="en-US" sz="2000" dirty="0"/>
              <a:t> in </a:t>
            </a:r>
            <a:r>
              <a:rPr lang="en-US" sz="2000" dirty="0">
                <a:hlinkClick r:id="rId3" tooltip="Software engineering"/>
              </a:rPr>
              <a:t>software engineering</a:t>
            </a:r>
            <a:r>
              <a:rPr lang="en-US" sz="2000" dirty="0"/>
              <a:t> is the process of creating a </a:t>
            </a:r>
            <a:r>
              <a:rPr lang="en-US" sz="2000" dirty="0">
                <a:hlinkClick r:id="rId4" tooltip="Data model"/>
              </a:rPr>
              <a:t>data model</a:t>
            </a:r>
            <a:r>
              <a:rPr lang="en-US" sz="2000" dirty="0"/>
              <a:t> for an </a:t>
            </a:r>
            <a:r>
              <a:rPr lang="en-US" sz="2000" dirty="0">
                <a:hlinkClick r:id="rId5" tooltip="Information system"/>
              </a:rPr>
              <a:t>information system</a:t>
            </a:r>
            <a:r>
              <a:rPr lang="en-US" sz="2000" dirty="0"/>
              <a:t> by applying certain formal techniques.</a:t>
            </a:r>
          </a:p>
          <a:p>
            <a:pPr marL="82296" indent="0">
              <a:buNone/>
            </a:pPr>
            <a:r>
              <a:rPr lang="en-US" sz="2000" dirty="0"/>
              <a:t>Data modeling is a </a:t>
            </a:r>
            <a:r>
              <a:rPr lang="en-US" sz="2000" dirty="0">
                <a:hlinkClick r:id="rId6" tooltip="Software development process"/>
              </a:rPr>
              <a:t>process</a:t>
            </a:r>
            <a:r>
              <a:rPr lang="en-US" sz="2000" dirty="0"/>
              <a:t> used to define and analyze data </a:t>
            </a:r>
            <a:r>
              <a:rPr lang="en-US" sz="2000" dirty="0">
                <a:hlinkClick r:id="rId7" tooltip="Requirement"/>
              </a:rPr>
              <a:t>requirements</a:t>
            </a:r>
            <a:r>
              <a:rPr lang="en-US" sz="2000" dirty="0"/>
              <a:t> needed to support the </a:t>
            </a:r>
            <a:r>
              <a:rPr lang="en-US" sz="2000" dirty="0">
                <a:hlinkClick r:id="rId8" tooltip="Business process"/>
              </a:rPr>
              <a:t>business processes</a:t>
            </a:r>
            <a:r>
              <a:rPr lang="en-US" sz="2000" dirty="0"/>
              <a:t> within the scope of corresponding information systems in organizations.</a:t>
            </a:r>
          </a:p>
        </p:txBody>
      </p:sp>
    </p:spTree>
    <p:extLst>
      <p:ext uri="{BB962C8B-B14F-4D97-AF65-F5344CB8AC3E}">
        <p14:creationId xmlns:p14="http://schemas.microsoft.com/office/powerpoint/2010/main" val="33176914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effectLst/>
              </a:rPr>
              <a:t>Software engineering process</a:t>
            </a:r>
            <a:endParaRPr lang="en-US" dirty="0"/>
          </a:p>
        </p:txBody>
      </p:sp>
      <p:sp>
        <p:nvSpPr>
          <p:cNvPr id="3" name="Content Placeholder 2"/>
          <p:cNvSpPr>
            <a:spLocks noGrp="1"/>
          </p:cNvSpPr>
          <p:nvPr>
            <p:ph idx="1"/>
          </p:nvPr>
        </p:nvSpPr>
        <p:spPr/>
        <p:txBody>
          <a:bodyPr>
            <a:normAutofit/>
          </a:bodyPr>
          <a:lstStyle/>
          <a:p>
            <a:r>
              <a:rPr lang="en-US" sz="2000" b="1" dirty="0"/>
              <a:t>Software </a:t>
            </a:r>
            <a:r>
              <a:rPr lang="en-US" sz="2000" dirty="0"/>
              <a:t>is more than just a program code. </a:t>
            </a:r>
          </a:p>
          <a:p>
            <a:r>
              <a:rPr lang="en-US" sz="2000" b="1" dirty="0"/>
              <a:t>A program </a:t>
            </a:r>
            <a:r>
              <a:rPr lang="en-US" sz="2000" dirty="0"/>
              <a:t>is an executable code, which serves some computational purpose. </a:t>
            </a:r>
          </a:p>
          <a:p>
            <a:pPr>
              <a:buNone/>
            </a:pPr>
            <a:r>
              <a:rPr lang="en-US" sz="2000" dirty="0"/>
              <a:t>Software is considered to be collection of executable programming code, associated libraries and documentations. Software, when made for a specific requirement is called </a:t>
            </a:r>
            <a:r>
              <a:rPr lang="en-US" sz="2000" b="1" dirty="0"/>
              <a:t>software product.</a:t>
            </a:r>
            <a:endParaRPr lang="en-US" sz="2000" dirty="0"/>
          </a:p>
          <a:p>
            <a:r>
              <a:rPr lang="en-US" sz="2000" b="1" dirty="0"/>
              <a:t>Engineering</a:t>
            </a:r>
            <a:r>
              <a:rPr lang="en-US" sz="2000" dirty="0"/>
              <a:t> on the other hand, is all about developing products, using well-defined, scientific principles and methods.</a:t>
            </a:r>
          </a:p>
          <a:p>
            <a:endParaRPr lang="en-US" sz="20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1417638"/>
          </a:xfrm>
        </p:spPr>
        <p:txBody>
          <a:bodyPr>
            <a:noAutofit/>
          </a:bodyPr>
          <a:lstStyle/>
          <a:p>
            <a:r>
              <a:rPr lang="en-US" sz="3200" b="1" dirty="0" smtClean="0">
                <a:effectLst/>
              </a:rPr>
              <a:t>Components and considerations in data modeling within a system development environment</a:t>
            </a:r>
            <a:endParaRPr lang="en-US" sz="3200" b="1" dirty="0"/>
          </a:p>
        </p:txBody>
      </p:sp>
      <p:sp>
        <p:nvSpPr>
          <p:cNvPr id="3" name="Content Placeholder 2"/>
          <p:cNvSpPr>
            <a:spLocks noGrp="1"/>
          </p:cNvSpPr>
          <p:nvPr>
            <p:ph idx="1"/>
          </p:nvPr>
        </p:nvSpPr>
        <p:spPr/>
        <p:txBody>
          <a:bodyPr>
            <a:normAutofit/>
          </a:bodyPr>
          <a:lstStyle/>
          <a:p>
            <a:r>
              <a:rPr lang="en-US" sz="2000" b="1" dirty="0" smtClean="0"/>
              <a:t>Entities</a:t>
            </a:r>
            <a:endParaRPr lang="en-US" sz="2000" dirty="0"/>
          </a:p>
          <a:p>
            <a:pPr lvl="1"/>
            <a:r>
              <a:rPr lang="en-US" sz="2000" dirty="0"/>
              <a:t>Identify and define the main entities in the system. Entities represent real-world objects or concepts, such as customers, products, or orders.</a:t>
            </a:r>
          </a:p>
          <a:p>
            <a:r>
              <a:rPr lang="en-US" sz="2000" b="1" dirty="0" smtClean="0"/>
              <a:t>Attributes</a:t>
            </a:r>
            <a:endParaRPr lang="en-US" sz="2000" dirty="0"/>
          </a:p>
          <a:p>
            <a:pPr lvl="1"/>
            <a:r>
              <a:rPr lang="en-US" sz="2000" dirty="0"/>
              <a:t>For each entity, identify and define its attributes. Attributes describe the properties or characteristics of the entities. For example, a "Customer" entity may have attributes like name, address, and contact number.</a:t>
            </a:r>
          </a:p>
          <a:p>
            <a:r>
              <a:rPr lang="en-US" sz="2000" b="1" dirty="0" smtClean="0"/>
              <a:t>Relationships</a:t>
            </a:r>
            <a:endParaRPr lang="en-US" sz="2000" dirty="0"/>
          </a:p>
          <a:p>
            <a:pPr lvl="1"/>
            <a:r>
              <a:rPr lang="en-US" sz="2000" dirty="0"/>
              <a:t>Define the relationships between different entities. Relationships illustrate how entities are connected to each other. For instance, an order may be associated with a customer, and a product may be part of an order</a:t>
            </a:r>
            <a:r>
              <a:rPr lang="en-US" sz="2000" dirty="0" smtClean="0"/>
              <a:t>.</a:t>
            </a:r>
            <a:endParaRPr lang="en-US" sz="2000" dirty="0"/>
          </a:p>
        </p:txBody>
      </p:sp>
    </p:spTree>
    <p:extLst>
      <p:ext uri="{BB962C8B-B14F-4D97-AF65-F5344CB8AC3E}">
        <p14:creationId xmlns:p14="http://schemas.microsoft.com/office/powerpoint/2010/main" val="17777756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1417638"/>
          </a:xfrm>
        </p:spPr>
        <p:txBody>
          <a:bodyPr>
            <a:noAutofit/>
          </a:bodyPr>
          <a:lstStyle/>
          <a:p>
            <a:r>
              <a:rPr lang="en-US" sz="3200" b="1" dirty="0">
                <a:effectLst/>
              </a:rPr>
              <a:t>Components and considerations in data modeling within a system development environment</a:t>
            </a:r>
            <a:endParaRPr lang="en-US" sz="3200" dirty="0"/>
          </a:p>
        </p:txBody>
      </p:sp>
      <p:sp>
        <p:nvSpPr>
          <p:cNvPr id="3" name="Content Placeholder 2"/>
          <p:cNvSpPr>
            <a:spLocks noGrp="1"/>
          </p:cNvSpPr>
          <p:nvPr>
            <p:ph idx="1"/>
          </p:nvPr>
        </p:nvSpPr>
        <p:spPr/>
        <p:txBody>
          <a:bodyPr>
            <a:normAutofit/>
          </a:bodyPr>
          <a:lstStyle/>
          <a:p>
            <a:r>
              <a:rPr lang="en-US" sz="2000" b="1" dirty="0"/>
              <a:t>Normalization:</a:t>
            </a:r>
            <a:endParaRPr lang="en-US" sz="2000" dirty="0"/>
          </a:p>
          <a:p>
            <a:pPr lvl="1"/>
            <a:r>
              <a:rPr lang="en-US" sz="2000" dirty="0"/>
              <a:t>Apply normalization techniques to eliminate data redundancy and improve data integrity. Normalization involves organizing data in a way that minimizes duplication and dependency.</a:t>
            </a:r>
          </a:p>
          <a:p>
            <a:r>
              <a:rPr lang="en-US" sz="2000" b="1" dirty="0"/>
              <a:t>Data Types:</a:t>
            </a:r>
            <a:endParaRPr lang="en-US" sz="2000" dirty="0"/>
          </a:p>
          <a:p>
            <a:pPr lvl="1"/>
            <a:r>
              <a:rPr lang="en-US" sz="2000" dirty="0"/>
              <a:t>Specify the data types for each attribute to ensure consistency and proper storage of data. Common data types include text, numeric, date, and Boolean.</a:t>
            </a:r>
          </a:p>
          <a:p>
            <a:r>
              <a:rPr lang="en-US" sz="2000" b="1" dirty="0"/>
              <a:t>Constraints:</a:t>
            </a:r>
            <a:endParaRPr lang="en-US" sz="2000" dirty="0"/>
          </a:p>
          <a:p>
            <a:pPr lvl="1"/>
            <a:r>
              <a:rPr lang="en-US" sz="2000" dirty="0"/>
              <a:t>Define constraints such as primary keys, foreign keys, and unique constraints to enforce data integrity and maintain consistency in the database</a:t>
            </a:r>
            <a:r>
              <a:rPr lang="en-US" sz="2000" dirty="0" smtClean="0"/>
              <a:t>.</a:t>
            </a:r>
            <a:endParaRPr lang="en-US" sz="2000" dirty="0"/>
          </a:p>
        </p:txBody>
      </p:sp>
    </p:spTree>
    <p:extLst>
      <p:ext uri="{BB962C8B-B14F-4D97-AF65-F5344CB8AC3E}">
        <p14:creationId xmlns:p14="http://schemas.microsoft.com/office/powerpoint/2010/main" val="39298705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1417638"/>
          </a:xfrm>
        </p:spPr>
        <p:txBody>
          <a:bodyPr>
            <a:noAutofit/>
          </a:bodyPr>
          <a:lstStyle/>
          <a:p>
            <a:r>
              <a:rPr lang="en-US" sz="3200" b="1" dirty="0">
                <a:effectLst/>
              </a:rPr>
              <a:t>Components and considerations in data modeling within a system development environment</a:t>
            </a:r>
            <a:endParaRPr lang="en-US" sz="3200" dirty="0"/>
          </a:p>
        </p:txBody>
      </p:sp>
      <p:sp>
        <p:nvSpPr>
          <p:cNvPr id="3" name="Content Placeholder 2"/>
          <p:cNvSpPr>
            <a:spLocks noGrp="1"/>
          </p:cNvSpPr>
          <p:nvPr>
            <p:ph idx="1"/>
          </p:nvPr>
        </p:nvSpPr>
        <p:spPr>
          <a:xfrm>
            <a:off x="1435608" y="1447800"/>
            <a:ext cx="7498080" cy="5105400"/>
          </a:xfrm>
        </p:spPr>
        <p:txBody>
          <a:bodyPr>
            <a:normAutofit fontScale="62500" lnSpcReduction="20000"/>
          </a:bodyPr>
          <a:lstStyle/>
          <a:p>
            <a:r>
              <a:rPr lang="en-US" b="1" dirty="0" smtClean="0"/>
              <a:t>Modeling </a:t>
            </a:r>
            <a:r>
              <a:rPr lang="en-US" b="1" dirty="0"/>
              <a:t>Tools:</a:t>
            </a:r>
            <a:endParaRPr lang="en-US" dirty="0"/>
          </a:p>
          <a:p>
            <a:pPr lvl="1"/>
            <a:r>
              <a:rPr lang="en-US" dirty="0"/>
              <a:t>Use data modeling tools to create graphical representations of the data model. Popular tools include ERD (Entity-Relationship Diagram) tools that allow you to visually design and document the structure of the database.</a:t>
            </a:r>
          </a:p>
          <a:p>
            <a:r>
              <a:rPr lang="en-US" b="1" dirty="0"/>
              <a:t>Documentation:</a:t>
            </a:r>
            <a:endParaRPr lang="en-US" dirty="0"/>
          </a:p>
          <a:p>
            <a:pPr lvl="1"/>
            <a:r>
              <a:rPr lang="en-US" dirty="0"/>
              <a:t>Document the data model thoroughly. This documentation should include explanations of entities, attributes, relationships, and constraints. It serves as a reference for developers, analysts, and other stakeholders.</a:t>
            </a:r>
          </a:p>
          <a:p>
            <a:r>
              <a:rPr lang="en-US" b="1" dirty="0"/>
              <a:t>Iterative Process:</a:t>
            </a:r>
            <a:endParaRPr lang="en-US" dirty="0"/>
          </a:p>
          <a:p>
            <a:pPr lvl="1"/>
            <a:r>
              <a:rPr lang="en-US" dirty="0"/>
              <a:t>Data modeling is often an iterative process. As the system requirements evolve, the data model may need to be updated and refined to reflect changes and improvements.</a:t>
            </a:r>
          </a:p>
          <a:p>
            <a:r>
              <a:rPr lang="en-US" b="1" dirty="0"/>
              <a:t>Integration with System Design:</a:t>
            </a:r>
            <a:endParaRPr lang="en-US" dirty="0"/>
          </a:p>
          <a:p>
            <a:pPr lvl="1"/>
            <a:r>
              <a:rPr lang="en-US" dirty="0"/>
              <a:t>Ensure that the data model aligns with the overall system design. The data model serves as a foundation for database design, and the structure should support the system's functionality and requirements.</a:t>
            </a:r>
          </a:p>
          <a:p>
            <a:endParaRPr lang="en-US" dirty="0"/>
          </a:p>
        </p:txBody>
      </p:sp>
    </p:spTree>
    <p:extLst>
      <p:ext uri="{BB962C8B-B14F-4D97-AF65-F5344CB8AC3E}">
        <p14:creationId xmlns:p14="http://schemas.microsoft.com/office/powerpoint/2010/main" val="25738319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a:r>
              <a:rPr lang="en-US" sz="2800" b="1" dirty="0">
                <a:solidFill>
                  <a:schemeClr val="tx2"/>
                </a:solidFill>
                <a:effectLst>
                  <a:outerShdw blurRad="38100" dist="38100" dir="2700000" algn="tl">
                    <a:srgbClr val="000000">
                      <a:alpha val="43137"/>
                    </a:srgbClr>
                  </a:outerShdw>
                </a:effectLst>
              </a:rPr>
              <a:t>Unified Modeling Language (UML)</a:t>
            </a:r>
          </a:p>
        </p:txBody>
      </p:sp>
      <p:sp>
        <p:nvSpPr>
          <p:cNvPr id="3" name="Content Placeholder 2"/>
          <p:cNvSpPr>
            <a:spLocks noGrp="1"/>
          </p:cNvSpPr>
          <p:nvPr>
            <p:ph idx="1"/>
          </p:nvPr>
        </p:nvSpPr>
        <p:spPr/>
        <p:txBody>
          <a:bodyPr>
            <a:normAutofit/>
          </a:bodyPr>
          <a:lstStyle/>
          <a:p>
            <a:pPr marL="82296" indent="0">
              <a:buNone/>
            </a:pPr>
            <a:r>
              <a:rPr lang="en-US" sz="2000" b="1" dirty="0"/>
              <a:t>Unified Modeling language (UML) </a:t>
            </a:r>
            <a:r>
              <a:rPr lang="en-US" sz="2000" dirty="0"/>
              <a:t>is a standardized modeling language enabling developers to specify, visualize, construct and document artifacts of a software system. </a:t>
            </a:r>
          </a:p>
          <a:p>
            <a:pPr marL="82296" indent="0">
              <a:buNone/>
            </a:pPr>
            <a:r>
              <a:rPr lang="en-US" sz="2000" dirty="0"/>
              <a:t>UML is an important aspect involved in object-oriented software development. </a:t>
            </a:r>
          </a:p>
          <a:p>
            <a:pPr marL="82296" indent="0">
              <a:buNone/>
            </a:pPr>
            <a:r>
              <a:rPr lang="en-US" sz="2000" dirty="0"/>
              <a:t>It uses graphic notation to create visual models of software systems.</a:t>
            </a:r>
          </a:p>
          <a:p>
            <a:pPr>
              <a:buNone/>
            </a:pPr>
            <a:r>
              <a:rPr lang="en-US" sz="2000" dirty="0"/>
              <a:t> </a:t>
            </a:r>
            <a:r>
              <a:rPr lang="en-US" sz="2000" b="1" dirty="0"/>
              <a:t>What is a UML Diagram?</a:t>
            </a:r>
          </a:p>
          <a:p>
            <a:pPr>
              <a:buNone/>
            </a:pPr>
            <a:r>
              <a:rPr lang="en-US" sz="2000" dirty="0"/>
              <a:t>    UML is a way of visualizing a software program using a collection of diagrams. </a:t>
            </a:r>
          </a:p>
          <a:p>
            <a:pPr>
              <a:buNone/>
            </a:pPr>
            <a:r>
              <a:rPr lang="en-US" sz="2000" dirty="0"/>
              <a:t>   The key to making a UML diagram is connecting shapes that represent an object or class with other shapes to illustrate relationships and the flow of information and data. </a:t>
            </a:r>
          </a:p>
          <a:p>
            <a:pPr marL="82296" indent="0">
              <a:buNone/>
            </a:pPr>
            <a:endParaRPr lang="en-US" sz="2000" dirty="0"/>
          </a:p>
        </p:txBody>
      </p:sp>
    </p:spTree>
    <p:extLst>
      <p:ext uri="{BB962C8B-B14F-4D97-AF65-F5344CB8AC3E}">
        <p14:creationId xmlns:p14="http://schemas.microsoft.com/office/powerpoint/2010/main" val="331769147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a:r>
              <a:rPr lang="en-US" sz="2800" b="1" dirty="0">
                <a:solidFill>
                  <a:schemeClr val="tx2"/>
                </a:solidFill>
                <a:effectLst>
                  <a:outerShdw blurRad="38100" dist="38100" dir="2700000" algn="tl">
                    <a:srgbClr val="000000">
                      <a:alpha val="43137"/>
                    </a:srgbClr>
                  </a:outerShdw>
                </a:effectLst>
              </a:rPr>
              <a:t>Unified Modeling Language (UML)</a:t>
            </a:r>
          </a:p>
        </p:txBody>
      </p:sp>
      <p:sp>
        <p:nvSpPr>
          <p:cNvPr id="3" name="Content Placeholder 2"/>
          <p:cNvSpPr>
            <a:spLocks noGrp="1"/>
          </p:cNvSpPr>
          <p:nvPr>
            <p:ph idx="1"/>
          </p:nvPr>
        </p:nvSpPr>
        <p:spPr/>
        <p:txBody>
          <a:bodyPr>
            <a:noAutofit/>
          </a:bodyPr>
          <a:lstStyle/>
          <a:p>
            <a:pPr>
              <a:buNone/>
            </a:pPr>
            <a:r>
              <a:rPr lang="en-US" sz="2300" dirty="0"/>
              <a:t>    </a:t>
            </a:r>
            <a:r>
              <a:rPr lang="en-US" sz="2300" b="1" dirty="0"/>
              <a:t>Types of UML Diagrams</a:t>
            </a:r>
            <a:endParaRPr lang="en-US" sz="2300" dirty="0"/>
          </a:p>
          <a:p>
            <a:pPr>
              <a:buNone/>
            </a:pPr>
            <a:r>
              <a:rPr lang="en-US" sz="2300" dirty="0"/>
              <a:t>   These diagrams are organized into two distinct groups: structural diagrams and behavioral or interaction diagrams.</a:t>
            </a:r>
          </a:p>
          <a:p>
            <a:pPr>
              <a:buNone/>
            </a:pPr>
            <a:r>
              <a:rPr lang="en-US" sz="2300" dirty="0"/>
              <a:t>  </a:t>
            </a:r>
            <a:r>
              <a:rPr lang="en-US" sz="2300" b="1" dirty="0"/>
              <a:t>Structural UML diagrams</a:t>
            </a:r>
          </a:p>
          <a:p>
            <a:r>
              <a:rPr lang="en-US" sz="2300" dirty="0"/>
              <a:t>Class diagram</a:t>
            </a:r>
          </a:p>
          <a:p>
            <a:r>
              <a:rPr lang="en-US" sz="2300" dirty="0"/>
              <a:t>Package diagram</a:t>
            </a:r>
          </a:p>
          <a:p>
            <a:r>
              <a:rPr lang="en-US" sz="2300" dirty="0"/>
              <a:t>Object diagram</a:t>
            </a:r>
          </a:p>
          <a:p>
            <a:r>
              <a:rPr lang="en-US" sz="2300" dirty="0"/>
              <a:t>Component diagram</a:t>
            </a:r>
          </a:p>
          <a:p>
            <a:r>
              <a:rPr lang="en-US" sz="2300" dirty="0"/>
              <a:t>Composite structure diagram</a:t>
            </a:r>
          </a:p>
          <a:p>
            <a:r>
              <a:rPr lang="en-US" sz="2300" dirty="0"/>
              <a:t>Deployment diagram</a:t>
            </a:r>
          </a:p>
          <a:p>
            <a:pPr marL="82296" indent="0">
              <a:buNone/>
            </a:pPr>
            <a:endParaRPr lang="en-US" sz="2300" dirty="0"/>
          </a:p>
        </p:txBody>
      </p:sp>
    </p:spTree>
    <p:extLst>
      <p:ext uri="{BB962C8B-B14F-4D97-AF65-F5344CB8AC3E}">
        <p14:creationId xmlns:p14="http://schemas.microsoft.com/office/powerpoint/2010/main" val="331769147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a:r>
              <a:rPr lang="en-US" sz="2800" b="1" dirty="0">
                <a:solidFill>
                  <a:schemeClr val="tx2"/>
                </a:solidFill>
                <a:effectLst>
                  <a:outerShdw blurRad="38100" dist="38100" dir="2700000" algn="tl">
                    <a:srgbClr val="000000">
                      <a:alpha val="43137"/>
                    </a:srgbClr>
                  </a:outerShdw>
                </a:effectLst>
              </a:rPr>
              <a:t>Unified Modeling Language (UML)</a:t>
            </a:r>
          </a:p>
        </p:txBody>
      </p:sp>
      <p:sp>
        <p:nvSpPr>
          <p:cNvPr id="3" name="Content Placeholder 2"/>
          <p:cNvSpPr>
            <a:spLocks noGrp="1"/>
          </p:cNvSpPr>
          <p:nvPr>
            <p:ph idx="1"/>
          </p:nvPr>
        </p:nvSpPr>
        <p:spPr/>
        <p:txBody>
          <a:bodyPr>
            <a:normAutofit/>
          </a:bodyPr>
          <a:lstStyle/>
          <a:p>
            <a:pPr>
              <a:buNone/>
            </a:pPr>
            <a:r>
              <a:rPr lang="en-US" sz="2400" dirty="0"/>
              <a:t>  </a:t>
            </a:r>
            <a:r>
              <a:rPr lang="en-US" sz="2400" b="1" dirty="0"/>
              <a:t>Behavioral UML diagrams</a:t>
            </a:r>
          </a:p>
          <a:p>
            <a:r>
              <a:rPr lang="en-US" sz="2400" dirty="0"/>
              <a:t>Activity diagram</a:t>
            </a:r>
          </a:p>
          <a:p>
            <a:r>
              <a:rPr lang="en-US" sz="2400" dirty="0"/>
              <a:t>Sequence diagram</a:t>
            </a:r>
          </a:p>
          <a:p>
            <a:r>
              <a:rPr lang="en-US" sz="2400" b="1" dirty="0"/>
              <a:t>Use case diagram</a:t>
            </a:r>
          </a:p>
          <a:p>
            <a:r>
              <a:rPr lang="en-US" sz="2400" dirty="0"/>
              <a:t>State diagram</a:t>
            </a:r>
          </a:p>
          <a:p>
            <a:r>
              <a:rPr lang="en-US" sz="2400" dirty="0"/>
              <a:t>Communication diagram</a:t>
            </a:r>
          </a:p>
          <a:p>
            <a:r>
              <a:rPr lang="en-US" sz="2400" dirty="0"/>
              <a:t>Interaction overview diagram</a:t>
            </a:r>
          </a:p>
          <a:p>
            <a:r>
              <a:rPr lang="en-US" sz="2400" dirty="0"/>
              <a:t>Timing diagram</a:t>
            </a:r>
          </a:p>
          <a:p>
            <a:pPr marL="82296" indent="0">
              <a:buNone/>
            </a:pPr>
            <a:endParaRPr lang="en-US" sz="2400" dirty="0"/>
          </a:p>
        </p:txBody>
      </p:sp>
    </p:spTree>
    <p:extLst>
      <p:ext uri="{BB962C8B-B14F-4D97-AF65-F5344CB8AC3E}">
        <p14:creationId xmlns:p14="http://schemas.microsoft.com/office/powerpoint/2010/main" val="331769147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a:r>
              <a:rPr lang="en-US" sz="2800" b="1" dirty="0">
                <a:solidFill>
                  <a:schemeClr val="tx2"/>
                </a:solidFill>
                <a:effectLst>
                  <a:outerShdw blurRad="38100" dist="38100" dir="2700000" algn="tl">
                    <a:srgbClr val="000000">
                      <a:alpha val="43137"/>
                    </a:srgbClr>
                  </a:outerShdw>
                </a:effectLst>
              </a:rPr>
              <a:t>Use CASE Diagram</a:t>
            </a:r>
          </a:p>
        </p:txBody>
      </p:sp>
      <p:sp>
        <p:nvSpPr>
          <p:cNvPr id="3" name="Content Placeholder 2"/>
          <p:cNvSpPr>
            <a:spLocks noGrp="1"/>
          </p:cNvSpPr>
          <p:nvPr>
            <p:ph idx="1"/>
          </p:nvPr>
        </p:nvSpPr>
        <p:spPr/>
        <p:txBody>
          <a:bodyPr>
            <a:noAutofit/>
          </a:bodyPr>
          <a:lstStyle/>
          <a:p>
            <a:r>
              <a:rPr lang="en-US" sz="2000" b="1" dirty="0"/>
              <a:t>Use CASE Diagram</a:t>
            </a:r>
            <a:r>
              <a:rPr lang="en-US" sz="2000" dirty="0"/>
              <a:t/>
            </a:r>
            <a:br>
              <a:rPr lang="en-US" sz="2000" dirty="0"/>
            </a:br>
            <a:r>
              <a:rPr lang="en-US" sz="2000" dirty="0">
                <a:hlinkClick r:id="rId2"/>
              </a:rPr>
              <a:t>Use case diagrams</a:t>
            </a:r>
            <a:r>
              <a:rPr lang="en-US" sz="2000" dirty="0"/>
              <a:t> model the functionality of a system using actors and use cases.</a:t>
            </a:r>
          </a:p>
          <a:p>
            <a:r>
              <a:rPr lang="en-US" sz="2000" dirty="0"/>
              <a:t>UML Use Case Diagrams show a system or application; then they show the people, organizations, or other systems that interact with it; and finally, they show a basic flow of what the system or application does. </a:t>
            </a:r>
            <a:r>
              <a:rPr lang="en-US" sz="2000" dirty="0" smtClean="0"/>
              <a:t>c</a:t>
            </a:r>
            <a:endParaRPr lang="en-US" sz="2000" dirty="0"/>
          </a:p>
          <a:p>
            <a:pPr>
              <a:buNone/>
            </a:pPr>
            <a:r>
              <a:rPr lang="en-US" sz="2000" dirty="0"/>
              <a:t>    </a:t>
            </a:r>
            <a:r>
              <a:rPr lang="en-US" sz="2000" b="1" dirty="0"/>
              <a:t>The four main characteristics of Use Case Diagrams: </a:t>
            </a:r>
          </a:p>
          <a:p>
            <a:pPr>
              <a:buNone/>
            </a:pPr>
            <a:r>
              <a:rPr lang="en-US" sz="2000" dirty="0"/>
              <a:t>       Systems, Actors, use cases and relationships. </a:t>
            </a:r>
          </a:p>
          <a:p>
            <a:r>
              <a:rPr lang="en-US" sz="2000" b="1" dirty="0"/>
              <a:t>A system </a:t>
            </a:r>
            <a:r>
              <a:rPr lang="en-US" sz="2000" dirty="0"/>
              <a:t>is whatever you’re developing. </a:t>
            </a:r>
          </a:p>
          <a:p>
            <a:pPr>
              <a:buNone/>
            </a:pPr>
            <a:r>
              <a:rPr lang="en-US" sz="2000" dirty="0"/>
              <a:t>    It could be a website, a software component, a business process, an app. You represent a system with a rectangle. </a:t>
            </a:r>
          </a:p>
          <a:p>
            <a:pPr marL="82296" indent="0"/>
            <a:endParaRPr lang="en-US" sz="2000" dirty="0"/>
          </a:p>
        </p:txBody>
      </p:sp>
    </p:spTree>
    <p:extLst>
      <p:ext uri="{BB962C8B-B14F-4D97-AF65-F5344CB8AC3E}">
        <p14:creationId xmlns:p14="http://schemas.microsoft.com/office/powerpoint/2010/main" val="331769147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a:r>
              <a:rPr lang="en-US" sz="2800" b="1" dirty="0">
                <a:solidFill>
                  <a:schemeClr val="tx2"/>
                </a:solidFill>
                <a:effectLst>
                  <a:outerShdw blurRad="38100" dist="38100" dir="2700000" algn="tl">
                    <a:srgbClr val="000000">
                      <a:alpha val="43137"/>
                    </a:srgbClr>
                  </a:outerShdw>
                </a:effectLst>
              </a:rPr>
              <a:t>Use CASE Diagram</a:t>
            </a:r>
          </a:p>
        </p:txBody>
      </p:sp>
      <p:sp>
        <p:nvSpPr>
          <p:cNvPr id="3" name="Content Placeholder 2"/>
          <p:cNvSpPr>
            <a:spLocks noGrp="1"/>
          </p:cNvSpPr>
          <p:nvPr>
            <p:ph idx="1"/>
          </p:nvPr>
        </p:nvSpPr>
        <p:spPr/>
        <p:txBody>
          <a:bodyPr>
            <a:normAutofit/>
          </a:bodyPr>
          <a:lstStyle/>
          <a:p>
            <a:r>
              <a:rPr lang="en-US" sz="2000" b="1" dirty="0"/>
              <a:t>An actor </a:t>
            </a:r>
            <a:r>
              <a:rPr lang="en-US" sz="2000" dirty="0"/>
              <a:t>is going to be someone or something that uses our system to achieve a goal, and they're represented by a stick figure. </a:t>
            </a:r>
          </a:p>
          <a:p>
            <a:r>
              <a:rPr lang="en-US" sz="2000" b="1" dirty="0"/>
              <a:t>Use Cases </a:t>
            </a:r>
            <a:r>
              <a:rPr lang="en-US" sz="2000" dirty="0"/>
              <a:t>are elements that really start to describe what the system does. They're depicted with an oval shape and they represent an action that accomplishes some sort of task within the system. </a:t>
            </a:r>
          </a:p>
          <a:p>
            <a:r>
              <a:rPr lang="en-US" sz="2000" dirty="0"/>
              <a:t>The final element in Use Case Diagrams are </a:t>
            </a:r>
            <a:r>
              <a:rPr lang="en-US" sz="2000" b="1" dirty="0"/>
              <a:t>relationships</a:t>
            </a:r>
            <a:r>
              <a:rPr lang="en-US" sz="2000" dirty="0"/>
              <a:t>, which show how actors and use cases interact with each other. There are different types of relationships (like association, include, extend, and generalization) that are represented by varying types of lines and arrows.</a:t>
            </a:r>
          </a:p>
          <a:p>
            <a:pPr marL="82296" indent="0"/>
            <a:endParaRPr lang="en-US" sz="2000" dirty="0"/>
          </a:p>
        </p:txBody>
      </p:sp>
    </p:spTree>
    <p:extLst>
      <p:ext uri="{BB962C8B-B14F-4D97-AF65-F5344CB8AC3E}">
        <p14:creationId xmlns:p14="http://schemas.microsoft.com/office/powerpoint/2010/main" val="331769147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Importance of Use Cases</a:t>
            </a:r>
            <a:endParaRPr lang="en-US" b="1" dirty="0"/>
          </a:p>
        </p:txBody>
      </p:sp>
      <p:sp>
        <p:nvSpPr>
          <p:cNvPr id="3" name="Content Placeholder 2"/>
          <p:cNvSpPr>
            <a:spLocks noGrp="1"/>
          </p:cNvSpPr>
          <p:nvPr>
            <p:ph idx="1"/>
          </p:nvPr>
        </p:nvSpPr>
        <p:spPr>
          <a:xfrm>
            <a:off x="1143000" y="1447800"/>
            <a:ext cx="7924800" cy="5181600"/>
          </a:xfrm>
        </p:spPr>
        <p:txBody>
          <a:bodyPr>
            <a:noAutofit/>
          </a:bodyPr>
          <a:lstStyle/>
          <a:p>
            <a:r>
              <a:rPr lang="en-US" sz="2000" b="1" dirty="0"/>
              <a:t>Requirements </a:t>
            </a:r>
            <a:r>
              <a:rPr lang="en-US" sz="2000" b="1" dirty="0" smtClean="0"/>
              <a:t>Elicitation</a:t>
            </a:r>
            <a:r>
              <a:rPr lang="en-US" sz="2000" dirty="0" smtClean="0"/>
              <a:t>:  They </a:t>
            </a:r>
            <a:r>
              <a:rPr lang="en-US" sz="2000" dirty="0"/>
              <a:t>help in identifying user goals, tasks, and the expected behavior of the system in response to user actions.</a:t>
            </a:r>
          </a:p>
          <a:p>
            <a:r>
              <a:rPr lang="en-US" sz="2000" b="1" dirty="0"/>
              <a:t>User-Centered </a:t>
            </a:r>
            <a:r>
              <a:rPr lang="en-US" sz="2000" b="1" dirty="0" smtClean="0"/>
              <a:t>Design</a:t>
            </a:r>
            <a:r>
              <a:rPr lang="en-US" sz="2000" dirty="0" smtClean="0"/>
              <a:t>: Use </a:t>
            </a:r>
            <a:r>
              <a:rPr lang="en-US" sz="2000" dirty="0"/>
              <a:t>cases are essential for user-centered design, ensuring that the system is designed and developed with the end user in mind. They provide a basis for creating user interfaces, defining user interactions, and ensuring that the system meets user expectations.</a:t>
            </a:r>
          </a:p>
          <a:p>
            <a:r>
              <a:rPr lang="en-US" sz="2000" b="1" dirty="0"/>
              <a:t>Communication with </a:t>
            </a:r>
            <a:r>
              <a:rPr lang="en-US" sz="2000" b="1" dirty="0" smtClean="0"/>
              <a:t>Stakeholders</a:t>
            </a:r>
            <a:r>
              <a:rPr lang="en-US" sz="2000" dirty="0" smtClean="0"/>
              <a:t>: Use </a:t>
            </a:r>
            <a:r>
              <a:rPr lang="en-US" sz="2000" dirty="0"/>
              <a:t>cases serve as a means of communication between developers, analysts, and stakeholders. They provide a common language for discussing system functionality and requirements, reducing the chances of misunderstandings.</a:t>
            </a:r>
          </a:p>
          <a:p>
            <a:r>
              <a:rPr lang="en-US" sz="2000" b="1" dirty="0"/>
              <a:t>System </a:t>
            </a:r>
            <a:r>
              <a:rPr lang="en-US" sz="2000" b="1" dirty="0" smtClean="0"/>
              <a:t>Design:</a:t>
            </a:r>
            <a:r>
              <a:rPr lang="en-US" sz="2000" dirty="0" smtClean="0"/>
              <a:t> Use </a:t>
            </a:r>
            <a:r>
              <a:rPr lang="en-US" sz="2000" dirty="0"/>
              <a:t>cases influence system design by identifying major functionalities and interactions. They help in defining system boundaries, specifying the components involved, and guiding the development of system architecture.</a:t>
            </a:r>
          </a:p>
        </p:txBody>
      </p:sp>
    </p:spTree>
    <p:extLst>
      <p:ext uri="{BB962C8B-B14F-4D97-AF65-F5344CB8AC3E}">
        <p14:creationId xmlns:p14="http://schemas.microsoft.com/office/powerpoint/2010/main" val="39048545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Importance of Use Cases</a:t>
            </a:r>
            <a:endParaRPr lang="en-US" dirty="0"/>
          </a:p>
        </p:txBody>
      </p:sp>
      <p:sp>
        <p:nvSpPr>
          <p:cNvPr id="3" name="Content Placeholder 2"/>
          <p:cNvSpPr>
            <a:spLocks noGrp="1"/>
          </p:cNvSpPr>
          <p:nvPr>
            <p:ph idx="1"/>
          </p:nvPr>
        </p:nvSpPr>
        <p:spPr/>
        <p:txBody>
          <a:bodyPr>
            <a:normAutofit/>
          </a:bodyPr>
          <a:lstStyle/>
          <a:p>
            <a:r>
              <a:rPr lang="en-US" sz="2000" b="1" dirty="0"/>
              <a:t>System </a:t>
            </a:r>
            <a:r>
              <a:rPr lang="en-US" sz="2000" b="1" dirty="0" smtClean="0"/>
              <a:t>Design:</a:t>
            </a:r>
            <a:r>
              <a:rPr lang="en-US" sz="2000" dirty="0" smtClean="0"/>
              <a:t> Use </a:t>
            </a:r>
            <a:r>
              <a:rPr lang="en-US" sz="2000" dirty="0"/>
              <a:t>cases influence system design by identifying major functionalities and interactions. They help in defining system boundaries, specifying the components involved, and guiding the development of system architecture.</a:t>
            </a:r>
          </a:p>
          <a:p>
            <a:r>
              <a:rPr lang="en-US" sz="2000" b="1" dirty="0" smtClean="0"/>
              <a:t>Testing:</a:t>
            </a:r>
            <a:r>
              <a:rPr lang="en-US" sz="2000" dirty="0" smtClean="0"/>
              <a:t> Use </a:t>
            </a:r>
            <a:r>
              <a:rPr lang="en-US" sz="2000" dirty="0"/>
              <a:t>cases are valuable in the testing phase of system development. Test cases can be derived directly from use cases, helping to ensure that the system functions as expected and meets user requirements.</a:t>
            </a:r>
          </a:p>
          <a:p>
            <a:r>
              <a:rPr lang="en-US" sz="2000" b="1" dirty="0"/>
              <a:t>Project </a:t>
            </a:r>
            <a:r>
              <a:rPr lang="en-US" sz="2000" b="1" dirty="0" smtClean="0"/>
              <a:t>Planning:</a:t>
            </a:r>
            <a:r>
              <a:rPr lang="en-US" sz="2000" dirty="0" smtClean="0"/>
              <a:t> Use </a:t>
            </a:r>
            <a:r>
              <a:rPr lang="en-US" sz="2000" dirty="0"/>
              <a:t>cases contribute to project planning by helping to estimate the scope and complexity of the system. They assist in prioritizing features and functionalities based on their importance to end users</a:t>
            </a:r>
            <a:r>
              <a:rPr lang="en-US" sz="2000" dirty="0" smtClean="0"/>
              <a:t>.</a:t>
            </a:r>
            <a:endParaRPr lang="en-US" sz="2000" dirty="0"/>
          </a:p>
        </p:txBody>
      </p:sp>
    </p:spTree>
    <p:extLst>
      <p:ext uri="{BB962C8B-B14F-4D97-AF65-F5344CB8AC3E}">
        <p14:creationId xmlns:p14="http://schemas.microsoft.com/office/powerpoint/2010/main" val="1903302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t>Software Engineer Vs Software Developer</a:t>
            </a:r>
            <a:endParaRPr lang="en-US" sz="2800" dirty="0"/>
          </a:p>
        </p:txBody>
      </p:sp>
      <p:sp>
        <p:nvSpPr>
          <p:cNvPr id="3" name="Content Placeholder 2"/>
          <p:cNvSpPr>
            <a:spLocks noGrp="1"/>
          </p:cNvSpPr>
          <p:nvPr>
            <p:ph idx="1"/>
          </p:nvPr>
        </p:nvSpPr>
        <p:spPr/>
        <p:txBody>
          <a:bodyPr>
            <a:normAutofit fontScale="92500" lnSpcReduction="10000"/>
          </a:bodyPr>
          <a:lstStyle/>
          <a:p>
            <a:r>
              <a:rPr lang="en-US" sz="2000" b="1" dirty="0"/>
              <a:t>Who is a Software Engineer?</a:t>
            </a:r>
          </a:p>
          <a:p>
            <a:pPr>
              <a:buNone/>
            </a:pPr>
            <a:r>
              <a:rPr lang="en-US" sz="2000" dirty="0"/>
              <a:t>    A software engineer is a professional who applies the principles of software engineering for designing, development, maintenance, testing, and evaluation of computer software.</a:t>
            </a:r>
          </a:p>
          <a:p>
            <a:r>
              <a:rPr lang="en-US" sz="2000" b="1" dirty="0"/>
              <a:t>Who is a Software Developer?</a:t>
            </a:r>
          </a:p>
          <a:p>
            <a:pPr>
              <a:buNone/>
            </a:pPr>
            <a:r>
              <a:rPr lang="en-US" sz="2000" dirty="0"/>
              <a:t>    Software developer is a professional who builds software which runs across various types of computers. </a:t>
            </a:r>
          </a:p>
          <a:p>
            <a:pPr>
              <a:buNone/>
            </a:pPr>
            <a:r>
              <a:rPr lang="en-US" sz="2000" dirty="0"/>
              <a:t>     They write code from scratch. The application could be a desktop application like Photoshop, mobile apps like Instagram, web apps like Facebook, and Twitter.</a:t>
            </a:r>
          </a:p>
          <a:p>
            <a:r>
              <a:rPr lang="en-US" sz="2000" b="1" dirty="0"/>
              <a:t>Software Process</a:t>
            </a:r>
          </a:p>
          <a:p>
            <a:pPr marL="82296" indent="0">
              <a:buNone/>
            </a:pPr>
            <a:r>
              <a:rPr lang="en-US" sz="2000" dirty="0"/>
              <a:t> A software process (also knows as software   methodology) is a set of related activities that leads to the production of the software. </a:t>
            </a:r>
          </a:p>
          <a:p>
            <a:pPr marL="82296" indent="0">
              <a:buNone/>
            </a:pPr>
            <a:r>
              <a:rPr lang="en-US" sz="2000" dirty="0"/>
              <a:t>These activities may involve the development of the software from the scratch, or, modifying an existing system.</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Importance of Use Cases</a:t>
            </a:r>
            <a:endParaRPr lang="en-US" dirty="0"/>
          </a:p>
        </p:txBody>
      </p:sp>
      <p:sp>
        <p:nvSpPr>
          <p:cNvPr id="3" name="Content Placeholder 2"/>
          <p:cNvSpPr>
            <a:spLocks noGrp="1"/>
          </p:cNvSpPr>
          <p:nvPr>
            <p:ph idx="1"/>
          </p:nvPr>
        </p:nvSpPr>
        <p:spPr/>
        <p:txBody>
          <a:bodyPr>
            <a:normAutofit fontScale="62500" lnSpcReduction="20000"/>
          </a:bodyPr>
          <a:lstStyle/>
          <a:p>
            <a:r>
              <a:rPr lang="en-US" b="1" dirty="0" smtClean="0"/>
              <a:t>Change Management:</a:t>
            </a:r>
            <a:r>
              <a:rPr lang="en-US" dirty="0"/>
              <a:t> </a:t>
            </a:r>
            <a:r>
              <a:rPr lang="en-US" dirty="0" smtClean="0"/>
              <a:t>Use </a:t>
            </a:r>
            <a:r>
              <a:rPr lang="en-US" dirty="0"/>
              <a:t>cases aid in managing changes to the system. When there are modifications to user requirements, use cases provide a structured way to assess the impact on the system and guide the necessary adjustments to the design and implementation.</a:t>
            </a:r>
          </a:p>
          <a:p>
            <a:r>
              <a:rPr lang="en-US" b="1" dirty="0" smtClean="0"/>
              <a:t>Documentation:</a:t>
            </a:r>
            <a:r>
              <a:rPr lang="en-US" dirty="0"/>
              <a:t> </a:t>
            </a:r>
            <a:r>
              <a:rPr lang="en-US" dirty="0" smtClean="0"/>
              <a:t>Use </a:t>
            </a:r>
            <a:r>
              <a:rPr lang="en-US" dirty="0"/>
              <a:t>cases are a fundamental part of system documentation. They provide a clear and concise way to document user interactions, system behavior, and functional requirements, serving as a reference for developers and other stakeholders.</a:t>
            </a:r>
          </a:p>
          <a:p>
            <a:r>
              <a:rPr lang="en-US" b="1" dirty="0"/>
              <a:t>Training and User </a:t>
            </a:r>
            <a:r>
              <a:rPr lang="en-US" b="1" dirty="0" smtClean="0"/>
              <a:t>Support:</a:t>
            </a:r>
            <a:r>
              <a:rPr lang="en-US" dirty="0"/>
              <a:t> </a:t>
            </a:r>
            <a:r>
              <a:rPr lang="en-US" dirty="0" smtClean="0"/>
              <a:t>Use </a:t>
            </a:r>
            <a:r>
              <a:rPr lang="en-US" dirty="0"/>
              <a:t>cases help in designing training materials and user support documentation. They provide insights into how users are expected to interact with the system, facilitating the creation of user manuals, tutorials, and support resources.</a:t>
            </a:r>
          </a:p>
          <a:p>
            <a:r>
              <a:rPr lang="en-US" b="1" dirty="0"/>
              <a:t>Iterative </a:t>
            </a:r>
            <a:r>
              <a:rPr lang="en-US" b="1" dirty="0" smtClean="0"/>
              <a:t>Development:</a:t>
            </a:r>
            <a:r>
              <a:rPr lang="en-US" dirty="0"/>
              <a:t> </a:t>
            </a:r>
            <a:r>
              <a:rPr lang="en-US" dirty="0" smtClean="0"/>
              <a:t>Use </a:t>
            </a:r>
            <a:r>
              <a:rPr lang="en-US" dirty="0"/>
              <a:t>cases support an iterative development approach. As the system evolves, use cases can be updated and refined to reflect changes in user requirements, ensuring that the development process remains aligned with user needs.</a:t>
            </a:r>
          </a:p>
          <a:p>
            <a:endParaRPr lang="en-US" dirty="0"/>
          </a:p>
        </p:txBody>
      </p:sp>
    </p:spTree>
    <p:extLst>
      <p:ext uri="{BB962C8B-B14F-4D97-AF65-F5344CB8AC3E}">
        <p14:creationId xmlns:p14="http://schemas.microsoft.com/office/powerpoint/2010/main" val="13942090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Database Independence</a:t>
            </a:r>
            <a:endParaRPr lang="en-US" b="1" dirty="0"/>
          </a:p>
        </p:txBody>
      </p:sp>
      <p:sp>
        <p:nvSpPr>
          <p:cNvPr id="3" name="Content Placeholder 2"/>
          <p:cNvSpPr>
            <a:spLocks noGrp="1"/>
          </p:cNvSpPr>
          <p:nvPr>
            <p:ph idx="1"/>
          </p:nvPr>
        </p:nvSpPr>
        <p:spPr/>
        <p:txBody>
          <a:bodyPr/>
          <a:lstStyle/>
          <a:p>
            <a:r>
              <a:rPr lang="en-US" dirty="0"/>
              <a:t>Database independence refers to the ability to change or replace a database management system (DBMS) without affecting the application programs that interact with the database.</a:t>
            </a:r>
            <a:endParaRPr lang="en-US" dirty="0"/>
          </a:p>
        </p:txBody>
      </p:sp>
    </p:spTree>
    <p:extLst>
      <p:ext uri="{BB962C8B-B14F-4D97-AF65-F5344CB8AC3E}">
        <p14:creationId xmlns:p14="http://schemas.microsoft.com/office/powerpoint/2010/main" val="20704805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Advantages of Database Independence</a:t>
            </a:r>
            <a:endParaRPr lang="en-US" b="1" dirty="0"/>
          </a:p>
        </p:txBody>
      </p:sp>
      <p:sp>
        <p:nvSpPr>
          <p:cNvPr id="3" name="Content Placeholder 2"/>
          <p:cNvSpPr>
            <a:spLocks noGrp="1"/>
          </p:cNvSpPr>
          <p:nvPr>
            <p:ph idx="1"/>
          </p:nvPr>
        </p:nvSpPr>
        <p:spPr/>
        <p:txBody>
          <a:bodyPr>
            <a:normAutofit fontScale="70000" lnSpcReduction="20000"/>
          </a:bodyPr>
          <a:lstStyle/>
          <a:p>
            <a:r>
              <a:rPr lang="en-US" b="1" dirty="0" smtClean="0"/>
              <a:t>Flexibility</a:t>
            </a:r>
            <a:r>
              <a:rPr lang="en-US" b="1" dirty="0"/>
              <a:t>:</a:t>
            </a:r>
            <a:r>
              <a:rPr lang="en-US" dirty="0"/>
              <a:t> Database independence allows organizations to switch to a different DBMS if the business requirements or technological landscape change without requiring extensive modifications to the application code.</a:t>
            </a:r>
          </a:p>
          <a:p>
            <a:r>
              <a:rPr lang="en-US" b="1" dirty="0"/>
              <a:t>Vendor Neutrality:</a:t>
            </a:r>
            <a:r>
              <a:rPr lang="en-US" dirty="0"/>
              <a:t> It reduces dependence on a specific database vendor, enabling organizations to choose a DBMS that best fits their needs in terms of features, performance, and cost.</a:t>
            </a:r>
          </a:p>
          <a:p>
            <a:r>
              <a:rPr lang="en-US" b="1" dirty="0"/>
              <a:t>Future-Proofing:</a:t>
            </a:r>
            <a:r>
              <a:rPr lang="en-US" dirty="0"/>
              <a:t> As technology evolves, the ability to switch to newer and more efficient database systems becomes crucial. Database independence helps in future-proofing the system against changes in database technology.</a:t>
            </a:r>
          </a:p>
          <a:p>
            <a:r>
              <a:rPr lang="en-US" b="1" dirty="0"/>
              <a:t>Migration Ease:</a:t>
            </a:r>
            <a:r>
              <a:rPr lang="en-US" dirty="0"/>
              <a:t> When migrating from one database system to another, database independence simplifies the migration process, minimizing the impact on existing applications.</a:t>
            </a:r>
          </a:p>
          <a:p>
            <a:endParaRPr lang="en-US" dirty="0"/>
          </a:p>
        </p:txBody>
      </p:sp>
    </p:spTree>
    <p:extLst>
      <p:ext uri="{BB962C8B-B14F-4D97-AF65-F5344CB8AC3E}">
        <p14:creationId xmlns:p14="http://schemas.microsoft.com/office/powerpoint/2010/main" val="188610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Application Independence</a:t>
            </a:r>
            <a:endParaRPr lang="en-US" b="1" dirty="0"/>
          </a:p>
        </p:txBody>
      </p:sp>
      <p:sp>
        <p:nvSpPr>
          <p:cNvPr id="3" name="Content Placeholder 2"/>
          <p:cNvSpPr>
            <a:spLocks noGrp="1"/>
          </p:cNvSpPr>
          <p:nvPr>
            <p:ph idx="1"/>
          </p:nvPr>
        </p:nvSpPr>
        <p:spPr/>
        <p:txBody>
          <a:bodyPr/>
          <a:lstStyle/>
          <a:p>
            <a:r>
              <a:rPr lang="en-US" b="1" dirty="0"/>
              <a:t>Application</a:t>
            </a:r>
            <a:r>
              <a:rPr lang="en-US" dirty="0"/>
              <a:t> </a:t>
            </a:r>
            <a:r>
              <a:rPr lang="en-US" b="1" dirty="0"/>
              <a:t>independence</a:t>
            </a:r>
            <a:r>
              <a:rPr lang="en-US" dirty="0"/>
              <a:t> refers to the ability to modify or replace an application without affecting the underlying infrastructure, including databases.</a:t>
            </a:r>
            <a:endParaRPr lang="en-US" dirty="0"/>
          </a:p>
        </p:txBody>
      </p:sp>
    </p:spTree>
    <p:extLst>
      <p:ext uri="{BB962C8B-B14F-4D97-AF65-F5344CB8AC3E}">
        <p14:creationId xmlns:p14="http://schemas.microsoft.com/office/powerpoint/2010/main" val="16931179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Advantages of Application Independence</a:t>
            </a:r>
            <a:endParaRPr lang="en-US" b="1" dirty="0"/>
          </a:p>
        </p:txBody>
      </p:sp>
      <p:sp>
        <p:nvSpPr>
          <p:cNvPr id="3" name="Content Placeholder 2"/>
          <p:cNvSpPr>
            <a:spLocks noGrp="1"/>
          </p:cNvSpPr>
          <p:nvPr>
            <p:ph idx="1"/>
          </p:nvPr>
        </p:nvSpPr>
        <p:spPr>
          <a:xfrm>
            <a:off x="1219200" y="1447800"/>
            <a:ext cx="7714488" cy="5181600"/>
          </a:xfrm>
        </p:spPr>
        <p:txBody>
          <a:bodyPr>
            <a:normAutofit fontScale="70000" lnSpcReduction="20000"/>
          </a:bodyPr>
          <a:lstStyle/>
          <a:p>
            <a:r>
              <a:rPr lang="en-US" b="1" dirty="0"/>
              <a:t>Modularity:</a:t>
            </a:r>
            <a:r>
              <a:rPr lang="en-US" dirty="0"/>
              <a:t> Application independence promotes modularity, allowing different components of a system to be developed, modified, or replaced independently. This modular approach facilitates easier maintenance and updates</a:t>
            </a:r>
            <a:r>
              <a:rPr lang="en-US" dirty="0" smtClean="0"/>
              <a:t>.</a:t>
            </a:r>
          </a:p>
          <a:p>
            <a:endParaRPr lang="en-US" dirty="0"/>
          </a:p>
          <a:p>
            <a:r>
              <a:rPr lang="en-US" b="1" dirty="0"/>
              <a:t>Scalability:</a:t>
            </a:r>
            <a:r>
              <a:rPr lang="en-US" dirty="0"/>
              <a:t> It supports the scalability of the system. As the application evolves, new features or modules can be added without requiring a complete overhaul of the entire system.</a:t>
            </a:r>
          </a:p>
          <a:p>
            <a:r>
              <a:rPr lang="en-US" b="1" dirty="0"/>
              <a:t>Technological Evolution:</a:t>
            </a:r>
            <a:r>
              <a:rPr lang="en-US" dirty="0"/>
              <a:t> Application independence allows for the adoption of new programming languages, frameworks, or architectures without disrupting the existing functionality. This is particularly important as technology trends change over time.</a:t>
            </a:r>
          </a:p>
          <a:p>
            <a:r>
              <a:rPr lang="en-US" b="1" dirty="0"/>
              <a:t>Parallel Development:</a:t>
            </a:r>
            <a:r>
              <a:rPr lang="en-US" dirty="0"/>
              <a:t> Different teams can work on various parts of the application simultaneously, focusing on specific features or modules. This parallel development is more manageable when each component is independent of others</a:t>
            </a:r>
            <a:r>
              <a:rPr lang="en-US" dirty="0" smtClean="0"/>
              <a:t>.</a:t>
            </a:r>
            <a:endParaRPr lang="en-US" dirty="0"/>
          </a:p>
        </p:txBody>
      </p:sp>
    </p:spTree>
    <p:extLst>
      <p:ext uri="{BB962C8B-B14F-4D97-AF65-F5344CB8AC3E}">
        <p14:creationId xmlns:p14="http://schemas.microsoft.com/office/powerpoint/2010/main" val="39908188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Achieving Database and Application </a:t>
            </a:r>
            <a:r>
              <a:rPr lang="en-US" b="1" dirty="0" smtClean="0"/>
              <a:t>Independence</a:t>
            </a:r>
            <a:endParaRPr lang="en-US" dirty="0"/>
          </a:p>
        </p:txBody>
      </p:sp>
      <p:sp>
        <p:nvSpPr>
          <p:cNvPr id="3" name="Content Placeholder 2"/>
          <p:cNvSpPr>
            <a:spLocks noGrp="1"/>
          </p:cNvSpPr>
          <p:nvPr>
            <p:ph idx="1"/>
          </p:nvPr>
        </p:nvSpPr>
        <p:spPr/>
        <p:txBody>
          <a:bodyPr>
            <a:normAutofit fontScale="70000" lnSpcReduction="20000"/>
          </a:bodyPr>
          <a:lstStyle/>
          <a:p>
            <a:r>
              <a:rPr lang="en-US" b="1" dirty="0" smtClean="0"/>
              <a:t>Abstraction Layers</a:t>
            </a:r>
            <a:endParaRPr lang="en-US" dirty="0"/>
          </a:p>
          <a:p>
            <a:pPr lvl="1"/>
            <a:r>
              <a:rPr lang="en-US" dirty="0"/>
              <a:t>Implementing abstraction layers between the application and the database, such as using APIs or middleware, helps in isolating the application from the specific details of the database system.</a:t>
            </a:r>
          </a:p>
          <a:p>
            <a:r>
              <a:rPr lang="en-US" b="1" dirty="0"/>
              <a:t>Standardized Interfaces:</a:t>
            </a:r>
            <a:endParaRPr lang="en-US" dirty="0"/>
          </a:p>
          <a:p>
            <a:pPr lvl="1"/>
            <a:r>
              <a:rPr lang="en-US" dirty="0"/>
              <a:t>Using standardized interfaces for database interactions, such as SQL (Structured Query Language), allows applications to communicate with different databases using a common language, promoting interoperability.</a:t>
            </a:r>
          </a:p>
          <a:p>
            <a:r>
              <a:rPr lang="en-US" b="1" dirty="0"/>
              <a:t>Object-Relational Mapping (ORM):</a:t>
            </a:r>
            <a:endParaRPr lang="en-US" dirty="0"/>
          </a:p>
          <a:p>
            <a:pPr lvl="1"/>
            <a:r>
              <a:rPr lang="en-US" dirty="0"/>
              <a:t>ORM tools enable developers to interact with databases using programming language objects, abstracting away the details of the underlying database schema. This promotes database independence as changes in the database schema do not directly impact the application code</a:t>
            </a:r>
            <a:r>
              <a:rPr lang="en-US" dirty="0" smtClean="0"/>
              <a:t>.</a:t>
            </a:r>
            <a:endParaRPr lang="en-US" dirty="0"/>
          </a:p>
        </p:txBody>
      </p:sp>
    </p:spTree>
    <p:extLst>
      <p:ext uri="{BB962C8B-B14F-4D97-AF65-F5344CB8AC3E}">
        <p14:creationId xmlns:p14="http://schemas.microsoft.com/office/powerpoint/2010/main" val="12077289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Cont’d</a:t>
            </a:r>
            <a:endParaRPr lang="en-US" i="1" dirty="0"/>
          </a:p>
        </p:txBody>
      </p:sp>
      <p:sp>
        <p:nvSpPr>
          <p:cNvPr id="3" name="Content Placeholder 2"/>
          <p:cNvSpPr>
            <a:spLocks noGrp="1"/>
          </p:cNvSpPr>
          <p:nvPr>
            <p:ph idx="1"/>
          </p:nvPr>
        </p:nvSpPr>
        <p:spPr>
          <a:xfrm>
            <a:off x="1435608" y="1447800"/>
            <a:ext cx="7498080" cy="5105400"/>
          </a:xfrm>
        </p:spPr>
        <p:txBody>
          <a:bodyPr>
            <a:normAutofit fontScale="77500" lnSpcReduction="20000"/>
          </a:bodyPr>
          <a:lstStyle/>
          <a:p>
            <a:r>
              <a:rPr lang="en-US" b="1" dirty="0" smtClean="0"/>
              <a:t>Use </a:t>
            </a:r>
            <a:r>
              <a:rPr lang="en-US" b="1" dirty="0"/>
              <a:t>of </a:t>
            </a:r>
            <a:r>
              <a:rPr lang="en-US" b="1" dirty="0" smtClean="0"/>
              <a:t>Standards</a:t>
            </a:r>
            <a:endParaRPr lang="en-US" dirty="0"/>
          </a:p>
          <a:p>
            <a:pPr lvl="1"/>
            <a:r>
              <a:rPr lang="en-US" dirty="0"/>
              <a:t>Adhering to industry standards for both database systems and application development promotes independence. This includes using standard data formats, communication protocols, and development practices.</a:t>
            </a:r>
          </a:p>
          <a:p>
            <a:r>
              <a:rPr lang="en-US" b="1" dirty="0"/>
              <a:t>Data </a:t>
            </a:r>
            <a:r>
              <a:rPr lang="en-US" b="1" dirty="0" smtClean="0"/>
              <a:t>Abstraction</a:t>
            </a:r>
            <a:endParaRPr lang="en-US" dirty="0"/>
          </a:p>
          <a:p>
            <a:pPr lvl="1"/>
            <a:r>
              <a:rPr lang="en-US" dirty="0"/>
              <a:t>Separating the application's data access logic from its business logic through proper data abstraction allows changes in the underlying data storage mechanisms without affecting the core application logic.</a:t>
            </a:r>
          </a:p>
          <a:p>
            <a:r>
              <a:rPr lang="en-US" b="1" dirty="0"/>
              <a:t>API </a:t>
            </a:r>
            <a:r>
              <a:rPr lang="en-US" b="1" dirty="0" smtClean="0"/>
              <a:t>Design</a:t>
            </a:r>
            <a:endParaRPr lang="en-US" dirty="0"/>
          </a:p>
          <a:p>
            <a:pPr lvl="1"/>
            <a:r>
              <a:rPr lang="en-US" dirty="0"/>
              <a:t>Well-designed APIs (Application Programming Interfaces) provide a stable interface for applications to interact with. Changes in the underlying implementation can be managed within the API, preserving compatibility for existing applications</a:t>
            </a:r>
            <a:r>
              <a:rPr lang="en-US" dirty="0" smtClean="0"/>
              <a:t>.</a:t>
            </a:r>
            <a:endParaRPr lang="en-US" dirty="0"/>
          </a:p>
        </p:txBody>
      </p:sp>
    </p:spTree>
    <p:extLst>
      <p:ext uri="{BB962C8B-B14F-4D97-AF65-F5344CB8AC3E}">
        <p14:creationId xmlns:p14="http://schemas.microsoft.com/office/powerpoint/2010/main" val="17200601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lgn="ctr"/>
            <a:r>
              <a:rPr lang="en-US" sz="2400" b="1" dirty="0"/>
              <a:t>TYPES OF INFORMATION SYSTEMS </a:t>
            </a:r>
          </a:p>
        </p:txBody>
      </p:sp>
      <p:sp>
        <p:nvSpPr>
          <p:cNvPr id="3" name="Content Placeholder 2"/>
          <p:cNvSpPr>
            <a:spLocks noGrp="1"/>
          </p:cNvSpPr>
          <p:nvPr>
            <p:ph idx="1"/>
          </p:nvPr>
        </p:nvSpPr>
        <p:spPr/>
        <p:txBody>
          <a:bodyPr>
            <a:normAutofit/>
          </a:bodyPr>
          <a:lstStyle/>
          <a:p>
            <a:r>
              <a:rPr lang="en-US" sz="2000" b="1" dirty="0"/>
              <a:t>An information system (IS)</a:t>
            </a:r>
            <a:endParaRPr lang="en-US" sz="2000" dirty="0"/>
          </a:p>
          <a:p>
            <a:pPr>
              <a:buNone/>
            </a:pPr>
            <a:r>
              <a:rPr lang="en-US" sz="2000" dirty="0"/>
              <a:t>    An arrangement of people, data, processes, and information technology that interact to collect, process, store</a:t>
            </a:r>
            <a:r>
              <a:rPr lang="en-US" sz="2000" dirty="0" smtClean="0"/>
              <a:t>, output </a:t>
            </a:r>
            <a:r>
              <a:rPr lang="en-US" sz="2000"/>
              <a:t>and </a:t>
            </a:r>
            <a:r>
              <a:rPr lang="en-US" sz="2000" smtClean="0"/>
              <a:t>provide </a:t>
            </a:r>
            <a:r>
              <a:rPr lang="en-US" sz="2000" dirty="0"/>
              <a:t>information needed to support an organization.</a:t>
            </a:r>
          </a:p>
          <a:p>
            <a:pPr marL="82296" indent="0">
              <a:buNone/>
            </a:pPr>
            <a:r>
              <a:rPr lang="en-US" sz="2000" dirty="0"/>
              <a:t>The type of information system that a user uses depends on their level in an organization. </a:t>
            </a:r>
          </a:p>
          <a:p>
            <a:pPr marL="82296" indent="0">
              <a:buNone/>
            </a:pPr>
            <a:r>
              <a:rPr lang="en-US" sz="2000" dirty="0"/>
              <a:t>The following diagram shows the three major levels of users in an organization and the type of information system that they use.</a:t>
            </a:r>
          </a:p>
          <a:p>
            <a:pPr marL="82296" indent="0">
              <a:buNone/>
            </a:pPr>
            <a:endParaRPr lang="en-US" sz="2000" dirty="0"/>
          </a:p>
        </p:txBody>
      </p:sp>
    </p:spTree>
    <p:extLst>
      <p:ext uri="{BB962C8B-B14F-4D97-AF65-F5344CB8AC3E}">
        <p14:creationId xmlns:p14="http://schemas.microsoft.com/office/powerpoint/2010/main" val="92000450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lgn="ctr"/>
            <a:r>
              <a:rPr lang="en-US" sz="2400" b="1" dirty="0"/>
              <a:t>TYPES OF INFORMATION SYSTEMS </a:t>
            </a:r>
          </a:p>
        </p:txBody>
      </p:sp>
      <p:pic>
        <p:nvPicPr>
          <p:cNvPr id="4" name="Content Placeholder 3" descr="What is MIS? Intoduction &amp; Definition">
            <a:hlinkClick r:id="rId2"/>
          </p:cNvPr>
          <p:cNvPicPr>
            <a:picLocks noGrp="1"/>
          </p:cNvPicPr>
          <p:nvPr>
            <p:ph idx="1"/>
          </p:nvPr>
        </p:nvPicPr>
        <p:blipFill>
          <a:blip r:embed="rId3"/>
          <a:srcRect/>
          <a:stretch>
            <a:fillRect/>
          </a:stretch>
        </p:blipFill>
        <p:spPr bwMode="auto">
          <a:xfrm>
            <a:off x="2179637" y="2000250"/>
            <a:ext cx="6010275" cy="3695700"/>
          </a:xfrm>
          <a:prstGeom prst="rect">
            <a:avLst/>
          </a:prstGeom>
          <a:noFill/>
          <a:ln w="9525">
            <a:noFill/>
            <a:miter lim="800000"/>
            <a:headEnd/>
            <a:tailEnd/>
          </a:ln>
        </p:spPr>
      </p:pic>
    </p:spTree>
    <p:extLst>
      <p:ext uri="{BB962C8B-B14F-4D97-AF65-F5344CB8AC3E}">
        <p14:creationId xmlns:p14="http://schemas.microsoft.com/office/powerpoint/2010/main" val="92000450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lgn="ctr"/>
            <a:r>
              <a:rPr lang="en-US" sz="2400" b="1" dirty="0"/>
              <a:t>TYPES OF INFORMATION SYSTEMS </a:t>
            </a:r>
          </a:p>
        </p:txBody>
      </p:sp>
      <p:sp>
        <p:nvSpPr>
          <p:cNvPr id="5" name="Content Placeholder 4"/>
          <p:cNvSpPr>
            <a:spLocks noGrp="1"/>
          </p:cNvSpPr>
          <p:nvPr>
            <p:ph idx="1"/>
          </p:nvPr>
        </p:nvSpPr>
        <p:spPr>
          <a:xfrm>
            <a:off x="1435608" y="1219200"/>
            <a:ext cx="7498080" cy="5029200"/>
          </a:xfrm>
        </p:spPr>
        <p:txBody>
          <a:bodyPr>
            <a:noAutofit/>
          </a:bodyPr>
          <a:lstStyle/>
          <a:p>
            <a:r>
              <a:rPr lang="en-US" sz="1500" b="1" dirty="0"/>
              <a:t>Transaction Processing Systems (TPS)</a:t>
            </a:r>
            <a:endParaRPr lang="en-US" sz="1500" dirty="0"/>
          </a:p>
          <a:p>
            <a:pPr>
              <a:buNone/>
            </a:pPr>
            <a:r>
              <a:rPr lang="en-US" sz="1500" dirty="0"/>
              <a:t>    This type of information system is used to record the day to day transactions of a business. </a:t>
            </a:r>
          </a:p>
          <a:p>
            <a:pPr>
              <a:buNone/>
            </a:pPr>
            <a:r>
              <a:rPr lang="en-US" sz="1500" dirty="0"/>
              <a:t>Examples of transaction processing systems include;</a:t>
            </a:r>
          </a:p>
          <a:p>
            <a:pPr lvl="0">
              <a:buFont typeface="Arial" pitchFamily="34" charset="0"/>
              <a:buChar char="•"/>
            </a:pPr>
            <a:r>
              <a:rPr lang="en-US" sz="1500" dirty="0"/>
              <a:t>Point of Sale Systems – records daily sales</a:t>
            </a:r>
          </a:p>
          <a:p>
            <a:pPr lvl="0">
              <a:buFont typeface="Arial" pitchFamily="34" charset="0"/>
              <a:buChar char="•"/>
            </a:pPr>
            <a:r>
              <a:rPr lang="en-US" sz="1500" dirty="0"/>
              <a:t>Payroll systems – processing employees salary, loans management, etc.</a:t>
            </a:r>
          </a:p>
          <a:p>
            <a:pPr lvl="0">
              <a:buFont typeface="Arial" pitchFamily="34" charset="0"/>
              <a:buChar char="•"/>
            </a:pPr>
            <a:r>
              <a:rPr lang="en-US" sz="1500" dirty="0"/>
              <a:t>Stock Control systems – keeping track of inventory levels</a:t>
            </a:r>
          </a:p>
          <a:p>
            <a:pPr lvl="0">
              <a:buFont typeface="Arial" pitchFamily="34" charset="0"/>
              <a:buChar char="•"/>
            </a:pPr>
            <a:r>
              <a:rPr lang="en-US" sz="1500" dirty="0"/>
              <a:t>Airline booking systems – flights booking management</a:t>
            </a:r>
          </a:p>
          <a:p>
            <a:r>
              <a:rPr lang="en-US" sz="1500" b="1" dirty="0"/>
              <a:t>Management Information Systems (MIS)</a:t>
            </a:r>
            <a:endParaRPr lang="en-US" sz="1500" dirty="0"/>
          </a:p>
          <a:p>
            <a:pPr>
              <a:buNone/>
            </a:pPr>
            <a:r>
              <a:rPr lang="en-US" sz="1500" dirty="0"/>
              <a:t>    Management Information Systems are used to guide tactic managers to make semi-structured decisions. </a:t>
            </a:r>
          </a:p>
          <a:p>
            <a:pPr>
              <a:buNone/>
            </a:pPr>
            <a:r>
              <a:rPr lang="en-US" sz="1500" dirty="0"/>
              <a:t>     The output from the transaction processing system is used as input to the MIS system.</a:t>
            </a:r>
          </a:p>
          <a:p>
            <a:pPr>
              <a:buNone/>
            </a:pPr>
            <a:r>
              <a:rPr lang="en-US" sz="1500" dirty="0"/>
              <a:t>Examples of management information systems include;</a:t>
            </a:r>
          </a:p>
          <a:p>
            <a:pPr lvl="0">
              <a:buFont typeface="Arial" pitchFamily="34" charset="0"/>
              <a:buChar char="•"/>
            </a:pPr>
            <a:r>
              <a:rPr lang="en-US" sz="1500" dirty="0"/>
              <a:t>Sales management systems – they get input from the point of sale system</a:t>
            </a:r>
          </a:p>
          <a:p>
            <a:pPr lvl="0">
              <a:buFont typeface="Arial" pitchFamily="34" charset="0"/>
              <a:buChar char="•"/>
            </a:pPr>
            <a:r>
              <a:rPr lang="en-US" sz="1500" dirty="0"/>
              <a:t>Budgeting systems – gives an overview of how much money is spent within the organization for the short and long terms.</a:t>
            </a:r>
          </a:p>
          <a:p>
            <a:pPr lvl="0">
              <a:buFont typeface="Arial" pitchFamily="34" charset="0"/>
              <a:buChar char="•"/>
            </a:pPr>
            <a:r>
              <a:rPr lang="en-US" sz="1500" dirty="0"/>
              <a:t>Human resource management system – overall welfare of the employees, staff turnover, etc.</a:t>
            </a:r>
          </a:p>
        </p:txBody>
      </p:sp>
    </p:spTree>
    <p:extLst>
      <p:ext uri="{BB962C8B-B14F-4D97-AF65-F5344CB8AC3E}">
        <p14:creationId xmlns:p14="http://schemas.microsoft.com/office/powerpoint/2010/main" val="9200045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3400" b="1" dirty="0">
                <a:effectLst/>
              </a:rPr>
              <a:t>Any software process must include the following four activities:</a:t>
            </a:r>
          </a:p>
        </p:txBody>
      </p:sp>
      <p:sp>
        <p:nvSpPr>
          <p:cNvPr id="3" name="Content Placeholder 2"/>
          <p:cNvSpPr>
            <a:spLocks noGrp="1"/>
          </p:cNvSpPr>
          <p:nvPr>
            <p:ph idx="1"/>
          </p:nvPr>
        </p:nvSpPr>
        <p:spPr/>
        <p:txBody>
          <a:bodyPr>
            <a:normAutofit/>
          </a:bodyPr>
          <a:lstStyle/>
          <a:p>
            <a:r>
              <a:rPr lang="en-US" sz="2000" b="1" dirty="0"/>
              <a:t>Software specification</a:t>
            </a:r>
            <a:r>
              <a:rPr lang="en-US" sz="2000" dirty="0"/>
              <a:t> (or requirements engineering): </a:t>
            </a:r>
          </a:p>
          <a:p>
            <a:pPr>
              <a:buNone/>
            </a:pPr>
            <a:r>
              <a:rPr lang="en-US" sz="2000" dirty="0"/>
              <a:t>Define the main functionalities of the software and </a:t>
            </a:r>
            <a:r>
              <a:rPr lang="en-US" sz="2000"/>
              <a:t>the </a:t>
            </a:r>
            <a:r>
              <a:rPr lang="en-US" sz="2000" smtClean="0"/>
              <a:t>constraints </a:t>
            </a:r>
            <a:r>
              <a:rPr lang="en-US" sz="2000" dirty="0"/>
              <a:t>around them.</a:t>
            </a:r>
          </a:p>
          <a:p>
            <a:r>
              <a:rPr lang="en-US" sz="2000" dirty="0"/>
              <a:t>S</a:t>
            </a:r>
            <a:r>
              <a:rPr lang="en-US" sz="2000" b="1" dirty="0"/>
              <a:t>oftware design and implementation</a:t>
            </a:r>
            <a:r>
              <a:rPr lang="en-US" sz="2000" dirty="0"/>
              <a:t>: The software is to be designed and programmed.</a:t>
            </a:r>
          </a:p>
          <a:p>
            <a:r>
              <a:rPr lang="en-US" sz="2000" b="1" dirty="0"/>
              <a:t>Software verification and validation</a:t>
            </a:r>
            <a:r>
              <a:rPr lang="en-US" sz="2000" dirty="0"/>
              <a:t>:</a:t>
            </a:r>
          </a:p>
          <a:p>
            <a:pPr>
              <a:buNone/>
            </a:pPr>
            <a:r>
              <a:rPr lang="en-US" sz="2000" dirty="0"/>
              <a:t>    Verification is the process of checking that the software meets the specification.  Are we building the system right?</a:t>
            </a:r>
          </a:p>
          <a:p>
            <a:pPr>
              <a:buNone/>
            </a:pPr>
            <a:r>
              <a:rPr lang="en-US" sz="2000" dirty="0"/>
              <a:t>    Validation is the process of checking whether the specification captures the customer’s needs.  Are we building the right system?</a:t>
            </a:r>
          </a:p>
          <a:p>
            <a:r>
              <a:rPr lang="en-US" sz="2000" b="1" dirty="0"/>
              <a:t>Software evolution</a:t>
            </a:r>
            <a:r>
              <a:rPr lang="en-US" sz="2000" dirty="0"/>
              <a:t> (software maintenance): The software is being modified to meet customer and market requirements changes.</a:t>
            </a:r>
          </a:p>
        </p:txBody>
      </p:sp>
    </p:spTree>
    <p:extLst>
      <p:ext uri="{BB962C8B-B14F-4D97-AF65-F5344CB8AC3E}">
        <p14:creationId xmlns:p14="http://schemas.microsoft.com/office/powerpoint/2010/main" val="64510533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lgn="ctr"/>
            <a:r>
              <a:rPr lang="en-US" sz="2400" b="1" dirty="0"/>
              <a:t>TYPES OF INFORMATION SYSTEMS </a:t>
            </a:r>
          </a:p>
        </p:txBody>
      </p:sp>
      <p:sp>
        <p:nvSpPr>
          <p:cNvPr id="5" name="Content Placeholder 4"/>
          <p:cNvSpPr>
            <a:spLocks noGrp="1"/>
          </p:cNvSpPr>
          <p:nvPr>
            <p:ph idx="1"/>
          </p:nvPr>
        </p:nvSpPr>
        <p:spPr>
          <a:xfrm>
            <a:off x="1435608" y="1219200"/>
            <a:ext cx="7498080" cy="5029200"/>
          </a:xfrm>
        </p:spPr>
        <p:txBody>
          <a:bodyPr>
            <a:normAutofit/>
          </a:bodyPr>
          <a:lstStyle/>
          <a:p>
            <a:r>
              <a:rPr lang="en-US" sz="2000" b="1" dirty="0"/>
              <a:t>Decision Support Systems (DSS)</a:t>
            </a:r>
            <a:endParaRPr lang="en-US" sz="2000" dirty="0"/>
          </a:p>
          <a:p>
            <a:pPr>
              <a:buNone/>
            </a:pPr>
            <a:r>
              <a:rPr lang="en-US" sz="2000" dirty="0"/>
              <a:t>    Decision support systems are used by top level managers to make semi-structured decisions. </a:t>
            </a:r>
          </a:p>
          <a:p>
            <a:pPr>
              <a:buNone/>
            </a:pPr>
            <a:r>
              <a:rPr lang="en-US" sz="2000" dirty="0"/>
              <a:t>     The output from the Management Information System is used as input to the decision support system.</a:t>
            </a:r>
          </a:p>
          <a:p>
            <a:pPr>
              <a:buNone/>
            </a:pPr>
            <a:r>
              <a:rPr lang="en-US" sz="2000" dirty="0"/>
              <a:t>    DSS systems also get data input from external sources such as current market forces, competition, etc.</a:t>
            </a:r>
          </a:p>
          <a:p>
            <a:pPr>
              <a:buNone/>
            </a:pPr>
            <a:r>
              <a:rPr lang="en-US" sz="2000" dirty="0"/>
              <a:t>Examples of decision support systems include;</a:t>
            </a:r>
          </a:p>
          <a:p>
            <a:pPr lvl="0"/>
            <a:r>
              <a:rPr lang="en-US" sz="2000" dirty="0"/>
              <a:t>Financial planning systems – it enables managers to evaluate alternative ways of achieving goals. The objective is to find the optimal way of achieving the goal. </a:t>
            </a:r>
          </a:p>
          <a:p>
            <a:pPr lvl="0"/>
            <a:r>
              <a:rPr lang="en-US" sz="2000" dirty="0"/>
              <a:t>Bank loan management systems – it is used to verify the credit of the loan applicant and predict the likelihood of the loan being recovered.</a:t>
            </a:r>
          </a:p>
        </p:txBody>
      </p:sp>
    </p:spTree>
    <p:extLst>
      <p:ext uri="{BB962C8B-B14F-4D97-AF65-F5344CB8AC3E}">
        <p14:creationId xmlns:p14="http://schemas.microsoft.com/office/powerpoint/2010/main" val="92000450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lgn="ctr"/>
            <a:r>
              <a:rPr lang="en-US" sz="2400" b="1" dirty="0"/>
              <a:t>TYPES OF INFORMATION SYSTEMS </a:t>
            </a:r>
          </a:p>
        </p:txBody>
      </p:sp>
      <p:sp>
        <p:nvSpPr>
          <p:cNvPr id="5" name="Content Placeholder 4"/>
          <p:cNvSpPr>
            <a:spLocks noGrp="1"/>
          </p:cNvSpPr>
          <p:nvPr>
            <p:ph idx="1"/>
          </p:nvPr>
        </p:nvSpPr>
        <p:spPr>
          <a:xfrm>
            <a:off x="1435608" y="1219200"/>
            <a:ext cx="7498080" cy="5029200"/>
          </a:xfrm>
        </p:spPr>
        <p:txBody>
          <a:bodyPr>
            <a:normAutofit/>
          </a:bodyPr>
          <a:lstStyle/>
          <a:p>
            <a:r>
              <a:rPr lang="en-US" sz="2000" dirty="0"/>
              <a:t>An </a:t>
            </a:r>
            <a:r>
              <a:rPr lang="en-US" sz="2000" b="1" dirty="0"/>
              <a:t>expert system</a:t>
            </a:r>
            <a:r>
              <a:rPr lang="en-US" sz="2000" dirty="0"/>
              <a:t> is an information system that captures the expertise of workers and then simulates that expertise to the benefit of non-experts.</a:t>
            </a:r>
          </a:p>
          <a:p>
            <a:r>
              <a:rPr lang="en-US" sz="2000" dirty="0"/>
              <a:t>A </a:t>
            </a:r>
            <a:r>
              <a:rPr lang="en-US" sz="2000" b="1" dirty="0"/>
              <a:t>communications and collaboration system</a:t>
            </a:r>
            <a:r>
              <a:rPr lang="en-US" sz="2000" dirty="0"/>
              <a:t> is an information system that enables more effective communications between workers, partners, customers, and suppliers to enhance their ability to collaborate.</a:t>
            </a:r>
          </a:p>
          <a:p>
            <a:r>
              <a:rPr lang="en-US" sz="2000" dirty="0"/>
              <a:t>An </a:t>
            </a:r>
            <a:r>
              <a:rPr lang="en-US" sz="2000" b="1" dirty="0"/>
              <a:t>office automation system</a:t>
            </a:r>
            <a:r>
              <a:rPr lang="en-US" sz="2000" dirty="0"/>
              <a:t> is an information system that supports the wide range of business office activities that provide for improved work flow between workers.</a:t>
            </a:r>
          </a:p>
          <a:p>
            <a:endParaRPr lang="en-US" sz="2000" dirty="0"/>
          </a:p>
        </p:txBody>
      </p:sp>
    </p:spTree>
    <p:extLst>
      <p:ext uri="{BB962C8B-B14F-4D97-AF65-F5344CB8AC3E}">
        <p14:creationId xmlns:p14="http://schemas.microsoft.com/office/powerpoint/2010/main" val="92000450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2400" b="1" dirty="0"/>
              <a:t>Manual Information Systems VS </a:t>
            </a:r>
            <a:br>
              <a:rPr lang="en-US" sz="2400" b="1" dirty="0"/>
            </a:br>
            <a:r>
              <a:rPr lang="en-US" sz="2400" b="1" dirty="0"/>
              <a:t>Computerized Information Systems (MIS)</a:t>
            </a:r>
          </a:p>
        </p:txBody>
      </p:sp>
      <p:sp>
        <p:nvSpPr>
          <p:cNvPr id="5" name="Content Placeholder 4"/>
          <p:cNvSpPr>
            <a:spLocks noGrp="1"/>
          </p:cNvSpPr>
          <p:nvPr>
            <p:ph idx="1"/>
          </p:nvPr>
        </p:nvSpPr>
        <p:spPr>
          <a:xfrm>
            <a:off x="1435608" y="1219200"/>
            <a:ext cx="7498080" cy="5029200"/>
          </a:xfrm>
        </p:spPr>
        <p:txBody>
          <a:bodyPr>
            <a:normAutofit/>
          </a:bodyPr>
          <a:lstStyle/>
          <a:p>
            <a:pPr>
              <a:buNone/>
            </a:pPr>
            <a:r>
              <a:rPr lang="en-US" sz="2000" dirty="0"/>
              <a:t>    Data is the bloodstream of any business entity. Everyone in an organization needs information to make decisions. </a:t>
            </a:r>
          </a:p>
          <a:p>
            <a:pPr>
              <a:buNone/>
            </a:pPr>
            <a:r>
              <a:rPr lang="en-US" sz="2000" dirty="0"/>
              <a:t>     An information system is an organized way of recording, storing data, and retrieving information.</a:t>
            </a:r>
          </a:p>
          <a:p>
            <a:r>
              <a:rPr lang="en-US" sz="2000" b="1" dirty="0"/>
              <a:t>Manual Information System</a:t>
            </a:r>
            <a:endParaRPr lang="en-US" sz="2000" dirty="0"/>
          </a:p>
          <a:p>
            <a:pPr>
              <a:buNone/>
            </a:pPr>
            <a:r>
              <a:rPr lang="en-US" sz="2000" dirty="0"/>
              <a:t>    A manual information system does not use any computerized devices. </a:t>
            </a:r>
          </a:p>
          <a:p>
            <a:pPr>
              <a:buNone/>
            </a:pPr>
            <a:r>
              <a:rPr lang="en-US" sz="2000" dirty="0"/>
              <a:t>     The recording, storing and retrieving of data is done manually by the people, who are responsible for the information system.</a:t>
            </a:r>
          </a:p>
          <a:p>
            <a:pPr>
              <a:buNone/>
            </a:pPr>
            <a:endParaRPr lang="en-US" sz="2000" dirty="0"/>
          </a:p>
          <a:p>
            <a:endParaRPr lang="en-US" sz="2000" dirty="0"/>
          </a:p>
        </p:txBody>
      </p:sp>
    </p:spTree>
    <p:extLst>
      <p:ext uri="{BB962C8B-B14F-4D97-AF65-F5344CB8AC3E}">
        <p14:creationId xmlns:p14="http://schemas.microsoft.com/office/powerpoint/2010/main" val="92000450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2400" b="1" dirty="0"/>
              <a:t>Manual Information Systems</a:t>
            </a:r>
          </a:p>
        </p:txBody>
      </p:sp>
      <p:sp>
        <p:nvSpPr>
          <p:cNvPr id="5" name="Content Placeholder 4"/>
          <p:cNvSpPr>
            <a:spLocks noGrp="1"/>
          </p:cNvSpPr>
          <p:nvPr>
            <p:ph idx="1"/>
          </p:nvPr>
        </p:nvSpPr>
        <p:spPr>
          <a:xfrm>
            <a:off x="1435608" y="1219200"/>
            <a:ext cx="7498080" cy="5029200"/>
          </a:xfrm>
        </p:spPr>
        <p:txBody>
          <a:bodyPr>
            <a:normAutofit/>
          </a:bodyPr>
          <a:lstStyle/>
          <a:p>
            <a:pPr>
              <a:buNone/>
            </a:pPr>
            <a:r>
              <a:rPr lang="en-US" sz="2000" dirty="0"/>
              <a:t>    The following are the major components of a manual information system</a:t>
            </a:r>
          </a:p>
          <a:p>
            <a:pPr lvl="0"/>
            <a:r>
              <a:rPr lang="en-US" sz="2000" b="1" dirty="0"/>
              <a:t>People –</a:t>
            </a:r>
            <a:r>
              <a:rPr lang="en-US" sz="2000" dirty="0"/>
              <a:t>people are the recipients of information system</a:t>
            </a:r>
          </a:p>
          <a:p>
            <a:pPr lvl="0"/>
            <a:r>
              <a:rPr lang="en-US" sz="2000" b="1" dirty="0"/>
              <a:t>Business Procedures –</a:t>
            </a:r>
            <a:r>
              <a:rPr lang="en-US" sz="2000" dirty="0"/>
              <a:t>these are measures put in place that define the rules for processing data, storing it, analyzing it and producing information</a:t>
            </a:r>
          </a:p>
          <a:p>
            <a:pPr lvl="0"/>
            <a:r>
              <a:rPr lang="en-US" sz="2000" b="1" dirty="0"/>
              <a:t>Data –</a:t>
            </a:r>
            <a:r>
              <a:rPr lang="en-US" sz="2000" dirty="0"/>
              <a:t>these are the recorded day to day transactions</a:t>
            </a:r>
          </a:p>
          <a:p>
            <a:pPr lvl="0"/>
            <a:r>
              <a:rPr lang="en-US" sz="2000" b="1" dirty="0"/>
              <a:t>Filing system – </a:t>
            </a:r>
            <a:r>
              <a:rPr lang="en-US" sz="2000" dirty="0"/>
              <a:t>this is an organized way of storing information</a:t>
            </a:r>
          </a:p>
          <a:p>
            <a:pPr lvl="0"/>
            <a:r>
              <a:rPr lang="en-US" sz="2000" b="1" dirty="0"/>
              <a:t>Reports –</a:t>
            </a:r>
            <a:r>
              <a:rPr lang="en-US" sz="2000" dirty="0"/>
              <a:t>the reports are generated after manually analyzing the data from the filing system and compiling it.</a:t>
            </a:r>
          </a:p>
        </p:txBody>
      </p:sp>
    </p:spTree>
    <p:extLst>
      <p:ext uri="{BB962C8B-B14F-4D97-AF65-F5344CB8AC3E}">
        <p14:creationId xmlns:p14="http://schemas.microsoft.com/office/powerpoint/2010/main" val="92000450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2400" b="1" dirty="0"/>
              <a:t>Illustration of Manual Information System</a:t>
            </a:r>
          </a:p>
        </p:txBody>
      </p:sp>
      <p:pic>
        <p:nvPicPr>
          <p:cNvPr id="4" name="Content Placeholder 3" descr="What is MIS? Intoduction &amp; Definition">
            <a:hlinkClick r:id="rId2"/>
          </p:cNvPr>
          <p:cNvPicPr>
            <a:picLocks noGrp="1"/>
          </p:cNvPicPr>
          <p:nvPr>
            <p:ph idx="1"/>
          </p:nvPr>
        </p:nvPicPr>
        <p:blipFill>
          <a:blip r:embed="rId3"/>
          <a:srcRect/>
          <a:stretch>
            <a:fillRect/>
          </a:stretch>
        </p:blipFill>
        <p:spPr bwMode="auto">
          <a:xfrm>
            <a:off x="2174875" y="1519237"/>
            <a:ext cx="6019800" cy="4429125"/>
          </a:xfrm>
          <a:prstGeom prst="rect">
            <a:avLst/>
          </a:prstGeom>
          <a:noFill/>
          <a:ln w="9525">
            <a:noFill/>
            <a:miter lim="800000"/>
            <a:headEnd/>
            <a:tailEnd/>
          </a:ln>
        </p:spPr>
      </p:pic>
    </p:spTree>
    <p:extLst>
      <p:ext uri="{BB962C8B-B14F-4D97-AF65-F5344CB8AC3E}">
        <p14:creationId xmlns:p14="http://schemas.microsoft.com/office/powerpoint/2010/main" val="92000450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2400" b="1" dirty="0"/>
              <a:t>Advantages of Manual Information System</a:t>
            </a:r>
          </a:p>
        </p:txBody>
      </p:sp>
      <p:sp>
        <p:nvSpPr>
          <p:cNvPr id="5" name="Content Placeholder 4"/>
          <p:cNvSpPr>
            <a:spLocks noGrp="1"/>
          </p:cNvSpPr>
          <p:nvPr>
            <p:ph idx="1"/>
          </p:nvPr>
        </p:nvSpPr>
        <p:spPr/>
        <p:txBody>
          <a:bodyPr>
            <a:normAutofit/>
          </a:bodyPr>
          <a:lstStyle/>
          <a:p>
            <a:pPr>
              <a:buNone/>
            </a:pPr>
            <a:r>
              <a:rPr lang="en-US" sz="2000" dirty="0"/>
              <a:t>    The following are the advantages of manual information systems</a:t>
            </a:r>
          </a:p>
          <a:p>
            <a:pPr lvl="0"/>
            <a:r>
              <a:rPr lang="en-US" sz="2000" b="1" dirty="0"/>
              <a:t>Cost effective – </a:t>
            </a:r>
            <a:r>
              <a:rPr lang="en-US" sz="2000" dirty="0"/>
              <a:t>it is cheaper compared to a computerized system because there is no need to purchase expensive equipment such as servers, workstations, printers, etc.</a:t>
            </a:r>
          </a:p>
          <a:p>
            <a:pPr lvl="0"/>
            <a:r>
              <a:rPr lang="en-US" sz="2000" b="1" dirty="0"/>
              <a:t>Flexible –</a:t>
            </a:r>
            <a:r>
              <a:rPr lang="en-US" sz="2000" dirty="0"/>
              <a:t>evolving business requirements can easily be implemented into the business procedures and implemented immediately</a:t>
            </a:r>
          </a:p>
          <a:p>
            <a:endParaRPr lang="en-US" sz="2000" dirty="0"/>
          </a:p>
        </p:txBody>
      </p:sp>
    </p:spTree>
    <p:extLst>
      <p:ext uri="{BB962C8B-B14F-4D97-AF65-F5344CB8AC3E}">
        <p14:creationId xmlns:p14="http://schemas.microsoft.com/office/powerpoint/2010/main" val="92000450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2400" b="1" dirty="0"/>
              <a:t>Disadvantages of Manual Information System</a:t>
            </a:r>
          </a:p>
        </p:txBody>
      </p:sp>
      <p:sp>
        <p:nvSpPr>
          <p:cNvPr id="5" name="Content Placeholder 4"/>
          <p:cNvSpPr>
            <a:spLocks noGrp="1"/>
          </p:cNvSpPr>
          <p:nvPr>
            <p:ph idx="1"/>
          </p:nvPr>
        </p:nvSpPr>
        <p:spPr>
          <a:xfrm>
            <a:off x="1435608" y="1219200"/>
            <a:ext cx="7498080" cy="5029200"/>
          </a:xfrm>
        </p:spPr>
        <p:txBody>
          <a:bodyPr>
            <a:normAutofit fontScale="85000" lnSpcReduction="10000"/>
          </a:bodyPr>
          <a:lstStyle/>
          <a:p>
            <a:pPr lvl="0"/>
            <a:r>
              <a:rPr lang="en-US" sz="2000" b="1" dirty="0"/>
              <a:t>Time consuming –</a:t>
            </a:r>
            <a:r>
              <a:rPr lang="en-US" sz="2000" dirty="0"/>
              <a:t>all data entries need to be verified before filing, this is a time consuming task when done by humans. </a:t>
            </a:r>
          </a:p>
          <a:p>
            <a:pPr lvl="0">
              <a:buNone/>
            </a:pPr>
            <a:r>
              <a:rPr lang="en-US" sz="2000" dirty="0"/>
              <a:t>    Retrieving data from the filing system also takes a considerable amount of time</a:t>
            </a:r>
          </a:p>
          <a:p>
            <a:pPr lvl="0"/>
            <a:r>
              <a:rPr lang="en-US" sz="2000" b="1" dirty="0"/>
              <a:t>Prone to error – </a:t>
            </a:r>
            <a:r>
              <a:rPr lang="en-US" sz="2000" dirty="0"/>
              <a:t>the accuracy of the data when verified and validated by human beings is more prone to errors compared to verification and validation done by computerized systems.</a:t>
            </a:r>
          </a:p>
          <a:p>
            <a:pPr lvl="0"/>
            <a:r>
              <a:rPr lang="en-US" sz="2000" b="1" dirty="0"/>
              <a:t>Lack of security – </a:t>
            </a:r>
            <a:r>
              <a:rPr lang="en-US" sz="2000" dirty="0"/>
              <a:t>the security of manual systems is implemented by restricting access to the file room. </a:t>
            </a:r>
          </a:p>
          <a:p>
            <a:pPr lvl="0">
              <a:buNone/>
            </a:pPr>
            <a:r>
              <a:rPr lang="en-US" sz="2000" dirty="0"/>
              <a:t>     Experience shows unauthorized people can easily gain access to the filing room</a:t>
            </a:r>
          </a:p>
          <a:p>
            <a:pPr lvl="0"/>
            <a:r>
              <a:rPr lang="en-US" sz="2000" b="1" dirty="0"/>
              <a:t>Duplication of data –</a:t>
            </a:r>
            <a:r>
              <a:rPr lang="en-US" sz="2000" dirty="0"/>
              <a:t>most departments in an organization need to have access to the same data. In a manual system, it is common to duplicate this data to make it easy to accessible to all authorized users. </a:t>
            </a:r>
          </a:p>
          <a:p>
            <a:pPr lvl="0">
              <a:buNone/>
            </a:pPr>
            <a:r>
              <a:rPr lang="en-US" sz="2000" dirty="0"/>
              <a:t>     The challenge comes in when the same data needs to be updated</a:t>
            </a:r>
          </a:p>
          <a:p>
            <a:pPr lvl="0"/>
            <a:r>
              <a:rPr lang="en-US" sz="2000" b="1" dirty="0"/>
              <a:t>Data inconsistency – </a:t>
            </a:r>
            <a:r>
              <a:rPr lang="en-US" sz="2000" dirty="0"/>
              <a:t>due to the duplication of data, it is very common to update data in one file and not update the other files. </a:t>
            </a:r>
          </a:p>
          <a:p>
            <a:pPr lvl="0">
              <a:buNone/>
            </a:pPr>
            <a:r>
              <a:rPr lang="en-US" sz="2000" dirty="0"/>
              <a:t>      This leads to data inconsistency</a:t>
            </a:r>
          </a:p>
          <a:p>
            <a:pPr lvl="0"/>
            <a:r>
              <a:rPr lang="en-US" sz="2000" b="1" dirty="0"/>
              <a:t>Lack of backups – </a:t>
            </a:r>
            <a:r>
              <a:rPr lang="en-US" sz="2000" dirty="0"/>
              <a:t>if the file get lost or mishandled, the chances of recovering the data are almost zero.</a:t>
            </a:r>
          </a:p>
          <a:p>
            <a:endParaRPr lang="en-US" sz="2000" dirty="0"/>
          </a:p>
        </p:txBody>
      </p:sp>
    </p:spTree>
    <p:extLst>
      <p:ext uri="{BB962C8B-B14F-4D97-AF65-F5344CB8AC3E}">
        <p14:creationId xmlns:p14="http://schemas.microsoft.com/office/powerpoint/2010/main" val="92000450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2400" b="1" dirty="0"/>
              <a:t>Computerized Information Systems</a:t>
            </a:r>
          </a:p>
        </p:txBody>
      </p:sp>
      <p:sp>
        <p:nvSpPr>
          <p:cNvPr id="5" name="Content Placeholder 4"/>
          <p:cNvSpPr>
            <a:spLocks noGrp="1"/>
          </p:cNvSpPr>
          <p:nvPr>
            <p:ph idx="1"/>
          </p:nvPr>
        </p:nvSpPr>
        <p:spPr>
          <a:xfrm>
            <a:off x="1435608" y="1219200"/>
            <a:ext cx="7498080" cy="5029200"/>
          </a:xfrm>
        </p:spPr>
        <p:txBody>
          <a:bodyPr>
            <a:normAutofit/>
          </a:bodyPr>
          <a:lstStyle/>
          <a:p>
            <a:pPr>
              <a:buNone/>
            </a:pPr>
            <a:r>
              <a:rPr lang="en-US" sz="2000" dirty="0"/>
              <a:t>    Computerized systems were developed to address the challenges of manual information systems. </a:t>
            </a:r>
          </a:p>
          <a:p>
            <a:pPr>
              <a:buNone/>
            </a:pPr>
            <a:r>
              <a:rPr lang="en-US" sz="2000" dirty="0"/>
              <a:t>     The major difference between a manual and computerized information system is a computerized system uses a combination of software and hardware to record, store, analyze and retrieve information.</a:t>
            </a:r>
          </a:p>
        </p:txBody>
      </p:sp>
    </p:spTree>
    <p:extLst>
      <p:ext uri="{BB962C8B-B14F-4D97-AF65-F5344CB8AC3E}">
        <p14:creationId xmlns:p14="http://schemas.microsoft.com/office/powerpoint/2010/main" val="92000450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2400" b="1" dirty="0"/>
              <a:t>Advantages of Computerized Information Systems</a:t>
            </a:r>
          </a:p>
        </p:txBody>
      </p:sp>
      <p:sp>
        <p:nvSpPr>
          <p:cNvPr id="5" name="Content Placeholder 4"/>
          <p:cNvSpPr>
            <a:spLocks noGrp="1"/>
          </p:cNvSpPr>
          <p:nvPr>
            <p:ph idx="1"/>
          </p:nvPr>
        </p:nvSpPr>
        <p:spPr>
          <a:xfrm>
            <a:off x="1435608" y="1219200"/>
            <a:ext cx="7498080" cy="5029200"/>
          </a:xfrm>
        </p:spPr>
        <p:txBody>
          <a:bodyPr>
            <a:normAutofit fontScale="85000" lnSpcReduction="20000"/>
          </a:bodyPr>
          <a:lstStyle/>
          <a:p>
            <a:pPr lvl="0"/>
            <a:r>
              <a:rPr lang="en-US" sz="2000" b="1" dirty="0"/>
              <a:t>Fast data processing and information retrieval – </a:t>
            </a:r>
            <a:r>
              <a:rPr lang="en-US" sz="2000" dirty="0"/>
              <a:t>this is one of the biggest advantages of a computerized information system. </a:t>
            </a:r>
          </a:p>
          <a:p>
            <a:pPr lvl="0">
              <a:buNone/>
            </a:pPr>
            <a:r>
              <a:rPr lang="en-US" sz="2000" dirty="0"/>
              <a:t>     It processes data and retrieves information at a faster rate. This leads to improved client/customer service</a:t>
            </a:r>
          </a:p>
          <a:p>
            <a:pPr lvl="0"/>
            <a:r>
              <a:rPr lang="en-US" sz="2000" b="1" dirty="0"/>
              <a:t>Improved data accuracy – </a:t>
            </a:r>
            <a:r>
              <a:rPr lang="en-US" sz="2000" dirty="0"/>
              <a:t>easy to implement data validation and verification checks in a computerized system compared to a manual system.</a:t>
            </a:r>
          </a:p>
          <a:p>
            <a:pPr lvl="0"/>
            <a:r>
              <a:rPr lang="en-US" sz="2000" b="1" dirty="0"/>
              <a:t>Improved security – </a:t>
            </a:r>
            <a:r>
              <a:rPr lang="en-US" sz="2000" dirty="0"/>
              <a:t>in addition to restricting access to the database server, the computerized information system can implement other security controls such as user’s authentication, biometric authentication systems, access rights control, etc.</a:t>
            </a:r>
          </a:p>
          <a:p>
            <a:pPr lvl="0"/>
            <a:r>
              <a:rPr lang="en-US" sz="2000" b="1" dirty="0"/>
              <a:t>Reduced data duplication – </a:t>
            </a:r>
            <a:r>
              <a:rPr lang="en-US" sz="2000" dirty="0"/>
              <a:t>database systems are designed in such a way that minimized duplication of data. </a:t>
            </a:r>
          </a:p>
          <a:p>
            <a:pPr lvl="0">
              <a:buNone/>
            </a:pPr>
            <a:r>
              <a:rPr lang="en-US" sz="2000" dirty="0"/>
              <a:t>     This means updating data in one department automatically makes it available to the other departments</a:t>
            </a:r>
          </a:p>
          <a:p>
            <a:pPr lvl="0"/>
            <a:r>
              <a:rPr lang="en-US" sz="2000" b="1" dirty="0"/>
              <a:t>Improved backup systems – </a:t>
            </a:r>
            <a:r>
              <a:rPr lang="en-US" sz="2000" dirty="0"/>
              <a:t>with modern day technology, backups can be stored in the cloud which makes it easy to recover the data if something happened to the hardware and software used to store the data</a:t>
            </a:r>
          </a:p>
          <a:p>
            <a:pPr lvl="0"/>
            <a:r>
              <a:rPr lang="en-US" sz="2000" b="1" dirty="0"/>
              <a:t>Easy access to information – </a:t>
            </a:r>
            <a:r>
              <a:rPr lang="en-US" sz="2000" dirty="0"/>
              <a:t>most business executives need to travel and still be able to make a decision based on the information. </a:t>
            </a:r>
          </a:p>
          <a:p>
            <a:pPr lvl="0">
              <a:buNone/>
            </a:pPr>
            <a:r>
              <a:rPr lang="en-US" sz="2000" dirty="0"/>
              <a:t>     The web and</a:t>
            </a:r>
            <a:r>
              <a:rPr lang="en-US" sz="2000" u="sng" dirty="0">
                <a:hlinkClick r:id="rId2"/>
              </a:rPr>
              <a:t> Mobile </a:t>
            </a:r>
            <a:r>
              <a:rPr lang="en-US" sz="2000" dirty="0"/>
              <a:t>technologies make accessing data from anywhere possible.</a:t>
            </a:r>
          </a:p>
        </p:txBody>
      </p:sp>
    </p:spTree>
    <p:extLst>
      <p:ext uri="{BB962C8B-B14F-4D97-AF65-F5344CB8AC3E}">
        <p14:creationId xmlns:p14="http://schemas.microsoft.com/office/powerpoint/2010/main" val="92000450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2400" b="1" dirty="0"/>
              <a:t>Disadvantages of Computerized Information Systems</a:t>
            </a:r>
          </a:p>
        </p:txBody>
      </p:sp>
      <p:sp>
        <p:nvSpPr>
          <p:cNvPr id="5" name="Content Placeholder 4"/>
          <p:cNvSpPr>
            <a:spLocks noGrp="1"/>
          </p:cNvSpPr>
          <p:nvPr>
            <p:ph idx="1"/>
          </p:nvPr>
        </p:nvSpPr>
        <p:spPr>
          <a:xfrm>
            <a:off x="1435608" y="1219200"/>
            <a:ext cx="7498080" cy="5029200"/>
          </a:xfrm>
        </p:spPr>
        <p:txBody>
          <a:bodyPr>
            <a:normAutofit/>
          </a:bodyPr>
          <a:lstStyle/>
          <a:p>
            <a:pPr lvl="0"/>
            <a:r>
              <a:rPr lang="en-US" sz="2000" b="1" dirty="0"/>
              <a:t>It is expensive to set up and configure – </a:t>
            </a:r>
            <a:r>
              <a:rPr lang="en-US" sz="2000" dirty="0"/>
              <a:t>the organization has to buy hardware and the required software to run the information system. </a:t>
            </a:r>
          </a:p>
          <a:p>
            <a:pPr lvl="0">
              <a:buNone/>
            </a:pPr>
            <a:r>
              <a:rPr lang="en-US" sz="2000" dirty="0"/>
              <a:t>    In addition to that, business procedures will need to be revised, and the staff will need to be trained on how to use the computerized information system.</a:t>
            </a:r>
          </a:p>
          <a:p>
            <a:pPr lvl="0"/>
            <a:r>
              <a:rPr lang="en-US" sz="2000" b="1" dirty="0"/>
              <a:t>Heavy reliance on technology – </a:t>
            </a:r>
            <a:r>
              <a:rPr lang="en-US" sz="2000" dirty="0"/>
              <a:t>if something happens to the hardware or software that makes it stop functioning, then the information cannot be accessed until the required hardware or software has been replaced.</a:t>
            </a:r>
          </a:p>
          <a:p>
            <a:pPr lvl="0"/>
            <a:r>
              <a:rPr lang="en-US" sz="2000" b="1" dirty="0"/>
              <a:t>Risk of fraud – </a:t>
            </a:r>
            <a:r>
              <a:rPr lang="en-US" sz="2000" dirty="0"/>
              <a:t>if proper controls and checks are not in place, an intruder can post unauthorized transactions such as an invoice for goods that were never delivered, etc.</a:t>
            </a:r>
          </a:p>
          <a:p>
            <a:pPr lvl="0"/>
            <a:endParaRPr lang="en-US" sz="2000" dirty="0"/>
          </a:p>
        </p:txBody>
      </p:sp>
    </p:spTree>
    <p:extLst>
      <p:ext uri="{BB962C8B-B14F-4D97-AF65-F5344CB8AC3E}">
        <p14:creationId xmlns:p14="http://schemas.microsoft.com/office/powerpoint/2010/main" val="9200045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b="1" dirty="0">
                <a:effectLst/>
              </a:rPr>
              <a:t>APPROACHES TO SYSTEM DEVELOPMENT</a:t>
            </a:r>
            <a:endParaRPr lang="en-US" sz="2400" dirty="0">
              <a:effectLst/>
            </a:endParaRPr>
          </a:p>
        </p:txBody>
      </p:sp>
      <p:sp>
        <p:nvSpPr>
          <p:cNvPr id="3" name="Content Placeholder 2"/>
          <p:cNvSpPr>
            <a:spLocks noGrp="1"/>
          </p:cNvSpPr>
          <p:nvPr>
            <p:ph idx="1"/>
          </p:nvPr>
        </p:nvSpPr>
        <p:spPr/>
        <p:txBody>
          <a:bodyPr>
            <a:normAutofit/>
          </a:bodyPr>
          <a:lstStyle/>
          <a:p>
            <a:pPr lvl="1">
              <a:buFont typeface="Arial" pitchFamily="34" charset="0"/>
              <a:buChar char="•"/>
            </a:pPr>
            <a:r>
              <a:rPr lang="en-US" sz="2000" dirty="0"/>
              <a:t>Structured/Waterfall</a:t>
            </a:r>
          </a:p>
          <a:p>
            <a:pPr lvl="1">
              <a:buFont typeface="Arial" pitchFamily="34" charset="0"/>
              <a:buChar char="•"/>
            </a:pPr>
            <a:r>
              <a:rPr lang="en-US" sz="2000" dirty="0"/>
              <a:t>Prototyping</a:t>
            </a:r>
          </a:p>
          <a:p>
            <a:pPr lvl="1">
              <a:buFont typeface="Arial" pitchFamily="34" charset="0"/>
              <a:buChar char="•"/>
            </a:pPr>
            <a:r>
              <a:rPr lang="en-US" sz="2000" dirty="0"/>
              <a:t>Rapid Application Development (RAD)</a:t>
            </a:r>
          </a:p>
          <a:p>
            <a:pPr lvl="1">
              <a:buFont typeface="Arial" pitchFamily="34" charset="0"/>
              <a:buChar char="•"/>
            </a:pPr>
            <a:r>
              <a:rPr lang="en-US" sz="2000" dirty="0"/>
              <a:t>Modeling: use CASE</a:t>
            </a:r>
          </a:p>
          <a:p>
            <a:endParaRPr lang="en-US" sz="2000" dirty="0"/>
          </a:p>
        </p:txBody>
      </p:sp>
    </p:spTree>
    <p:extLst>
      <p:ext uri="{BB962C8B-B14F-4D97-AF65-F5344CB8AC3E}">
        <p14:creationId xmlns:p14="http://schemas.microsoft.com/office/powerpoint/2010/main" val="379239970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b="1" dirty="0">
                <a:effectLst/>
              </a:rPr>
              <a:t>SYSTEM DEVELOPMENT LIFE CYCLE (SDLC)</a:t>
            </a:r>
          </a:p>
        </p:txBody>
      </p:sp>
      <p:sp>
        <p:nvSpPr>
          <p:cNvPr id="3" name="Content Placeholder 2"/>
          <p:cNvSpPr>
            <a:spLocks noGrp="1"/>
          </p:cNvSpPr>
          <p:nvPr>
            <p:ph idx="1"/>
          </p:nvPr>
        </p:nvSpPr>
        <p:spPr>
          <a:xfrm>
            <a:off x="1435608" y="1219200"/>
            <a:ext cx="7498080" cy="5029200"/>
          </a:xfrm>
        </p:spPr>
        <p:txBody>
          <a:bodyPr>
            <a:normAutofit/>
          </a:bodyPr>
          <a:lstStyle/>
          <a:p>
            <a:pPr marL="82296" indent="0">
              <a:buNone/>
            </a:pPr>
            <a:r>
              <a:rPr lang="en-US" sz="2000" dirty="0"/>
              <a:t>System Development life cycle is an organizational process of developing and maintaining systems. </a:t>
            </a:r>
          </a:p>
          <a:p>
            <a:pPr marL="82296" indent="0">
              <a:buNone/>
            </a:pPr>
            <a:r>
              <a:rPr lang="en-US" sz="2000" dirty="0"/>
              <a:t>It helps in establishing a system project plan, because it gives overall list of processes and sub-processes required for developing a system.</a:t>
            </a:r>
          </a:p>
          <a:p>
            <a:pPr marL="82296" indent="0">
              <a:buNone/>
            </a:pPr>
            <a:r>
              <a:rPr lang="en-US" sz="2000" b="1" dirty="0"/>
              <a:t>What is System Development life cycle?</a:t>
            </a:r>
            <a:endParaRPr lang="en-US" sz="2000" dirty="0"/>
          </a:p>
          <a:p>
            <a:pPr marL="82296" indent="0">
              <a:buNone/>
            </a:pPr>
            <a:r>
              <a:rPr lang="en-US" sz="2000" dirty="0"/>
              <a:t>The process of developing software to meet a need or solve a problem. </a:t>
            </a:r>
          </a:p>
          <a:p>
            <a:pPr marL="82296" indent="0">
              <a:buNone/>
            </a:pPr>
            <a:r>
              <a:rPr lang="en-US" sz="2000" dirty="0"/>
              <a:t>Is a systematic process for building software that ensures the quality and correctness of the software built.</a:t>
            </a:r>
          </a:p>
        </p:txBody>
      </p:sp>
    </p:spTree>
    <p:extLst>
      <p:ext uri="{BB962C8B-B14F-4D97-AF65-F5344CB8AC3E}">
        <p14:creationId xmlns:p14="http://schemas.microsoft.com/office/powerpoint/2010/main" val="92000450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2400" b="1" dirty="0">
                <a:effectLst>
                  <a:outerShdw blurRad="38100" dist="38100" dir="2700000" algn="tl">
                    <a:srgbClr val="000000">
                      <a:alpha val="43137"/>
                    </a:srgbClr>
                  </a:outerShdw>
                </a:effectLst>
              </a:rPr>
              <a:t>Why SDLC?</a:t>
            </a:r>
          </a:p>
        </p:txBody>
      </p:sp>
      <p:sp>
        <p:nvSpPr>
          <p:cNvPr id="3" name="Content Placeholder 2"/>
          <p:cNvSpPr>
            <a:spLocks noGrp="1"/>
          </p:cNvSpPr>
          <p:nvPr>
            <p:ph idx="1"/>
          </p:nvPr>
        </p:nvSpPr>
        <p:spPr/>
        <p:txBody>
          <a:bodyPr>
            <a:normAutofit fontScale="92500" lnSpcReduction="10000"/>
          </a:bodyPr>
          <a:lstStyle/>
          <a:p>
            <a:pPr>
              <a:buNone/>
            </a:pPr>
            <a:r>
              <a:rPr lang="en-US" sz="2400" b="1" dirty="0"/>
              <a:t>Here, are prime reasons why SDLC is important for developing a software system.</a:t>
            </a:r>
          </a:p>
          <a:p>
            <a:r>
              <a:rPr lang="en-US" sz="2400" dirty="0"/>
              <a:t>It offers a basis for project planning, scheduling, and estimating</a:t>
            </a:r>
          </a:p>
          <a:p>
            <a:r>
              <a:rPr lang="en-US" sz="2400" dirty="0"/>
              <a:t>Provides a framework for a standard set of activities and deliverables</a:t>
            </a:r>
          </a:p>
          <a:p>
            <a:r>
              <a:rPr lang="en-US" sz="2400" dirty="0"/>
              <a:t>It is a mechanism for project tracking and control</a:t>
            </a:r>
          </a:p>
          <a:p>
            <a:r>
              <a:rPr lang="en-US" sz="2400" dirty="0"/>
              <a:t>Increases visibility of project planning to all involved stakeholders of the development process</a:t>
            </a:r>
          </a:p>
          <a:p>
            <a:r>
              <a:rPr lang="en-US" sz="2400" dirty="0"/>
              <a:t>Increased and enhance development speed</a:t>
            </a:r>
          </a:p>
          <a:p>
            <a:r>
              <a:rPr lang="en-US" sz="2400" dirty="0"/>
              <a:t>Improved client relations</a:t>
            </a:r>
          </a:p>
          <a:p>
            <a:r>
              <a:rPr lang="en-US" sz="2400" dirty="0"/>
              <a:t>Helps you to decrease project risk and project management plan overhead</a:t>
            </a:r>
          </a:p>
          <a:p>
            <a:pPr marL="82296" indent="0">
              <a:buNone/>
            </a:pPr>
            <a:endParaRPr lang="en-US" sz="2400" dirty="0"/>
          </a:p>
        </p:txBody>
      </p:sp>
    </p:spTree>
    <p:extLst>
      <p:ext uri="{BB962C8B-B14F-4D97-AF65-F5344CB8AC3E}">
        <p14:creationId xmlns:p14="http://schemas.microsoft.com/office/powerpoint/2010/main" val="92000450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b="1" dirty="0">
                <a:effectLst/>
              </a:rPr>
              <a:t>STAGES/PHASES OF SYSTEM DEVELOPMENT LIFE CYCLE (SDLC)</a:t>
            </a:r>
            <a:endParaRPr lang="en-US" sz="2400" dirty="0">
              <a:effectLst/>
            </a:endParaRPr>
          </a:p>
        </p:txBody>
      </p:sp>
      <p:sp>
        <p:nvSpPr>
          <p:cNvPr id="3" name="Content Placeholder 2"/>
          <p:cNvSpPr>
            <a:spLocks noGrp="1"/>
          </p:cNvSpPr>
          <p:nvPr>
            <p:ph idx="1"/>
          </p:nvPr>
        </p:nvSpPr>
        <p:spPr/>
        <p:txBody>
          <a:bodyPr>
            <a:normAutofit/>
          </a:bodyPr>
          <a:lstStyle/>
          <a:p>
            <a:r>
              <a:rPr lang="en-US" sz="2000" b="1" dirty="0"/>
              <a:t>Phase 1: Requirement collection and analysis:</a:t>
            </a:r>
          </a:p>
          <a:p>
            <a:pPr>
              <a:buNone/>
            </a:pPr>
            <a:r>
              <a:rPr lang="en-US" sz="2000" dirty="0"/>
              <a:t>The requirement is the first stage in the SDLC process. </a:t>
            </a:r>
          </a:p>
          <a:p>
            <a:pPr>
              <a:buNone/>
            </a:pPr>
            <a:r>
              <a:rPr lang="en-US" sz="2000" dirty="0"/>
              <a:t>It is conducted by the senior team members with inputs from all the stakeholders and domain experts in the industry. </a:t>
            </a:r>
          </a:p>
          <a:p>
            <a:pPr>
              <a:buNone/>
            </a:pPr>
            <a:r>
              <a:rPr lang="en-US" sz="2000" dirty="0"/>
              <a:t>Planning for the quality assurance requirements and recognition of the risks involved is also done at this stage.</a:t>
            </a:r>
          </a:p>
          <a:p>
            <a:pPr>
              <a:buNone/>
            </a:pPr>
            <a:r>
              <a:rPr lang="en-US" sz="2000" dirty="0"/>
              <a:t> This stage gives a clearer picture of the scope of the entire project and the anticipated issues, opportunities, and directives which triggered the project.</a:t>
            </a:r>
          </a:p>
          <a:p>
            <a:pPr>
              <a:buNone/>
            </a:pPr>
            <a:r>
              <a:rPr lang="en-US" sz="2000" dirty="0"/>
              <a:t>Requirements Gathering stage need teams to get detailed and precise requirements. This helps companies to finalize the necessary timeline to finish the work of that system.</a:t>
            </a:r>
          </a:p>
          <a:p>
            <a:pPr lvl="0"/>
            <a:endParaRPr lang="en-US" sz="2000" dirty="0"/>
          </a:p>
        </p:txBody>
      </p:sp>
    </p:spTree>
    <p:extLst>
      <p:ext uri="{BB962C8B-B14F-4D97-AF65-F5344CB8AC3E}">
        <p14:creationId xmlns:p14="http://schemas.microsoft.com/office/powerpoint/2010/main" val="259376567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b="1" dirty="0">
                <a:effectLst/>
              </a:rPr>
              <a:t>STAGES/PHASES OF SYSTEM DEVELOPMENT LIFE CYCLE (SDLC)</a:t>
            </a:r>
            <a:endParaRPr lang="en-US" sz="2400" dirty="0">
              <a:effectLst/>
            </a:endParaRPr>
          </a:p>
        </p:txBody>
      </p:sp>
      <p:sp>
        <p:nvSpPr>
          <p:cNvPr id="3" name="Content Placeholder 2"/>
          <p:cNvSpPr>
            <a:spLocks noGrp="1"/>
          </p:cNvSpPr>
          <p:nvPr>
            <p:ph idx="1"/>
          </p:nvPr>
        </p:nvSpPr>
        <p:spPr/>
        <p:txBody>
          <a:bodyPr>
            <a:normAutofit fontScale="85000" lnSpcReduction="10000"/>
          </a:bodyPr>
          <a:lstStyle/>
          <a:p>
            <a:r>
              <a:rPr lang="en-US" sz="2400" b="1" dirty="0"/>
              <a:t>Phase 2: Feasibility study:</a:t>
            </a:r>
            <a:endParaRPr lang="en-US" sz="2400" dirty="0"/>
          </a:p>
          <a:p>
            <a:pPr>
              <a:buNone/>
            </a:pPr>
            <a:r>
              <a:rPr lang="en-US" sz="2400" dirty="0"/>
              <a:t>   Once the requirement analysis phase is completed the next step is to define and document software needs. </a:t>
            </a:r>
          </a:p>
          <a:p>
            <a:pPr>
              <a:buNone/>
            </a:pPr>
            <a:r>
              <a:rPr lang="en-US" sz="2400" dirty="0"/>
              <a:t>     This process conducted with the help of 'Software Requirement Specification' document also known as 'SRS' document. </a:t>
            </a:r>
          </a:p>
          <a:p>
            <a:pPr>
              <a:buNone/>
            </a:pPr>
            <a:r>
              <a:rPr lang="en-US" sz="2400" dirty="0"/>
              <a:t>     It includes everything which should be designed and developed during the project life cycle.</a:t>
            </a:r>
          </a:p>
          <a:p>
            <a:pPr>
              <a:buNone/>
            </a:pPr>
            <a:r>
              <a:rPr lang="en-US" sz="2400" b="1" dirty="0"/>
              <a:t>     There are mainly five types of feasibilities checks:</a:t>
            </a:r>
            <a:endParaRPr lang="en-US" sz="2400" dirty="0"/>
          </a:p>
          <a:p>
            <a:pPr marL="596646" lvl="0" indent="-514350">
              <a:buFont typeface="+mj-lt"/>
              <a:buAutoNum type="romanLcPeriod"/>
            </a:pPr>
            <a:r>
              <a:rPr lang="en-US" sz="1800" b="1" dirty="0"/>
              <a:t>Economic: </a:t>
            </a:r>
            <a:r>
              <a:rPr lang="en-US" sz="1800" dirty="0"/>
              <a:t>Can we complete the project within the budget or not?</a:t>
            </a:r>
          </a:p>
          <a:p>
            <a:pPr marL="596646" lvl="0" indent="-514350">
              <a:buFont typeface="+mj-lt"/>
              <a:buAutoNum type="romanLcPeriod"/>
            </a:pPr>
            <a:r>
              <a:rPr lang="en-US" sz="1800" b="1" dirty="0"/>
              <a:t>Legal:</a:t>
            </a:r>
            <a:r>
              <a:rPr lang="en-US" sz="1800" dirty="0"/>
              <a:t> Can we handle this project as cyber law and other regulatory framework/compliances.</a:t>
            </a:r>
          </a:p>
          <a:p>
            <a:pPr marL="596646" lvl="0" indent="-514350">
              <a:buFont typeface="+mj-lt"/>
              <a:buAutoNum type="romanLcPeriod"/>
            </a:pPr>
            <a:r>
              <a:rPr lang="en-US" sz="1800" b="1" dirty="0"/>
              <a:t>Operation feasibility:</a:t>
            </a:r>
            <a:r>
              <a:rPr lang="en-US" sz="1800" dirty="0"/>
              <a:t> Can we create operations which is expected by the client?</a:t>
            </a:r>
          </a:p>
          <a:p>
            <a:pPr marL="596646" lvl="0" indent="-514350">
              <a:buFont typeface="+mj-lt"/>
              <a:buAutoNum type="romanLcPeriod"/>
            </a:pPr>
            <a:r>
              <a:rPr lang="en-US" sz="1800" b="1" dirty="0"/>
              <a:t>Technical:</a:t>
            </a:r>
            <a:r>
              <a:rPr lang="en-US" sz="1800" dirty="0"/>
              <a:t> Need to check whether the current computer system can support the software</a:t>
            </a:r>
          </a:p>
          <a:p>
            <a:pPr marL="596646" lvl="0" indent="-514350">
              <a:buFont typeface="+mj-lt"/>
              <a:buAutoNum type="romanLcPeriod"/>
            </a:pPr>
            <a:r>
              <a:rPr lang="en-US" sz="1800" b="1" dirty="0"/>
              <a:t>Schedule:</a:t>
            </a:r>
            <a:r>
              <a:rPr lang="en-US" sz="1800" dirty="0"/>
              <a:t> Decide that the project can be completed within the given schedule or not.</a:t>
            </a:r>
          </a:p>
        </p:txBody>
      </p:sp>
    </p:spTree>
    <p:extLst>
      <p:ext uri="{BB962C8B-B14F-4D97-AF65-F5344CB8AC3E}">
        <p14:creationId xmlns:p14="http://schemas.microsoft.com/office/powerpoint/2010/main" val="165511990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b="1" dirty="0">
                <a:effectLst/>
              </a:rPr>
              <a:t>STAGES/PHASES OF SYSTEM DEVELOPMENT LIFE CYCLE (SDLC)</a:t>
            </a:r>
            <a:endParaRPr lang="en-US" sz="2400" dirty="0">
              <a:effectLst/>
            </a:endParaRPr>
          </a:p>
        </p:txBody>
      </p:sp>
      <p:sp>
        <p:nvSpPr>
          <p:cNvPr id="3" name="Content Placeholder 2"/>
          <p:cNvSpPr>
            <a:spLocks noGrp="1"/>
          </p:cNvSpPr>
          <p:nvPr>
            <p:ph idx="1"/>
          </p:nvPr>
        </p:nvSpPr>
        <p:spPr/>
        <p:txBody>
          <a:bodyPr>
            <a:normAutofit fontScale="92500" lnSpcReduction="10000"/>
          </a:bodyPr>
          <a:lstStyle/>
          <a:p>
            <a:r>
              <a:rPr lang="en-US" sz="2000" b="1" dirty="0"/>
              <a:t>Phase 3: Design</a:t>
            </a:r>
            <a:endParaRPr lang="en-US" sz="2000" dirty="0"/>
          </a:p>
          <a:p>
            <a:pPr>
              <a:buNone/>
            </a:pPr>
            <a:r>
              <a:rPr lang="en-US" sz="2000" dirty="0"/>
              <a:t>    In this third phase, the system and software design documents are prepared as per the requirement specification document. </a:t>
            </a:r>
          </a:p>
          <a:p>
            <a:pPr>
              <a:buNone/>
            </a:pPr>
            <a:r>
              <a:rPr lang="en-US" sz="2000" dirty="0"/>
              <a:t>    This helps define overall system architecture.</a:t>
            </a:r>
          </a:p>
          <a:p>
            <a:pPr>
              <a:buNone/>
            </a:pPr>
            <a:r>
              <a:rPr lang="en-US" sz="2000" dirty="0"/>
              <a:t>    This design phase serves as input for the next phase of the model.</a:t>
            </a:r>
          </a:p>
          <a:p>
            <a:r>
              <a:rPr lang="en-US" sz="2000" b="1" dirty="0"/>
              <a:t>Phase 4: Coding:</a:t>
            </a:r>
            <a:endParaRPr lang="en-US" sz="2000" dirty="0"/>
          </a:p>
          <a:p>
            <a:pPr>
              <a:buNone/>
            </a:pPr>
            <a:r>
              <a:rPr lang="en-US" sz="2000" dirty="0"/>
              <a:t>    Once the system design phase is over, the next phase is coding. In this phase, developers start build the entire system by writing code using the chosen programming language. </a:t>
            </a:r>
          </a:p>
          <a:p>
            <a:pPr>
              <a:buNone/>
            </a:pPr>
            <a:r>
              <a:rPr lang="en-US" sz="2000" dirty="0"/>
              <a:t>    In the coding phase, tasks are divided into units or modules and assigned to the various developers. </a:t>
            </a:r>
          </a:p>
          <a:p>
            <a:pPr>
              <a:buNone/>
            </a:pPr>
            <a:r>
              <a:rPr lang="en-US" sz="2000" dirty="0"/>
              <a:t>    It is the longest phase of the Software Development Life Cycle process.</a:t>
            </a:r>
          </a:p>
          <a:p>
            <a:pPr>
              <a:buNone/>
            </a:pPr>
            <a:r>
              <a:rPr lang="en-US" sz="2000" dirty="0"/>
              <a:t>    In this phase, Developer needs to follow certain predefined coding guidelines. </a:t>
            </a:r>
          </a:p>
          <a:p>
            <a:pPr lvl="0"/>
            <a:endParaRPr lang="en-US" sz="2000" dirty="0"/>
          </a:p>
        </p:txBody>
      </p:sp>
    </p:spTree>
    <p:extLst>
      <p:ext uri="{BB962C8B-B14F-4D97-AF65-F5344CB8AC3E}">
        <p14:creationId xmlns:p14="http://schemas.microsoft.com/office/powerpoint/2010/main" val="80259934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b="1" dirty="0">
                <a:effectLst/>
              </a:rPr>
              <a:t>STAGES/PHASES OF SYSTEM DEVELOPMENT LIFE CYCLE (SDLC)</a:t>
            </a:r>
            <a:endParaRPr lang="en-US" sz="2400" dirty="0">
              <a:effectLst/>
            </a:endParaRPr>
          </a:p>
        </p:txBody>
      </p:sp>
      <p:sp>
        <p:nvSpPr>
          <p:cNvPr id="3" name="Content Placeholder 2"/>
          <p:cNvSpPr>
            <a:spLocks noGrp="1"/>
          </p:cNvSpPr>
          <p:nvPr>
            <p:ph idx="1"/>
          </p:nvPr>
        </p:nvSpPr>
        <p:spPr/>
        <p:txBody>
          <a:bodyPr>
            <a:normAutofit/>
          </a:bodyPr>
          <a:lstStyle/>
          <a:p>
            <a:r>
              <a:rPr lang="en-US" sz="2000" b="1" dirty="0"/>
              <a:t>Phase 5: Testing:</a:t>
            </a:r>
            <a:endParaRPr lang="en-US" sz="2000" dirty="0"/>
          </a:p>
          <a:p>
            <a:pPr>
              <a:buNone/>
            </a:pPr>
            <a:r>
              <a:rPr lang="en-US" sz="2000" dirty="0"/>
              <a:t>    Once the software is complete, and it is deployed in the testing environment. </a:t>
            </a:r>
          </a:p>
          <a:p>
            <a:pPr>
              <a:buNone/>
            </a:pPr>
            <a:r>
              <a:rPr lang="en-US" sz="2000" dirty="0"/>
              <a:t>    The testing team starts testing the functionality of the entire system. This is done to verify that the entire application works according to the customer requirement.</a:t>
            </a:r>
          </a:p>
          <a:p>
            <a:pPr>
              <a:buNone/>
            </a:pPr>
            <a:r>
              <a:rPr lang="en-US" sz="2000" dirty="0"/>
              <a:t>    During this phase, QA and testing team may find some bugs/defects which they communicate to developers. </a:t>
            </a:r>
          </a:p>
          <a:p>
            <a:pPr>
              <a:buNone/>
            </a:pPr>
            <a:r>
              <a:rPr lang="en-US" sz="2000" dirty="0"/>
              <a:t>    The development team fixes the bug and send back to QA for a re-test. </a:t>
            </a:r>
          </a:p>
          <a:p>
            <a:pPr>
              <a:buNone/>
            </a:pPr>
            <a:r>
              <a:rPr lang="en-US" sz="2000" dirty="0"/>
              <a:t>    This process continues until the software is bug-free, stable, and working according to the business needs of that system.</a:t>
            </a:r>
          </a:p>
          <a:p>
            <a:endParaRPr lang="en-US" sz="2000" dirty="0"/>
          </a:p>
        </p:txBody>
      </p:sp>
    </p:spTree>
    <p:extLst>
      <p:ext uri="{BB962C8B-B14F-4D97-AF65-F5344CB8AC3E}">
        <p14:creationId xmlns:p14="http://schemas.microsoft.com/office/powerpoint/2010/main" val="271799662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b="1" dirty="0">
                <a:effectLst/>
              </a:rPr>
              <a:t>STAGES/PHASES OF SYSTEM DEVELOPMENT LIFE CYCLE (SDLC)</a:t>
            </a:r>
            <a:endParaRPr lang="en-US" sz="2400" dirty="0">
              <a:effectLst/>
            </a:endParaRPr>
          </a:p>
        </p:txBody>
      </p:sp>
      <p:sp>
        <p:nvSpPr>
          <p:cNvPr id="3" name="Content Placeholder 2"/>
          <p:cNvSpPr>
            <a:spLocks noGrp="1"/>
          </p:cNvSpPr>
          <p:nvPr>
            <p:ph idx="1"/>
          </p:nvPr>
        </p:nvSpPr>
        <p:spPr/>
        <p:txBody>
          <a:bodyPr>
            <a:normAutofit/>
          </a:bodyPr>
          <a:lstStyle/>
          <a:p>
            <a:r>
              <a:rPr lang="en-US" sz="2000" b="1" dirty="0"/>
              <a:t>Phase 6: Installation/Deployment:</a:t>
            </a:r>
            <a:endParaRPr lang="en-US" sz="2000" dirty="0"/>
          </a:p>
          <a:p>
            <a:pPr>
              <a:buNone/>
            </a:pPr>
            <a:r>
              <a:rPr lang="en-US" sz="2000" dirty="0"/>
              <a:t>    Once the software testing phase is over and no bugs or errors left in the system then the final deployment process starts. </a:t>
            </a:r>
          </a:p>
          <a:p>
            <a:pPr>
              <a:buNone/>
            </a:pPr>
            <a:r>
              <a:rPr lang="en-US" sz="2000" dirty="0"/>
              <a:t>    Based on the feedback given by the project manager, the final software is released and checked for deployment issues if any.</a:t>
            </a:r>
          </a:p>
          <a:p>
            <a:r>
              <a:rPr lang="en-US" sz="2000" b="1" dirty="0"/>
              <a:t>Phase 7: Maintenance:</a:t>
            </a:r>
            <a:endParaRPr lang="en-US" sz="2000" dirty="0"/>
          </a:p>
          <a:p>
            <a:pPr>
              <a:buNone/>
            </a:pPr>
            <a:r>
              <a:rPr lang="en-US" sz="2000" dirty="0"/>
              <a:t>    Once the system is deployed and customers start using the developed system, the following 3 activities occur;</a:t>
            </a:r>
          </a:p>
          <a:p>
            <a:pPr marL="596646" lvl="0" indent="-514350">
              <a:buFont typeface="+mj-lt"/>
              <a:buAutoNum type="romanLcPeriod"/>
            </a:pPr>
            <a:r>
              <a:rPr lang="en-US" sz="1500" dirty="0"/>
              <a:t>Bug fixing - bugs are reported because of some scenarios which are not tested at all</a:t>
            </a:r>
          </a:p>
          <a:p>
            <a:pPr marL="596646" lvl="0" indent="-514350">
              <a:buFont typeface="+mj-lt"/>
              <a:buAutoNum type="romanLcPeriod"/>
            </a:pPr>
            <a:r>
              <a:rPr lang="en-US" sz="1500" dirty="0"/>
              <a:t>Upgrade - Upgrading the application to the newer versions of the Software</a:t>
            </a:r>
          </a:p>
          <a:p>
            <a:pPr marL="596646" lvl="0" indent="-514350">
              <a:buFont typeface="+mj-lt"/>
              <a:buAutoNum type="romanLcPeriod"/>
            </a:pPr>
            <a:r>
              <a:rPr lang="en-US" sz="1500" dirty="0"/>
              <a:t>Enhancement - Adding some new features into the existing software</a:t>
            </a:r>
          </a:p>
          <a:p>
            <a:pPr>
              <a:buNone/>
            </a:pPr>
            <a:r>
              <a:rPr lang="en-US" sz="2000" dirty="0"/>
              <a:t>   </a:t>
            </a:r>
          </a:p>
          <a:p>
            <a:pPr lvl="0"/>
            <a:endParaRPr lang="en-US" sz="2000" dirty="0"/>
          </a:p>
        </p:txBody>
      </p:sp>
    </p:spTree>
    <p:extLst>
      <p:ext uri="{BB962C8B-B14F-4D97-AF65-F5344CB8AC3E}">
        <p14:creationId xmlns:p14="http://schemas.microsoft.com/office/powerpoint/2010/main" val="14321854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b="1" dirty="0">
                <a:effectLst/>
              </a:rPr>
              <a:t>APPROACHES TO SYSTEM DEVELOPMENT</a:t>
            </a:r>
            <a:endParaRPr lang="en-US" sz="2400" dirty="0">
              <a:effectLst/>
            </a:endParaRPr>
          </a:p>
        </p:txBody>
      </p:sp>
      <p:sp>
        <p:nvSpPr>
          <p:cNvPr id="3" name="Content Placeholder 2"/>
          <p:cNvSpPr>
            <a:spLocks noGrp="1"/>
          </p:cNvSpPr>
          <p:nvPr>
            <p:ph idx="1"/>
          </p:nvPr>
        </p:nvSpPr>
        <p:spPr/>
        <p:txBody>
          <a:bodyPr>
            <a:normAutofit/>
          </a:bodyPr>
          <a:lstStyle/>
          <a:p>
            <a:pPr lvl="0"/>
            <a:r>
              <a:rPr lang="en-US" sz="2000" b="1" dirty="0"/>
              <a:t>Waterfall Model/Structured </a:t>
            </a:r>
          </a:p>
          <a:p>
            <a:pPr marL="82296" indent="0">
              <a:buNone/>
            </a:pPr>
            <a:r>
              <a:rPr lang="en-US" sz="2000" dirty="0"/>
              <a:t>The Waterfall Model was the first Process Model to be introduced. It is also referred to as a </a:t>
            </a:r>
            <a:r>
              <a:rPr lang="en-US" sz="2000" b="1" dirty="0"/>
              <a:t>linear-sequential life cycle model</a:t>
            </a:r>
            <a:r>
              <a:rPr lang="en-US" sz="2000" dirty="0"/>
              <a:t>. </a:t>
            </a:r>
          </a:p>
          <a:p>
            <a:pPr marL="82296" indent="0">
              <a:buNone/>
            </a:pPr>
            <a:r>
              <a:rPr lang="en-US" sz="2000" dirty="0"/>
              <a:t>It is very simple to understand and use. </a:t>
            </a:r>
          </a:p>
          <a:p>
            <a:pPr marL="82296" indent="0">
              <a:buNone/>
            </a:pPr>
            <a:r>
              <a:rPr lang="en-US" sz="2000" dirty="0"/>
              <a:t>In a waterfall model, each phase must be completed before the next phase can begin and there is no overlapping in the phases.</a:t>
            </a:r>
          </a:p>
          <a:p>
            <a:endParaRPr lang="en-US" sz="2000" dirty="0"/>
          </a:p>
        </p:txBody>
      </p:sp>
    </p:spTree>
    <p:extLst>
      <p:ext uri="{BB962C8B-B14F-4D97-AF65-F5344CB8AC3E}">
        <p14:creationId xmlns:p14="http://schemas.microsoft.com/office/powerpoint/2010/main" val="37923997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effectLst/>
              </a:rPr>
              <a:t>Illustration of the different phases of the Waterfall Model.</a:t>
            </a:r>
          </a:p>
        </p:txBody>
      </p:sp>
      <p:pic>
        <p:nvPicPr>
          <p:cNvPr id="5" name="Content Placeholder 4" descr="SDLC Waterfall Model"/>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33600" y="1371600"/>
            <a:ext cx="6400800" cy="4724399"/>
          </a:xfrm>
          <a:prstGeom prst="rect">
            <a:avLst/>
          </a:prstGeom>
          <a:noFill/>
          <a:ln>
            <a:noFill/>
          </a:ln>
        </p:spPr>
      </p:pic>
    </p:spTree>
    <p:extLst>
      <p:ext uri="{BB962C8B-B14F-4D97-AF65-F5344CB8AC3E}">
        <p14:creationId xmlns:p14="http://schemas.microsoft.com/office/powerpoint/2010/main" val="38454376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r>
              <a:rPr lang="en-US" sz="2400" b="1" dirty="0"/>
              <a:t>Phases of Waterfall Model</a:t>
            </a:r>
          </a:p>
        </p:txBody>
      </p:sp>
      <p:sp>
        <p:nvSpPr>
          <p:cNvPr id="3" name="Content Placeholder 2"/>
          <p:cNvSpPr>
            <a:spLocks noGrp="1"/>
          </p:cNvSpPr>
          <p:nvPr>
            <p:ph idx="1"/>
          </p:nvPr>
        </p:nvSpPr>
        <p:spPr/>
        <p:txBody>
          <a:bodyPr>
            <a:normAutofit fontScale="92500" lnSpcReduction="10000"/>
          </a:bodyPr>
          <a:lstStyle/>
          <a:p>
            <a:pPr lvl="0"/>
            <a:r>
              <a:rPr lang="en-US" sz="2000" b="1" dirty="0"/>
              <a:t>Requirement analysis</a:t>
            </a:r>
            <a:r>
              <a:rPr lang="en-US" sz="2000" dirty="0"/>
              <a:t> </a:t>
            </a:r>
          </a:p>
          <a:p>
            <a:pPr marL="82296" indent="0">
              <a:buNone/>
            </a:pPr>
            <a:r>
              <a:rPr lang="en-US" sz="2000" dirty="0"/>
              <a:t>All possible requirements of the system to be developed are captured in this phase and documented in a requirement specification document.  (Detailed requirements of the software to be developed are gathered from client).</a:t>
            </a:r>
          </a:p>
          <a:p>
            <a:pPr lvl="0"/>
            <a:r>
              <a:rPr lang="en-US" sz="2000" b="1" dirty="0"/>
              <a:t>System Design</a:t>
            </a:r>
            <a:r>
              <a:rPr lang="en-US" sz="2000" dirty="0"/>
              <a:t> </a:t>
            </a:r>
          </a:p>
          <a:p>
            <a:pPr marL="82296" indent="0">
              <a:buNone/>
            </a:pPr>
            <a:r>
              <a:rPr lang="en-US" sz="2000" dirty="0"/>
              <a:t>This system design helps in specifying hardware and system requirements and helps in defining the overall system architecture.</a:t>
            </a:r>
          </a:p>
          <a:p>
            <a:pPr marL="82296" indent="0">
              <a:buNone/>
            </a:pPr>
            <a:r>
              <a:rPr lang="en-US" sz="2000" dirty="0"/>
              <a:t>Here you come up with a blue print of the system to be developed.</a:t>
            </a:r>
          </a:p>
          <a:p>
            <a:pPr lvl="0"/>
            <a:r>
              <a:rPr lang="en-US" sz="2000" b="1" dirty="0"/>
              <a:t>System Implementation</a:t>
            </a:r>
            <a:r>
              <a:rPr lang="en-US" sz="2000" dirty="0"/>
              <a:t> </a:t>
            </a:r>
          </a:p>
          <a:p>
            <a:pPr marL="82296" indent="0">
              <a:buNone/>
            </a:pPr>
            <a:r>
              <a:rPr lang="en-US" sz="2000" dirty="0"/>
              <a:t>With inputs from the system design, the system is first developed in small programs called units, which are integrated in the next phase. Each unit is developed and tested for its functionality, which is referred to as Unit Testing. </a:t>
            </a:r>
          </a:p>
          <a:p>
            <a:pPr marL="82296" indent="0">
              <a:buNone/>
            </a:pPr>
            <a:r>
              <a:rPr lang="en-US" sz="2000" dirty="0"/>
              <a:t>After design stage, it is built stage, that is nothing but coding the software</a:t>
            </a:r>
          </a:p>
          <a:p>
            <a:pPr marL="82296" indent="0">
              <a:buNone/>
            </a:pPr>
            <a:endParaRPr lang="en-US" sz="2000" dirty="0"/>
          </a:p>
          <a:p>
            <a:pPr marL="82296" indent="0">
              <a:buNone/>
            </a:pPr>
            <a:endParaRPr lang="en-US" sz="2000" dirty="0"/>
          </a:p>
          <a:p>
            <a:pPr marL="82296" indent="0">
              <a:buNone/>
            </a:pPr>
            <a:endParaRPr lang="en-US" sz="2000" dirty="0"/>
          </a:p>
        </p:txBody>
      </p:sp>
    </p:spTree>
    <p:extLst>
      <p:ext uri="{BB962C8B-B14F-4D97-AF65-F5344CB8AC3E}">
        <p14:creationId xmlns:p14="http://schemas.microsoft.com/office/powerpoint/2010/main" val="191401519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Solstice</Template>
  <TotalTime>4184</TotalTime>
  <Words>5283</Words>
  <Application>Microsoft Office PowerPoint</Application>
  <PresentationFormat>On-screen Show (4:3)</PresentationFormat>
  <Paragraphs>464</Paragraphs>
  <Slides>66</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66</vt:i4>
      </vt:variant>
    </vt:vector>
  </HeadingPairs>
  <TitlesOfParts>
    <vt:vector size="72" baseType="lpstr">
      <vt:lpstr>Arial</vt:lpstr>
      <vt:lpstr>Calibri</vt:lpstr>
      <vt:lpstr>Gill Sans MT</vt:lpstr>
      <vt:lpstr>Verdana</vt:lpstr>
      <vt:lpstr>Wingdings 2</vt:lpstr>
      <vt:lpstr>Solstice</vt:lpstr>
      <vt:lpstr>System Analysis and Design (SAD)</vt:lpstr>
      <vt:lpstr>MODULE 1</vt:lpstr>
      <vt:lpstr>Software engineering process</vt:lpstr>
      <vt:lpstr>Software Engineer Vs Software Developer</vt:lpstr>
      <vt:lpstr>Any software process must include the following four activities:</vt:lpstr>
      <vt:lpstr>APPROACHES TO SYSTEM DEVELOPMENT</vt:lpstr>
      <vt:lpstr>APPROACHES TO SYSTEM DEVELOPMENT</vt:lpstr>
      <vt:lpstr>Illustration of the different phases of the Waterfall Model.</vt:lpstr>
      <vt:lpstr>Phases of Waterfall Model</vt:lpstr>
      <vt:lpstr>Phases of Waterfall Model</vt:lpstr>
      <vt:lpstr>Application of Waterfall Model</vt:lpstr>
      <vt:lpstr>Advantages of Waterfall Model</vt:lpstr>
      <vt:lpstr> Disadvantages of Waterfall Model</vt:lpstr>
      <vt:lpstr> Prototype Model</vt:lpstr>
      <vt:lpstr>Illustration of the different phases of the Prototype Model</vt:lpstr>
      <vt:lpstr>Phases of Software Prototype Model</vt:lpstr>
      <vt:lpstr>Phases of Software Prototype Model</vt:lpstr>
      <vt:lpstr>Types of software prototypes </vt:lpstr>
      <vt:lpstr>Types of software prototypes </vt:lpstr>
      <vt:lpstr>Software Prototyping - Application</vt:lpstr>
      <vt:lpstr>Advantages of the Prototyping Model</vt:lpstr>
      <vt:lpstr>Disadvantages of the Prototyping Model</vt:lpstr>
      <vt:lpstr>SDLC - RAD Model</vt:lpstr>
      <vt:lpstr>Phases of the RAD Model </vt:lpstr>
      <vt:lpstr>Phases of the RAD Model </vt:lpstr>
      <vt:lpstr>RAD Model - Application</vt:lpstr>
      <vt:lpstr>Advantages of the RAD Model </vt:lpstr>
      <vt:lpstr>Disadvantages of the RAD Model </vt:lpstr>
      <vt:lpstr>DATA MODELING</vt:lpstr>
      <vt:lpstr>Components and considerations in data modeling within a system development environment</vt:lpstr>
      <vt:lpstr>Components and considerations in data modeling within a system development environment</vt:lpstr>
      <vt:lpstr>Components and considerations in data modeling within a system development environment</vt:lpstr>
      <vt:lpstr>Unified Modeling Language (UML)</vt:lpstr>
      <vt:lpstr>Unified Modeling Language (UML)</vt:lpstr>
      <vt:lpstr>Unified Modeling Language (UML)</vt:lpstr>
      <vt:lpstr>Use CASE Diagram</vt:lpstr>
      <vt:lpstr>Use CASE Diagram</vt:lpstr>
      <vt:lpstr>Importance of Use Cases</vt:lpstr>
      <vt:lpstr>Importance of Use Cases</vt:lpstr>
      <vt:lpstr>Importance of Use Cases</vt:lpstr>
      <vt:lpstr>Database Independence</vt:lpstr>
      <vt:lpstr>Advantages of Database Independence</vt:lpstr>
      <vt:lpstr>Application Independence</vt:lpstr>
      <vt:lpstr>Advantages of Application Independence</vt:lpstr>
      <vt:lpstr>Achieving Database and Application Independence</vt:lpstr>
      <vt:lpstr>Cont’d</vt:lpstr>
      <vt:lpstr>TYPES OF INFORMATION SYSTEMS </vt:lpstr>
      <vt:lpstr>TYPES OF INFORMATION SYSTEMS </vt:lpstr>
      <vt:lpstr>TYPES OF INFORMATION SYSTEMS </vt:lpstr>
      <vt:lpstr>TYPES OF INFORMATION SYSTEMS </vt:lpstr>
      <vt:lpstr>TYPES OF INFORMATION SYSTEMS </vt:lpstr>
      <vt:lpstr>Manual Information Systems VS  Computerized Information Systems (MIS)</vt:lpstr>
      <vt:lpstr>Manual Information Systems</vt:lpstr>
      <vt:lpstr>Illustration of Manual Information System</vt:lpstr>
      <vt:lpstr>Advantages of Manual Information System</vt:lpstr>
      <vt:lpstr>Disadvantages of Manual Information System</vt:lpstr>
      <vt:lpstr>Computerized Information Systems</vt:lpstr>
      <vt:lpstr>Advantages of Computerized Information Systems</vt:lpstr>
      <vt:lpstr>Disadvantages of Computerized Information Systems</vt:lpstr>
      <vt:lpstr>SYSTEM DEVELOPMENT LIFE CYCLE (SDLC)</vt:lpstr>
      <vt:lpstr>Why SDLC?</vt:lpstr>
      <vt:lpstr>STAGES/PHASES OF SYSTEM DEVELOPMENT LIFE CYCLE (SDLC)</vt:lpstr>
      <vt:lpstr>STAGES/PHASES OF SYSTEM DEVELOPMENT LIFE CYCLE (SDLC)</vt:lpstr>
      <vt:lpstr>STAGES/PHASES OF SYSTEM DEVELOPMENT LIFE CYCLE (SDLC)</vt:lpstr>
      <vt:lpstr>STAGES/PHASES OF SYSTEM DEVELOPMENT LIFE CYCLE (SDLC)</vt:lpstr>
      <vt:lpstr>STAGES/PHASES OF SYSTEM DEVELOPMENT LIFE CYCLE (SDLC)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Analysis and Design (SAD)</dc:title>
  <dc:creator>Hamzah</dc:creator>
  <cp:lastModifiedBy>MISD LAB 2</cp:lastModifiedBy>
  <cp:revision>228</cp:revision>
  <dcterms:created xsi:type="dcterms:W3CDTF">2019-03-01T09:14:33Z</dcterms:created>
  <dcterms:modified xsi:type="dcterms:W3CDTF">2024-01-28T11:53:48Z</dcterms:modified>
</cp:coreProperties>
</file>