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350" r:id="rId3"/>
    <p:sldId id="292" r:id="rId4"/>
    <p:sldId id="346" r:id="rId5"/>
    <p:sldId id="357" r:id="rId6"/>
    <p:sldId id="358" r:id="rId7"/>
    <p:sldId id="360" r:id="rId8"/>
    <p:sldId id="349" r:id="rId9"/>
    <p:sldId id="361" r:id="rId10"/>
    <p:sldId id="359" r:id="rId11"/>
    <p:sldId id="3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92F2CF-CF15-4ECA-B3FC-C3612070D3E8}" type="datetimeFigureOut">
              <a:rPr lang="en-US" smtClean="0"/>
              <a:pPr/>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7/21/2022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effectLst/>
              </a:rPr>
              <a:t>MODULE 4</a:t>
            </a:r>
            <a:endParaRPr lang="en-US" dirty="0"/>
          </a:p>
        </p:txBody>
      </p:sp>
      <p:sp>
        <p:nvSpPr>
          <p:cNvPr id="3" name="Content Placeholder 2"/>
          <p:cNvSpPr>
            <a:spLocks noGrp="1"/>
          </p:cNvSpPr>
          <p:nvPr>
            <p:ph idx="1"/>
          </p:nvPr>
        </p:nvSpPr>
        <p:spPr/>
        <p:txBody>
          <a:bodyPr/>
          <a:lstStyle/>
          <a:p>
            <a:pPr marL="82296" indent="0" algn="ctr">
              <a:buNone/>
            </a:pPr>
            <a:endParaRPr lang="en-US" b="1" dirty="0" smtClean="0"/>
          </a:p>
          <a:p>
            <a:pPr marL="82296" indent="0" algn="ctr">
              <a:buNone/>
            </a:pPr>
            <a:endParaRPr lang="en-US" b="1" dirty="0" smtClean="0"/>
          </a:p>
          <a:p>
            <a:pPr marL="82296" indent="0" algn="ctr">
              <a:buNone/>
            </a:pPr>
            <a:endParaRPr lang="en-US" b="1" dirty="0" smtClean="0"/>
          </a:p>
          <a:p>
            <a:pPr marL="82296" indent="0" algn="ctr">
              <a:buNone/>
            </a:pPr>
            <a:r>
              <a:rPr lang="en-US" b="1" dirty="0" smtClean="0"/>
              <a:t>Automated Tools for System Development</a:t>
            </a:r>
            <a:endParaRPr lang="en-US" dirty="0"/>
          </a:p>
        </p:txBody>
      </p:sp>
    </p:spTree>
    <p:extLst>
      <p:ext uri="{BB962C8B-B14F-4D97-AF65-F5344CB8AC3E}">
        <p14:creationId xmlns:p14="http://schemas.microsoft.com/office/powerpoint/2010/main" val="3831815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smtClean="0"/>
              <a:t>CASE components</a:t>
            </a:r>
          </a:p>
        </p:txBody>
      </p:sp>
      <p:sp>
        <p:nvSpPr>
          <p:cNvPr id="3" name="Content Placeholder 2"/>
          <p:cNvSpPr>
            <a:spLocks noGrp="1"/>
          </p:cNvSpPr>
          <p:nvPr>
            <p:ph idx="1"/>
          </p:nvPr>
        </p:nvSpPr>
        <p:spPr>
          <a:xfrm>
            <a:off x="1435608" y="1295400"/>
            <a:ext cx="7498080" cy="4953000"/>
          </a:xfrm>
        </p:spPr>
        <p:txBody>
          <a:bodyPr>
            <a:normAutofit/>
          </a:bodyPr>
          <a:lstStyle/>
          <a:p>
            <a:r>
              <a:rPr lang="en-GB" sz="2000" dirty="0" smtClean="0"/>
              <a:t>Analysis tools</a:t>
            </a:r>
          </a:p>
          <a:p>
            <a:pPr lvl="1"/>
            <a:r>
              <a:rPr lang="en-GB" sz="1600" dirty="0" smtClean="0"/>
              <a:t>Generate reports that help identify possible inconsistencies, redundancies and omissions</a:t>
            </a:r>
          </a:p>
          <a:p>
            <a:pPr lvl="1"/>
            <a:r>
              <a:rPr lang="en-GB" sz="1600" dirty="0" smtClean="0"/>
              <a:t>Generally focus on diagram completeness and consistency</a:t>
            </a:r>
          </a:p>
          <a:p>
            <a:r>
              <a:rPr lang="en-GB" sz="2000" dirty="0" smtClean="0"/>
              <a:t>CASE documentation generator tools</a:t>
            </a:r>
          </a:p>
          <a:p>
            <a:pPr lvl="1"/>
            <a:r>
              <a:rPr lang="en-GB" sz="1600" dirty="0" smtClean="0"/>
              <a:t>Create standard reports based on contents of repository</a:t>
            </a:r>
          </a:p>
          <a:p>
            <a:pPr lvl="1"/>
            <a:r>
              <a:rPr lang="en-GB" sz="1600" smtClean="0"/>
              <a:t>High-quality </a:t>
            </a:r>
            <a:r>
              <a:rPr lang="en-GB" sz="1600" dirty="0" smtClean="0"/>
              <a:t>documentation leads to 80% reduction in system maintenance effort in comparison to average quality documentation</a:t>
            </a:r>
            <a:endParaRPr lang="en-US" sz="1600" dirty="0" smtClean="0"/>
          </a:p>
          <a:p>
            <a:endParaRPr lang="en-GB" sz="2000" dirty="0" smtClean="0"/>
          </a:p>
          <a:p>
            <a:pPr lvl="1"/>
            <a:endParaRPr lang="en-US" sz="2000" dirty="0" smtClean="0"/>
          </a:p>
          <a:p>
            <a:pPr lvl="0"/>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pPr lvl="0" algn="ctr"/>
            <a:r>
              <a:rPr lang="en-US" sz="3200" b="1" dirty="0" smtClean="0"/>
              <a:t>Types of CASE Tools:</a:t>
            </a:r>
            <a:r>
              <a:rPr lang="en-US" sz="3200" dirty="0" smtClean="0"/>
              <a:t> </a:t>
            </a:r>
            <a:endParaRPr lang="en-US" sz="3200" b="1" dirty="0" smtClean="0"/>
          </a:p>
        </p:txBody>
      </p:sp>
      <p:sp>
        <p:nvSpPr>
          <p:cNvPr id="3" name="Content Placeholder 2"/>
          <p:cNvSpPr>
            <a:spLocks noGrp="1"/>
          </p:cNvSpPr>
          <p:nvPr>
            <p:ph idx="1"/>
          </p:nvPr>
        </p:nvSpPr>
        <p:spPr>
          <a:xfrm>
            <a:off x="1435608" y="1143000"/>
            <a:ext cx="7498080" cy="5410200"/>
          </a:xfrm>
        </p:spPr>
        <p:txBody>
          <a:bodyPr>
            <a:noAutofit/>
          </a:bodyPr>
          <a:lstStyle/>
          <a:p>
            <a:pPr fontAlgn="base"/>
            <a:r>
              <a:rPr lang="en-US" sz="1550" b="1" dirty="0" smtClean="0"/>
              <a:t>Diagramming Tools:</a:t>
            </a:r>
            <a:r>
              <a:rPr lang="en-US" sz="1550" dirty="0" smtClean="0"/>
              <a:t> </a:t>
            </a:r>
            <a:br>
              <a:rPr lang="en-US" sz="1550" dirty="0" smtClean="0"/>
            </a:br>
            <a:r>
              <a:rPr lang="en-US" sz="1550" dirty="0" smtClean="0"/>
              <a:t>It helps in diagrammatic and graphical representations of the data and system processes. It represents system elements, control flow and data flow among different software components and system structure in a pictorial form. </a:t>
            </a:r>
            <a:br>
              <a:rPr lang="en-US" sz="1550" dirty="0" smtClean="0"/>
            </a:br>
            <a:r>
              <a:rPr lang="en-US" sz="1550" dirty="0" smtClean="0"/>
              <a:t>For example, Flow Chart Maker tool for making state-of-the-art flowcharts.  </a:t>
            </a:r>
          </a:p>
          <a:p>
            <a:pPr fontAlgn="base"/>
            <a:r>
              <a:rPr lang="en-US" sz="1550" b="1" dirty="0" smtClean="0"/>
              <a:t>Computer Display and Report Generators:</a:t>
            </a:r>
            <a:r>
              <a:rPr lang="en-US" sz="1550" dirty="0" smtClean="0"/>
              <a:t> </a:t>
            </a:r>
            <a:br>
              <a:rPr lang="en-US" sz="1550" dirty="0" smtClean="0"/>
            </a:br>
            <a:r>
              <a:rPr lang="en-US" sz="1550" dirty="0" smtClean="0"/>
              <a:t>It helps in understanding the data requirements and the relationships involved.  </a:t>
            </a:r>
          </a:p>
          <a:p>
            <a:pPr fontAlgn="base"/>
            <a:r>
              <a:rPr lang="en-US" sz="1550" b="1" dirty="0" smtClean="0"/>
              <a:t>Analysis Tools:</a:t>
            </a:r>
            <a:r>
              <a:rPr lang="en-US" sz="1550" dirty="0" smtClean="0"/>
              <a:t> </a:t>
            </a:r>
            <a:br>
              <a:rPr lang="en-US" sz="1550" dirty="0" smtClean="0"/>
            </a:br>
            <a:r>
              <a:rPr lang="en-US" sz="1550" dirty="0" smtClean="0"/>
              <a:t>It focuses on inconsistent, incorrect specifications involved in the diagram and data flow. It helps in collecting requirements, automatically check for any irregularity, imprecision in the diagrams, data redundancies or erroneous omissions. </a:t>
            </a:r>
            <a:br>
              <a:rPr lang="en-US" sz="1550" dirty="0" smtClean="0"/>
            </a:br>
            <a:r>
              <a:rPr lang="en-US" sz="1550" dirty="0" smtClean="0"/>
              <a:t>For example, </a:t>
            </a:r>
          </a:p>
          <a:p>
            <a:pPr fontAlgn="base"/>
            <a:r>
              <a:rPr lang="en-US" sz="1550" b="1" dirty="0" smtClean="0"/>
              <a:t>Central Repository:</a:t>
            </a:r>
            <a:r>
              <a:rPr lang="en-US" sz="1550" dirty="0" smtClean="0"/>
              <a:t> </a:t>
            </a:r>
            <a:br>
              <a:rPr lang="en-US" sz="1550" dirty="0" smtClean="0"/>
            </a:br>
            <a:r>
              <a:rPr lang="en-US" sz="1550" dirty="0" smtClean="0"/>
              <a:t>It provides the single point of storage for data diagrams, reports and documents related to project management.  </a:t>
            </a:r>
          </a:p>
          <a:p>
            <a:pPr fontAlgn="base"/>
            <a:r>
              <a:rPr lang="en-US" sz="1550" b="1" dirty="0" smtClean="0"/>
              <a:t>Documentation Generators:</a:t>
            </a:r>
            <a:r>
              <a:rPr lang="en-US" sz="1550" dirty="0" smtClean="0"/>
              <a:t> </a:t>
            </a:r>
            <a:br>
              <a:rPr lang="en-US" sz="1550" dirty="0" smtClean="0"/>
            </a:br>
            <a:r>
              <a:rPr lang="en-US" sz="1550" dirty="0" smtClean="0"/>
              <a:t>It helps in generating user and technical documentation as per standards. It creates documents for technical users and end users. </a:t>
            </a:r>
          </a:p>
          <a:p>
            <a:pPr fontAlgn="base"/>
            <a:r>
              <a:rPr lang="en-US" sz="1550" b="1" dirty="0" smtClean="0"/>
              <a:t>Code Generators:</a:t>
            </a:r>
            <a:r>
              <a:rPr lang="en-US" sz="1550" dirty="0" smtClean="0"/>
              <a:t> </a:t>
            </a:r>
            <a:br>
              <a:rPr lang="en-US" sz="1550" dirty="0" smtClean="0"/>
            </a:br>
            <a:r>
              <a:rPr lang="en-US" sz="1550" dirty="0" smtClean="0"/>
              <a:t>It aids in the auto generation of code, including definitions, with the help of the designs, documents and diagrams. </a:t>
            </a:r>
          </a:p>
          <a:p>
            <a:pPr lvl="0"/>
            <a:endParaRPr lang="en-US" sz="155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System Development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Information systems are implemented using specialized software. Some information systems rely on software that can be purchased from third-party vendors. </a:t>
            </a:r>
          </a:p>
          <a:p>
            <a:pPr>
              <a:buNone/>
            </a:pPr>
            <a:r>
              <a:rPr lang="en-US" dirty="0" smtClean="0"/>
              <a:t>    However, many information systems need to be adapted to the needs of a particular organization. </a:t>
            </a:r>
          </a:p>
          <a:p>
            <a:pPr>
              <a:buNone/>
            </a:pPr>
            <a:r>
              <a:rPr lang="en-US" dirty="0" smtClean="0"/>
              <a:t>     This may involve customizing existing software or developing software from scratch. Even when relatively standard software is acquired from a vendor, it may need to be integrated with the other systems within the organization. </a:t>
            </a:r>
          </a:p>
          <a:p>
            <a:pPr>
              <a:buNone/>
            </a:pPr>
            <a:r>
              <a:rPr lang="en-US" dirty="0" smtClean="0"/>
              <a:t>     All of these different scenarios fall under system development.</a:t>
            </a:r>
          </a:p>
          <a:p>
            <a:pPr>
              <a:buNone/>
            </a:pPr>
            <a:r>
              <a:rPr lang="en-US" b="1" dirty="0" smtClean="0"/>
              <a:t>    System Development</a:t>
            </a:r>
            <a:r>
              <a:rPr lang="en-US" dirty="0" smtClean="0"/>
              <a:t> is the process of defining, designing, testing and implementing a software application. </a:t>
            </a:r>
          </a:p>
          <a:p>
            <a:pPr>
              <a:buNone/>
            </a:pPr>
            <a:r>
              <a:rPr lang="en-US" dirty="0" smtClean="0"/>
              <a:t>     This includes the internal development of customized systems as well as the acquisition of software developed by third parties. System development includes the management of the entire process of the development of computer software.</a:t>
            </a:r>
            <a:endParaRPr lang="en-US" dirty="0"/>
          </a:p>
        </p:txBody>
      </p:sp>
    </p:spTree>
    <p:extLst>
      <p:ext uri="{BB962C8B-B14F-4D97-AF65-F5344CB8AC3E}">
        <p14:creationId xmlns:p14="http://schemas.microsoft.com/office/powerpoint/2010/main" val="3831815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smtClean="0"/>
              <a:t>CASE</a:t>
            </a:r>
          </a:p>
        </p:txBody>
      </p:sp>
      <p:sp>
        <p:nvSpPr>
          <p:cNvPr id="3" name="Content Placeholder 2"/>
          <p:cNvSpPr>
            <a:spLocks noGrp="1"/>
          </p:cNvSpPr>
          <p:nvPr>
            <p:ph idx="1"/>
          </p:nvPr>
        </p:nvSpPr>
        <p:spPr>
          <a:xfrm>
            <a:off x="1435608" y="1295400"/>
            <a:ext cx="7498080" cy="4953000"/>
          </a:xfrm>
        </p:spPr>
        <p:txBody>
          <a:bodyPr>
            <a:normAutofit/>
          </a:bodyPr>
          <a:lstStyle/>
          <a:p>
            <a:pPr lvl="0">
              <a:buNone/>
            </a:pPr>
            <a:r>
              <a:rPr lang="en-US" sz="2000" dirty="0" smtClean="0"/>
              <a:t>CASE stands for </a:t>
            </a:r>
            <a:r>
              <a:rPr lang="en-US" sz="2000" b="1" dirty="0" smtClean="0"/>
              <a:t>C</a:t>
            </a:r>
            <a:r>
              <a:rPr lang="en-US" sz="2000" dirty="0" smtClean="0"/>
              <a:t>omputer </a:t>
            </a:r>
            <a:r>
              <a:rPr lang="en-US" sz="2000" b="1" dirty="0" smtClean="0"/>
              <a:t>A</a:t>
            </a:r>
            <a:r>
              <a:rPr lang="en-US" sz="2000" dirty="0" smtClean="0"/>
              <a:t>ided </a:t>
            </a:r>
            <a:r>
              <a:rPr lang="en-US" sz="2000" b="1" dirty="0" smtClean="0"/>
              <a:t>S</a:t>
            </a:r>
            <a:r>
              <a:rPr lang="en-US" sz="2000" dirty="0" smtClean="0"/>
              <a:t>oftware </a:t>
            </a:r>
            <a:r>
              <a:rPr lang="en-US" sz="2000" b="1" dirty="0" smtClean="0"/>
              <a:t>E</a:t>
            </a:r>
            <a:r>
              <a:rPr lang="en-US" sz="2000" dirty="0" smtClean="0"/>
              <a:t>ngineering. </a:t>
            </a:r>
          </a:p>
          <a:p>
            <a:pPr lvl="0">
              <a:buNone/>
            </a:pPr>
            <a:r>
              <a:rPr lang="en-US" sz="2000" dirty="0" smtClean="0"/>
              <a:t>It means, development and maintenance of software projects with help of various automated software tools.</a:t>
            </a:r>
          </a:p>
          <a:p>
            <a:pPr lvl="0">
              <a:buNone/>
            </a:pPr>
            <a:endParaRPr lang="en-US" sz="2000" dirty="0" smtClean="0"/>
          </a:p>
          <a:p>
            <a:pPr lvl="0">
              <a:buNone/>
            </a:pPr>
            <a:r>
              <a:rPr lang="en-US" sz="2000" b="1" dirty="0" smtClean="0"/>
              <a:t>Use of CASE in organizations</a:t>
            </a:r>
          </a:p>
          <a:p>
            <a:pPr>
              <a:buFontTx/>
              <a:buChar char="•"/>
            </a:pPr>
            <a:r>
              <a:rPr lang="en-GB" sz="2000" dirty="0" smtClean="0"/>
              <a:t>Improve the quality of the system</a:t>
            </a:r>
          </a:p>
          <a:p>
            <a:pPr>
              <a:buFontTx/>
              <a:buChar char="•"/>
            </a:pPr>
            <a:r>
              <a:rPr lang="en-GB" sz="2000" dirty="0" smtClean="0"/>
              <a:t>Increase speed of design and development</a:t>
            </a:r>
          </a:p>
          <a:p>
            <a:pPr>
              <a:buFontTx/>
              <a:buChar char="•"/>
            </a:pPr>
            <a:r>
              <a:rPr lang="en-GB" sz="2000" dirty="0" smtClean="0"/>
              <a:t>Ease and improve the testing process</a:t>
            </a:r>
          </a:p>
          <a:p>
            <a:pPr>
              <a:buFontTx/>
              <a:buChar char="•"/>
            </a:pPr>
            <a:r>
              <a:rPr lang="en-GB" sz="2000" dirty="0" smtClean="0"/>
              <a:t>Improve integration of development activities</a:t>
            </a:r>
          </a:p>
          <a:p>
            <a:pPr>
              <a:buFontTx/>
              <a:buChar char="•"/>
            </a:pPr>
            <a:r>
              <a:rPr lang="en-GB" sz="2000" dirty="0" smtClean="0"/>
              <a:t>Improve quality and completeness of documentation</a:t>
            </a:r>
          </a:p>
          <a:p>
            <a:pPr>
              <a:buFontTx/>
              <a:buChar char="•"/>
            </a:pPr>
            <a:r>
              <a:rPr lang="en-GB" sz="2000" dirty="0" smtClean="0"/>
              <a:t>Improve management of the project</a:t>
            </a:r>
          </a:p>
          <a:p>
            <a:pPr>
              <a:buFontTx/>
              <a:buChar char="•"/>
            </a:pPr>
            <a:r>
              <a:rPr lang="en-GB" sz="2000" dirty="0" smtClean="0"/>
              <a:t>Simplify program maintenance</a:t>
            </a:r>
          </a:p>
          <a:p>
            <a:pPr>
              <a:buFontTx/>
              <a:buChar char="•"/>
            </a:pPr>
            <a:r>
              <a:rPr lang="en-GB" sz="2000" dirty="0" smtClean="0"/>
              <a:t>Promote reusability</a:t>
            </a:r>
          </a:p>
          <a:p>
            <a:pPr lvl="0">
              <a:buNone/>
            </a:pPr>
            <a:endParaRPr lang="en-US" sz="2000" dirty="0" smtClean="0"/>
          </a:p>
          <a:p>
            <a:pPr lvl="0">
              <a:buNone/>
            </a:pPr>
            <a:endParaRPr lang="en-US" sz="2000" dirty="0" smtClean="0"/>
          </a:p>
          <a:p>
            <a:pPr lvl="0">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smtClean="0"/>
              <a:t>CASE and system quality</a:t>
            </a:r>
          </a:p>
        </p:txBody>
      </p:sp>
      <p:sp>
        <p:nvSpPr>
          <p:cNvPr id="3" name="Content Placeholder 2"/>
          <p:cNvSpPr>
            <a:spLocks noGrp="1"/>
          </p:cNvSpPr>
          <p:nvPr>
            <p:ph idx="1"/>
          </p:nvPr>
        </p:nvSpPr>
        <p:spPr>
          <a:xfrm>
            <a:off x="1435608" y="1295400"/>
            <a:ext cx="7498080" cy="4953000"/>
          </a:xfrm>
        </p:spPr>
        <p:txBody>
          <a:bodyPr>
            <a:normAutofit fontScale="92500" lnSpcReduction="10000"/>
          </a:bodyPr>
          <a:lstStyle/>
          <a:p>
            <a:r>
              <a:rPr lang="en-US" sz="2000" dirty="0" smtClean="0"/>
              <a:t>What is Quality?</a:t>
            </a:r>
          </a:p>
          <a:p>
            <a:pPr>
              <a:buNone/>
            </a:pPr>
            <a:r>
              <a:rPr lang="en-US" sz="2000" dirty="0" smtClean="0"/>
              <a:t>     Quality is defined as the product or services that should be "fit for use and purpose."</a:t>
            </a:r>
          </a:p>
          <a:p>
            <a:pPr>
              <a:buNone/>
            </a:pPr>
            <a:r>
              <a:rPr lang="en-US" sz="2000" dirty="0" smtClean="0"/>
              <a:t>     Quality is all about meeting the needs and expectations of customers concerning functionality, design, reliability, durability, and price of the product.</a:t>
            </a:r>
          </a:p>
          <a:p>
            <a:r>
              <a:rPr lang="en-US" sz="2000" dirty="0" smtClean="0"/>
              <a:t>What is Assurance?</a:t>
            </a:r>
          </a:p>
          <a:p>
            <a:pPr>
              <a:buNone/>
            </a:pPr>
            <a:r>
              <a:rPr lang="en-US" sz="2000" dirty="0" smtClean="0"/>
              <a:t>     Assurance is a positive declaration on a product or service. It is all about the product which should work well.</a:t>
            </a:r>
          </a:p>
          <a:p>
            <a:pPr>
              <a:buNone/>
            </a:pPr>
            <a:r>
              <a:rPr lang="en-US" sz="2000" dirty="0" smtClean="0"/>
              <a:t>     It provides a guarantee which would work without any problem according to expectations and requirements.</a:t>
            </a:r>
          </a:p>
          <a:p>
            <a:r>
              <a:rPr lang="en-US" sz="2000" dirty="0" smtClean="0"/>
              <a:t>What is Quality Assurance?</a:t>
            </a:r>
          </a:p>
          <a:p>
            <a:pPr>
              <a:buNone/>
            </a:pPr>
            <a:r>
              <a:rPr lang="en-US" sz="2000" b="1" i="1" dirty="0" smtClean="0"/>
              <a:t>     QA</a:t>
            </a:r>
            <a:r>
              <a:rPr lang="en-US" sz="2000" dirty="0" smtClean="0"/>
              <a:t> is defined as an activity to ensure that an organization is providing the best product or service to the customers.</a:t>
            </a:r>
          </a:p>
          <a:p>
            <a:pPr>
              <a:buNone/>
            </a:pPr>
            <a:r>
              <a:rPr lang="en-US" sz="2000" dirty="0" smtClean="0"/>
              <a:t>     Software Quality Assurance is all about evaluation of software based on functionality, performance, and adaptability.</a:t>
            </a:r>
          </a:p>
          <a:p>
            <a:pPr lvl="0">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What is the Quality Attribute of a software?</a:t>
            </a:r>
            <a:endParaRPr lang="en-US" sz="2800" b="1" dirty="0"/>
          </a:p>
        </p:txBody>
      </p:sp>
      <p:sp>
        <p:nvSpPr>
          <p:cNvPr id="3" name="Content Placeholder 2"/>
          <p:cNvSpPr>
            <a:spLocks noGrp="1"/>
          </p:cNvSpPr>
          <p:nvPr>
            <p:ph idx="1"/>
          </p:nvPr>
        </p:nvSpPr>
        <p:spPr>
          <a:xfrm>
            <a:off x="1435608" y="1295400"/>
            <a:ext cx="7498080" cy="5410200"/>
          </a:xfrm>
        </p:spPr>
        <p:txBody>
          <a:bodyPr>
            <a:noAutofit/>
          </a:bodyPr>
          <a:lstStyle/>
          <a:p>
            <a:pPr>
              <a:buNone/>
            </a:pPr>
            <a:r>
              <a:rPr lang="en-US" sz="2000" dirty="0" smtClean="0"/>
              <a:t>The following six characteristics can define the quality of the software:</a:t>
            </a:r>
          </a:p>
          <a:p>
            <a:r>
              <a:rPr lang="en-US" sz="2000" dirty="0" smtClean="0"/>
              <a:t>Functionality</a:t>
            </a:r>
          </a:p>
          <a:p>
            <a:pPr>
              <a:buNone/>
            </a:pPr>
            <a:r>
              <a:rPr lang="en-US" sz="2000" dirty="0" smtClean="0"/>
              <a:t>    Quality of software is defined as how effectively the software interacts with other components of the system. The software must provide appropriate functions as per requirement, and these functions must be implemented correctly.</a:t>
            </a:r>
          </a:p>
          <a:p>
            <a:r>
              <a:rPr lang="en-US" sz="2000" dirty="0" smtClean="0"/>
              <a:t>Reliability</a:t>
            </a:r>
          </a:p>
          <a:p>
            <a:pPr>
              <a:buNone/>
            </a:pPr>
            <a:r>
              <a:rPr lang="en-US" sz="2000" dirty="0" smtClean="0"/>
              <a:t>    It is defined as the capability of the software to perform under specific conditions for a specified duration.</a:t>
            </a:r>
          </a:p>
          <a:p>
            <a:r>
              <a:rPr lang="en-US" sz="2000" dirty="0" smtClean="0"/>
              <a:t>Usability</a:t>
            </a:r>
          </a:p>
          <a:p>
            <a:pPr>
              <a:buNone/>
            </a:pPr>
            <a:r>
              <a:rPr lang="en-US" sz="2000" dirty="0" smtClean="0"/>
              <a:t>    Usability of software is defined as its ease of use. </a:t>
            </a:r>
          </a:p>
          <a:p>
            <a:pPr>
              <a:buNone/>
            </a:pPr>
            <a:r>
              <a:rPr lang="en-US" sz="2000" dirty="0" smtClean="0"/>
              <a:t>    Quality of the software is also identified as how easily a user can understand the functions of the software and how much efforts are required to follow the features.</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95400"/>
            <a:ext cx="7498080" cy="4953000"/>
          </a:xfrm>
        </p:spPr>
        <p:txBody>
          <a:bodyPr>
            <a:noAutofit/>
          </a:bodyPr>
          <a:lstStyle/>
          <a:p>
            <a:r>
              <a:rPr lang="en-US" sz="2000" dirty="0" smtClean="0"/>
              <a:t>Efficiency</a:t>
            </a:r>
          </a:p>
          <a:p>
            <a:pPr>
              <a:buNone/>
            </a:pPr>
            <a:r>
              <a:rPr lang="en-US" sz="2000" dirty="0" smtClean="0"/>
              <a:t>    The efficiency of the software is dependent on the architecture and coding practice followed during development.</a:t>
            </a:r>
          </a:p>
          <a:p>
            <a:r>
              <a:rPr lang="en-US" sz="2000" dirty="0" smtClean="0"/>
              <a:t>Maintainability</a:t>
            </a:r>
          </a:p>
          <a:p>
            <a:pPr>
              <a:buNone/>
            </a:pPr>
            <a:r>
              <a:rPr lang="en-US" sz="2000" dirty="0" smtClean="0"/>
              <a:t>    It refers to identify the fault and fix in the software. It should be stable when the changes are made.</a:t>
            </a:r>
          </a:p>
          <a:p>
            <a:r>
              <a:rPr lang="en-US" sz="2000" dirty="0" smtClean="0"/>
              <a:t>Portability</a:t>
            </a:r>
          </a:p>
          <a:p>
            <a:pPr>
              <a:buNone/>
            </a:pPr>
            <a:r>
              <a:rPr lang="en-US" sz="2000" dirty="0" smtClean="0"/>
              <a:t>     This is how easily a system adapts to changes in the specifications. </a:t>
            </a:r>
          </a:p>
          <a:p>
            <a:pPr>
              <a:buNone/>
            </a:pPr>
            <a:r>
              <a:rPr lang="en-US" sz="2000" dirty="0" smtClean="0"/>
              <a:t>    Quality of the software is also determined by the portability of the system how easy it is to install the software and how easy it is to replace a component of the order in a given environment.</a:t>
            </a:r>
          </a:p>
          <a:p>
            <a:pPr>
              <a:buNone/>
            </a:pPr>
            <a:r>
              <a:rPr lang="en-US" sz="2000" dirty="0" smtClean="0"/>
              <a:t> </a:t>
            </a:r>
            <a:endParaRPr lang="en-US" sz="2000" dirty="0"/>
          </a:p>
        </p:txBody>
      </p:sp>
      <p:sp>
        <p:nvSpPr>
          <p:cNvPr id="4" name="Title 3"/>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95400"/>
            <a:ext cx="7498080" cy="4953000"/>
          </a:xfrm>
        </p:spPr>
        <p:txBody>
          <a:bodyPr>
            <a:noAutofit/>
          </a:bodyPr>
          <a:lstStyle/>
          <a:p>
            <a:pPr>
              <a:buNone/>
            </a:pPr>
            <a:r>
              <a:rPr lang="en-US" sz="2000" dirty="0" smtClean="0"/>
              <a:t>    CASE tools are set of software application programs, which are used to automate SDLC activities. CASE tools are used by software project managers, analysts and engineers to develop software system.</a:t>
            </a:r>
          </a:p>
          <a:p>
            <a:pPr>
              <a:buNone/>
            </a:pPr>
            <a:r>
              <a:rPr lang="en-US" sz="2000" dirty="0" smtClean="0"/>
              <a:t>    There are number of CASE tools available to simplify various stages of Software Development Life Cycle such as Analysis tools, Design tools, Project management tools, Database Management tools, Documentation tools are to name a few.</a:t>
            </a:r>
          </a:p>
          <a:p>
            <a:pPr>
              <a:buNone/>
            </a:pPr>
            <a:r>
              <a:rPr lang="en-US" sz="2000" dirty="0" smtClean="0"/>
              <a:t>    Use of CASE tools accelerates the development of project to produce desired result and helps to uncover flaws before moving ahead with next stage in software development.</a:t>
            </a:r>
          </a:p>
          <a:p>
            <a:pPr>
              <a:buNone/>
            </a:pPr>
            <a:endParaRPr lang="en-US" sz="2000" dirty="0"/>
          </a:p>
        </p:txBody>
      </p:sp>
      <p:sp>
        <p:nvSpPr>
          <p:cNvPr id="4" name="Title 3"/>
          <p:cNvSpPr>
            <a:spLocks noGrp="1"/>
          </p:cNvSpPr>
          <p:nvPr>
            <p:ph type="title"/>
          </p:nvPr>
        </p:nvSpPr>
        <p:spPr/>
        <p:txBody>
          <a:bodyPr/>
          <a:lstStyle/>
          <a:p>
            <a:r>
              <a:rPr lang="en-US" sz="4400" dirty="0" smtClean="0"/>
              <a:t>CASE 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smtClean="0"/>
              <a:t>CASE components</a:t>
            </a:r>
          </a:p>
        </p:txBody>
      </p:sp>
      <p:sp>
        <p:nvSpPr>
          <p:cNvPr id="3" name="Content Placeholder 2"/>
          <p:cNvSpPr>
            <a:spLocks noGrp="1"/>
          </p:cNvSpPr>
          <p:nvPr>
            <p:ph idx="1"/>
          </p:nvPr>
        </p:nvSpPr>
        <p:spPr>
          <a:xfrm>
            <a:off x="1435608" y="1295400"/>
            <a:ext cx="7498080" cy="4953000"/>
          </a:xfrm>
        </p:spPr>
        <p:txBody>
          <a:bodyPr>
            <a:normAutofit lnSpcReduction="10000"/>
          </a:bodyPr>
          <a:lstStyle/>
          <a:p>
            <a:pPr>
              <a:buNone/>
            </a:pPr>
            <a:r>
              <a:rPr lang="en-US" sz="2000" dirty="0" smtClean="0"/>
              <a:t>    CASE tools can be broadly divided into the following parts based on their use at a particular SDLC stage:</a:t>
            </a:r>
          </a:p>
          <a:p>
            <a:pPr marL="539496" indent="-457200">
              <a:buFont typeface="+mj-lt"/>
              <a:buAutoNum type="arabicPeriod"/>
            </a:pPr>
            <a:r>
              <a:rPr lang="en-US" sz="2000" b="1" dirty="0" smtClean="0"/>
              <a:t>    Central Repository</a:t>
            </a:r>
            <a:r>
              <a:rPr lang="en-US" sz="2000" dirty="0" smtClean="0"/>
              <a:t> - CASE tools require a central repository, which can serve as a source of common, integrated and consistent information. Central repository is a central place of storage where product specifications, requirement documents, related reports and diagrams, other useful information regarding management is stored. Central repository also serves as data dictionary.</a:t>
            </a:r>
          </a:p>
          <a:p>
            <a:pPr marL="539496" indent="-457200">
              <a:buFont typeface="+mj-lt"/>
              <a:buAutoNum type="arabicPeriod"/>
            </a:pPr>
            <a:r>
              <a:rPr lang="en-US" sz="2000" b="1" dirty="0" smtClean="0"/>
              <a:t>Upper Case Tools</a:t>
            </a:r>
            <a:r>
              <a:rPr lang="en-US" sz="2000" dirty="0" smtClean="0"/>
              <a:t> - Upper CASE tools are used in planning, analysis and design stages of SDLC.</a:t>
            </a:r>
          </a:p>
          <a:p>
            <a:pPr marL="539496" indent="-457200">
              <a:buFont typeface="+mj-lt"/>
              <a:buAutoNum type="arabicPeriod"/>
            </a:pPr>
            <a:r>
              <a:rPr lang="en-US" sz="2000" b="1" dirty="0" smtClean="0"/>
              <a:t>Lower Case Tools</a:t>
            </a:r>
            <a:r>
              <a:rPr lang="en-US" sz="2000" dirty="0" smtClean="0"/>
              <a:t> - Lower CASE tools are used in implementation, testing and maintenance.</a:t>
            </a:r>
          </a:p>
          <a:p>
            <a:pPr marL="539496" indent="-457200">
              <a:buFont typeface="+mj-lt"/>
              <a:buAutoNum type="arabicPeriod"/>
            </a:pPr>
            <a:r>
              <a:rPr lang="en-US" sz="2000" b="1" dirty="0" smtClean="0"/>
              <a:t>Integrated Case Tools</a:t>
            </a:r>
            <a:r>
              <a:rPr lang="en-US" sz="2000" dirty="0" smtClean="0"/>
              <a:t> - Integrated CASE tools are helpful in all the stages of SDLC, from Requirement gathering to Testing and documentation.</a:t>
            </a:r>
          </a:p>
          <a:p>
            <a:pPr marL="539496" indent="-457200">
              <a:buFont typeface="+mj-lt"/>
              <a:buAutoNum type="arabicPeriod"/>
            </a:pPr>
            <a:endParaRPr lang="en-US" sz="2000" dirty="0" smtClean="0"/>
          </a:p>
          <a:p>
            <a:pPr lvl="0"/>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smtClean="0"/>
              <a:t>CASE components </a:t>
            </a:r>
          </a:p>
        </p:txBody>
      </p:sp>
      <p:pic>
        <p:nvPicPr>
          <p:cNvPr id="1026" name="Picture 2" descr="C:\Users\Hamzah\Desktop\CASEtools.png"/>
          <p:cNvPicPr>
            <a:picLocks noGrp="1" noChangeAspect="1" noChangeArrowheads="1"/>
          </p:cNvPicPr>
          <p:nvPr>
            <p:ph idx="1"/>
          </p:nvPr>
        </p:nvPicPr>
        <p:blipFill>
          <a:blip r:embed="rId2"/>
          <a:srcRect/>
          <a:stretch>
            <a:fillRect/>
          </a:stretch>
        </p:blipFill>
        <p:spPr bwMode="auto">
          <a:xfrm>
            <a:off x="3922712" y="1524001"/>
            <a:ext cx="3697288" cy="352901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2612</TotalTime>
  <Words>628</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Verdana</vt:lpstr>
      <vt:lpstr>Wingdings 2</vt:lpstr>
      <vt:lpstr>Solstice</vt:lpstr>
      <vt:lpstr>MODULE 4</vt:lpstr>
      <vt:lpstr>System Development</vt:lpstr>
      <vt:lpstr>CASE</vt:lpstr>
      <vt:lpstr>CASE and system quality</vt:lpstr>
      <vt:lpstr>What is the Quality Attribute of a software?</vt:lpstr>
      <vt:lpstr>Cont…</vt:lpstr>
      <vt:lpstr>CASE Tools</vt:lpstr>
      <vt:lpstr>CASE components</vt:lpstr>
      <vt:lpstr>CASE components </vt:lpstr>
      <vt:lpstr>CASE components</vt:lpstr>
      <vt:lpstr>Types of CASE Tools: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Destiny</cp:lastModifiedBy>
  <cp:revision>254</cp:revision>
  <dcterms:created xsi:type="dcterms:W3CDTF">2019-03-01T09:14:33Z</dcterms:created>
  <dcterms:modified xsi:type="dcterms:W3CDTF">2022-07-21T02:34:07Z</dcterms:modified>
</cp:coreProperties>
</file>