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92" r:id="rId3"/>
    <p:sldId id="351" r:id="rId4"/>
    <p:sldId id="352" r:id="rId5"/>
    <p:sldId id="353" r:id="rId6"/>
    <p:sldId id="354" r:id="rId7"/>
    <p:sldId id="355" r:id="rId8"/>
    <p:sldId id="356" r:id="rId9"/>
    <p:sldId id="349" r:id="rId10"/>
    <p:sldId id="357" r:id="rId11"/>
    <p:sldId id="358" r:id="rId12"/>
    <p:sldId id="359" r:id="rId13"/>
    <p:sldId id="360" r:id="rId14"/>
    <p:sldId id="361" r:id="rId15"/>
    <p:sldId id="348" r:id="rId16"/>
    <p:sldId id="362" r:id="rId17"/>
    <p:sldId id="363" r:id="rId18"/>
    <p:sldId id="364" r:id="rId19"/>
    <p:sldId id="365" r:id="rId20"/>
    <p:sldId id="366" r:id="rId21"/>
    <p:sldId id="367" r:id="rId22"/>
    <p:sldId id="347" r:id="rId23"/>
    <p:sldId id="368" r:id="rId24"/>
    <p:sldId id="370" r:id="rId25"/>
    <p:sldId id="371" r:id="rId26"/>
    <p:sldId id="372" r:id="rId27"/>
    <p:sldId id="369" r:id="rId28"/>
    <p:sldId id="373" r:id="rId29"/>
    <p:sldId id="374" r:id="rId30"/>
    <p:sldId id="346" r:id="rId31"/>
    <p:sldId id="375" r:id="rId32"/>
    <p:sldId id="377" r:id="rId33"/>
    <p:sldId id="376" r:id="rId34"/>
    <p:sldId id="35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6/8/2022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6/8/2022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mi.org/pmbok-guide-standards/foundational/PMBOK" TargetMode="External"/><Relationship Id="rId2" Type="http://schemas.openxmlformats.org/officeDocument/2006/relationships/hyperlink" Target="https://asana.com/resources/project-management-phases" TargetMode="External"/><Relationship Id="rId1" Type="http://schemas.openxmlformats.org/officeDocument/2006/relationships/slideLayout" Target="../slideLayouts/slideLayout2.xml"/><Relationship Id="rId5" Type="http://schemas.openxmlformats.org/officeDocument/2006/relationships/hyperlink" Target="https://asana.com/resources/project-closure" TargetMode="External"/><Relationship Id="rId4" Type="http://schemas.openxmlformats.org/officeDocument/2006/relationships/hyperlink" Target="https://asana.com/resources/key-performance-indicator-kp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sana.com/resources/business-case" TargetMode="External"/><Relationship Id="rId2" Type="http://schemas.openxmlformats.org/officeDocument/2006/relationships/hyperlink" Target="https://asana.com/resources/project-char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sana.com/resources/project-budget" TargetMode="External"/><Relationship Id="rId2" Type="http://schemas.openxmlformats.org/officeDocument/2006/relationships/hyperlink" Target="https://asana.com/resources/project-scop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sana.com/resources/raci-chart" TargetMode="External"/><Relationship Id="rId2" Type="http://schemas.openxmlformats.org/officeDocument/2006/relationships/hyperlink" Target="https://asana.com/resources/project-risk-management-process" TargetMode="External"/><Relationship Id="rId1" Type="http://schemas.openxmlformats.org/officeDocument/2006/relationships/slideLayout" Target="../slideLayouts/slideLayout2.xml"/><Relationship Id="rId4" Type="http://schemas.openxmlformats.org/officeDocument/2006/relationships/hyperlink" Target="https://asana.com/resources/communication-pl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ana.com/resources/strategic-planning" TargetMode="External"/><Relationship Id="rId2" Type="http://schemas.openxmlformats.org/officeDocument/2006/relationships/hyperlink" Target="https://asana.com/resources/project-stakeholder" TargetMode="External"/><Relationship Id="rId1" Type="http://schemas.openxmlformats.org/officeDocument/2006/relationships/slideLayout" Target="../slideLayouts/slideLayout2.xml"/><Relationship Id="rId4" Type="http://schemas.openxmlformats.org/officeDocument/2006/relationships/hyperlink" Target="https://asana.com/resources/feasibility-study"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asana.com/resources/project-management-pla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sana.com/resources/how-project-objectiv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sana.com/resources/create-project-management-timeline-template" TargetMode="External"/><Relationship Id="rId2" Type="http://schemas.openxmlformats.org/officeDocument/2006/relationships/hyperlink" Target="https://asana.com/resources/executive-summary-examp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sana.com/resources/executive-summary-examples" TargetMode="External"/><Relationship Id="rId2" Type="http://schemas.openxmlformats.org/officeDocument/2006/relationships/hyperlink" Target="https://asana.com/resources/contingency-pl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Information_systems" TargetMode="External"/><Relationship Id="rId2" Type="http://schemas.openxmlformats.org/officeDocument/2006/relationships/hyperlink" Target="https://en.wikipedia.org/wiki/Dynamic_systems_development_method" TargetMode="External"/><Relationship Id="rId1" Type="http://schemas.openxmlformats.org/officeDocument/2006/relationships/slideLayout" Target="../slideLayouts/slideLayout2.xml"/><Relationship Id="rId4" Type="http://schemas.openxmlformats.org/officeDocument/2006/relationships/hyperlink" Target="https://en.wikipedia.org/wiki/Knowledge_work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effectLst/>
              </a:rPr>
              <a:t>MODULE 5</a:t>
            </a:r>
            <a:endParaRPr lang="en-US" dirty="0"/>
          </a:p>
        </p:txBody>
      </p:sp>
      <p:sp>
        <p:nvSpPr>
          <p:cNvPr id="3" name="Content Placeholder 2"/>
          <p:cNvSpPr>
            <a:spLocks noGrp="1"/>
          </p:cNvSpPr>
          <p:nvPr>
            <p:ph idx="1"/>
          </p:nvPr>
        </p:nvSpPr>
        <p:spPr/>
        <p:txBody>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System Development Process</a:t>
            </a:r>
            <a:endParaRPr lang="en-US" dirty="0"/>
          </a:p>
        </p:txBody>
      </p:sp>
    </p:spTree>
    <p:extLst>
      <p:ext uri="{BB962C8B-B14F-4D97-AF65-F5344CB8AC3E}">
        <p14:creationId xmlns:p14="http://schemas.microsoft.com/office/powerpoint/2010/main" val="383181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8885-037D-42EB-98C6-5C29393D391B}"/>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58EE131E-5BEA-4E6E-A932-9746067550AA}"/>
              </a:ext>
            </a:extLst>
          </p:cNvPr>
          <p:cNvSpPr>
            <a:spLocks noGrp="1"/>
          </p:cNvSpPr>
          <p:nvPr>
            <p:ph idx="1"/>
          </p:nvPr>
        </p:nvSpPr>
        <p:spPr>
          <a:xfrm>
            <a:off x="1429746" y="685800"/>
            <a:ext cx="7498080" cy="6019800"/>
          </a:xfrm>
        </p:spPr>
        <p:txBody>
          <a:bodyPr>
            <a:normAutofit/>
          </a:bodyPr>
          <a:lstStyle/>
          <a:p>
            <a:pPr marL="82296" indent="0">
              <a:buNone/>
            </a:pPr>
            <a:r>
              <a:rPr lang="en-US" sz="2000" dirty="0"/>
              <a:t>However, even though the broad stages may be used for most MIS development, the order is sometimes tweaked. Each of the activities given above for development of MIS is a difficult and intellectually stimulating set of tasks requiring technical and managerial skills. In some of the activities, the users are actively involved in arriving at the design of the system.</a:t>
            </a:r>
          </a:p>
          <a:p>
            <a:pPr marL="82296" indent="0">
              <a:buNone/>
            </a:pPr>
            <a:r>
              <a:rPr lang="en-US" sz="2000" dirty="0"/>
              <a:t>Normally, the system analyst and his team will be responsible for the majority of the stages in developing the management information system. This is required as the development process requires knowledge of both management and technology which most line manager’s lack.</a:t>
            </a:r>
          </a:p>
          <a:p>
            <a:pPr marL="82296" indent="0">
              <a:buNone/>
            </a:pPr>
            <a:r>
              <a:rPr lang="en-US" dirty="0"/>
              <a:t>Information systems development becomes easy if there is:</a:t>
            </a:r>
          </a:p>
          <a:p>
            <a:r>
              <a:rPr lang="en-US" sz="2200" dirty="0"/>
              <a:t>A supportive management with a positive attitude</a:t>
            </a:r>
          </a:p>
          <a:p>
            <a:r>
              <a:rPr lang="en-US" sz="2200" dirty="0"/>
              <a:t>The existing IS is adequate</a:t>
            </a:r>
          </a:p>
          <a:p>
            <a:r>
              <a:rPr lang="en-US" sz="2200" dirty="0"/>
              <a:t>The objectives for the new IS are good and clear</a:t>
            </a:r>
          </a:p>
          <a:p>
            <a:pPr marL="82296" indent="0">
              <a:buNone/>
            </a:pPr>
            <a:endParaRPr lang="en-US" sz="2000" dirty="0"/>
          </a:p>
        </p:txBody>
      </p:sp>
    </p:spTree>
    <p:extLst>
      <p:ext uri="{BB962C8B-B14F-4D97-AF65-F5344CB8AC3E}">
        <p14:creationId xmlns:p14="http://schemas.microsoft.com/office/powerpoint/2010/main" val="394882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D457-99A4-432C-8506-AFC2F30766B2}"/>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14D678FB-39D9-4C29-AD3C-3F3FE0F76FEE}"/>
              </a:ext>
            </a:extLst>
          </p:cNvPr>
          <p:cNvSpPr>
            <a:spLocks noGrp="1"/>
          </p:cNvSpPr>
          <p:nvPr>
            <p:ph idx="1"/>
          </p:nvPr>
        </p:nvSpPr>
        <p:spPr>
          <a:xfrm>
            <a:off x="1435608" y="609600"/>
            <a:ext cx="7498080" cy="6096000"/>
          </a:xfrm>
        </p:spPr>
        <p:txBody>
          <a:bodyPr>
            <a:normAutofit/>
          </a:bodyPr>
          <a:lstStyle/>
          <a:p>
            <a:pPr marL="82296" indent="0">
              <a:buNone/>
            </a:pPr>
            <a:r>
              <a:rPr lang="en-US" sz="2000" dirty="0"/>
              <a:t>In such a scenario, the IS development becomes easy and the IS that is developed delivers value and becomes acceptable to employees easily. However, if any or all of the above factors are not in favor, i.e., management is not supportive or has a negative attitude towards IS or if the objectives of the new IS are bad or if the existing IS </a:t>
            </a:r>
            <a:r>
              <a:rPr lang="en-US" sz="2000" dirty="0" err="1"/>
              <a:t>is</a:t>
            </a:r>
            <a:r>
              <a:rPr lang="en-US" sz="2000" dirty="0"/>
              <a:t> inadequate or all of the factors are together not in favor, then the IS development becomes very difficult.</a:t>
            </a:r>
          </a:p>
          <a:p>
            <a:pPr marL="82296" indent="0">
              <a:buNone/>
            </a:pPr>
            <a:r>
              <a:rPr lang="en-US" sz="2000" b="1" dirty="0"/>
              <a:t>The Process of Development of Information System: A Typical Software Development Life Cycle</a:t>
            </a:r>
          </a:p>
          <a:p>
            <a:pPr marL="82296" indent="0">
              <a:buNone/>
            </a:pPr>
            <a:r>
              <a:rPr lang="en-US" sz="2000" dirty="0"/>
              <a:t>The process of development of information systems in an organization may vary from case to case but ideally the stages of development can be clearly demarcated. The process of development of information system involves the following stages:</a:t>
            </a:r>
          </a:p>
          <a:p>
            <a:pPr marL="82296" indent="0">
              <a:buNone/>
            </a:pPr>
            <a:endParaRPr lang="en-US" sz="2000" dirty="0"/>
          </a:p>
        </p:txBody>
      </p:sp>
    </p:spTree>
    <p:extLst>
      <p:ext uri="{BB962C8B-B14F-4D97-AF65-F5344CB8AC3E}">
        <p14:creationId xmlns:p14="http://schemas.microsoft.com/office/powerpoint/2010/main" val="224018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0A97-7895-48CC-87F2-5521C972460C}"/>
              </a:ext>
            </a:extLst>
          </p:cNvPr>
          <p:cNvSpPr>
            <a:spLocks noGrp="1"/>
          </p:cNvSpPr>
          <p:nvPr>
            <p:ph type="title"/>
          </p:nvPr>
        </p:nvSpPr>
        <p:spPr>
          <a:xfrm>
            <a:off x="1435608" y="0"/>
            <a:ext cx="7498080" cy="5334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63FCDAA5-7640-4D4A-947A-F9C4FA2861CD}"/>
              </a:ext>
            </a:extLst>
          </p:cNvPr>
          <p:cNvSpPr>
            <a:spLocks noGrp="1"/>
          </p:cNvSpPr>
          <p:nvPr>
            <p:ph idx="1"/>
          </p:nvPr>
        </p:nvSpPr>
        <p:spPr>
          <a:xfrm>
            <a:off x="1435608" y="685800"/>
            <a:ext cx="7498080" cy="6019800"/>
          </a:xfrm>
        </p:spPr>
        <p:txBody>
          <a:bodyPr>
            <a:normAutofit/>
          </a:bodyPr>
          <a:lstStyle/>
          <a:p>
            <a:pPr marL="82296" indent="0">
              <a:buNone/>
            </a:pPr>
            <a:r>
              <a:rPr lang="en-US" sz="2200" b="1" dirty="0"/>
              <a:t>Planning-</a:t>
            </a:r>
            <a:r>
              <a:rPr lang="en-US" sz="2200" dirty="0"/>
              <a:t>planning is required as without planning the outcome will be below expectations. Planning sets the objectives of the system in clear and unambiguous terms so that the developer may conform to a well laid set of deliverables rather than a high-sounding statement that may mean little to him. Planning also enables the development process to be structured so that logical methodology is used rather than working in fits and starts. It ensures user participation and helps in greater acceptability and a better outcome from the development process. It leads to a system that is well balanced in both the managerial and technical aspects.</a:t>
            </a:r>
          </a:p>
          <a:p>
            <a:pPr marL="82296" indent="0">
              <a:buNone/>
            </a:pPr>
            <a:r>
              <a:rPr lang="en-US" sz="2000" b="1" dirty="0"/>
              <a:t>Analysis-</a:t>
            </a:r>
            <a:r>
              <a:rPr lang="en-US" sz="2000" dirty="0"/>
              <a:t>is an activity of technical representation of a system. Over the years many methods have been developed of which the structured analysis and object oriented analysis are most widely used. This step or activity is the first technical representation in abstract terms of the system.</a:t>
            </a:r>
          </a:p>
          <a:p>
            <a:pPr marL="82296" indent="0">
              <a:buNone/>
            </a:pPr>
            <a:endParaRPr lang="en-US" dirty="0"/>
          </a:p>
        </p:txBody>
      </p:sp>
    </p:spTree>
    <p:extLst>
      <p:ext uri="{BB962C8B-B14F-4D97-AF65-F5344CB8AC3E}">
        <p14:creationId xmlns:p14="http://schemas.microsoft.com/office/powerpoint/2010/main" val="414841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D0A5-CD17-4D80-87F7-0968593DAB5F}"/>
              </a:ext>
            </a:extLst>
          </p:cNvPr>
          <p:cNvSpPr>
            <a:spLocks noGrp="1"/>
          </p:cNvSpPr>
          <p:nvPr>
            <p:ph type="title"/>
          </p:nvPr>
        </p:nvSpPr>
        <p:spPr>
          <a:xfrm>
            <a:off x="1435608" y="-854"/>
            <a:ext cx="7498080" cy="458054"/>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8D341257-9F16-43B7-B714-C60CD30C19A8}"/>
              </a:ext>
            </a:extLst>
          </p:cNvPr>
          <p:cNvSpPr>
            <a:spLocks noGrp="1"/>
          </p:cNvSpPr>
          <p:nvPr>
            <p:ph idx="1"/>
          </p:nvPr>
        </p:nvSpPr>
        <p:spPr>
          <a:xfrm>
            <a:off x="1423885" y="609600"/>
            <a:ext cx="7498080" cy="6172200"/>
          </a:xfrm>
        </p:spPr>
        <p:txBody>
          <a:bodyPr>
            <a:normAutofit/>
          </a:bodyPr>
          <a:lstStyle/>
          <a:p>
            <a:pPr marL="82296" indent="0">
              <a:buNone/>
            </a:pPr>
            <a:r>
              <a:rPr lang="en-US" sz="2000" b="1" dirty="0"/>
              <a:t>Design-</a:t>
            </a:r>
            <a:r>
              <a:rPr lang="en-US" sz="2000" dirty="0"/>
              <a:t>is the stage where the model or representation of an entity or a system is done (in detail). It is based on the idea that the developer will be able to develop a working system conforming to all the specifications of the design document which would satisfy the user. ·It is a concept which has been borrowed from other branches in engineering where the blueprint of a system or entity to be built later is first created on a piece of paper or digitally to help developers in conceptualization of the system and to understand the specifications of the system.</a:t>
            </a:r>
          </a:p>
          <a:p>
            <a:pPr marL="82296" indent="0">
              <a:buNone/>
            </a:pPr>
            <a:r>
              <a:rPr lang="en-US" sz="2000" b="1" dirty="0"/>
              <a:t>Coding-</a:t>
            </a:r>
            <a:r>
              <a:rPr lang="en-US" sz="2000" dirty="0"/>
              <a:t>is the actual stage of writing codes to develop the application software according to the specifications as set by the design document. The programming done at this stage to build the system is dictated by the needs of the design specifications. The programmer cannot go beyond the design document.</a:t>
            </a:r>
          </a:p>
          <a:p>
            <a:pPr marL="82296" indent="0">
              <a:buNone/>
            </a:pPr>
            <a:r>
              <a:rPr lang="en-US" sz="2000" b="1" dirty="0"/>
              <a:t>Testing-</a:t>
            </a:r>
            <a:r>
              <a:rPr lang="en-US" sz="2000" dirty="0"/>
              <a:t>is the testing of the system to check if the application is as per the set specification and to check whether the system will be able to function under actual load of data. The testing is also done to remove any bugs or errors in the code.</a:t>
            </a:r>
          </a:p>
          <a:p>
            <a:pPr marL="82296" indent="0">
              <a:buNone/>
            </a:pPr>
            <a:endParaRPr lang="en-US" sz="2000" dirty="0"/>
          </a:p>
          <a:p>
            <a:pPr marL="82296" indent="0">
              <a:buNone/>
            </a:pPr>
            <a:endParaRPr lang="en-US" dirty="0"/>
          </a:p>
        </p:txBody>
      </p:sp>
    </p:spTree>
    <p:extLst>
      <p:ext uri="{BB962C8B-B14F-4D97-AF65-F5344CB8AC3E}">
        <p14:creationId xmlns:p14="http://schemas.microsoft.com/office/powerpoint/2010/main" val="356157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267E-B5C0-4AB8-9DC0-F0291F36E758}"/>
              </a:ext>
            </a:extLst>
          </p:cNvPr>
          <p:cNvSpPr>
            <a:spLocks noGrp="1"/>
          </p:cNvSpPr>
          <p:nvPr>
            <p:ph type="title"/>
          </p:nvPr>
        </p:nvSpPr>
        <p:spPr>
          <a:xfrm>
            <a:off x="1435608" y="38100"/>
            <a:ext cx="7498080" cy="4953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6B30F0B0-A3CC-4687-81F1-D9DD101003C0}"/>
              </a:ext>
            </a:extLst>
          </p:cNvPr>
          <p:cNvSpPr>
            <a:spLocks noGrp="1"/>
          </p:cNvSpPr>
          <p:nvPr>
            <p:ph idx="1"/>
          </p:nvPr>
        </p:nvSpPr>
        <p:spPr>
          <a:xfrm>
            <a:off x="1435608" y="685800"/>
            <a:ext cx="7498080" cy="6019800"/>
          </a:xfrm>
        </p:spPr>
        <p:txBody>
          <a:bodyPr>
            <a:normAutofit/>
          </a:bodyPr>
          <a:lstStyle/>
          <a:p>
            <a:pPr marL="82296" indent="0">
              <a:buNone/>
            </a:pPr>
            <a:r>
              <a:rPr lang="en-US" sz="2000" b="1" dirty="0"/>
              <a:t>Implementation-</a:t>
            </a:r>
            <a:r>
              <a:rPr lang="en-US" sz="2000" dirty="0"/>
              <a:t>is the stage when the system is deployed in the organization. This is a process which often is a difficult one as it involves some customization of the code to fit context specific information in the system.</a:t>
            </a:r>
          </a:p>
          <a:p>
            <a:pPr marL="82296" indent="0">
              <a:buNone/>
            </a:pPr>
            <a:r>
              <a:rPr lang="en-US" sz="2000" dirty="0"/>
              <a:t>Before commencing IS planning, one must also identify the need for new information system. The above figure gives a flow chart to find out if the existing IS is fulfilling the objectives of the organization with respect to IS. Sometimes, an existing IS can be tweaked or redesigned to align it with the changing objectives and business needs of the organization but sometimes, that become too costly or technically infeasible, in which case, one has to start the process for a new IS. The above flowchart also gives us a tool to use to understand whether our existing IS </a:t>
            </a:r>
            <a:r>
              <a:rPr lang="en-US" sz="2000" dirty="0" err="1"/>
              <a:t>is</a:t>
            </a:r>
            <a:r>
              <a:rPr lang="en-US" sz="2000" dirty="0"/>
              <a:t> relevant for our business operations.</a:t>
            </a:r>
          </a:p>
        </p:txBody>
      </p:sp>
    </p:spTree>
    <p:extLst>
      <p:ext uri="{BB962C8B-B14F-4D97-AF65-F5344CB8AC3E}">
        <p14:creationId xmlns:p14="http://schemas.microsoft.com/office/powerpoint/2010/main" val="237323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600" b="1" dirty="0"/>
              <a:t>INITIATING AND PLANNING IS PROJECTS</a:t>
            </a:r>
          </a:p>
        </p:txBody>
      </p:sp>
      <p:sp>
        <p:nvSpPr>
          <p:cNvPr id="3" name="Content Placeholder 2"/>
          <p:cNvSpPr>
            <a:spLocks noGrp="1"/>
          </p:cNvSpPr>
          <p:nvPr>
            <p:ph idx="1"/>
          </p:nvPr>
        </p:nvSpPr>
        <p:spPr>
          <a:xfrm>
            <a:off x="1435608" y="1295400"/>
            <a:ext cx="7498080" cy="5410200"/>
          </a:xfrm>
        </p:spPr>
        <p:txBody>
          <a:bodyPr>
            <a:normAutofit fontScale="92500" lnSpcReduction="10000"/>
          </a:bodyPr>
          <a:lstStyle/>
          <a:p>
            <a:pPr lvl="0"/>
            <a:r>
              <a:rPr lang="en-US" sz="2000" dirty="0"/>
              <a:t>Initiating and planning IS projects</a:t>
            </a:r>
          </a:p>
          <a:p>
            <a:pPr marL="82296" lvl="0" indent="0">
              <a:buNone/>
            </a:pPr>
            <a:r>
              <a:rPr lang="en-US" sz="2000" dirty="0"/>
              <a:t>Project initiation is the first step in starting a new project. During the project initiation phase, you establish why you’re doing the project and what business value it will deliver—then use that information to secure buy-in from key stakeholders.</a:t>
            </a:r>
          </a:p>
          <a:p>
            <a:pPr marL="82296" lvl="0" indent="0">
              <a:buNone/>
            </a:pPr>
            <a:r>
              <a:rPr lang="en-US" sz="2000" dirty="0"/>
              <a:t>The term “project initiation” comes from a </a:t>
            </a:r>
            <a:r>
              <a:rPr lang="en-US" sz="2000" dirty="0">
                <a:hlinkClick r:id="rId2"/>
              </a:rPr>
              <a:t>five-phase model</a:t>
            </a:r>
            <a:r>
              <a:rPr lang="en-US" sz="2000" dirty="0"/>
              <a:t> created by the Project Management Institute (PMI). PMI outlines this model in their Guide to the Project Management Body of Knowledge, also known as the </a:t>
            </a:r>
            <a:r>
              <a:rPr lang="en-US" sz="2000" dirty="0">
                <a:hlinkClick r:id="rId3"/>
              </a:rPr>
              <a:t>PMBOK® Guide</a:t>
            </a:r>
            <a:r>
              <a:rPr lang="en-US" sz="2000" dirty="0"/>
              <a:t>. The model divides a project’s lifecycle into these five stages: </a:t>
            </a:r>
          </a:p>
          <a:p>
            <a:pPr fontAlgn="auto"/>
            <a:r>
              <a:rPr lang="en-US" sz="2200" dirty="0"/>
              <a:t>Project initiation: Broadly define your project and secure buy-in.</a:t>
            </a:r>
          </a:p>
          <a:p>
            <a:pPr fontAlgn="auto"/>
            <a:r>
              <a:rPr lang="en-US" sz="2200" dirty="0"/>
              <a:t>Project planning: Create detailed goals and a project roadmap.</a:t>
            </a:r>
          </a:p>
          <a:p>
            <a:pPr fontAlgn="auto"/>
            <a:r>
              <a:rPr lang="en-US" sz="2200" dirty="0"/>
              <a:t>Project execution: Launch your project using information from the first two steps. </a:t>
            </a:r>
          </a:p>
          <a:p>
            <a:pPr fontAlgn="auto"/>
            <a:r>
              <a:rPr lang="en-US" sz="2200" dirty="0"/>
              <a:t>Project performance: Measure effectiveness using </a:t>
            </a:r>
            <a:r>
              <a:rPr lang="en-US" sz="2200" dirty="0">
                <a:hlinkClick r:id="rId4"/>
              </a:rPr>
              <a:t>key performance indicators (KPIs)</a:t>
            </a:r>
            <a:r>
              <a:rPr lang="en-US" sz="2200" dirty="0"/>
              <a:t>. </a:t>
            </a:r>
          </a:p>
          <a:p>
            <a:pPr fontAlgn="auto"/>
            <a:r>
              <a:rPr lang="en-US" sz="2200" dirty="0">
                <a:hlinkClick r:id="rId5"/>
              </a:rPr>
              <a:t>Project closure</a:t>
            </a:r>
            <a:r>
              <a:rPr lang="en-US" sz="2200" dirty="0"/>
              <a:t>: Debrief with stakeholders. </a:t>
            </a:r>
          </a:p>
          <a:p>
            <a:pPr marL="82296" lvl="0" indent="0">
              <a:buNone/>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9ED-6EF5-4055-9939-6E5C261BAF7F}"/>
              </a:ext>
            </a:extLst>
          </p:cNvPr>
          <p:cNvSpPr>
            <a:spLocks noGrp="1"/>
          </p:cNvSpPr>
          <p:nvPr>
            <p:ph type="title"/>
          </p:nvPr>
        </p:nvSpPr>
        <p:spPr>
          <a:xfrm>
            <a:off x="1435608" y="-854"/>
            <a:ext cx="7498080" cy="381854"/>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A7D63975-65D1-41D5-8B53-F50DBBB16A18}"/>
              </a:ext>
            </a:extLst>
          </p:cNvPr>
          <p:cNvSpPr>
            <a:spLocks noGrp="1"/>
          </p:cNvSpPr>
          <p:nvPr>
            <p:ph idx="1"/>
          </p:nvPr>
        </p:nvSpPr>
        <p:spPr>
          <a:xfrm>
            <a:off x="1435608" y="609600"/>
            <a:ext cx="7498080" cy="6172200"/>
          </a:xfrm>
        </p:spPr>
        <p:txBody>
          <a:bodyPr>
            <a:normAutofit/>
          </a:bodyPr>
          <a:lstStyle/>
          <a:p>
            <a:pPr marL="82296" indent="0">
              <a:buNone/>
            </a:pPr>
            <a:r>
              <a:rPr lang="en-US" sz="2000" dirty="0"/>
              <a:t>The project initiation phase is the first phase within the project management life cycle, as it involves starting up a new project. Within the initiation phase, the business problem or opportunity is identified, a solution is defined, a project is formed, and a project team is appointed to build and deliver the solution to the customer. A business case is created to define the problem or opportunity in detail and identify a preferred solution for implementation. The business case includes:</a:t>
            </a:r>
          </a:p>
          <a:p>
            <a:r>
              <a:rPr lang="en-US" sz="2000" dirty="0"/>
              <a:t>A detailed description of the problem or opportunity with headings such as Introduction, Business Objectives, Problem/Opportunity Statement, Assumptions, and Constraints</a:t>
            </a:r>
          </a:p>
          <a:p>
            <a:r>
              <a:rPr lang="en-US" sz="2000" dirty="0"/>
              <a:t>A list of the alternative solutions available</a:t>
            </a:r>
          </a:p>
          <a:p>
            <a:r>
              <a:rPr lang="en-US" sz="2000" dirty="0"/>
              <a:t>An analysis of the business benefits, costs, risks, and issues</a:t>
            </a:r>
          </a:p>
          <a:p>
            <a:r>
              <a:rPr lang="en-US" sz="2000" dirty="0"/>
              <a:t>A description of the preferred solution</a:t>
            </a:r>
          </a:p>
          <a:p>
            <a:r>
              <a:rPr lang="en-US" sz="2000" dirty="0"/>
              <a:t>Main project requirements</a:t>
            </a:r>
          </a:p>
          <a:p>
            <a:r>
              <a:rPr lang="en-US" sz="2000" dirty="0"/>
              <a:t>A summarized plan for implementation that includes a schedule and financial analysis</a:t>
            </a:r>
          </a:p>
          <a:p>
            <a:pPr marL="82296" indent="0">
              <a:buNone/>
            </a:pPr>
            <a:endParaRPr lang="en-US" sz="2000" dirty="0"/>
          </a:p>
          <a:p>
            <a:pPr marL="82296" indent="0">
              <a:buNone/>
            </a:pPr>
            <a:endParaRPr lang="en-US" sz="2000" dirty="0"/>
          </a:p>
        </p:txBody>
      </p:sp>
    </p:spTree>
    <p:extLst>
      <p:ext uri="{BB962C8B-B14F-4D97-AF65-F5344CB8AC3E}">
        <p14:creationId xmlns:p14="http://schemas.microsoft.com/office/powerpoint/2010/main" val="197075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DC5B-6C27-4311-9D2F-54BE57AB1F9D}"/>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8A1D88D1-9248-424F-AAF0-20E06D5E2962}"/>
              </a:ext>
            </a:extLst>
          </p:cNvPr>
          <p:cNvSpPr>
            <a:spLocks noGrp="1"/>
          </p:cNvSpPr>
          <p:nvPr>
            <p:ph idx="1"/>
          </p:nvPr>
        </p:nvSpPr>
        <p:spPr>
          <a:xfrm>
            <a:off x="1435608" y="474784"/>
            <a:ext cx="7498080" cy="6230815"/>
          </a:xfrm>
        </p:spPr>
        <p:txBody>
          <a:bodyPr>
            <a:normAutofit/>
          </a:bodyPr>
          <a:lstStyle/>
          <a:p>
            <a:pPr marL="82296" indent="0">
              <a:buNone/>
            </a:pPr>
            <a:r>
              <a:rPr lang="en-US" sz="2000" dirty="0"/>
              <a:t>The project sponsor then approves the business case, and the required funding is allocated to proceed with a feasibility study. It is up to the project sponsor to determine if the project is worth undertaking and whether the project will be profitable to the organization. The completion and approval of the feasibility study triggers the beginning of the planning phase. The feasibility study may also show that the project is not worth pursuing and the project is terminated; thus the next phase never begins.</a:t>
            </a:r>
          </a:p>
          <a:p>
            <a:pPr marL="82296" indent="0">
              <a:buNone/>
            </a:pPr>
            <a:r>
              <a:rPr lang="en-US" sz="2000" dirty="0"/>
              <a:t>The success of your project depends on the clarity and accuracy of your business case and whether people believe they can achieve it. Whenever you consider past experience, your business case is more realistic; and whenever you involve other people in the business case’s development, you encourage their commitment to achieving it.</a:t>
            </a:r>
          </a:p>
          <a:p>
            <a:pPr marL="82296" indent="0">
              <a:buNone/>
            </a:pPr>
            <a:r>
              <a:rPr lang="en-US" sz="2000" b="1" dirty="0"/>
              <a:t>The project initiation process: 4 steps to get started</a:t>
            </a:r>
          </a:p>
          <a:p>
            <a:pPr marL="82296" indent="0">
              <a:buNone/>
            </a:pPr>
            <a:r>
              <a:rPr lang="en-US" sz="2000" b="1" dirty="0"/>
              <a:t>1. Create a project charter or business case</a:t>
            </a:r>
          </a:p>
          <a:p>
            <a:pPr marL="82296" indent="0">
              <a:buNone/>
            </a:pPr>
            <a:r>
              <a:rPr lang="en-US" sz="2000" dirty="0"/>
              <a:t>In this first step, you demonstrate why your project is necessary and what benefit it will bring. You can do this with either a </a:t>
            </a:r>
            <a:r>
              <a:rPr lang="en-US" sz="2000" dirty="0">
                <a:hlinkClick r:id="rId2"/>
              </a:rPr>
              <a:t>project charter</a:t>
            </a:r>
            <a:r>
              <a:rPr lang="en-US" sz="2000" dirty="0"/>
              <a:t> or a </a:t>
            </a:r>
            <a:r>
              <a:rPr lang="en-US" sz="2000" dirty="0">
                <a:hlinkClick r:id="rId3"/>
              </a:rPr>
              <a:t>business case</a:t>
            </a:r>
            <a:r>
              <a:rPr lang="en-US" sz="2000" dirty="0"/>
              <a:t>.</a:t>
            </a:r>
          </a:p>
        </p:txBody>
      </p:sp>
    </p:spTree>
    <p:extLst>
      <p:ext uri="{BB962C8B-B14F-4D97-AF65-F5344CB8AC3E}">
        <p14:creationId xmlns:p14="http://schemas.microsoft.com/office/powerpoint/2010/main" val="58283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1838-E704-48E5-9257-4E127590238E}"/>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AA99ED19-2E5C-4CBF-80FF-1809346FEE14}"/>
              </a:ext>
            </a:extLst>
          </p:cNvPr>
          <p:cNvSpPr>
            <a:spLocks noGrp="1"/>
          </p:cNvSpPr>
          <p:nvPr>
            <p:ph idx="1"/>
          </p:nvPr>
        </p:nvSpPr>
        <p:spPr>
          <a:xfrm>
            <a:off x="1435608" y="521676"/>
            <a:ext cx="7498080" cy="6183923"/>
          </a:xfrm>
        </p:spPr>
        <p:txBody>
          <a:bodyPr>
            <a:normAutofit/>
          </a:bodyPr>
          <a:lstStyle/>
          <a:p>
            <a:pPr marL="82296" indent="0">
              <a:buNone/>
            </a:pPr>
            <a:r>
              <a:rPr lang="en-US" sz="2000" dirty="0"/>
              <a:t>These two documents follow the same fundamental idea, since they’re both used to outline key project details and pitch your initiative to stakeholders. The main difference between them is scope—you can use a project charter for smaller initiatives, and a business case for larger projects that require significant resources. For example, you might create a project charter for a redesign of your company homepage, and a business case for a company-wide rebrand.</a:t>
            </a:r>
          </a:p>
          <a:p>
            <a:pPr marL="82296" indent="0" fontAlgn="auto">
              <a:buNone/>
            </a:pPr>
            <a:r>
              <a:rPr lang="en-US" sz="2000" b="1" dirty="0"/>
              <a:t>Project charter</a:t>
            </a:r>
          </a:p>
          <a:p>
            <a:pPr marL="82296" indent="0" fontAlgn="auto">
              <a:buNone/>
            </a:pPr>
            <a:r>
              <a:rPr lang="en-US" sz="2000" dirty="0"/>
              <a:t>A project charter demonstrates why your project is important, what it will entail, and who will work on it—all through the following elements: </a:t>
            </a:r>
          </a:p>
          <a:p>
            <a:pPr fontAlgn="auto"/>
            <a:r>
              <a:rPr lang="en-US" sz="2000" dirty="0"/>
              <a:t>Why: The project’s goals and purpose</a:t>
            </a:r>
          </a:p>
          <a:p>
            <a:pPr fontAlgn="auto"/>
            <a:r>
              <a:rPr lang="en-US" sz="2000" dirty="0"/>
              <a:t>What: The </a:t>
            </a:r>
            <a:r>
              <a:rPr lang="en-US" sz="2000" dirty="0">
                <a:hlinkClick r:id="rId2"/>
              </a:rPr>
              <a:t>scope of the project</a:t>
            </a:r>
            <a:r>
              <a:rPr lang="en-US" sz="2000" dirty="0"/>
              <a:t>, including an outline of your </a:t>
            </a:r>
            <a:r>
              <a:rPr lang="en-US" sz="2000" dirty="0">
                <a:hlinkClick r:id="rId3"/>
              </a:rPr>
              <a:t>project budget</a:t>
            </a:r>
            <a:endParaRPr lang="en-US" sz="2000" dirty="0"/>
          </a:p>
          <a:p>
            <a:pPr fontAlgn="auto"/>
            <a:r>
              <a:rPr lang="en-US" sz="2000" dirty="0"/>
              <a:t>Who: Key stakeholders, project sponsors, and project team members</a:t>
            </a:r>
          </a:p>
          <a:p>
            <a:pPr marL="82296" indent="0">
              <a:buNone/>
            </a:pPr>
            <a:r>
              <a:rPr lang="en-US" dirty="0"/>
              <a:t> </a:t>
            </a:r>
          </a:p>
        </p:txBody>
      </p:sp>
    </p:spTree>
    <p:extLst>
      <p:ext uri="{BB962C8B-B14F-4D97-AF65-F5344CB8AC3E}">
        <p14:creationId xmlns:p14="http://schemas.microsoft.com/office/powerpoint/2010/main" val="157347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CE4A-0FEB-4B77-B534-E285148630E0}"/>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00B86083-63F3-496E-B3E3-56CBE91A2E5F}"/>
              </a:ext>
            </a:extLst>
          </p:cNvPr>
          <p:cNvSpPr>
            <a:spLocks noGrp="1"/>
          </p:cNvSpPr>
          <p:nvPr>
            <p:ph idx="1"/>
          </p:nvPr>
        </p:nvSpPr>
        <p:spPr>
          <a:xfrm>
            <a:off x="1435608" y="609600"/>
            <a:ext cx="7498080" cy="6248400"/>
          </a:xfrm>
        </p:spPr>
        <p:txBody>
          <a:bodyPr>
            <a:normAutofit fontScale="92500" lnSpcReduction="20000"/>
          </a:bodyPr>
          <a:lstStyle/>
          <a:p>
            <a:pPr marL="82296" indent="0" fontAlgn="auto">
              <a:buNone/>
            </a:pPr>
            <a:r>
              <a:rPr lang="en-US" sz="2200" b="1" dirty="0"/>
              <a:t>Business case</a:t>
            </a:r>
          </a:p>
          <a:p>
            <a:pPr marL="82296" indent="0" fontAlgn="auto">
              <a:buNone/>
            </a:pPr>
            <a:r>
              <a:rPr lang="en-US" sz="2200" dirty="0"/>
              <a:t>A business case includes all the components of a project charter, along with these additional elements: </a:t>
            </a:r>
          </a:p>
          <a:p>
            <a:pPr fontAlgn="auto"/>
            <a:r>
              <a:rPr lang="en-US" sz="2200" dirty="0"/>
              <a:t>A comprehensive financial analysis, including an estimate of the return on investment (ROI) your project will bring </a:t>
            </a:r>
          </a:p>
          <a:p>
            <a:pPr fontAlgn="auto"/>
            <a:r>
              <a:rPr lang="en-US" sz="2200" dirty="0"/>
              <a:t>An analysis of project risks and a </a:t>
            </a:r>
            <a:r>
              <a:rPr lang="en-US" sz="2200" dirty="0">
                <a:hlinkClick r:id="rId2"/>
              </a:rPr>
              <a:t>risk management plan</a:t>
            </a:r>
            <a:endParaRPr lang="en-US" sz="2200" dirty="0"/>
          </a:p>
          <a:p>
            <a:pPr fontAlgn="auto"/>
            <a:r>
              <a:rPr lang="en-US" sz="2200" dirty="0"/>
              <a:t>An action plan that includes how decisions will be made (such as a </a:t>
            </a:r>
            <a:r>
              <a:rPr lang="en-US" sz="2200" dirty="0">
                <a:hlinkClick r:id="rId3"/>
              </a:rPr>
              <a:t>RACI chart</a:t>
            </a:r>
            <a:r>
              <a:rPr lang="en-US" sz="2200" dirty="0"/>
              <a:t>), a </a:t>
            </a:r>
            <a:r>
              <a:rPr lang="en-US" sz="2200" dirty="0">
                <a:hlinkClick r:id="rId4"/>
              </a:rPr>
              <a:t>communication plan</a:t>
            </a:r>
            <a:r>
              <a:rPr lang="en-US" sz="2200" dirty="0"/>
              <a:t>, and next steps you’ll take if your business case is approved</a:t>
            </a:r>
          </a:p>
          <a:p>
            <a:pPr marL="82296" indent="0">
              <a:buNone/>
            </a:pPr>
            <a:r>
              <a:rPr lang="en-US" sz="2200" b="1" dirty="0"/>
              <a:t>2. Identify key stakeholders and pitch your project</a:t>
            </a:r>
          </a:p>
          <a:p>
            <a:pPr marL="82296" indent="0" fontAlgn="auto">
              <a:buNone/>
            </a:pPr>
            <a:r>
              <a:rPr lang="en-US" sz="2200" dirty="0"/>
              <a:t>Next up, determine who needs to sign off on your project charter or business case. This includes key stakeholders who have a say in the outcome of your project—for example, executive leaders, project sponsors, or cross-functional teams that you’re requesting budget or resources from.</a:t>
            </a:r>
          </a:p>
          <a:p>
            <a:pPr fontAlgn="auto"/>
            <a:r>
              <a:rPr lang="en-US" sz="2200" dirty="0"/>
              <a:t>If you’re not sure who your key stakeholders are, ask yourself the following questions: </a:t>
            </a:r>
          </a:p>
          <a:p>
            <a:pPr fontAlgn="auto"/>
            <a:r>
              <a:rPr lang="en-US" sz="2200" dirty="0"/>
              <a:t>Who needs to approve my project? </a:t>
            </a:r>
          </a:p>
          <a:p>
            <a:pPr fontAlgn="auto"/>
            <a:r>
              <a:rPr lang="en-US" sz="2200" dirty="0"/>
              <a:t>Who will provide resources for my project? </a:t>
            </a:r>
          </a:p>
          <a:p>
            <a:pPr fontAlgn="auto"/>
            <a:r>
              <a:rPr lang="en-US" sz="2200" dirty="0"/>
              <a:t>Who can influence my project?</a:t>
            </a:r>
            <a:r>
              <a:rPr lang="en-US" dirty="0"/>
              <a:t> </a:t>
            </a:r>
          </a:p>
          <a:p>
            <a:pPr marL="82296" indent="0" fontAlgn="auto">
              <a:buNone/>
            </a:pPr>
            <a:endParaRPr lang="en-US" sz="2000" dirty="0"/>
          </a:p>
          <a:p>
            <a:pPr marL="82296" indent="0">
              <a:buNone/>
            </a:pPr>
            <a:endParaRPr lang="en-US" dirty="0"/>
          </a:p>
        </p:txBody>
      </p:sp>
    </p:spTree>
    <p:extLst>
      <p:ext uri="{BB962C8B-B14F-4D97-AF65-F5344CB8AC3E}">
        <p14:creationId xmlns:p14="http://schemas.microsoft.com/office/powerpoint/2010/main" val="291556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800" dirty="0"/>
              <a:t>Identifying and selecting Information System (IS) development projects</a:t>
            </a:r>
            <a:endParaRPr lang="en-US" sz="3600" dirty="0"/>
          </a:p>
        </p:txBody>
      </p:sp>
      <p:sp>
        <p:nvSpPr>
          <p:cNvPr id="3" name="Content Placeholder 2"/>
          <p:cNvSpPr>
            <a:spLocks noGrp="1"/>
          </p:cNvSpPr>
          <p:nvPr>
            <p:ph idx="1"/>
          </p:nvPr>
        </p:nvSpPr>
        <p:spPr>
          <a:xfrm>
            <a:off x="1435608" y="1295400"/>
            <a:ext cx="7498080" cy="5410200"/>
          </a:xfrm>
        </p:spPr>
        <p:txBody>
          <a:bodyPr>
            <a:normAutofit/>
          </a:bodyPr>
          <a:lstStyle/>
          <a:p>
            <a:pPr lvl="0"/>
            <a:r>
              <a:rPr lang="en-US" sz="2000" dirty="0"/>
              <a:t>Identifying and selecting Information System (IS) development projects</a:t>
            </a:r>
          </a:p>
          <a:p>
            <a:pPr marL="82296" lvl="0" indent="0">
              <a:buNone/>
            </a:pPr>
            <a:r>
              <a:rPr lang="en-US" sz="2000" dirty="0"/>
              <a:t>Project identification and selection consists of three primary activities: </a:t>
            </a:r>
            <a:r>
              <a:rPr lang="en-US" sz="2000" b="1" dirty="0"/>
              <a:t>identifying potential development projects, classifying and ranking projects, and selecting projects for development</a:t>
            </a:r>
            <a:r>
              <a:rPr lang="en-US" sz="2000" dirty="0"/>
              <a:t>.</a:t>
            </a:r>
          </a:p>
          <a:p>
            <a:r>
              <a:rPr lang="en-US" sz="2200" b="1" dirty="0"/>
              <a:t>1. Identifying potential development projects.</a:t>
            </a:r>
            <a:r>
              <a:rPr lang="en-US" sz="2200" dirty="0"/>
              <a:t> Organizations vary as to how they identify projects. This process can be performed by:</a:t>
            </a:r>
          </a:p>
          <a:p>
            <a:r>
              <a:rPr lang="en-US" sz="2200" dirty="0"/>
              <a:t>A key member of top management, either the CEO of a small or medium-size organization or a senior executive in a larger organization</a:t>
            </a:r>
          </a:p>
          <a:p>
            <a:r>
              <a:rPr lang="en-US" sz="2200" dirty="0"/>
              <a:t>A steering committee, composed of a cross section of managers with an interest in </a:t>
            </a:r>
            <a:r>
              <a:rPr lang="en-US" sz="2000" dirty="0"/>
              <a:t>systems</a:t>
            </a:r>
          </a:p>
          <a:p>
            <a:pPr marL="82296" lv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0C67-3500-4F30-87D5-F867083E6EE6}"/>
              </a:ext>
            </a:extLst>
          </p:cNvPr>
          <p:cNvSpPr>
            <a:spLocks noGrp="1"/>
          </p:cNvSpPr>
          <p:nvPr>
            <p:ph type="title"/>
          </p:nvPr>
        </p:nvSpPr>
        <p:spPr>
          <a:xfrm>
            <a:off x="1435608" y="-854"/>
            <a:ext cx="7498080" cy="458054"/>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CFEBF2E6-41FB-45F4-A75B-8FFA9F049DB2}"/>
              </a:ext>
            </a:extLst>
          </p:cNvPr>
          <p:cNvSpPr>
            <a:spLocks noGrp="1"/>
          </p:cNvSpPr>
          <p:nvPr>
            <p:ph idx="1"/>
          </p:nvPr>
        </p:nvSpPr>
        <p:spPr>
          <a:xfrm>
            <a:off x="1435608" y="533400"/>
            <a:ext cx="7498080" cy="6248400"/>
          </a:xfrm>
        </p:spPr>
        <p:txBody>
          <a:bodyPr>
            <a:normAutofit/>
          </a:bodyPr>
          <a:lstStyle/>
          <a:p>
            <a:pPr marL="82296" indent="0">
              <a:buNone/>
            </a:pPr>
            <a:r>
              <a:rPr lang="en-US" sz="2000" dirty="0"/>
              <a:t>You can also create a </a:t>
            </a:r>
            <a:r>
              <a:rPr lang="en-US" sz="2000" dirty="0">
                <a:hlinkClick r:id="rId2"/>
              </a:rPr>
              <a:t>project stakeholder analysis</a:t>
            </a:r>
            <a:r>
              <a:rPr lang="en-US" sz="2000" dirty="0"/>
              <a:t> to ensure you’re not overlooking any important players. This methodology involves dividing stakeholders into four main groups: those with high influence and high interest, high influence and low interest, low influence and high interest, and low influence and low interest. Anyone in the first bucket (high influence and high interest) is likely a key stakeholder that should approve your project during the initiation phase. </a:t>
            </a:r>
          </a:p>
          <a:p>
            <a:pPr marL="82296" indent="0">
              <a:buNone/>
            </a:pPr>
            <a:r>
              <a:rPr lang="en-US" sz="2000" b="1" dirty="0"/>
              <a:t>3. Run a feasibility study</a:t>
            </a:r>
          </a:p>
          <a:p>
            <a:pPr marL="82296" indent="0" fontAlgn="auto">
              <a:buNone/>
            </a:pPr>
            <a:r>
              <a:rPr lang="en-US" sz="2000" dirty="0"/>
              <a:t>At this point you’ve pitched your project, demonstrating that it adds value and fits with your company’s overall </a:t>
            </a:r>
            <a:r>
              <a:rPr lang="en-US" sz="2000" dirty="0">
                <a:hlinkClick r:id="rId3"/>
              </a:rPr>
              <a:t>strategic plan</a:t>
            </a:r>
            <a:r>
              <a:rPr lang="en-US" sz="2000" dirty="0"/>
              <a:t>. Now, it’s time to run a </a:t>
            </a:r>
            <a:r>
              <a:rPr lang="en-US" sz="2000" dirty="0">
                <a:hlinkClick r:id="rId4"/>
              </a:rPr>
              <a:t>feasibility study</a:t>
            </a:r>
            <a:r>
              <a:rPr lang="en-US" sz="2000" dirty="0"/>
              <a:t> to confirm your project is possible with the resources you have at your disposal. </a:t>
            </a:r>
          </a:p>
          <a:p>
            <a:pPr fontAlgn="auto"/>
            <a:r>
              <a:rPr lang="en-US" sz="2000" dirty="0"/>
              <a:t>Simply put, a feasibility study evaluates whether your project could be successful. It answers the following questions: </a:t>
            </a:r>
          </a:p>
          <a:p>
            <a:pPr fontAlgn="auto"/>
            <a:r>
              <a:rPr lang="en-US" sz="2000" dirty="0"/>
              <a:t>Does my team have the required resources to complete this project?</a:t>
            </a:r>
          </a:p>
          <a:p>
            <a:pPr fontAlgn="auto"/>
            <a:r>
              <a:rPr lang="en-US" sz="2000" dirty="0"/>
              <a:t>Will there be enough return on investment (ROI) to make this project worth pursuing?</a:t>
            </a:r>
            <a:r>
              <a:rPr lang="en-US" sz="2200" dirty="0"/>
              <a:t> </a:t>
            </a:r>
          </a:p>
          <a:p>
            <a:pPr marL="82296" indent="0">
              <a:buNone/>
            </a:pPr>
            <a:endParaRPr lang="en-US" sz="2000" dirty="0"/>
          </a:p>
        </p:txBody>
      </p:sp>
    </p:spTree>
    <p:extLst>
      <p:ext uri="{BB962C8B-B14F-4D97-AF65-F5344CB8AC3E}">
        <p14:creationId xmlns:p14="http://schemas.microsoft.com/office/powerpoint/2010/main" val="2618557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C8D5-1391-471F-93EE-FBF19700FD1E}"/>
              </a:ext>
            </a:extLst>
          </p:cNvPr>
          <p:cNvSpPr>
            <a:spLocks noGrp="1"/>
          </p:cNvSpPr>
          <p:nvPr>
            <p:ph type="title"/>
          </p:nvPr>
        </p:nvSpPr>
        <p:spPr>
          <a:xfrm>
            <a:off x="1435608" y="-854"/>
            <a:ext cx="7498080" cy="381854"/>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6AB11D7A-F9CD-4586-A5D4-70D98E547271}"/>
              </a:ext>
            </a:extLst>
          </p:cNvPr>
          <p:cNvSpPr>
            <a:spLocks noGrp="1"/>
          </p:cNvSpPr>
          <p:nvPr>
            <p:ph idx="1"/>
          </p:nvPr>
        </p:nvSpPr>
        <p:spPr>
          <a:xfrm>
            <a:off x="1435608" y="609600"/>
            <a:ext cx="7498080" cy="6172200"/>
          </a:xfrm>
        </p:spPr>
        <p:txBody>
          <a:bodyPr>
            <a:normAutofit/>
          </a:bodyPr>
          <a:lstStyle/>
          <a:p>
            <a:pPr marL="82296" indent="0">
              <a:buNone/>
            </a:pPr>
            <a:r>
              <a:rPr lang="en-US" sz="2000" dirty="0"/>
              <a:t>If you can answer yes to both questions, you have a solid rationale to move forward with your project. If your feasibility study concludes that you don’t have enough budget or resources, you’ve created a strong case to go back to stakeholders and request more. And if your project’s ROI isn’t up to snuff, you can use that data to tweak your </a:t>
            </a:r>
            <a:r>
              <a:rPr lang="en-US" sz="2000" dirty="0">
                <a:hlinkClick r:id="rId2"/>
              </a:rPr>
              <a:t>project plan</a:t>
            </a:r>
            <a:r>
              <a:rPr lang="en-US" sz="2000" dirty="0"/>
              <a:t>—or pursue a different opportunity entirely. </a:t>
            </a:r>
          </a:p>
          <a:p>
            <a:pPr marL="82296" indent="0">
              <a:buNone/>
            </a:pPr>
            <a:endParaRPr lang="en-US" sz="2000" dirty="0"/>
          </a:p>
        </p:txBody>
      </p:sp>
    </p:spTree>
    <p:extLst>
      <p:ext uri="{BB962C8B-B14F-4D97-AF65-F5344CB8AC3E}">
        <p14:creationId xmlns:p14="http://schemas.microsoft.com/office/powerpoint/2010/main" val="41628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800" b="1" dirty="0"/>
              <a:t>FEASIBILITY ASSESSMENT</a:t>
            </a:r>
            <a:endParaRPr lang="en-US" sz="3200" b="1" dirty="0"/>
          </a:p>
        </p:txBody>
      </p:sp>
      <p:sp>
        <p:nvSpPr>
          <p:cNvPr id="3" name="Content Placeholder 2"/>
          <p:cNvSpPr>
            <a:spLocks noGrp="1"/>
          </p:cNvSpPr>
          <p:nvPr>
            <p:ph idx="1"/>
          </p:nvPr>
        </p:nvSpPr>
        <p:spPr>
          <a:xfrm>
            <a:off x="1435608" y="1295400"/>
            <a:ext cx="7498080" cy="5562600"/>
          </a:xfrm>
        </p:spPr>
        <p:txBody>
          <a:bodyPr>
            <a:normAutofit lnSpcReduction="10000"/>
          </a:bodyPr>
          <a:lstStyle/>
          <a:p>
            <a:pPr lvl="0"/>
            <a:r>
              <a:rPr lang="en-US" sz="2000" b="1" dirty="0"/>
              <a:t>Feasibility assessment:</a:t>
            </a:r>
          </a:p>
          <a:p>
            <a:pPr marL="82296" lvl="0" indent="0">
              <a:buNone/>
            </a:pPr>
            <a:r>
              <a:rPr lang="en-US" sz="2000" dirty="0"/>
              <a:t>A feasibility assessment is </a:t>
            </a:r>
            <a:r>
              <a:rPr lang="en-US" sz="2000" b="1" dirty="0"/>
              <a:t>a study to determine if the requirements of a project or a program can be met within the cost, schedule, and performance constraints of the project or program</a:t>
            </a:r>
            <a:r>
              <a:rPr lang="en-US" sz="2000" dirty="0"/>
              <a:t>.</a:t>
            </a:r>
          </a:p>
          <a:p>
            <a:pPr marL="539496" lvl="0" indent="-457200">
              <a:buAutoNum type="arabicPeriod"/>
            </a:pPr>
            <a:r>
              <a:rPr lang="en-US" sz="2000" b="1" dirty="0"/>
              <a:t>Economic feasibility/ Financial feasibility.</a:t>
            </a:r>
          </a:p>
          <a:p>
            <a:pPr marL="82296" lvl="0" indent="0">
              <a:buNone/>
            </a:pPr>
            <a:r>
              <a:rPr lang="en-US" sz="2000" dirty="0"/>
              <a:t>Financial feasibility describes whether or not your project is fiscally viable. A financial feasibility report includes a cost/benefit analysis of the project. It also forecasts an expected return on investment (ROI), as well as outlines any financial risks. The goal at the end of the financial feasibility study is to understand the economic benefits the project will drive.</a:t>
            </a:r>
            <a:endParaRPr lang="en-US" sz="2000" b="1" dirty="0"/>
          </a:p>
          <a:p>
            <a:pPr marL="82296" lvl="0" indent="0">
              <a:buNone/>
            </a:pPr>
            <a:r>
              <a:rPr lang="en-US" sz="2000" dirty="0"/>
              <a:t>The objective of the economic feasibility is to develop a financial model of the business venture.</a:t>
            </a:r>
          </a:p>
          <a:p>
            <a:pPr marL="82296" lvl="0" indent="0">
              <a:buNone/>
            </a:pPr>
            <a:r>
              <a:rPr lang="en-US" sz="2000" dirty="0"/>
              <a:t>The product of this step is a complete integration of the technical product information and the market study into one or more break-even financial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3F8-D84D-4B07-B8A3-600FBF128F86}"/>
              </a:ext>
            </a:extLst>
          </p:cNvPr>
          <p:cNvSpPr>
            <a:spLocks noGrp="1"/>
          </p:cNvSpPr>
          <p:nvPr>
            <p:ph type="title"/>
          </p:nvPr>
        </p:nvSpPr>
        <p:spPr>
          <a:xfrm>
            <a:off x="1447331" y="152400"/>
            <a:ext cx="7498080" cy="609600"/>
          </a:xfrm>
        </p:spPr>
        <p:txBody>
          <a:bodyPr>
            <a:normAutofit fontScale="90000"/>
          </a:bodyPr>
          <a:lstStyle/>
          <a:p>
            <a:r>
              <a:rPr lang="en-US" sz="4400" dirty="0"/>
              <a:t>2. Technical feasibility</a:t>
            </a:r>
            <a:br>
              <a:rPr lang="en-US" sz="4400" dirty="0"/>
            </a:br>
            <a:endParaRPr lang="en-US" dirty="0"/>
          </a:p>
        </p:txBody>
      </p:sp>
      <p:sp>
        <p:nvSpPr>
          <p:cNvPr id="3" name="Content Placeholder 2">
            <a:extLst>
              <a:ext uri="{FF2B5EF4-FFF2-40B4-BE49-F238E27FC236}">
                <a16:creationId xmlns:a16="http://schemas.microsoft.com/office/drawing/2014/main" id="{0E37DEB3-CE53-4B84-98C3-0B792626E8F9}"/>
              </a:ext>
            </a:extLst>
          </p:cNvPr>
          <p:cNvSpPr>
            <a:spLocks noGrp="1"/>
          </p:cNvSpPr>
          <p:nvPr>
            <p:ph idx="1"/>
          </p:nvPr>
        </p:nvSpPr>
        <p:spPr>
          <a:xfrm>
            <a:off x="1295400" y="609600"/>
            <a:ext cx="7498080" cy="6096000"/>
          </a:xfrm>
        </p:spPr>
        <p:txBody>
          <a:bodyPr>
            <a:normAutofit fontScale="92500" lnSpcReduction="10000"/>
          </a:bodyPr>
          <a:lstStyle/>
          <a:p>
            <a:pPr lvl="1"/>
            <a:r>
              <a:rPr lang="en-US" sz="2200" dirty="0"/>
              <a:t>A technical feasibility study reviews the technical resources available for your project. This study determines if you have the right equipment, enough equipment, and the right technical knowledge to complete your </a:t>
            </a:r>
            <a:r>
              <a:rPr lang="en-US" sz="2200" dirty="0">
                <a:hlinkClick r:id="rId2"/>
              </a:rPr>
              <a:t>project objectives</a:t>
            </a:r>
            <a:r>
              <a:rPr lang="en-US" sz="2200" dirty="0"/>
              <a:t>. For example, if your project plan proposes creating 50,000 products per month, but you can only produce 30,000 products per month in your factories, this project isn’t technically feasible. </a:t>
            </a:r>
          </a:p>
          <a:p>
            <a:pPr marL="82296" indent="0" fontAlgn="auto">
              <a:buNone/>
            </a:pPr>
            <a:r>
              <a:rPr lang="en-US" sz="2200" b="1" dirty="0"/>
              <a:t>3. Market feasibility</a:t>
            </a:r>
          </a:p>
          <a:p>
            <a:pPr marL="82296" indent="0" fontAlgn="auto">
              <a:buNone/>
            </a:pPr>
            <a:r>
              <a:rPr lang="en-US" sz="2200" dirty="0"/>
              <a:t>The market feasibility study is an evaluation of how your team expects the project’s deliverables to perform in the market. This part of the report includes a market analysis, market competition breakdown, and sales projections. </a:t>
            </a:r>
          </a:p>
          <a:p>
            <a:pPr marL="82296" indent="0" fontAlgn="auto">
              <a:buNone/>
            </a:pPr>
            <a:r>
              <a:rPr lang="en-US" sz="2200" b="1" dirty="0"/>
              <a:t>4. Operational feasibility</a:t>
            </a:r>
          </a:p>
          <a:p>
            <a:pPr marL="82296" indent="0" fontAlgn="auto">
              <a:buNone/>
            </a:pPr>
            <a:r>
              <a:rPr lang="en-US" sz="2200" dirty="0"/>
              <a:t>An operational feasibility study evaluates whether or not your organization is able to complete this project. This includes staffing requirements, organizational structure, and any applicable legal requirements. At the end of the operational feasibility study, your team will have a sense of whether or not you have the resources, skills, and competencies to complete this work. </a:t>
            </a:r>
          </a:p>
          <a:p>
            <a:pPr marL="82296" indent="0" fontAlgn="auto">
              <a:buNone/>
            </a:pPr>
            <a:endParaRPr lang="en-US" sz="2600" dirty="0"/>
          </a:p>
          <a:p>
            <a:pPr marL="402336" lvl="1" indent="0">
              <a:buNone/>
            </a:pPr>
            <a:endParaRPr lang="en-US" sz="2600" dirty="0"/>
          </a:p>
          <a:p>
            <a:endParaRPr lang="en-US" dirty="0"/>
          </a:p>
        </p:txBody>
      </p:sp>
    </p:spTree>
    <p:extLst>
      <p:ext uri="{BB962C8B-B14F-4D97-AF65-F5344CB8AC3E}">
        <p14:creationId xmlns:p14="http://schemas.microsoft.com/office/powerpoint/2010/main" val="68287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2D40-FC13-4E4C-A7F3-A0457BD43860}"/>
              </a:ext>
            </a:extLst>
          </p:cNvPr>
          <p:cNvSpPr>
            <a:spLocks noGrp="1"/>
          </p:cNvSpPr>
          <p:nvPr>
            <p:ph type="title"/>
          </p:nvPr>
        </p:nvSpPr>
        <p:spPr>
          <a:xfrm>
            <a:off x="1435608" y="-854"/>
            <a:ext cx="7498080" cy="458054"/>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C1252AE9-FBF0-4727-8EFA-853157E48159}"/>
              </a:ext>
            </a:extLst>
          </p:cNvPr>
          <p:cNvSpPr>
            <a:spLocks noGrp="1"/>
          </p:cNvSpPr>
          <p:nvPr>
            <p:ph idx="1"/>
          </p:nvPr>
        </p:nvSpPr>
        <p:spPr>
          <a:xfrm>
            <a:off x="1435608" y="609600"/>
            <a:ext cx="7498080" cy="6172200"/>
          </a:xfrm>
        </p:spPr>
        <p:txBody>
          <a:bodyPr>
            <a:normAutofit fontScale="92500"/>
          </a:bodyPr>
          <a:lstStyle/>
          <a:p>
            <a:pPr marL="82296" indent="0">
              <a:buNone/>
            </a:pPr>
            <a:r>
              <a:rPr lang="en-US" sz="2200" dirty="0"/>
              <a:t>Creating a clear feasibility study helps project stakeholders during the decision making process.</a:t>
            </a:r>
          </a:p>
          <a:p>
            <a:pPr marL="82296" indent="0" fontAlgn="auto">
              <a:buNone/>
            </a:pPr>
            <a:r>
              <a:rPr lang="en-US" sz="2200" b="1" dirty="0"/>
              <a:t>A feasibility study contains: </a:t>
            </a:r>
          </a:p>
          <a:p>
            <a:pPr fontAlgn="auto"/>
            <a:r>
              <a:rPr lang="en-US" sz="2200" dirty="0"/>
              <a:t>An </a:t>
            </a:r>
            <a:r>
              <a:rPr lang="en-US" sz="2200" dirty="0">
                <a:hlinkClick r:id="rId2"/>
              </a:rPr>
              <a:t>executive summary</a:t>
            </a:r>
            <a:r>
              <a:rPr lang="en-US" sz="2200" dirty="0"/>
              <a:t> describing the project’s overall viability</a:t>
            </a:r>
          </a:p>
          <a:p>
            <a:pPr fontAlgn="auto"/>
            <a:r>
              <a:rPr lang="en-US" sz="2200" dirty="0"/>
              <a:t>A description of the product or service being developed during this project</a:t>
            </a:r>
          </a:p>
          <a:p>
            <a:pPr fontAlgn="auto"/>
            <a:r>
              <a:rPr lang="en-US" sz="2200" dirty="0"/>
              <a:t>Any technical considerations, including technology, equipment, or staffing</a:t>
            </a:r>
          </a:p>
          <a:p>
            <a:pPr fontAlgn="auto"/>
            <a:r>
              <a:rPr lang="en-US" sz="2200" dirty="0"/>
              <a:t>The market survey, including a study of the current market and the marketing strategy </a:t>
            </a:r>
          </a:p>
          <a:p>
            <a:pPr fontAlgn="auto"/>
            <a:r>
              <a:rPr lang="en-US" sz="2200" dirty="0"/>
              <a:t>The operational feasibility study, evaluating whether or not your team’s current organizational structure can support this initiative</a:t>
            </a:r>
          </a:p>
          <a:p>
            <a:pPr fontAlgn="auto"/>
            <a:r>
              <a:rPr lang="en-US" sz="2200" dirty="0"/>
              <a:t>The </a:t>
            </a:r>
            <a:r>
              <a:rPr lang="en-US" sz="2200" dirty="0">
                <a:hlinkClick r:id="rId3"/>
              </a:rPr>
              <a:t>project timeline</a:t>
            </a:r>
            <a:endParaRPr lang="en-US" sz="2200" dirty="0"/>
          </a:p>
          <a:p>
            <a:pPr fontAlgn="auto"/>
            <a:r>
              <a:rPr lang="en-US" sz="2200" dirty="0"/>
              <a:t>Financial projections based on your financial feasibility report</a:t>
            </a:r>
          </a:p>
          <a:p>
            <a:pPr marL="82296" indent="0">
              <a:buNone/>
            </a:pPr>
            <a:endParaRPr lang="en-US" sz="2000" dirty="0"/>
          </a:p>
          <a:p>
            <a:pPr marL="82296" indent="0">
              <a:buNone/>
            </a:pPr>
            <a:r>
              <a:rPr lang="en-US" dirty="0"/>
              <a:t> </a:t>
            </a:r>
          </a:p>
        </p:txBody>
      </p:sp>
    </p:spTree>
    <p:extLst>
      <p:ext uri="{BB962C8B-B14F-4D97-AF65-F5344CB8AC3E}">
        <p14:creationId xmlns:p14="http://schemas.microsoft.com/office/powerpoint/2010/main" val="408682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CC98-7BD8-4501-8736-C396240FF77C}"/>
              </a:ext>
            </a:extLst>
          </p:cNvPr>
          <p:cNvSpPr>
            <a:spLocks noGrp="1"/>
          </p:cNvSpPr>
          <p:nvPr>
            <p:ph type="title"/>
          </p:nvPr>
        </p:nvSpPr>
        <p:spPr>
          <a:xfrm>
            <a:off x="1482500" y="152400"/>
            <a:ext cx="7498080" cy="533400"/>
          </a:xfrm>
        </p:spPr>
        <p:txBody>
          <a:bodyPr>
            <a:normAutofit fontScale="90000"/>
          </a:bodyPr>
          <a:lstStyle/>
          <a:p>
            <a:r>
              <a:rPr lang="en-US" sz="3100" b="1" dirty="0">
                <a:effectLst/>
              </a:rPr>
              <a:t>6 steps for conducting a feasibility study</a:t>
            </a:r>
            <a:br>
              <a:rPr lang="en-US" dirty="0">
                <a:effectLst/>
              </a:rPr>
            </a:br>
            <a:endParaRPr lang="en-US" dirty="0"/>
          </a:p>
        </p:txBody>
      </p:sp>
      <p:sp>
        <p:nvSpPr>
          <p:cNvPr id="3" name="Content Placeholder 2">
            <a:extLst>
              <a:ext uri="{FF2B5EF4-FFF2-40B4-BE49-F238E27FC236}">
                <a16:creationId xmlns:a16="http://schemas.microsoft.com/office/drawing/2014/main" id="{923D94F0-7A2F-4297-A6E1-AD98C0B28EE1}"/>
              </a:ext>
            </a:extLst>
          </p:cNvPr>
          <p:cNvSpPr>
            <a:spLocks noGrp="1"/>
          </p:cNvSpPr>
          <p:nvPr>
            <p:ph idx="1"/>
          </p:nvPr>
        </p:nvSpPr>
        <p:spPr>
          <a:xfrm>
            <a:off x="1482500" y="471854"/>
            <a:ext cx="7498080" cy="6233746"/>
          </a:xfrm>
        </p:spPr>
        <p:txBody>
          <a:bodyPr>
            <a:normAutofit/>
          </a:bodyPr>
          <a:lstStyle/>
          <a:p>
            <a:pPr marL="596646" indent="-514350">
              <a:buAutoNum type="arabicPeriod"/>
            </a:pPr>
            <a:r>
              <a:rPr lang="en-US" sz="2000" b="1" dirty="0"/>
              <a:t>Run a preliminary analysis</a:t>
            </a:r>
          </a:p>
          <a:p>
            <a:pPr marL="82296" indent="0">
              <a:buNone/>
            </a:pPr>
            <a:r>
              <a:rPr lang="en-US" sz="2000" dirty="0"/>
              <a:t>Creating a feasibility study is a time-intensive process. Before diving into the feasibility study, it’s important to evaluate the project for any obvious and insurmountable roadblocks. </a:t>
            </a:r>
          </a:p>
          <a:p>
            <a:pPr marL="82296" indent="0">
              <a:buNone/>
            </a:pPr>
            <a:r>
              <a:rPr lang="en-US" sz="2000" b="1" dirty="0"/>
              <a:t>2. Evaluate financial feasibility</a:t>
            </a:r>
          </a:p>
          <a:p>
            <a:pPr marL="82296" indent="0">
              <a:buNone/>
            </a:pPr>
            <a:r>
              <a:rPr lang="en-US" sz="2000" dirty="0"/>
              <a:t>Think of the financial feasibility study as the projected income statement for the project. This part of the feasibility study clarifies the expected project income and outlines what your organization needs to invest—in terms of time and money—in order to hit the project objectives. </a:t>
            </a:r>
          </a:p>
          <a:p>
            <a:pPr marL="82296" indent="0">
              <a:buNone/>
            </a:pPr>
            <a:r>
              <a:rPr lang="en-US" sz="2000" b="1" dirty="0"/>
              <a:t>3. Run a market assessment</a:t>
            </a:r>
          </a:p>
          <a:p>
            <a:pPr marL="82296" indent="0">
              <a:buNone/>
            </a:pPr>
            <a:r>
              <a:rPr lang="en-US" sz="2000" dirty="0"/>
              <a:t>The market assessment, or market feasibility study, is a chance to identify the demand in the market. This study offers a sense of expected revenue for the project, and any potential market risks you could run into.</a:t>
            </a:r>
          </a:p>
          <a:p>
            <a:pPr marL="82296" indent="0">
              <a:buNone/>
            </a:pPr>
            <a:endParaRPr lang="en-US" sz="2000" dirty="0"/>
          </a:p>
          <a:p>
            <a:pPr marL="82296" indent="0">
              <a:buNone/>
            </a:pPr>
            <a:endParaRPr lang="en-US" sz="2000" dirty="0"/>
          </a:p>
          <a:p>
            <a:pPr marL="82296" indent="0">
              <a:buNone/>
            </a:pPr>
            <a:endParaRPr lang="en-US" dirty="0"/>
          </a:p>
        </p:txBody>
      </p:sp>
    </p:spTree>
    <p:extLst>
      <p:ext uri="{BB962C8B-B14F-4D97-AF65-F5344CB8AC3E}">
        <p14:creationId xmlns:p14="http://schemas.microsoft.com/office/powerpoint/2010/main" val="1911747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E1A2-2635-4CB5-A866-A47130B2ADF4}"/>
              </a:ext>
            </a:extLst>
          </p:cNvPr>
          <p:cNvSpPr>
            <a:spLocks noGrp="1"/>
          </p:cNvSpPr>
          <p:nvPr>
            <p:ph type="title"/>
          </p:nvPr>
        </p:nvSpPr>
        <p:spPr>
          <a:xfrm>
            <a:off x="1435608" y="152400"/>
            <a:ext cx="7498080" cy="610454"/>
          </a:xfrm>
        </p:spPr>
        <p:txBody>
          <a:bodyPr>
            <a:normAutofit fontScale="90000"/>
          </a:bodyPr>
          <a:lstStyle/>
          <a:p>
            <a:r>
              <a:rPr lang="en-US" sz="2900" b="1" dirty="0">
                <a:effectLst/>
              </a:rPr>
              <a:t>4. Consider technical and operational feasibility</a:t>
            </a:r>
            <a:br>
              <a:rPr lang="en-US" dirty="0">
                <a:effectLst/>
              </a:rPr>
            </a:br>
            <a:endParaRPr lang="en-US" dirty="0"/>
          </a:p>
        </p:txBody>
      </p:sp>
      <p:sp>
        <p:nvSpPr>
          <p:cNvPr id="3" name="Content Placeholder 2">
            <a:extLst>
              <a:ext uri="{FF2B5EF4-FFF2-40B4-BE49-F238E27FC236}">
                <a16:creationId xmlns:a16="http://schemas.microsoft.com/office/drawing/2014/main" id="{63FF1AA7-9E14-432D-A8DF-925E5F7CD865}"/>
              </a:ext>
            </a:extLst>
          </p:cNvPr>
          <p:cNvSpPr>
            <a:spLocks noGrp="1"/>
          </p:cNvSpPr>
          <p:nvPr>
            <p:ph idx="1"/>
          </p:nvPr>
        </p:nvSpPr>
        <p:spPr>
          <a:xfrm>
            <a:off x="1435608" y="475212"/>
            <a:ext cx="7498080" cy="6230388"/>
          </a:xfrm>
        </p:spPr>
        <p:txBody>
          <a:bodyPr>
            <a:normAutofit/>
          </a:bodyPr>
          <a:lstStyle/>
          <a:p>
            <a:pPr marL="82296" indent="0">
              <a:buNone/>
            </a:pPr>
            <a:r>
              <a:rPr lang="en-US" sz="2000" dirty="0"/>
              <a:t>Even if the financials are looking good and the market is ready, this initiative may not be something your organization can support. To evaluate operational feasibility, consider any staffing or equipment requirements this project needs. What organizational resources—including time, money, and skills—are necessary in order for this project to succeed? </a:t>
            </a:r>
          </a:p>
          <a:p>
            <a:pPr marL="82296" indent="0">
              <a:buNone/>
            </a:pPr>
            <a:r>
              <a:rPr lang="en-US" sz="2000" b="1" dirty="0"/>
              <a:t>5. Review points of vulnerability for the project</a:t>
            </a:r>
          </a:p>
          <a:p>
            <a:pPr marL="82296" indent="0">
              <a:buNone/>
            </a:pPr>
            <a:r>
              <a:rPr lang="en-US" sz="2000" dirty="0"/>
              <a:t>At this stage, your internal PMO team or external consultant have looked at all four elements of your feasibility study—financials, market analysis, technical feasibility, and operational feasibility. Before running their recommendations by you and your stakeholders, they will review and analyze the data for any inconsistencies. This includes ensuring the income statement is in line with your market analysis. Similarly, now that they’ve run a technical feasibility study, are any liabilities too big of a red flag? (If so, create a </a:t>
            </a:r>
            <a:r>
              <a:rPr lang="en-US" sz="2000" dirty="0">
                <a:hlinkClick r:id="rId2"/>
              </a:rPr>
              <a:t>contingency plan</a:t>
            </a:r>
            <a:r>
              <a:rPr lang="en-US" sz="2000" dirty="0"/>
              <a:t>!) </a:t>
            </a:r>
          </a:p>
          <a:p>
            <a:pPr marL="82296" indent="0" fontAlgn="auto">
              <a:buNone/>
            </a:pPr>
            <a:r>
              <a:rPr lang="en-US" sz="2000" b="1" dirty="0"/>
              <a:t>6. Propose a decision</a:t>
            </a:r>
          </a:p>
          <a:p>
            <a:pPr marL="82296" indent="0" fontAlgn="auto">
              <a:buNone/>
            </a:pPr>
            <a:r>
              <a:rPr lang="en-US" sz="2000" dirty="0"/>
              <a:t>The final step of the feasibility study is an </a:t>
            </a:r>
            <a:r>
              <a:rPr lang="en-US" sz="2000" dirty="0">
                <a:hlinkClick r:id="rId3"/>
              </a:rPr>
              <a:t>executive summary</a:t>
            </a:r>
            <a:r>
              <a:rPr lang="en-US" sz="2000" dirty="0"/>
              <a:t> touching on the main points and proposing a solution. </a:t>
            </a:r>
          </a:p>
          <a:p>
            <a:pPr marL="82296" indent="0">
              <a:buNone/>
            </a:pPr>
            <a:endParaRPr lang="en-US" sz="2000" dirty="0"/>
          </a:p>
        </p:txBody>
      </p:sp>
    </p:spTree>
    <p:extLst>
      <p:ext uri="{BB962C8B-B14F-4D97-AF65-F5344CB8AC3E}">
        <p14:creationId xmlns:p14="http://schemas.microsoft.com/office/powerpoint/2010/main" val="144351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7E79-EBA7-48C6-86D0-44CBF102105E}"/>
              </a:ext>
            </a:extLst>
          </p:cNvPr>
          <p:cNvSpPr>
            <a:spLocks noGrp="1"/>
          </p:cNvSpPr>
          <p:nvPr>
            <p:ph type="title"/>
          </p:nvPr>
        </p:nvSpPr>
        <p:spPr>
          <a:xfrm>
            <a:off x="1435608" y="0"/>
            <a:ext cx="7498080" cy="838200"/>
          </a:xfrm>
        </p:spPr>
        <p:txBody>
          <a:bodyPr>
            <a:normAutofit fontScale="90000"/>
          </a:bodyPr>
          <a:lstStyle/>
          <a:p>
            <a:r>
              <a:rPr lang="en-US" sz="3100" dirty="0"/>
              <a:t>Building and reviewing project baseline plan</a:t>
            </a:r>
            <a:br>
              <a:rPr lang="en-US" sz="4400" dirty="0"/>
            </a:br>
            <a:endParaRPr lang="en-US" dirty="0"/>
          </a:p>
        </p:txBody>
      </p:sp>
      <p:sp>
        <p:nvSpPr>
          <p:cNvPr id="3" name="Content Placeholder 2">
            <a:extLst>
              <a:ext uri="{FF2B5EF4-FFF2-40B4-BE49-F238E27FC236}">
                <a16:creationId xmlns:a16="http://schemas.microsoft.com/office/drawing/2014/main" id="{67666ABD-3F92-4E77-847F-988F2B5E90BF}"/>
              </a:ext>
            </a:extLst>
          </p:cNvPr>
          <p:cNvSpPr>
            <a:spLocks noGrp="1"/>
          </p:cNvSpPr>
          <p:nvPr>
            <p:ph idx="1"/>
          </p:nvPr>
        </p:nvSpPr>
        <p:spPr>
          <a:xfrm>
            <a:off x="1435608" y="457200"/>
            <a:ext cx="7498080" cy="6248400"/>
          </a:xfrm>
        </p:spPr>
        <p:txBody>
          <a:bodyPr>
            <a:normAutofit lnSpcReduction="10000"/>
          </a:bodyPr>
          <a:lstStyle/>
          <a:p>
            <a:pPr marL="82296" indent="0">
              <a:buNone/>
            </a:pPr>
            <a:r>
              <a:rPr lang="en-US" sz="2000" dirty="0"/>
              <a:t>A baseline is the initial plan you define together with stakeholders, bringing to light the project expectations and deliverables.</a:t>
            </a:r>
          </a:p>
          <a:p>
            <a:pPr marL="82296" indent="0">
              <a:buNone/>
            </a:pPr>
            <a:r>
              <a:rPr lang="en-US" sz="2000" dirty="0"/>
              <a:t>A project baseline typically has three components: schedule, cost, and scope. Often, these three baselines are separately monitored, controlled, and reported to ensure each is on track. When fully integrated, it may be referred to as a performance measurement baseline (PMB).</a:t>
            </a:r>
          </a:p>
          <a:p>
            <a:pPr marL="82296" indent="0">
              <a:buNone/>
            </a:pPr>
            <a:r>
              <a:rPr lang="en-US" sz="2000" b="1" dirty="0"/>
              <a:t>1. Scope baseline</a:t>
            </a:r>
          </a:p>
          <a:p>
            <a:pPr marL="82296" indent="0">
              <a:buNone/>
            </a:pPr>
            <a:r>
              <a:rPr lang="en-US" sz="2000" dirty="0"/>
              <a:t>The scope baseline is your approved scope statement. It’s a detailed set of project requirements divided into milestones and tasks that provides a comprehensive snapshot of project deliverables. Scope baseline is used as a basis for comparison between the initially approved project deliverables and the actual project performance.</a:t>
            </a:r>
          </a:p>
          <a:p>
            <a:pPr marL="82296" indent="0">
              <a:buNone/>
            </a:pPr>
            <a:r>
              <a:rPr lang="en-US" sz="2000" b="1" dirty="0"/>
              <a:t>2. Schedule baseline</a:t>
            </a:r>
          </a:p>
          <a:p>
            <a:pPr marL="82296" indent="0">
              <a:buNone/>
            </a:pPr>
            <a:r>
              <a:rPr lang="en-US" sz="2000" dirty="0"/>
              <a:t>As simple as that, the schedule baseline is the approved project schedule. It’s the project timeline with start and end dates, assigned roles, and estimates that you were able to build with the knowledge you had before the project began. Schedule baselines are then used to calculate the variance between planned and actuals</a:t>
            </a:r>
            <a:endParaRPr lang="en-US" sz="2000" b="1" dirty="0"/>
          </a:p>
          <a:p>
            <a:pPr marL="82296" indent="0">
              <a:buNone/>
            </a:pPr>
            <a:endParaRPr lang="en-US" sz="2000" dirty="0"/>
          </a:p>
          <a:p>
            <a:pPr marL="82296" indent="0">
              <a:buNone/>
            </a:pPr>
            <a:endParaRPr lang="en-US" sz="2000" dirty="0"/>
          </a:p>
        </p:txBody>
      </p:sp>
    </p:spTree>
    <p:extLst>
      <p:ext uri="{BB962C8B-B14F-4D97-AF65-F5344CB8AC3E}">
        <p14:creationId xmlns:p14="http://schemas.microsoft.com/office/powerpoint/2010/main" val="107504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ABF-A23A-4D70-B80E-4BE0075EE24B}"/>
              </a:ext>
            </a:extLst>
          </p:cNvPr>
          <p:cNvSpPr>
            <a:spLocks noGrp="1"/>
          </p:cNvSpPr>
          <p:nvPr>
            <p:ph type="title"/>
          </p:nvPr>
        </p:nvSpPr>
        <p:spPr>
          <a:xfrm>
            <a:off x="1435608" y="0"/>
            <a:ext cx="7498080" cy="4572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541CEC0C-D3D7-4D6F-A463-FE87303378B7}"/>
              </a:ext>
            </a:extLst>
          </p:cNvPr>
          <p:cNvSpPr>
            <a:spLocks noGrp="1"/>
          </p:cNvSpPr>
          <p:nvPr>
            <p:ph idx="1"/>
          </p:nvPr>
        </p:nvSpPr>
        <p:spPr>
          <a:xfrm>
            <a:off x="1435608" y="609600"/>
            <a:ext cx="7498080" cy="6096000"/>
          </a:xfrm>
        </p:spPr>
        <p:txBody>
          <a:bodyPr>
            <a:normAutofit fontScale="70000" lnSpcReduction="20000"/>
          </a:bodyPr>
          <a:lstStyle/>
          <a:p>
            <a:pPr marL="82296" indent="0">
              <a:buNone/>
            </a:pPr>
            <a:r>
              <a:rPr lang="en-US" sz="2900" b="1" dirty="0"/>
              <a:t>3. Cost baseline</a:t>
            </a:r>
          </a:p>
          <a:p>
            <a:r>
              <a:rPr lang="en-US" sz="2900" dirty="0"/>
              <a:t>The cost baseline answers the question: How much will the project cost? In other words, your approved project budget. In turn, schedule baseline helps determine when this money will be spent.</a:t>
            </a:r>
          </a:p>
          <a:p>
            <a:r>
              <a:rPr lang="en-US" sz="2900" dirty="0"/>
              <a:t>Each of the three baseline types above can reveal useful trends about projects when they’re in progress. All together they contribute to the performance measurement baseline.</a:t>
            </a:r>
          </a:p>
          <a:p>
            <a:pPr marL="82296" indent="0">
              <a:buNone/>
            </a:pPr>
            <a:r>
              <a:rPr lang="en-US" sz="2900" dirty="0"/>
              <a:t>There are three main benefits of having an approved project baseline:</a:t>
            </a:r>
          </a:p>
          <a:p>
            <a:r>
              <a:rPr lang="en-US" sz="2900" b="1" dirty="0"/>
              <a:t>Improved estimates:</a:t>
            </a:r>
            <a:r>
              <a:rPr lang="en-US" sz="2900" dirty="0"/>
              <a:t> The ability to measure your actual cost, schedule, or scope against a baseline can help provide insight into where a project has under- or over-performed. This knowledge can then be used to improve future project plans and estimates.</a:t>
            </a:r>
          </a:p>
          <a:p>
            <a:r>
              <a:rPr lang="en-US" sz="2900" b="1" dirty="0"/>
              <a:t>Better performance assessments:</a:t>
            </a:r>
            <a:r>
              <a:rPr lang="en-US" sz="2900" dirty="0"/>
              <a:t> As mentioned above, a baseline provides a standard to measure a project’s progress. Without one, it is difficult to compare how a project is performing.</a:t>
            </a:r>
          </a:p>
          <a:p>
            <a:r>
              <a:rPr lang="en-US" sz="2900" b="1" dirty="0"/>
              <a:t>Calculating earned value:</a:t>
            </a:r>
            <a:r>
              <a:rPr lang="en-US" sz="2900" dirty="0"/>
              <a:t> Earned value (EV) allows you to compare actual performance against your plan. But, it’s more than a simple performance assessment tool. It also enables you to analyze project trends and forecast whether a project is expected to run into problems in the future.</a:t>
            </a:r>
          </a:p>
          <a:p>
            <a:pPr marL="82296" indent="0">
              <a:buNone/>
            </a:pPr>
            <a:endParaRPr lang="en-US" sz="2000" b="1" dirty="0"/>
          </a:p>
          <a:p>
            <a:pPr marL="82296" indent="0">
              <a:buNone/>
            </a:pPr>
            <a:endParaRPr lang="en-US" dirty="0"/>
          </a:p>
        </p:txBody>
      </p:sp>
    </p:spTree>
    <p:extLst>
      <p:ext uri="{BB962C8B-B14F-4D97-AF65-F5344CB8AC3E}">
        <p14:creationId xmlns:p14="http://schemas.microsoft.com/office/powerpoint/2010/main" val="2134051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30E7-75A7-4880-A67C-3058C8AD0D97}"/>
              </a:ext>
            </a:extLst>
          </p:cNvPr>
          <p:cNvSpPr>
            <a:spLocks noGrp="1"/>
          </p:cNvSpPr>
          <p:nvPr>
            <p:ph type="title"/>
          </p:nvPr>
        </p:nvSpPr>
        <p:spPr>
          <a:xfrm>
            <a:off x="1435608" y="228600"/>
            <a:ext cx="7498080" cy="545123"/>
          </a:xfrm>
        </p:spPr>
        <p:txBody>
          <a:bodyPr>
            <a:normAutofit fontScale="90000"/>
          </a:bodyPr>
          <a:lstStyle/>
          <a:p>
            <a:r>
              <a:rPr lang="en-US" sz="3100" dirty="0">
                <a:effectLst/>
              </a:rPr>
              <a:t>Problems caused by not having a project baseline</a:t>
            </a:r>
            <a:br>
              <a:rPr lang="en-US" dirty="0">
                <a:effectLst/>
              </a:rPr>
            </a:br>
            <a:endParaRPr lang="en-US" dirty="0"/>
          </a:p>
        </p:txBody>
      </p:sp>
      <p:sp>
        <p:nvSpPr>
          <p:cNvPr id="3" name="Content Placeholder 2">
            <a:extLst>
              <a:ext uri="{FF2B5EF4-FFF2-40B4-BE49-F238E27FC236}">
                <a16:creationId xmlns:a16="http://schemas.microsoft.com/office/drawing/2014/main" id="{C2D90B39-69EC-4E51-82CF-B33709596FF1}"/>
              </a:ext>
            </a:extLst>
          </p:cNvPr>
          <p:cNvSpPr>
            <a:spLocks noGrp="1"/>
          </p:cNvSpPr>
          <p:nvPr>
            <p:ph idx="1"/>
          </p:nvPr>
        </p:nvSpPr>
        <p:spPr>
          <a:xfrm>
            <a:off x="1435608" y="542192"/>
            <a:ext cx="7498080" cy="6087208"/>
          </a:xfrm>
        </p:spPr>
        <p:txBody>
          <a:bodyPr>
            <a:normAutofit fontScale="62500" lnSpcReduction="20000"/>
          </a:bodyPr>
          <a:lstStyle/>
          <a:p>
            <a:r>
              <a:rPr lang="en-US" b="1" dirty="0"/>
              <a:t>Inadequate resourcing:</a:t>
            </a:r>
            <a:r>
              <a:rPr lang="en-US" dirty="0"/>
              <a:t> If you don’t have a planned schedule, you may not know which resources you will need and when.</a:t>
            </a:r>
          </a:p>
          <a:p>
            <a:r>
              <a:rPr lang="en-US" b="1" dirty="0"/>
              <a:t>Schedule delays (due to mistimed procurement, material delivery, etc.):</a:t>
            </a:r>
            <a:r>
              <a:rPr lang="en-US" dirty="0"/>
              <a:t> Without knowing when you need material, it’s difficult to ensure it’s ordered on time, especially if it’s something that needs to be ordered weeks or months in advance.</a:t>
            </a:r>
          </a:p>
          <a:p>
            <a:r>
              <a:rPr lang="en-US" b="1" dirty="0"/>
              <a:t>Issues with quality management:</a:t>
            </a:r>
            <a:r>
              <a:rPr lang="en-US" dirty="0"/>
              <a:t> An unclear scope baseline can result in substandard quality. For example, if you know paint is needed but not what color or finish, the outcome may not meet the customer’s quality standards.</a:t>
            </a:r>
          </a:p>
          <a:p>
            <a:r>
              <a:rPr lang="en-US" b="1" dirty="0"/>
              <a:t>A lack of proper change management:</a:t>
            </a:r>
            <a:r>
              <a:rPr lang="en-US" dirty="0"/>
              <a:t> Without baselines in place, it’s difficult to track and manage changes. You have no yardstick to measure against, so it can be challenging to know if your outcome is different than originally expected.</a:t>
            </a:r>
          </a:p>
          <a:p>
            <a:r>
              <a:rPr lang="en-US" b="1" dirty="0"/>
              <a:t>The inability to accurately report progress:</a:t>
            </a:r>
            <a:r>
              <a:rPr lang="en-US" dirty="0"/>
              <a:t> As with the earlier example, it’s difficult to tell if you’re running behind schedule if you don’t have a baseline to compare against.</a:t>
            </a:r>
          </a:p>
          <a:p>
            <a:r>
              <a:rPr lang="en-US" b="1" dirty="0"/>
              <a:t>Customer and/or sponsor dissatisfaction:</a:t>
            </a:r>
            <a:r>
              <a:rPr lang="en-US" dirty="0"/>
              <a:t> Any of the five problems above can result in poor project performance, which will mean unhappy stakeholders, including your customer and/or sponsor.</a:t>
            </a:r>
          </a:p>
          <a:p>
            <a:pPr marL="82296" indent="0">
              <a:buNone/>
            </a:pPr>
            <a:endParaRPr lang="en-US" dirty="0"/>
          </a:p>
        </p:txBody>
      </p:sp>
    </p:spTree>
    <p:extLst>
      <p:ext uri="{BB962C8B-B14F-4D97-AF65-F5344CB8AC3E}">
        <p14:creationId xmlns:p14="http://schemas.microsoft.com/office/powerpoint/2010/main" val="186233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FAFE-F8EC-4F98-80C7-87D896F6C179}"/>
              </a:ext>
            </a:extLst>
          </p:cNvPr>
          <p:cNvSpPr>
            <a:spLocks noGrp="1"/>
          </p:cNvSpPr>
          <p:nvPr>
            <p:ph type="title"/>
          </p:nvPr>
        </p:nvSpPr>
        <p:spPr>
          <a:xfrm>
            <a:off x="1435608" y="38100"/>
            <a:ext cx="7498080" cy="5715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3AC7928C-2638-4720-A11D-196CFC7D7197}"/>
              </a:ext>
            </a:extLst>
          </p:cNvPr>
          <p:cNvSpPr>
            <a:spLocks noGrp="1"/>
          </p:cNvSpPr>
          <p:nvPr>
            <p:ph idx="1"/>
          </p:nvPr>
        </p:nvSpPr>
        <p:spPr>
          <a:xfrm>
            <a:off x="1435608" y="876300"/>
            <a:ext cx="7498080" cy="5829300"/>
          </a:xfrm>
        </p:spPr>
        <p:txBody>
          <a:bodyPr>
            <a:normAutofit/>
          </a:bodyPr>
          <a:lstStyle/>
          <a:p>
            <a:r>
              <a:rPr lang="en-US" sz="2000" dirty="0"/>
              <a:t>User departments, in which either the head of the requesting unit or a committee from the requesting department decides which projects to submit (as a systems analyst, you will help users prepare such requests)</a:t>
            </a:r>
          </a:p>
          <a:p>
            <a:r>
              <a:rPr lang="en-US" sz="2000" dirty="0"/>
              <a:t>The development group or a senior IS manager</a:t>
            </a:r>
          </a:p>
          <a:p>
            <a:pPr marL="82296" indent="0">
              <a:buNone/>
            </a:pPr>
            <a:r>
              <a:rPr lang="en-US" sz="2000" dirty="0"/>
              <a:t>Each identification method has strengths and weaknesses. For example, projects identified by top management have a strategic organizational focus. Alternatively, projects identified by steering committees reflect the diversity of the committee and therefore have a cross-functional focus.</a:t>
            </a:r>
          </a:p>
          <a:p>
            <a:pPr marL="82296" indent="0">
              <a:buNone/>
            </a:pPr>
            <a:r>
              <a:rPr lang="en-US" sz="2000" dirty="0"/>
              <a:t>Projects identified by individual departments or business units have a narrow, tactical focus. The development group identifies projects based on the ease with which existing hardware and systems will integrate with the proposed project. Other factors, such as project cost, duration, complexity, and risk, also influence the people who identify a project.</a:t>
            </a:r>
          </a:p>
        </p:txBody>
      </p:sp>
    </p:spTree>
    <p:extLst>
      <p:ext uri="{BB962C8B-B14F-4D97-AF65-F5344CB8AC3E}">
        <p14:creationId xmlns:p14="http://schemas.microsoft.com/office/powerpoint/2010/main" val="1293133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800" b="1" dirty="0"/>
              <a:t>DETERMINING SYSTEM REQUIREMENTS</a:t>
            </a:r>
          </a:p>
        </p:txBody>
      </p:sp>
      <p:sp>
        <p:nvSpPr>
          <p:cNvPr id="3" name="Content Placeholder 2"/>
          <p:cNvSpPr>
            <a:spLocks noGrp="1"/>
          </p:cNvSpPr>
          <p:nvPr>
            <p:ph idx="1"/>
          </p:nvPr>
        </p:nvSpPr>
        <p:spPr>
          <a:xfrm>
            <a:off x="1435608" y="1295400"/>
            <a:ext cx="7498080" cy="4953000"/>
          </a:xfrm>
        </p:spPr>
        <p:txBody>
          <a:bodyPr>
            <a:normAutofit/>
          </a:bodyPr>
          <a:lstStyle/>
          <a:p>
            <a:pPr lvl="0"/>
            <a:r>
              <a:rPr lang="en-US" sz="2000" dirty="0"/>
              <a:t>Determining system requirements</a:t>
            </a:r>
          </a:p>
          <a:p>
            <a:pPr marL="82296" lvl="0" indent="0">
              <a:buNone/>
            </a:pPr>
            <a:r>
              <a:rPr lang="en-US" sz="2000" dirty="0"/>
              <a:t>Requirements determination involves </a:t>
            </a:r>
            <a:r>
              <a:rPr lang="en-US" sz="2000" b="1" dirty="0"/>
              <a:t>studying the existing system and gathering details to find out what are the requirements, how it works, and where improvements should be made</a:t>
            </a:r>
            <a:r>
              <a:rPr lang="en-US" sz="2000" dirty="0"/>
              <a:t>.</a:t>
            </a:r>
          </a:p>
          <a:p>
            <a:pPr marL="82296" indent="0">
              <a:buNone/>
            </a:pPr>
            <a:r>
              <a:rPr lang="en-US" sz="2000" b="1" dirty="0"/>
              <a:t>Deliverables and outcomes </a:t>
            </a:r>
          </a:p>
          <a:p>
            <a:pPr marL="82296" lvl="0" indent="0">
              <a:buNone/>
            </a:pPr>
            <a:r>
              <a:rPr lang="en-US" sz="2000" dirty="0"/>
              <a:t>A deliverable is a specific product that is a result of the project. An outcome is something more amorphous—such as learning, evolving, improving—and is a benefit and direct result of the project deliverables.</a:t>
            </a:r>
          </a:p>
          <a:p>
            <a:pPr marL="82296" lvl="0" indent="0">
              <a:buNone/>
            </a:pPr>
            <a:r>
              <a:rPr lang="en-US" dirty="0"/>
              <a:t> </a:t>
            </a:r>
            <a:r>
              <a:rPr lang="en-US" sz="2000" b="1" dirty="0"/>
              <a:t>Deliverable</a:t>
            </a:r>
            <a:r>
              <a:rPr lang="en-US" sz="2000" dirty="0"/>
              <a:t> in business management is the tangible end product; that which will be delivered while </a:t>
            </a:r>
            <a:r>
              <a:rPr lang="en-US" sz="2000" b="1" dirty="0"/>
              <a:t>outcome</a:t>
            </a:r>
            <a:r>
              <a:rPr lang="en-US" sz="2000" dirty="0"/>
              <a:t> is information, event, object or state of being produced as a result or consequence of a plan, process, accident, effort or other similar action or occurrence.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4E2F-ED0A-4FD1-AC64-E81148DF096B}"/>
              </a:ext>
            </a:extLst>
          </p:cNvPr>
          <p:cNvSpPr>
            <a:spLocks noGrp="1"/>
          </p:cNvSpPr>
          <p:nvPr>
            <p:ph type="title"/>
          </p:nvPr>
        </p:nvSpPr>
        <p:spPr>
          <a:xfrm>
            <a:off x="1435608" y="228600"/>
            <a:ext cx="7498080" cy="685800"/>
          </a:xfrm>
        </p:spPr>
        <p:txBody>
          <a:bodyPr>
            <a:normAutofit fontScale="90000"/>
          </a:bodyPr>
          <a:lstStyle/>
          <a:p>
            <a:r>
              <a:rPr lang="en-US" sz="2700" b="1" dirty="0"/>
              <a:t>Traditional methods and analyzing procedures</a:t>
            </a:r>
            <a:br>
              <a:rPr lang="en-US" sz="4400" dirty="0"/>
            </a:br>
            <a:endParaRPr lang="en-US" dirty="0"/>
          </a:p>
        </p:txBody>
      </p:sp>
      <p:sp>
        <p:nvSpPr>
          <p:cNvPr id="3" name="Content Placeholder 2">
            <a:extLst>
              <a:ext uri="{FF2B5EF4-FFF2-40B4-BE49-F238E27FC236}">
                <a16:creationId xmlns:a16="http://schemas.microsoft.com/office/drawing/2014/main" id="{C9EA62FD-CC90-4D15-BE30-5961D6390CAA}"/>
              </a:ext>
            </a:extLst>
          </p:cNvPr>
          <p:cNvSpPr>
            <a:spLocks noGrp="1"/>
          </p:cNvSpPr>
          <p:nvPr>
            <p:ph idx="1"/>
          </p:nvPr>
        </p:nvSpPr>
        <p:spPr>
          <a:xfrm>
            <a:off x="1438656" y="685800"/>
            <a:ext cx="7498080" cy="6096000"/>
          </a:xfrm>
        </p:spPr>
        <p:txBody>
          <a:bodyPr>
            <a:normAutofit/>
          </a:bodyPr>
          <a:lstStyle/>
          <a:p>
            <a:r>
              <a:rPr lang="en-US" sz="2000" b="1" dirty="0"/>
              <a:t>Interviewing and Listening</a:t>
            </a:r>
            <a:endParaRPr lang="en-US" sz="2000" dirty="0"/>
          </a:p>
          <a:p>
            <a:pPr marL="82296" indent="0">
              <a:buNone/>
            </a:pPr>
            <a:r>
              <a:rPr lang="en-US" sz="2000" dirty="0"/>
              <a:t>Interviewing is one of the primary ways analysts gather information about an information systems project. Early in a project, an analyst may spend a large amount of time interviewing people about their work, the information they use to</a:t>
            </a:r>
          </a:p>
          <a:p>
            <a:r>
              <a:rPr lang="en-US" sz="2000" b="1" dirty="0"/>
              <a:t>Directly Observing Users</a:t>
            </a:r>
            <a:endParaRPr lang="en-US" sz="2000" dirty="0"/>
          </a:p>
          <a:p>
            <a:pPr marL="82296" indent="0">
              <a:buNone/>
            </a:pPr>
            <a:r>
              <a:rPr lang="en-US" sz="2000" dirty="0"/>
              <a:t>Interviewing involves getting people to recall and convey information they have about organizational processes and the information systems that support them. People, however, are not always reliable, even when they try to be and say what they think is the truth. As odd as it may sound, people often do not have a completely accurate appreciation of what they do or how they do it, especially when infrequent events, issues from the past, or issues for which people have considerable passion are involved. Because people cannot always be trusted to interpret and report their own actions reliably, you can supplement what people tell you by watching what they do in work situations.</a:t>
            </a:r>
          </a:p>
          <a:p>
            <a:endParaRPr lang="en-US" dirty="0"/>
          </a:p>
        </p:txBody>
      </p:sp>
    </p:spTree>
    <p:extLst>
      <p:ext uri="{BB962C8B-B14F-4D97-AF65-F5344CB8AC3E}">
        <p14:creationId xmlns:p14="http://schemas.microsoft.com/office/powerpoint/2010/main" val="42161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32A0-BEF6-4B2C-BAD3-DFBDBA7560A2}"/>
              </a:ext>
            </a:extLst>
          </p:cNvPr>
          <p:cNvSpPr>
            <a:spLocks noGrp="1"/>
          </p:cNvSpPr>
          <p:nvPr>
            <p:ph type="title"/>
          </p:nvPr>
        </p:nvSpPr>
        <p:spPr>
          <a:xfrm>
            <a:off x="1435608" y="0"/>
            <a:ext cx="7498080" cy="6096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CA11B5F3-2DB3-4A8C-B0DC-B285E74E75AD}"/>
              </a:ext>
            </a:extLst>
          </p:cNvPr>
          <p:cNvSpPr>
            <a:spLocks noGrp="1"/>
          </p:cNvSpPr>
          <p:nvPr>
            <p:ph idx="1"/>
          </p:nvPr>
        </p:nvSpPr>
        <p:spPr>
          <a:xfrm>
            <a:off x="1435608" y="1219200"/>
            <a:ext cx="7498080" cy="4800600"/>
          </a:xfrm>
        </p:spPr>
        <p:txBody>
          <a:bodyPr>
            <a:normAutofit/>
          </a:bodyPr>
          <a:lstStyle/>
          <a:p>
            <a:r>
              <a:rPr lang="en-US" sz="2000" b="1" dirty="0"/>
              <a:t>Analyzing Procedures and Other Documents</a:t>
            </a:r>
            <a:endParaRPr lang="en-US" sz="2000" dirty="0"/>
          </a:p>
          <a:p>
            <a:pPr marL="82296" indent="0">
              <a:buNone/>
            </a:pPr>
            <a:r>
              <a:rPr lang="en-US" sz="2000" dirty="0"/>
              <a:t>As previously noted, interviewing people who use a system every day or who have an interest in a system is an effective way to gather information about current and future systems. Observing current system users is a more direct way of seeing how an existing system operates.</a:t>
            </a:r>
          </a:p>
          <a:p>
            <a:pPr marL="82296" indent="0">
              <a:buNone/>
            </a:pPr>
            <a:r>
              <a:rPr lang="en-US" sz="2000" dirty="0"/>
              <a:t>Both interviewing and observing have limitations. Methods for determining system requirements can be enhanced by examining system and organizational documentation to discover more details about current systems and the organization they support.</a:t>
            </a:r>
            <a:r>
              <a:rPr lang="en-US" dirty="0"/>
              <a:t> </a:t>
            </a:r>
          </a:p>
          <a:p>
            <a:pPr marL="82296" indent="0">
              <a:buNone/>
            </a:pPr>
            <a:endParaRPr lang="en-US" sz="2000" dirty="0"/>
          </a:p>
          <a:p>
            <a:pPr marL="82296" indent="0">
              <a:buNone/>
            </a:pPr>
            <a:endParaRPr lang="en-US" dirty="0"/>
          </a:p>
        </p:txBody>
      </p:sp>
    </p:spTree>
    <p:extLst>
      <p:ext uri="{BB962C8B-B14F-4D97-AF65-F5344CB8AC3E}">
        <p14:creationId xmlns:p14="http://schemas.microsoft.com/office/powerpoint/2010/main" val="200412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9019-3D54-45AA-99F1-A5EF96324A88}"/>
              </a:ext>
            </a:extLst>
          </p:cNvPr>
          <p:cNvSpPr>
            <a:spLocks noGrp="1"/>
          </p:cNvSpPr>
          <p:nvPr>
            <p:ph type="title"/>
          </p:nvPr>
        </p:nvSpPr>
        <p:spPr>
          <a:xfrm>
            <a:off x="1435608" y="57761"/>
            <a:ext cx="7498080" cy="563562"/>
          </a:xfrm>
        </p:spPr>
        <p:txBody>
          <a:bodyPr>
            <a:normAutofit fontScale="90000"/>
          </a:bodyPr>
          <a:lstStyle/>
          <a:p>
            <a:r>
              <a:rPr lang="en-US" sz="4400" b="1" dirty="0"/>
              <a:t>Modern methods</a:t>
            </a:r>
            <a:r>
              <a:rPr lang="en-US" sz="4400" dirty="0"/>
              <a:t>:</a:t>
            </a:r>
            <a:endParaRPr lang="en-US" dirty="0"/>
          </a:p>
        </p:txBody>
      </p:sp>
      <p:sp>
        <p:nvSpPr>
          <p:cNvPr id="3" name="Content Placeholder 2">
            <a:extLst>
              <a:ext uri="{FF2B5EF4-FFF2-40B4-BE49-F238E27FC236}">
                <a16:creationId xmlns:a16="http://schemas.microsoft.com/office/drawing/2014/main" id="{24D01504-F902-4B68-A0F5-4C0EB9D14ED5}"/>
              </a:ext>
            </a:extLst>
          </p:cNvPr>
          <p:cNvSpPr>
            <a:spLocks noGrp="1"/>
          </p:cNvSpPr>
          <p:nvPr>
            <p:ph idx="1"/>
          </p:nvPr>
        </p:nvSpPr>
        <p:spPr>
          <a:xfrm>
            <a:off x="1435608" y="762000"/>
            <a:ext cx="7498080" cy="5943600"/>
          </a:xfrm>
        </p:spPr>
        <p:txBody>
          <a:bodyPr>
            <a:normAutofit/>
          </a:bodyPr>
          <a:lstStyle/>
          <a:p>
            <a:pPr marL="82296" indent="0">
              <a:buNone/>
            </a:pPr>
            <a:r>
              <a:rPr lang="en-US" sz="2000" dirty="0"/>
              <a:t>Joint Application Design (JAD) Prototyping and Business Process Reengineering (BPR).</a:t>
            </a:r>
          </a:p>
          <a:p>
            <a:pPr marL="82296" indent="0">
              <a:buNone/>
            </a:pPr>
            <a:r>
              <a:rPr lang="en-US" sz="2000" b="1" dirty="0"/>
              <a:t>Joint application design</a:t>
            </a:r>
            <a:r>
              <a:rPr lang="en-US" sz="2000" dirty="0"/>
              <a:t> (</a:t>
            </a:r>
            <a:r>
              <a:rPr lang="en-US" sz="2000" b="1" dirty="0"/>
              <a:t>JAD</a:t>
            </a:r>
            <a:r>
              <a:rPr lang="en-US" sz="2000" dirty="0"/>
              <a:t>) is a process used in the life cycle area of the </a:t>
            </a:r>
            <a:r>
              <a:rPr lang="en-US" sz="2000" dirty="0">
                <a:hlinkClick r:id="rId2" tooltip="Dynamic systems development method"/>
              </a:rPr>
              <a:t>dynamic systems development method</a:t>
            </a:r>
            <a:r>
              <a:rPr lang="en-US" sz="2000" dirty="0"/>
              <a:t> (DSDM) to collect business requirements while developing new </a:t>
            </a:r>
            <a:r>
              <a:rPr lang="en-US" sz="2000" dirty="0">
                <a:hlinkClick r:id="rId3" tooltip="Information systems"/>
              </a:rPr>
              <a:t>information systems</a:t>
            </a:r>
            <a:r>
              <a:rPr lang="en-US" sz="2000" dirty="0"/>
              <a:t> for a company. "The JAD process also includes approaches for enhancing user participation, expediting development, and improving the quality of specifications." It consists of a workshop where "</a:t>
            </a:r>
            <a:r>
              <a:rPr lang="en-US" sz="2000" dirty="0">
                <a:hlinkClick r:id="rId4" tooltip="Knowledge workers"/>
              </a:rPr>
              <a:t>knowledge workers</a:t>
            </a:r>
            <a:r>
              <a:rPr lang="en-US" sz="2000" dirty="0"/>
              <a:t> and IT specialists meet, sometimes for several days, to define and review the business requirements for the system.</a:t>
            </a:r>
            <a:br>
              <a:rPr lang="en-US" sz="5400" dirty="0"/>
            </a:br>
            <a:endParaRPr lang="en-US" dirty="0"/>
          </a:p>
        </p:txBody>
      </p:sp>
    </p:spTree>
    <p:extLst>
      <p:ext uri="{BB962C8B-B14F-4D97-AF65-F5344CB8AC3E}">
        <p14:creationId xmlns:p14="http://schemas.microsoft.com/office/powerpoint/2010/main" val="2351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PROCESS MODELING</a:t>
            </a:r>
          </a:p>
        </p:txBody>
      </p:sp>
      <p:sp>
        <p:nvSpPr>
          <p:cNvPr id="3" name="Content Placeholder 2"/>
          <p:cNvSpPr>
            <a:spLocks noGrp="1"/>
          </p:cNvSpPr>
          <p:nvPr>
            <p:ph idx="1"/>
          </p:nvPr>
        </p:nvSpPr>
        <p:spPr>
          <a:xfrm>
            <a:off x="1435608" y="1295400"/>
            <a:ext cx="7498080" cy="4953000"/>
          </a:xfrm>
        </p:spPr>
        <p:txBody>
          <a:bodyPr>
            <a:normAutofit/>
          </a:bodyPr>
          <a:lstStyle/>
          <a:p>
            <a:r>
              <a:rPr lang="en-US" sz="2000" dirty="0"/>
              <a:t>Process modeling: Data Flow Diagrams (DFDs)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881-3180-41BF-B6D2-CB185D17905D}"/>
              </a:ext>
            </a:extLst>
          </p:cNvPr>
          <p:cNvSpPr>
            <a:spLocks noGrp="1"/>
          </p:cNvSpPr>
          <p:nvPr>
            <p:ph type="title"/>
          </p:nvPr>
        </p:nvSpPr>
        <p:spPr>
          <a:xfrm>
            <a:off x="1435608" y="-854"/>
            <a:ext cx="7498080" cy="610454"/>
          </a:xfrm>
        </p:spPr>
        <p:txBody>
          <a:bodyPr>
            <a:normAutofit/>
          </a:bodyPr>
          <a:lstStyle/>
          <a:p>
            <a:r>
              <a:rPr lang="en-US" sz="2400" b="1" dirty="0">
                <a:effectLst/>
              </a:rPr>
              <a:t>2. Classifying and ranking IS development projects.</a:t>
            </a:r>
            <a:endParaRPr lang="en-US" sz="2400" dirty="0"/>
          </a:p>
        </p:txBody>
      </p:sp>
      <p:sp>
        <p:nvSpPr>
          <p:cNvPr id="3" name="Content Placeholder 2">
            <a:extLst>
              <a:ext uri="{FF2B5EF4-FFF2-40B4-BE49-F238E27FC236}">
                <a16:creationId xmlns:a16="http://schemas.microsoft.com/office/drawing/2014/main" id="{6839B6F3-CEDB-40E0-B0E6-95A6E004A6D9}"/>
              </a:ext>
            </a:extLst>
          </p:cNvPr>
          <p:cNvSpPr>
            <a:spLocks noGrp="1"/>
          </p:cNvSpPr>
          <p:nvPr>
            <p:ph idx="1"/>
          </p:nvPr>
        </p:nvSpPr>
        <p:spPr>
          <a:xfrm>
            <a:off x="1435608" y="627184"/>
            <a:ext cx="7498080" cy="6078415"/>
          </a:xfrm>
        </p:spPr>
        <p:txBody>
          <a:bodyPr>
            <a:normAutofit/>
          </a:bodyPr>
          <a:lstStyle/>
          <a:p>
            <a:pPr marL="82296" indent="0">
              <a:buNone/>
            </a:pPr>
            <a:r>
              <a:rPr lang="en-US" sz="2000" dirty="0"/>
              <a:t>Assessing the merit of potential projects is the second major activity in the project identification and selection phase. As with project identification, classifying and ranking projects can be performed by top managers, a steering committee, business units, or the IS development group. The criteria used to assign the merit of a given project can vary based on the size of the organization.</a:t>
            </a:r>
          </a:p>
          <a:p>
            <a:pPr marL="82296" indent="0">
              <a:buNone/>
            </a:pPr>
            <a:r>
              <a:rPr lang="en-US" sz="2000" dirty="0"/>
              <a:t>As with project identification, the criteria used to evaluate projects will vary by organization. If, for example, an organization uses a steering committee, it may choose to meet monthly or quarterly to review projects and use a wide variety of evaluation criteria. At these meetings, new project requests are reviewed relative to projects already identified, and ongoing projects are monitored. The relative ratings of projects are used to guide the final activity of this identification process—project selection.</a:t>
            </a:r>
          </a:p>
        </p:txBody>
      </p:sp>
    </p:spTree>
    <p:extLst>
      <p:ext uri="{BB962C8B-B14F-4D97-AF65-F5344CB8AC3E}">
        <p14:creationId xmlns:p14="http://schemas.microsoft.com/office/powerpoint/2010/main" val="98759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6608-D4BA-4131-A73F-8FB218149C4B}"/>
              </a:ext>
            </a:extLst>
          </p:cNvPr>
          <p:cNvSpPr>
            <a:spLocks noGrp="1"/>
          </p:cNvSpPr>
          <p:nvPr>
            <p:ph type="title"/>
          </p:nvPr>
        </p:nvSpPr>
        <p:spPr>
          <a:xfrm>
            <a:off x="1435608" y="0"/>
            <a:ext cx="7498080" cy="609600"/>
          </a:xfrm>
        </p:spPr>
        <p:txBody>
          <a:bodyPr>
            <a:normAutofit/>
          </a:bodyPr>
          <a:lstStyle/>
          <a:p>
            <a:r>
              <a:rPr lang="en-US" sz="2800" b="1" dirty="0">
                <a:effectLst/>
              </a:rPr>
              <a:t>3. Selecting IS development projects.</a:t>
            </a:r>
            <a:endParaRPr lang="en-US" sz="2800" dirty="0"/>
          </a:p>
        </p:txBody>
      </p:sp>
      <p:sp>
        <p:nvSpPr>
          <p:cNvPr id="3" name="Content Placeholder 2">
            <a:extLst>
              <a:ext uri="{FF2B5EF4-FFF2-40B4-BE49-F238E27FC236}">
                <a16:creationId xmlns:a16="http://schemas.microsoft.com/office/drawing/2014/main" id="{618B2392-341C-4EC1-9914-E45E98D8B86E}"/>
              </a:ext>
            </a:extLst>
          </p:cNvPr>
          <p:cNvSpPr>
            <a:spLocks noGrp="1"/>
          </p:cNvSpPr>
          <p:nvPr>
            <p:ph idx="1"/>
          </p:nvPr>
        </p:nvSpPr>
        <p:spPr>
          <a:xfrm>
            <a:off x="1435608" y="627184"/>
            <a:ext cx="7498080" cy="6078415"/>
          </a:xfrm>
        </p:spPr>
        <p:txBody>
          <a:bodyPr>
            <a:normAutofit/>
          </a:bodyPr>
          <a:lstStyle/>
          <a:p>
            <a:pPr marL="82296" indent="0">
              <a:buNone/>
            </a:pPr>
            <a:r>
              <a:rPr lang="en-US" sz="2000" dirty="0"/>
              <a:t>The selection of projects is the final activity in the project identification and selection phase. The short- and long-term projects most likely to achieve business objectives are considered. As business conditions change over time, the relative importance of any single project may substantially change. Thus, the identification and selection of projects is an important and ongoing activity.</a:t>
            </a:r>
          </a:p>
          <a:p>
            <a:pPr marL="82296" indent="0">
              <a:buNone/>
            </a:pPr>
            <a:r>
              <a:rPr lang="en-US" dirty="0"/>
              <a:t>Numerous factors must be considered when selecting a project</a:t>
            </a:r>
          </a:p>
          <a:p>
            <a:r>
              <a:rPr lang="en-US" sz="2000" dirty="0"/>
              <a:t>Perceived needs of the organization</a:t>
            </a:r>
          </a:p>
          <a:p>
            <a:r>
              <a:rPr lang="en-US" sz="2000" dirty="0"/>
              <a:t>Existing systems and ongoing projects</a:t>
            </a:r>
          </a:p>
          <a:p>
            <a:r>
              <a:rPr lang="en-US" sz="2000" dirty="0"/>
              <a:t>Resource availability</a:t>
            </a:r>
          </a:p>
          <a:p>
            <a:r>
              <a:rPr lang="en-US" sz="2000" dirty="0"/>
              <a:t>Evaluation criteria</a:t>
            </a:r>
          </a:p>
          <a:p>
            <a:r>
              <a:rPr lang="en-US" sz="2000" dirty="0"/>
              <a:t>Current business conditions</a:t>
            </a:r>
          </a:p>
          <a:p>
            <a:r>
              <a:rPr lang="en-US" sz="2000" dirty="0"/>
              <a:t>Perspectives of the decision makers</a:t>
            </a:r>
          </a:p>
          <a:p>
            <a:pPr marL="82296" indent="0">
              <a:buNone/>
            </a:pPr>
            <a:endParaRPr lang="en-US" sz="2000" dirty="0"/>
          </a:p>
        </p:txBody>
      </p:sp>
    </p:spTree>
    <p:extLst>
      <p:ext uri="{BB962C8B-B14F-4D97-AF65-F5344CB8AC3E}">
        <p14:creationId xmlns:p14="http://schemas.microsoft.com/office/powerpoint/2010/main" val="147034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C90E-8954-4443-A319-865C5341FD7A}"/>
              </a:ext>
            </a:extLst>
          </p:cNvPr>
          <p:cNvSpPr>
            <a:spLocks noGrp="1"/>
          </p:cNvSpPr>
          <p:nvPr>
            <p:ph type="title"/>
          </p:nvPr>
        </p:nvSpPr>
        <p:spPr>
          <a:xfrm>
            <a:off x="1435608" y="0"/>
            <a:ext cx="7498080" cy="5334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B15D9616-A29C-446E-8550-D94473750ACD}"/>
              </a:ext>
            </a:extLst>
          </p:cNvPr>
          <p:cNvSpPr>
            <a:spLocks noGrp="1"/>
          </p:cNvSpPr>
          <p:nvPr>
            <p:ph idx="1"/>
          </p:nvPr>
        </p:nvSpPr>
        <p:spPr>
          <a:xfrm>
            <a:off x="1435608" y="609600"/>
            <a:ext cx="7498080" cy="6096000"/>
          </a:xfrm>
        </p:spPr>
        <p:txBody>
          <a:bodyPr>
            <a:normAutofit/>
          </a:bodyPr>
          <a:lstStyle/>
          <a:p>
            <a:pPr marL="82296" indent="0">
              <a:buNone/>
            </a:pPr>
            <a:r>
              <a:rPr lang="en-US" sz="2000" dirty="0"/>
              <a:t>This decision-making process can lead to numerous outcomes. Of course, projects can be accepted or rejected. Acceptance of a project usually means that funding to conduct the next SDLC activity has been approved.</a:t>
            </a:r>
          </a:p>
          <a:p>
            <a:pPr marL="82296" indent="0">
              <a:buNone/>
            </a:pPr>
            <a:r>
              <a:rPr lang="en-US" sz="2200" dirty="0"/>
              <a:t>Rejection means that the project will no longer be considered for development. However, projects may also be conditionally accepted; projects may be accepted pending the approval or availability of needed resources or the demonstration that a particularly difficult aspect of the system can be developed. Projects may also be returned to the original requesters who are told to develop or purchase the requested system themselves. Finally, the requesters of a project may be asked to modify and resubmit their request after making suggested changes or clarifications.</a:t>
            </a:r>
          </a:p>
          <a:p>
            <a:pPr marL="82296" indent="0">
              <a:buNone/>
            </a:pPr>
            <a:endParaRPr lang="en-US" sz="2200" dirty="0"/>
          </a:p>
        </p:txBody>
      </p:sp>
    </p:spTree>
    <p:extLst>
      <p:ext uri="{BB962C8B-B14F-4D97-AF65-F5344CB8AC3E}">
        <p14:creationId xmlns:p14="http://schemas.microsoft.com/office/powerpoint/2010/main" val="132650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9035-9A46-4EDA-AEB0-61EC6AD8FE28}"/>
              </a:ext>
            </a:extLst>
          </p:cNvPr>
          <p:cNvSpPr>
            <a:spLocks noGrp="1"/>
          </p:cNvSpPr>
          <p:nvPr>
            <p:ph type="title"/>
          </p:nvPr>
        </p:nvSpPr>
        <p:spPr>
          <a:xfrm>
            <a:off x="1435608" y="0"/>
            <a:ext cx="7498080" cy="609600"/>
          </a:xfrm>
        </p:spPr>
        <p:txBody>
          <a:bodyPr>
            <a:normAutofit fontScale="90000"/>
          </a:bodyPr>
          <a:lstStyle/>
          <a:p>
            <a:r>
              <a:rPr lang="en-US" b="1" dirty="0">
                <a:effectLst/>
              </a:rPr>
              <a:t>Deliverables and Outcomes</a:t>
            </a:r>
            <a:endParaRPr lang="en-US" dirty="0"/>
          </a:p>
        </p:txBody>
      </p:sp>
      <p:sp>
        <p:nvSpPr>
          <p:cNvPr id="3" name="Content Placeholder 2">
            <a:extLst>
              <a:ext uri="{FF2B5EF4-FFF2-40B4-BE49-F238E27FC236}">
                <a16:creationId xmlns:a16="http://schemas.microsoft.com/office/drawing/2014/main" id="{F88239CD-CFCB-4012-8B7F-BD5D7B870A2F}"/>
              </a:ext>
            </a:extLst>
          </p:cNvPr>
          <p:cNvSpPr>
            <a:spLocks noGrp="1"/>
          </p:cNvSpPr>
          <p:nvPr>
            <p:ph idx="1"/>
          </p:nvPr>
        </p:nvSpPr>
        <p:spPr>
          <a:xfrm>
            <a:off x="1435608" y="674076"/>
            <a:ext cx="7498080" cy="6031523"/>
          </a:xfrm>
        </p:spPr>
        <p:txBody>
          <a:bodyPr>
            <a:normAutofit/>
          </a:bodyPr>
          <a:lstStyle/>
          <a:p>
            <a:pPr marL="82296" indent="0">
              <a:buNone/>
            </a:pPr>
            <a:r>
              <a:rPr lang="en-US" sz="2000" dirty="0"/>
              <a:t>The primary deliverable, or end product, from the project identification and selection phase is a schedule of specific IS development projects. These projects come from both top-down and bottom-up sources, and once selected they move into the second activity within this SDLC phase—project initiation and planning.</a:t>
            </a:r>
          </a:p>
          <a:p>
            <a:pPr marL="82296" indent="0">
              <a:buNone/>
            </a:pPr>
            <a:r>
              <a:rPr lang="en-US" sz="2000" dirty="0"/>
              <a:t>The top-down approach to management is when company-wide decisions are made solely by leadership at the top, while the bottom-up approach gives all teams a voice in these types of decisions.</a:t>
            </a:r>
          </a:p>
          <a:p>
            <a:pPr marL="82296" indent="0">
              <a:buNone/>
            </a:pPr>
            <a:endParaRPr lang="en-US" sz="2000" dirty="0"/>
          </a:p>
        </p:txBody>
      </p:sp>
      <p:pic>
        <p:nvPicPr>
          <p:cNvPr id="4" name="Picture 3">
            <a:extLst>
              <a:ext uri="{FF2B5EF4-FFF2-40B4-BE49-F238E27FC236}">
                <a16:creationId xmlns:a16="http://schemas.microsoft.com/office/drawing/2014/main" id="{D512032E-D2FF-4801-B261-88C7F03E147E}"/>
              </a:ext>
            </a:extLst>
          </p:cNvPr>
          <p:cNvPicPr/>
          <p:nvPr/>
        </p:nvPicPr>
        <p:blipFill rotWithShape="1">
          <a:blip r:embed="rId2"/>
          <a:srcRect l="42948" t="33333" r="23238" b="25641"/>
          <a:stretch/>
        </p:blipFill>
        <p:spPr bwMode="auto">
          <a:xfrm>
            <a:off x="1752600" y="3276600"/>
            <a:ext cx="6629400" cy="327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590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EB61-D51F-4302-A7AD-D33E8264B1BE}"/>
              </a:ext>
            </a:extLst>
          </p:cNvPr>
          <p:cNvSpPr>
            <a:spLocks noGrp="1"/>
          </p:cNvSpPr>
          <p:nvPr>
            <p:ph type="title"/>
          </p:nvPr>
        </p:nvSpPr>
        <p:spPr>
          <a:xfrm>
            <a:off x="1441470" y="-12577"/>
            <a:ext cx="7498080" cy="393577"/>
          </a:xfrm>
        </p:spPr>
        <p:txBody>
          <a:bodyPr>
            <a:normAutofit fontScale="90000"/>
          </a:bodyPr>
          <a:lstStyle/>
          <a:p>
            <a:r>
              <a:rPr lang="en-US" dirty="0"/>
              <a:t>Cont…</a:t>
            </a:r>
          </a:p>
        </p:txBody>
      </p:sp>
      <p:pic>
        <p:nvPicPr>
          <p:cNvPr id="4" name="Content Placeholder 3">
            <a:extLst>
              <a:ext uri="{FF2B5EF4-FFF2-40B4-BE49-F238E27FC236}">
                <a16:creationId xmlns:a16="http://schemas.microsoft.com/office/drawing/2014/main" id="{5B2AC22A-B98D-4F42-AAD3-3FE62343FCDB}"/>
              </a:ext>
            </a:extLst>
          </p:cNvPr>
          <p:cNvPicPr>
            <a:picLocks noGrp="1"/>
          </p:cNvPicPr>
          <p:nvPr>
            <p:ph idx="1"/>
          </p:nvPr>
        </p:nvPicPr>
        <p:blipFill rotWithShape="1">
          <a:blip r:embed="rId2"/>
          <a:srcRect l="42628" t="37436" r="23397" b="22307"/>
          <a:stretch/>
        </p:blipFill>
        <p:spPr bwMode="auto">
          <a:xfrm>
            <a:off x="1447332" y="685800"/>
            <a:ext cx="7315668" cy="586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910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800" b="1" dirty="0"/>
              <a:t>INFORMATION SYSTEMS PLANNING</a:t>
            </a:r>
            <a:endParaRPr lang="en-US" sz="3200" b="1" dirty="0"/>
          </a:p>
        </p:txBody>
      </p:sp>
      <p:sp>
        <p:nvSpPr>
          <p:cNvPr id="3" name="Content Placeholder 2"/>
          <p:cNvSpPr>
            <a:spLocks noGrp="1"/>
          </p:cNvSpPr>
          <p:nvPr>
            <p:ph idx="1"/>
          </p:nvPr>
        </p:nvSpPr>
        <p:spPr>
          <a:xfrm>
            <a:off x="1435608" y="1295400"/>
            <a:ext cx="7498080" cy="4953000"/>
          </a:xfrm>
        </p:spPr>
        <p:txBody>
          <a:bodyPr>
            <a:normAutofit/>
          </a:bodyPr>
          <a:lstStyle/>
          <a:p>
            <a:pPr lvl="0"/>
            <a:r>
              <a:rPr lang="en-US" sz="2000" dirty="0"/>
              <a:t>Information systems planning</a:t>
            </a:r>
          </a:p>
          <a:p>
            <a:pPr marL="82296" lvl="0" indent="0">
              <a:buNone/>
            </a:pPr>
            <a:r>
              <a:rPr lang="en-US" sz="2000" dirty="0"/>
              <a:t>Information systems planning (ISP) is </a:t>
            </a:r>
            <a:r>
              <a:rPr lang="en-US" sz="2000" b="1" dirty="0"/>
              <a:t>a process of defining objectives for organizational computing and identifying suitable potential information technology (IT) applicable to the company</a:t>
            </a:r>
            <a:r>
              <a:rPr lang="en-US" sz="2000" dirty="0"/>
              <a:t>.</a:t>
            </a:r>
          </a:p>
          <a:p>
            <a:r>
              <a:rPr lang="en-US" sz="2000" dirty="0"/>
              <a:t>One has to plan the </a:t>
            </a:r>
            <a:r>
              <a:rPr lang="en-US" sz="2000" dirty="0">
                <a:hlinkClick r:id="rId2"/>
              </a:rPr>
              <a:t>information</a:t>
            </a:r>
            <a:r>
              <a:rPr lang="en-US" sz="2000" dirty="0"/>
              <a:t> which the management </a:t>
            </a:r>
            <a:r>
              <a:rPr lang="en-US" sz="2000" dirty="0">
                <a:hlinkClick r:id="rId2"/>
              </a:rPr>
              <a:t>information</a:t>
            </a:r>
            <a:r>
              <a:rPr lang="en-US" sz="2000" dirty="0"/>
              <a:t> system will churn out for the different levels of management. The report structures, information flow, storage, information capture and its strategy, network, applications and security are all planned and designed before the system is created.</a:t>
            </a:r>
          </a:p>
          <a:p>
            <a:r>
              <a:rPr lang="en-US" sz="2000" dirty="0"/>
              <a:t>Normally, the stages of MIS development conform to a stage-wise development approach, with planning of the system being the first activity followed by analysis and design which in turn is followed by coding, testing and implementation. </a:t>
            </a:r>
          </a:p>
          <a:p>
            <a:pPr marL="82296" lvl="0" indent="0">
              <a:buNone/>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4164</TotalTime>
  <Words>2732</Words>
  <Application>Microsoft Office PowerPoint</Application>
  <PresentationFormat>On-screen Show (4:3)</PresentationFormat>
  <Paragraphs>195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Gill Sans MT</vt:lpstr>
      <vt:lpstr>Verdana</vt:lpstr>
      <vt:lpstr>Wingdings 2</vt:lpstr>
      <vt:lpstr>Solstice</vt:lpstr>
      <vt:lpstr>MODULE 5</vt:lpstr>
      <vt:lpstr>Identifying and selecting Information System (IS) development projects</vt:lpstr>
      <vt:lpstr>Cont…</vt:lpstr>
      <vt:lpstr>2. Classifying and ranking IS development projects.</vt:lpstr>
      <vt:lpstr>3. Selecting IS development projects.</vt:lpstr>
      <vt:lpstr>Cont…</vt:lpstr>
      <vt:lpstr>Deliverables and Outcomes</vt:lpstr>
      <vt:lpstr>Cont…</vt:lpstr>
      <vt:lpstr>INFORMATION SYSTEMS PLANNING</vt:lpstr>
      <vt:lpstr>Cont…</vt:lpstr>
      <vt:lpstr>Cont…</vt:lpstr>
      <vt:lpstr>Cont…</vt:lpstr>
      <vt:lpstr>Cont…</vt:lpstr>
      <vt:lpstr>Cont…</vt:lpstr>
      <vt:lpstr>INITIATING AND PLANNING IS PROJECTS</vt:lpstr>
      <vt:lpstr>Cont…</vt:lpstr>
      <vt:lpstr>Cont…</vt:lpstr>
      <vt:lpstr>Cont…</vt:lpstr>
      <vt:lpstr>Cont…</vt:lpstr>
      <vt:lpstr>Cont…</vt:lpstr>
      <vt:lpstr>Cont…</vt:lpstr>
      <vt:lpstr>FEASIBILITY ASSESSMENT</vt:lpstr>
      <vt:lpstr>2. Technical feasibility </vt:lpstr>
      <vt:lpstr>Cont…</vt:lpstr>
      <vt:lpstr>6 steps for conducting a feasibility study </vt:lpstr>
      <vt:lpstr>4. Consider technical and operational feasibility </vt:lpstr>
      <vt:lpstr>Building and reviewing project baseline plan </vt:lpstr>
      <vt:lpstr>Cont…</vt:lpstr>
      <vt:lpstr>Problems caused by not having a project baseline </vt:lpstr>
      <vt:lpstr>DETERMINING SYSTEM REQUIREMENTS</vt:lpstr>
      <vt:lpstr>Traditional methods and analyzing procedures </vt:lpstr>
      <vt:lpstr>Cont…</vt:lpstr>
      <vt:lpstr>Modern methods:</vt:lpstr>
      <vt:lpstr>PROCESS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Destiny</cp:lastModifiedBy>
  <cp:revision>268</cp:revision>
  <dcterms:created xsi:type="dcterms:W3CDTF">2019-03-01T09:14:33Z</dcterms:created>
  <dcterms:modified xsi:type="dcterms:W3CDTF">2022-06-09T12:59:22Z</dcterms:modified>
</cp:coreProperties>
</file>