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14"/>
  </p:notesMasterIdLst>
  <p:sldIdLst>
    <p:sldId id="256" r:id="rId3"/>
    <p:sldId id="261" r:id="rId4"/>
    <p:sldId id="257" r:id="rId5"/>
    <p:sldId id="262" r:id="rId6"/>
    <p:sldId id="263" r:id="rId7"/>
    <p:sldId id="264" r:id="rId8"/>
    <p:sldId id="258" r:id="rId9"/>
    <p:sldId id="265" r:id="rId10"/>
    <p:sldId id="259" r:id="rId11"/>
    <p:sldId id="266" r:id="rId12"/>
    <p:sldId id="260" r:id="rId1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72374B-88B6-4D68-A3C0-0CD1C23A1E4B}">
          <p14:sldIdLst>
            <p14:sldId id="256"/>
            <p14:sldId id="261"/>
            <p14:sldId id="257"/>
            <p14:sldId id="262"/>
            <p14:sldId id="263"/>
            <p14:sldId id="264"/>
            <p14:sldId id="258"/>
            <p14:sldId id="265"/>
            <p14:sldId id="259"/>
            <p14:sldId id="266"/>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76" autoAdjust="0"/>
    <p:restoredTop sz="94660"/>
  </p:normalViewPr>
  <p:slideViewPr>
    <p:cSldViewPr>
      <p:cViewPr varScale="1">
        <p:scale>
          <a:sx n="54" d="100"/>
          <a:sy n="54" d="100"/>
        </p:scale>
        <p:origin x="82" y="3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E00206-401C-42D4-8BB6-CC1ACD81F449}" type="datetimeFigureOut">
              <a:rPr lang="ro-RO" smtClean="0"/>
              <a:t>11.08.2015</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FED85-862A-43FD-AE94-638150EF54DF}" type="slidenum">
              <a:rPr lang="ro-RO" smtClean="0"/>
              <a:t>‹#›</a:t>
            </a:fld>
            <a:endParaRPr lang="ro-RO"/>
          </a:p>
        </p:txBody>
      </p:sp>
    </p:spTree>
    <p:extLst>
      <p:ext uri="{BB962C8B-B14F-4D97-AF65-F5344CB8AC3E}">
        <p14:creationId xmlns:p14="http://schemas.microsoft.com/office/powerpoint/2010/main" val="98971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22DF2F3-EE40-49F4-A0C0-01BA7E4F1266}" type="datetimeFigureOut">
              <a:rPr lang="ro-RO" smtClean="0"/>
              <a:t>11.08.2015</a:t>
            </a:fld>
            <a:endParaRPr lang="ro-RO"/>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o-RO"/>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EE43C4-E514-4B51-81D8-6A60D3D6D200}"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t>‹#›</a:t>
            </a:fld>
            <a:endParaRPr lang="ro-R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22DF2F3-EE40-49F4-A0C0-01BA7E4F1266}" type="datetimeFigureOut">
              <a:rPr lang="ro-RO" smtClean="0"/>
              <a:pPr/>
              <a:t>11.08.2015</a:t>
            </a:fld>
            <a:endParaRPr lang="ro-RO"/>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o-RO">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EE43C4-E514-4B51-81D8-6A60D3D6D200}" type="slidenum">
              <a:rPr lang="ro-RO" smtClean="0"/>
              <a:pPr/>
              <a:t>‹#›</a:t>
            </a:fld>
            <a:endParaRPr lang="ro-RO"/>
          </a:p>
        </p:txBody>
      </p:sp>
    </p:spTree>
    <p:extLst>
      <p:ext uri="{BB962C8B-B14F-4D97-AF65-F5344CB8AC3E}">
        <p14:creationId xmlns:p14="http://schemas.microsoft.com/office/powerpoint/2010/main" val="326402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5" name="Footer Placeholder 4"/>
          <p:cNvSpPr>
            <a:spLocks noGrp="1"/>
          </p:cNvSpPr>
          <p:nvPr>
            <p:ph type="ftr" sz="quarter" idx="11"/>
          </p:nvPr>
        </p:nvSpPr>
        <p:spPr/>
        <p:txBody>
          <a:bodyPr/>
          <a:lstStyle>
            <a:extLst/>
          </a:lstStyle>
          <a:p>
            <a:endParaRPr lang="ro-RO">
              <a:solidFill>
                <a:prstClr val="black"/>
              </a:solidFill>
            </a:endParaRPr>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solidFill>
                  <a:prstClr val="black"/>
                </a:solidFill>
              </a:rPr>
              <a:pPr/>
              <a:t>‹#›</a:t>
            </a:fld>
            <a:endParaRPr lang="ro-RO">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25951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solidFill>
                  <a:prstClr val="white"/>
                </a:solidFill>
              </a:rPr>
              <a:pPr/>
              <a:t>11.08.2015</a:t>
            </a:fld>
            <a:endParaRPr lang="ro-RO">
              <a:solidFill>
                <a:prstClr val="white"/>
              </a:solidFill>
            </a:endParaRPr>
          </a:p>
        </p:txBody>
      </p:sp>
      <p:sp>
        <p:nvSpPr>
          <p:cNvPr id="5" name="Footer Placeholder 4"/>
          <p:cNvSpPr>
            <a:spLocks noGrp="1"/>
          </p:cNvSpPr>
          <p:nvPr>
            <p:ph type="ftr" sz="quarter" idx="11"/>
          </p:nvPr>
        </p:nvSpPr>
        <p:spPr/>
        <p:txBody>
          <a:bodyPr/>
          <a:lstStyle>
            <a:extLst/>
          </a:lstStyle>
          <a:p>
            <a:endParaRPr lang="ro-RO">
              <a:solidFill>
                <a:prstClr val="white"/>
              </a:solidFill>
            </a:endParaRPr>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solidFill>
                  <a:prstClr val="white"/>
                </a:solidFill>
              </a:rPr>
              <a:pPr/>
              <a:t>‹#›</a:t>
            </a:fld>
            <a:endParaRPr lang="ro-RO">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Tree>
    <p:extLst>
      <p:ext uri="{BB962C8B-B14F-4D97-AF65-F5344CB8AC3E}">
        <p14:creationId xmlns:p14="http://schemas.microsoft.com/office/powerpoint/2010/main" val="80164991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2DF2F3-EE40-49F4-A0C0-01BA7E4F1266}" type="datetimeFigureOut">
              <a:rPr lang="ro-RO" smtClean="0">
                <a:solidFill>
                  <a:prstClr val="white"/>
                </a:solidFill>
              </a:rPr>
              <a:pPr/>
              <a:t>11.08.2015</a:t>
            </a:fld>
            <a:endParaRPr lang="ro-RO">
              <a:solidFill>
                <a:prstClr val="white"/>
              </a:solidFill>
            </a:endParaRPr>
          </a:p>
        </p:txBody>
      </p:sp>
      <p:sp>
        <p:nvSpPr>
          <p:cNvPr id="6" name="Footer Placeholder 5"/>
          <p:cNvSpPr>
            <a:spLocks noGrp="1"/>
          </p:cNvSpPr>
          <p:nvPr>
            <p:ph type="ftr" sz="quarter" idx="11"/>
          </p:nvPr>
        </p:nvSpPr>
        <p:spPr/>
        <p:txBody>
          <a:bodyPr/>
          <a:lstStyle>
            <a:extLst/>
          </a:lstStyle>
          <a:p>
            <a:endParaRPr lang="ro-RO">
              <a:solidFill>
                <a:prstClr val="white"/>
              </a:solidFill>
            </a:endParaRPr>
          </a:p>
        </p:txBody>
      </p:sp>
      <p:sp>
        <p:nvSpPr>
          <p:cNvPr id="7" name="Slide Number Placeholder 6"/>
          <p:cNvSpPr>
            <a:spLocks noGrp="1"/>
          </p:cNvSpPr>
          <p:nvPr>
            <p:ph type="sldNum" sz="quarter" idx="12"/>
          </p:nvPr>
        </p:nvSpPr>
        <p:spPr/>
        <p:txBody>
          <a:bodyPr/>
          <a:lstStyle>
            <a:extLst/>
          </a:lstStyle>
          <a:p>
            <a:fld id="{01EE43C4-E514-4B51-81D8-6A60D3D6D200}" type="slidenum">
              <a:rPr lang="ro-RO" smtClean="0">
                <a:solidFill>
                  <a:prstClr val="white"/>
                </a:solidFill>
              </a:rPr>
              <a:pPr/>
              <a:t>‹#›</a:t>
            </a:fld>
            <a:endParaRPr lang="ro-RO">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26294500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8" name="Footer Placeholder 7"/>
          <p:cNvSpPr>
            <a:spLocks noGrp="1"/>
          </p:cNvSpPr>
          <p:nvPr>
            <p:ph type="ftr" sz="quarter" idx="11"/>
          </p:nvPr>
        </p:nvSpPr>
        <p:spPr/>
        <p:txBody>
          <a:bodyPr/>
          <a:lstStyle>
            <a:extLst/>
          </a:lstStyle>
          <a:p>
            <a:endParaRPr lang="ro-RO">
              <a:solidFill>
                <a:prstClr val="black"/>
              </a:solidFill>
            </a:endParaRPr>
          </a:p>
        </p:txBody>
      </p:sp>
      <p:sp>
        <p:nvSpPr>
          <p:cNvPr id="9" name="Slide Number Placeholder 8"/>
          <p:cNvSpPr>
            <a:spLocks noGrp="1"/>
          </p:cNvSpPr>
          <p:nvPr>
            <p:ph type="sldNum" sz="quarter" idx="12"/>
          </p:nvPr>
        </p:nvSpPr>
        <p:spPr/>
        <p:txBody>
          <a:bodyPr/>
          <a:lstStyle>
            <a:extLst/>
          </a:lstStyle>
          <a:p>
            <a:fld id="{01EE43C4-E514-4B51-81D8-6A60D3D6D200}" type="slidenum">
              <a:rPr lang="ro-RO" smtClean="0">
                <a:solidFill>
                  <a:prstClr val="black"/>
                </a:solidFill>
              </a:rPr>
              <a:pPr/>
              <a:t>‹#›</a:t>
            </a:fld>
            <a:endParaRPr lang="ro-RO">
              <a:solidFill>
                <a:prstClr val="black"/>
              </a:solidFill>
            </a:endParaRPr>
          </a:p>
        </p:txBody>
      </p:sp>
    </p:spTree>
    <p:extLst>
      <p:ext uri="{BB962C8B-B14F-4D97-AF65-F5344CB8AC3E}">
        <p14:creationId xmlns:p14="http://schemas.microsoft.com/office/powerpoint/2010/main" val="262293006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22DF2F3-EE40-49F4-A0C0-01BA7E4F1266}" type="datetimeFigureOut">
              <a:rPr lang="ro-RO" smtClean="0">
                <a:solidFill>
                  <a:prstClr val="white"/>
                </a:solidFill>
              </a:rPr>
              <a:pPr/>
              <a:t>11.08.2015</a:t>
            </a:fld>
            <a:endParaRPr lang="ro-RO">
              <a:solidFill>
                <a:prstClr val="white"/>
              </a:solidFill>
            </a:endParaRPr>
          </a:p>
        </p:txBody>
      </p:sp>
      <p:sp>
        <p:nvSpPr>
          <p:cNvPr id="4" name="Footer Placeholder 3"/>
          <p:cNvSpPr>
            <a:spLocks noGrp="1"/>
          </p:cNvSpPr>
          <p:nvPr>
            <p:ph type="ftr" sz="quarter" idx="11"/>
          </p:nvPr>
        </p:nvSpPr>
        <p:spPr/>
        <p:txBody>
          <a:bodyPr/>
          <a:lstStyle>
            <a:extLst/>
          </a:lstStyle>
          <a:p>
            <a:endParaRPr lang="ro-RO">
              <a:solidFill>
                <a:prstClr val="white"/>
              </a:solidFill>
            </a:endParaRPr>
          </a:p>
        </p:txBody>
      </p:sp>
      <p:sp>
        <p:nvSpPr>
          <p:cNvPr id="5" name="Slide Number Placeholder 4"/>
          <p:cNvSpPr>
            <a:spLocks noGrp="1"/>
          </p:cNvSpPr>
          <p:nvPr>
            <p:ph type="sldNum" sz="quarter" idx="12"/>
          </p:nvPr>
        </p:nvSpPr>
        <p:spPr/>
        <p:txBody>
          <a:bodyPr/>
          <a:lstStyle>
            <a:extLst/>
          </a:lstStyle>
          <a:p>
            <a:fld id="{01EE43C4-E514-4B51-81D8-6A60D3D6D200}" type="slidenum">
              <a:rPr lang="ro-RO" smtClean="0">
                <a:solidFill>
                  <a:prstClr val="white"/>
                </a:solidFill>
              </a:rPr>
              <a:pPr/>
              <a:t>‹#›</a:t>
            </a:fld>
            <a:endParaRPr lang="ro-RO">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076460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3" name="Footer Placeholder 2"/>
          <p:cNvSpPr>
            <a:spLocks noGrp="1"/>
          </p:cNvSpPr>
          <p:nvPr>
            <p:ph type="ftr" sz="quarter" idx="11"/>
          </p:nvPr>
        </p:nvSpPr>
        <p:spPr/>
        <p:txBody>
          <a:bodyPr/>
          <a:lstStyle>
            <a:extLst/>
          </a:lstStyle>
          <a:p>
            <a:endParaRPr lang="ro-RO">
              <a:solidFill>
                <a:prstClr val="black"/>
              </a:solidFill>
            </a:endParaRPr>
          </a:p>
        </p:txBody>
      </p:sp>
      <p:sp>
        <p:nvSpPr>
          <p:cNvPr id="4" name="Slide Number Placeholder 3"/>
          <p:cNvSpPr>
            <a:spLocks noGrp="1"/>
          </p:cNvSpPr>
          <p:nvPr>
            <p:ph type="sldNum" sz="quarter" idx="12"/>
          </p:nvPr>
        </p:nvSpPr>
        <p:spPr/>
        <p:txBody>
          <a:bodyPr/>
          <a:lstStyle>
            <a:extLst/>
          </a:lstStyle>
          <a:p>
            <a:fld id="{01EE43C4-E514-4B51-81D8-6A60D3D6D200}" type="slidenum">
              <a:rPr lang="ro-RO" smtClean="0">
                <a:solidFill>
                  <a:prstClr val="black"/>
                </a:solidFill>
              </a:rPr>
              <a:pPr/>
              <a:t>‹#›</a:t>
            </a:fld>
            <a:endParaRPr lang="ro-RO">
              <a:solidFill>
                <a:prstClr val="black"/>
              </a:solidFill>
            </a:endParaRPr>
          </a:p>
        </p:txBody>
      </p:sp>
    </p:spTree>
    <p:extLst>
      <p:ext uri="{BB962C8B-B14F-4D97-AF65-F5344CB8AC3E}">
        <p14:creationId xmlns:p14="http://schemas.microsoft.com/office/powerpoint/2010/main" val="893091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6" name="Footer Placeholder 5"/>
          <p:cNvSpPr>
            <a:spLocks noGrp="1"/>
          </p:cNvSpPr>
          <p:nvPr>
            <p:ph type="ftr" sz="quarter" idx="11"/>
          </p:nvPr>
        </p:nvSpPr>
        <p:spPr/>
        <p:txBody>
          <a:bodyPr/>
          <a:lstStyle>
            <a:extLst/>
          </a:lstStyle>
          <a:p>
            <a:endParaRPr lang="ro-RO">
              <a:solidFill>
                <a:prstClr val="black"/>
              </a:solidFill>
            </a:endParaRPr>
          </a:p>
        </p:txBody>
      </p:sp>
      <p:sp>
        <p:nvSpPr>
          <p:cNvPr id="7" name="Slide Number Placeholder 6"/>
          <p:cNvSpPr>
            <a:spLocks noGrp="1"/>
          </p:cNvSpPr>
          <p:nvPr>
            <p:ph type="sldNum" sz="quarter" idx="12"/>
          </p:nvPr>
        </p:nvSpPr>
        <p:spPr/>
        <p:txBody>
          <a:bodyPr/>
          <a:lstStyle>
            <a:extLst/>
          </a:lstStyle>
          <a:p>
            <a:fld id="{01EE43C4-E514-4B51-81D8-6A60D3D6D200}" type="slidenum">
              <a:rPr lang="ro-RO" smtClean="0">
                <a:solidFill>
                  <a:prstClr val="black"/>
                </a:solidFill>
              </a:rPr>
              <a:pPr/>
              <a:t>‹#›</a:t>
            </a:fld>
            <a:endParaRPr lang="ro-RO">
              <a:solidFill>
                <a:prstClr val="black"/>
              </a:solidFill>
            </a:endParaRPr>
          </a:p>
        </p:txBody>
      </p:sp>
    </p:spTree>
    <p:extLst>
      <p:ext uri="{BB962C8B-B14F-4D97-AF65-F5344CB8AC3E}">
        <p14:creationId xmlns:p14="http://schemas.microsoft.com/office/powerpoint/2010/main" val="339236433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t>‹#›</a:t>
            </a:fld>
            <a:endParaRPr lang="ro-RO"/>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2DF2F3-EE40-49F4-A0C0-01BA7E4F1266}" type="datetimeFigureOut">
              <a:rPr lang="ro-RO" smtClean="0">
                <a:solidFill>
                  <a:prstClr val="white"/>
                </a:solidFill>
              </a:rPr>
              <a:pPr/>
              <a:t>11.08.2015</a:t>
            </a:fld>
            <a:endParaRPr lang="ro-RO">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EE43C4-E514-4B51-81D8-6A60D3D6D200}" type="slidenum">
              <a:rPr lang="ro-RO" smtClean="0">
                <a:solidFill>
                  <a:prstClr val="white"/>
                </a:solidFill>
              </a:rPr>
              <a:pPr/>
              <a:t>‹#›</a:t>
            </a:fld>
            <a:endParaRPr lang="ro-RO">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dirty="0">
              <a:solidFill>
                <a:prstClr val="white"/>
              </a:solidFill>
            </a:endParaRPr>
          </a:p>
        </p:txBody>
      </p:sp>
    </p:spTree>
    <p:extLst>
      <p:ext uri="{BB962C8B-B14F-4D97-AF65-F5344CB8AC3E}">
        <p14:creationId xmlns:p14="http://schemas.microsoft.com/office/powerpoint/2010/main" val="280845840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5" name="Footer Placeholder 4"/>
          <p:cNvSpPr>
            <a:spLocks noGrp="1"/>
          </p:cNvSpPr>
          <p:nvPr>
            <p:ph type="ftr" sz="quarter" idx="11"/>
          </p:nvPr>
        </p:nvSpPr>
        <p:spPr/>
        <p:txBody>
          <a:bodyPr/>
          <a:lstStyle>
            <a:extLst/>
          </a:lstStyle>
          <a:p>
            <a:endParaRPr lang="ro-RO">
              <a:solidFill>
                <a:prstClr val="black"/>
              </a:solidFill>
            </a:endParaRPr>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solidFill>
                  <a:prstClr val="black"/>
                </a:solidFill>
              </a:rPr>
              <a:pPr/>
              <a:t>‹#›</a:t>
            </a:fld>
            <a:endParaRPr lang="ro-RO">
              <a:solidFill>
                <a:prstClr val="black"/>
              </a:solidFill>
            </a:endParaRPr>
          </a:p>
        </p:txBody>
      </p:sp>
    </p:spTree>
    <p:extLst>
      <p:ext uri="{BB962C8B-B14F-4D97-AF65-F5344CB8AC3E}">
        <p14:creationId xmlns:p14="http://schemas.microsoft.com/office/powerpoint/2010/main" val="2210177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5" name="Footer Placeholder 4"/>
          <p:cNvSpPr>
            <a:spLocks noGrp="1"/>
          </p:cNvSpPr>
          <p:nvPr>
            <p:ph type="ftr" sz="quarter" idx="11"/>
          </p:nvPr>
        </p:nvSpPr>
        <p:spPr/>
        <p:txBody>
          <a:bodyPr/>
          <a:lstStyle>
            <a:extLst/>
          </a:lstStyle>
          <a:p>
            <a:endParaRPr lang="ro-RO">
              <a:solidFill>
                <a:prstClr val="black"/>
              </a:solidFill>
            </a:endParaRPr>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solidFill>
                  <a:prstClr val="black"/>
                </a:solidFill>
              </a:rPr>
              <a:pPr/>
              <a:t>‹#›</a:t>
            </a:fld>
            <a:endParaRPr lang="ro-RO">
              <a:solidFill>
                <a:prstClr val="black"/>
              </a:solidFill>
            </a:endParaRPr>
          </a:p>
        </p:txBody>
      </p:sp>
    </p:spTree>
    <p:extLst>
      <p:ext uri="{BB962C8B-B14F-4D97-AF65-F5344CB8AC3E}">
        <p14:creationId xmlns:p14="http://schemas.microsoft.com/office/powerpoint/2010/main" val="205615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01EE43C4-E514-4B51-81D8-6A60D3D6D200}" type="slidenum">
              <a:rPr lang="ro-RO" smtClean="0"/>
              <a:t>‹#›</a:t>
            </a:fld>
            <a:endParaRPr lang="ro-RO"/>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01EE43C4-E514-4B51-81D8-6A60D3D6D200}" type="slidenum">
              <a:rPr lang="ro-RO" smtClean="0"/>
              <a:t>‹#›</a:t>
            </a:fld>
            <a:endParaRPr lang="ro-RO"/>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8" name="Footer Placeholder 7"/>
          <p:cNvSpPr>
            <a:spLocks noGrp="1"/>
          </p:cNvSpPr>
          <p:nvPr>
            <p:ph type="ftr" sz="quarter" idx="11"/>
          </p:nvPr>
        </p:nvSpPr>
        <p:spPr/>
        <p:txBody>
          <a:bodyPr/>
          <a:lstStyle>
            <a:extLst/>
          </a:lstStyle>
          <a:p>
            <a:endParaRPr lang="ro-RO"/>
          </a:p>
        </p:txBody>
      </p:sp>
      <p:sp>
        <p:nvSpPr>
          <p:cNvPr id="9" name="Slide Number Placeholder 8"/>
          <p:cNvSpPr>
            <a:spLocks noGrp="1"/>
          </p:cNvSpPr>
          <p:nvPr>
            <p:ph type="sldNum" sz="quarter" idx="12"/>
          </p:nvPr>
        </p:nvSpPr>
        <p:spPr/>
        <p:txBody>
          <a:bodyPr/>
          <a:lstStyle>
            <a:extLst/>
          </a:lstStyle>
          <a:p>
            <a:fld id="{01EE43C4-E514-4B51-81D8-6A60D3D6D200}"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4" name="Footer Placeholder 3"/>
          <p:cNvSpPr>
            <a:spLocks noGrp="1"/>
          </p:cNvSpPr>
          <p:nvPr>
            <p:ph type="ftr" sz="quarter" idx="11"/>
          </p:nvPr>
        </p:nvSpPr>
        <p:spPr/>
        <p:txBody>
          <a:bodyPr/>
          <a:lstStyle>
            <a:extLst/>
          </a:lstStyle>
          <a:p>
            <a:endParaRPr lang="ro-RO"/>
          </a:p>
        </p:txBody>
      </p:sp>
      <p:sp>
        <p:nvSpPr>
          <p:cNvPr id="5" name="Slide Number Placeholder 4"/>
          <p:cNvSpPr>
            <a:spLocks noGrp="1"/>
          </p:cNvSpPr>
          <p:nvPr>
            <p:ph type="sldNum" sz="quarter" idx="12"/>
          </p:nvPr>
        </p:nvSpPr>
        <p:spPr/>
        <p:txBody>
          <a:bodyPr/>
          <a:lstStyle>
            <a:extLst/>
          </a:lstStyle>
          <a:p>
            <a:fld id="{01EE43C4-E514-4B51-81D8-6A60D3D6D200}" type="slidenum">
              <a:rPr lang="ro-RO" smtClean="0"/>
              <a:t>‹#›</a:t>
            </a:fld>
            <a:endParaRPr lang="ro-RO"/>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2DF2F3-EE40-49F4-A0C0-01BA7E4F1266}" type="datetimeFigureOut">
              <a:rPr lang="ro-RO" smtClean="0"/>
              <a:t>11.08.2015</a:t>
            </a:fld>
            <a:endParaRPr lang="ro-RO"/>
          </a:p>
        </p:txBody>
      </p:sp>
      <p:sp>
        <p:nvSpPr>
          <p:cNvPr id="3" name="Footer Placeholder 2"/>
          <p:cNvSpPr>
            <a:spLocks noGrp="1"/>
          </p:cNvSpPr>
          <p:nvPr>
            <p:ph type="ftr" sz="quarter" idx="11"/>
          </p:nvPr>
        </p:nvSpPr>
        <p:spPr/>
        <p:txBody>
          <a:bodyPr/>
          <a:lstStyle>
            <a:extLst/>
          </a:lstStyle>
          <a:p>
            <a:endParaRPr lang="ro-RO"/>
          </a:p>
        </p:txBody>
      </p:sp>
      <p:sp>
        <p:nvSpPr>
          <p:cNvPr id="4" name="Slide Number Placeholder 3"/>
          <p:cNvSpPr>
            <a:spLocks noGrp="1"/>
          </p:cNvSpPr>
          <p:nvPr>
            <p:ph type="sldNum" sz="quarter" idx="12"/>
          </p:nvPr>
        </p:nvSpPr>
        <p:spPr/>
        <p:txBody>
          <a:bodyPr/>
          <a:lstStyle>
            <a:extLst/>
          </a:lstStyle>
          <a:p>
            <a:fld id="{01EE43C4-E514-4B51-81D8-6A60D3D6D200}"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22DF2F3-EE40-49F4-A0C0-01BA7E4F1266}" type="datetimeFigureOut">
              <a:rPr lang="ro-RO" smtClean="0"/>
              <a:t>11.08.2015</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01EE43C4-E514-4B51-81D8-6A60D3D6D200}"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2DF2F3-EE40-49F4-A0C0-01BA7E4F1266}" type="datetimeFigureOut">
              <a:rPr lang="ro-RO" smtClean="0"/>
              <a:t>11.08.2015</a:t>
            </a:fld>
            <a:endParaRPr lang="ro-RO"/>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EE43C4-E514-4B51-81D8-6A60D3D6D200}" type="slidenum">
              <a:rPr lang="ro-RO" smtClean="0"/>
              <a:t>‹#›</a:t>
            </a:fld>
            <a:endParaRPr lang="ro-RO"/>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2DF2F3-EE40-49F4-A0C0-01BA7E4F1266}" type="datetimeFigureOut">
              <a:rPr lang="ro-RO" smtClean="0"/>
              <a:t>11.08.2015</a:t>
            </a:fld>
            <a:endParaRPr lang="ro-RO"/>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EE43C4-E514-4B51-81D8-6A60D3D6D200}"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dirty="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dirty="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2DF2F3-EE40-49F4-A0C0-01BA7E4F1266}" type="datetimeFigureOut">
              <a:rPr lang="ro-RO" smtClean="0">
                <a:solidFill>
                  <a:prstClr val="black"/>
                </a:solidFill>
              </a:rPr>
              <a:pPr/>
              <a:t>11.08.2015</a:t>
            </a:fld>
            <a:endParaRPr lang="ro-RO">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EE43C4-E514-4B51-81D8-6A60D3D6D200}" type="slidenum">
              <a:rPr lang="ro-RO" smtClean="0">
                <a:solidFill>
                  <a:prstClr val="black"/>
                </a:solidFill>
              </a:rPr>
              <a:pPr/>
              <a:t>‹#›</a:t>
            </a:fld>
            <a:endParaRPr lang="ro-RO">
              <a:solidFill>
                <a:prstClr val="black"/>
              </a:solidFill>
            </a:endParaRPr>
          </a:p>
        </p:txBody>
      </p:sp>
    </p:spTree>
    <p:extLst>
      <p:ext uri="{BB962C8B-B14F-4D97-AF65-F5344CB8AC3E}">
        <p14:creationId xmlns:p14="http://schemas.microsoft.com/office/powerpoint/2010/main" val="125357300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www.evo-med.ro/"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www.fonduri&#8208;ue.ro/"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9592" y="142875"/>
            <a:ext cx="7848327" cy="1512888"/>
            <a:chOff x="589236" y="142875"/>
            <a:chExt cx="7848327" cy="1512888"/>
          </a:xfrm>
        </p:grpSpPr>
        <p:pic>
          <p:nvPicPr>
            <p:cNvPr id="5" name="Picture 2" descr="J:\ANCS\SiglaUE.bmp"/>
            <p:cNvPicPr>
              <a:picLocks noChangeAspect="1" noChangeArrowheads="1"/>
            </p:cNvPicPr>
            <p:nvPr/>
          </p:nvPicPr>
          <p:blipFill>
            <a:blip r:embed="rId2" cstate="print"/>
            <a:srcRect/>
            <a:stretch>
              <a:fillRect/>
            </a:stretch>
          </p:blipFill>
          <p:spPr bwMode="auto">
            <a:xfrm>
              <a:off x="785813" y="357188"/>
              <a:ext cx="1365250" cy="857250"/>
            </a:xfrm>
            <a:prstGeom prst="rect">
              <a:avLst/>
            </a:prstGeom>
            <a:noFill/>
            <a:ln w="9525">
              <a:noFill/>
              <a:miter lim="800000"/>
              <a:headEnd/>
              <a:tailEnd/>
            </a:ln>
          </p:spPr>
        </p:pic>
        <p:pic>
          <p:nvPicPr>
            <p:cNvPr id="6" name="Picture 3" descr="J:\ANCS\SiglaGuvRo.bmp"/>
            <p:cNvPicPr>
              <a:picLocks noChangeAspect="1" noChangeArrowheads="1"/>
            </p:cNvPicPr>
            <p:nvPr/>
          </p:nvPicPr>
          <p:blipFill>
            <a:blip r:embed="rId3" cstate="print"/>
            <a:srcRect/>
            <a:stretch>
              <a:fillRect/>
            </a:stretch>
          </p:blipFill>
          <p:spPr bwMode="auto">
            <a:xfrm>
              <a:off x="4071938" y="285750"/>
              <a:ext cx="1343025" cy="1133475"/>
            </a:xfrm>
            <a:prstGeom prst="rect">
              <a:avLst/>
            </a:prstGeom>
            <a:noFill/>
            <a:ln w="9525">
              <a:noFill/>
              <a:miter lim="800000"/>
              <a:headEnd/>
              <a:tailEnd/>
            </a:ln>
          </p:spPr>
        </p:pic>
        <p:pic>
          <p:nvPicPr>
            <p:cNvPr id="7" name="Picture 4" descr="J:\ANCS\SiglaIns.bmp"/>
            <p:cNvPicPr>
              <a:picLocks noChangeAspect="1" noChangeArrowheads="1"/>
            </p:cNvPicPr>
            <p:nvPr/>
          </p:nvPicPr>
          <p:blipFill>
            <a:blip r:embed="rId4" cstate="print"/>
            <a:srcRect/>
            <a:stretch>
              <a:fillRect/>
            </a:stretch>
          </p:blipFill>
          <p:spPr bwMode="auto">
            <a:xfrm>
              <a:off x="7215188" y="142875"/>
              <a:ext cx="1222375" cy="1428750"/>
            </a:xfrm>
            <a:prstGeom prst="rect">
              <a:avLst/>
            </a:prstGeom>
            <a:noFill/>
            <a:ln w="9525">
              <a:noFill/>
              <a:miter lim="800000"/>
              <a:headEnd/>
              <a:tailEnd/>
            </a:ln>
          </p:spPr>
        </p:pic>
        <p:sp>
          <p:nvSpPr>
            <p:cNvPr id="8" name="TextBox 7"/>
            <p:cNvSpPr txBox="1"/>
            <p:nvPr/>
          </p:nvSpPr>
          <p:spPr>
            <a:xfrm>
              <a:off x="589236" y="1285875"/>
              <a:ext cx="2071688" cy="369888"/>
            </a:xfrm>
            <a:prstGeom prst="rect">
              <a:avLst/>
            </a:prstGeom>
            <a:noFill/>
          </p:spPr>
          <p:txBody>
            <a:bodyPr>
              <a:spAutoFit/>
            </a:bodyPr>
            <a:lstStyle/>
            <a:p>
              <a:pPr>
                <a:defRPr/>
              </a:pPr>
              <a:r>
                <a:rPr lang="en-US" b="1" dirty="0"/>
                <a:t> </a:t>
              </a:r>
              <a:r>
                <a:rPr lang="en-US" sz="1200" b="1" dirty="0">
                  <a:solidFill>
                    <a:schemeClr val="accent4"/>
                  </a:solidFill>
                </a:rPr>
                <a:t>UNIUNEA  EUROPEANA</a:t>
              </a:r>
              <a:endParaRPr lang="en-US" sz="1200" dirty="0">
                <a:solidFill>
                  <a:schemeClr val="accent4"/>
                </a:solidFill>
              </a:endParaRPr>
            </a:p>
          </p:txBody>
        </p:sp>
      </p:grpSp>
      <p:sp>
        <p:nvSpPr>
          <p:cNvPr id="9" name="Title 1"/>
          <p:cNvSpPr>
            <a:spLocks noGrp="1"/>
          </p:cNvSpPr>
          <p:nvPr>
            <p:ph type="ctrTitle"/>
          </p:nvPr>
        </p:nvSpPr>
        <p:spPr>
          <a:xfrm>
            <a:off x="868405" y="1700808"/>
            <a:ext cx="7772400" cy="1959049"/>
          </a:xfrm>
        </p:spPr>
        <p:txBody>
          <a:bodyPr>
            <a:noAutofit/>
          </a:bodyPr>
          <a:lstStyle/>
          <a:p>
            <a:pPr algn="ctr" eaLnBrk="1" fontAlgn="auto" hangingPunct="1">
              <a:spcAft>
                <a:spcPts val="0"/>
              </a:spcAft>
              <a:defRPr/>
            </a:pPr>
            <a:r>
              <a:rPr lang="vi-VN" sz="1800" dirty="0">
                <a:effectLst/>
                <a:latin typeface="Calibri" pitchFamily="34" charset="0"/>
              </a:rPr>
              <a:t>Programul Operaţional Sectorial „Creşterea Competitivităţii Economice</a:t>
            </a:r>
            <a:r>
              <a:rPr lang="vi-VN" sz="1800" dirty="0" smtClean="0">
                <a:effectLst/>
                <a:latin typeface="Calibri" pitchFamily="34" charset="0"/>
              </a:rPr>
              <a:t>”</a:t>
            </a:r>
            <a:r>
              <a:rPr lang="en-US" sz="1800" dirty="0" smtClean="0">
                <a:effectLst/>
                <a:latin typeface="Calibri" pitchFamily="34" charset="0"/>
              </a:rPr>
              <a:t/>
            </a:r>
            <a:br>
              <a:rPr lang="en-US" sz="1800" dirty="0" smtClean="0">
                <a:effectLst/>
                <a:latin typeface="Calibri" pitchFamily="34" charset="0"/>
              </a:rPr>
            </a:br>
            <a:r>
              <a:rPr lang="en-US" sz="1800" dirty="0" smtClean="0">
                <a:effectLst/>
                <a:latin typeface="Calibri" pitchFamily="34" charset="0"/>
              </a:rPr>
              <a:t> Proiect </a:t>
            </a:r>
            <a:r>
              <a:rPr lang="vi-VN" sz="1800" dirty="0" smtClean="0">
                <a:effectLst/>
                <a:latin typeface="Calibri" pitchFamily="34" charset="0"/>
              </a:rPr>
              <a:t>co-finanţat prin Fondul European de Dezvoltare Regională</a:t>
            </a:r>
            <a:br>
              <a:rPr lang="vi-VN" sz="1800" dirty="0" smtClean="0">
                <a:effectLst/>
                <a:latin typeface="Calibri" pitchFamily="34" charset="0"/>
              </a:rPr>
            </a:br>
            <a:r>
              <a:rPr lang="vi-VN" sz="1800" dirty="0" smtClean="0">
                <a:effectLst/>
                <a:latin typeface="Calibri" pitchFamily="34" charset="0"/>
              </a:rPr>
              <a:t>„Investiţii pentru viitorul dumneavoastră” </a:t>
            </a:r>
            <a:r>
              <a:rPr lang="ro-RO" sz="1800" dirty="0" smtClean="0">
                <a:effectLst/>
                <a:latin typeface="Calibri" pitchFamily="34" charset="0"/>
              </a:rPr>
              <a:t/>
            </a:r>
            <a:br>
              <a:rPr lang="ro-RO" sz="1800" dirty="0" smtClean="0">
                <a:effectLst/>
                <a:latin typeface="Calibri" pitchFamily="34" charset="0"/>
              </a:rPr>
            </a:br>
            <a:r>
              <a:rPr lang="ro-RO" sz="1800" dirty="0" smtClean="0">
                <a:effectLst/>
                <a:latin typeface="Calibri" pitchFamily="34" charset="0"/>
              </a:rPr>
              <a:t/>
            </a:r>
            <a:br>
              <a:rPr lang="ro-RO" sz="1800" dirty="0" smtClean="0">
                <a:effectLst/>
                <a:latin typeface="Calibri" pitchFamily="34" charset="0"/>
              </a:rPr>
            </a:br>
            <a:r>
              <a:rPr lang="ro-RO" sz="1800" dirty="0" smtClean="0">
                <a:effectLst/>
                <a:latin typeface="Calibri" pitchFamily="34" charset="0"/>
              </a:rPr>
              <a:t>AXA PRIORITARĂ 2 – COMPETITIVITATE PRIN CDI </a:t>
            </a:r>
            <a:r>
              <a:rPr lang="en-US" sz="1800" dirty="0" smtClean="0">
                <a:effectLst/>
                <a:latin typeface="Calibri" pitchFamily="34" charset="0"/>
              </a:rPr>
              <a:t/>
            </a:r>
            <a:br>
              <a:rPr lang="en-US" sz="1800" dirty="0" smtClean="0">
                <a:effectLst/>
                <a:latin typeface="Calibri" pitchFamily="34" charset="0"/>
              </a:rPr>
            </a:br>
            <a:r>
              <a:rPr lang="vi-VN" sz="1800" dirty="0">
                <a:effectLst/>
                <a:latin typeface="Calibri" pitchFamily="34" charset="0"/>
              </a:rPr>
              <a:t/>
            </a:r>
            <a:br>
              <a:rPr lang="vi-VN" sz="1800" dirty="0">
                <a:effectLst/>
                <a:latin typeface="Calibri" pitchFamily="34" charset="0"/>
              </a:rPr>
            </a:br>
            <a:r>
              <a:rPr lang="ro-RO" sz="1800" dirty="0" smtClean="0">
                <a:effectLst/>
                <a:latin typeface="Calibri" pitchFamily="34" charset="0"/>
              </a:rPr>
              <a:t>Operaţiunea 2.3.3: Promovarea inovarii in cadrul intreprinderilor"</a:t>
            </a:r>
            <a:endParaRPr lang="ro-RO" sz="1800" dirty="0">
              <a:effectLst/>
              <a:latin typeface="Calibri" pitchFamily="34" charset="0"/>
            </a:endParaRPr>
          </a:p>
        </p:txBody>
      </p:sp>
      <p:sp>
        <p:nvSpPr>
          <p:cNvPr id="10" name="TextBox 9"/>
          <p:cNvSpPr txBox="1"/>
          <p:nvPr/>
        </p:nvSpPr>
        <p:spPr>
          <a:xfrm>
            <a:off x="307975" y="3773413"/>
            <a:ext cx="7065169" cy="1338828"/>
          </a:xfrm>
          <a:prstGeom prst="rect">
            <a:avLst/>
          </a:prstGeom>
          <a:noFill/>
        </p:spPr>
        <p:txBody>
          <a:bodyPr wrap="square" rtlCol="0">
            <a:spAutoFit/>
          </a:bodyPr>
          <a:lstStyle/>
          <a:p>
            <a:pPr algn="ctr"/>
            <a:r>
              <a:rPr lang="ro-RO" dirty="0" smtClean="0">
                <a:effectLst>
                  <a:outerShdw blurRad="31750" dist="25400" dir="5400000" algn="tl" rotWithShape="0">
                    <a:srgbClr val="000000">
                      <a:alpha val="25000"/>
                    </a:srgbClr>
                  </a:outerShdw>
                </a:effectLst>
                <a:latin typeface="+mj-lt"/>
                <a:ea typeface="+mj-ea"/>
                <a:cs typeface="+mj-cs"/>
              </a:rPr>
              <a:t>Serviciu integrat de diagnostic multidisciplinar folosind platforme de telemedicina</a:t>
            </a:r>
          </a:p>
          <a:p>
            <a:pPr algn="ctr">
              <a:lnSpc>
                <a:spcPct val="150000"/>
              </a:lnSpc>
            </a:pPr>
            <a:r>
              <a:rPr lang="ro-RO" dirty="0" smtClean="0">
                <a:effectLst>
                  <a:outerShdw blurRad="31750" dist="25400" dir="5400000" algn="tl" rotWithShape="0">
                    <a:srgbClr val="000000">
                      <a:alpha val="25000"/>
                    </a:srgbClr>
                  </a:outerShdw>
                </a:effectLst>
                <a:latin typeface="+mj-lt"/>
                <a:ea typeface="+mj-ea"/>
                <a:cs typeface="+mj-cs"/>
              </a:rPr>
              <a:t>ID 1714 / SMIS-CSNR 47522  </a:t>
            </a:r>
            <a:r>
              <a:rPr lang="ro-RO" dirty="0" smtClean="0">
                <a:effectLst>
                  <a:outerShdw blurRad="31750" dist="25400" dir="5400000" algn="tl" rotWithShape="0">
                    <a:srgbClr val="000000">
                      <a:alpha val="25000"/>
                    </a:srgbClr>
                  </a:outerShdw>
                </a:effectLst>
              </a:rPr>
              <a:t>MultiMED</a:t>
            </a:r>
            <a:endParaRPr lang="ro-RO" dirty="0">
              <a:effectLst>
                <a:outerShdw blurRad="31750" dist="25400" dir="5400000" algn="tl" rotWithShape="0">
                  <a:srgbClr val="000000">
                    <a:alpha val="25000"/>
                  </a:srgbClr>
                </a:outerShdw>
              </a:effectLst>
            </a:endParaRPr>
          </a:p>
          <a:p>
            <a:pPr algn="ctr"/>
            <a:endParaRPr lang="ro-RO" b="1" dirty="0">
              <a:effectLst>
                <a:outerShdw blurRad="31750" dist="25400" dir="5400000" algn="tl" rotWithShape="0">
                  <a:srgbClr val="000000">
                    <a:alpha val="25000"/>
                  </a:srgbClr>
                </a:outerShdw>
              </a:effectLst>
              <a:latin typeface="+mj-lt"/>
              <a:ea typeface="+mj-ea"/>
              <a:cs typeface="+mj-cs"/>
            </a:endParaRPr>
          </a:p>
        </p:txBody>
      </p:sp>
      <p:sp>
        <p:nvSpPr>
          <p:cNvPr id="13" name="AutoShape 4" descr="ftp://ftp.mbtelecom.ro/SIGLA_gnosis_sit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o-RO"/>
          </a:p>
        </p:txBody>
      </p:sp>
      <p:sp>
        <p:nvSpPr>
          <p:cNvPr id="14" name="AutoShape 6" descr="ftp://ftp.mbtelecom.ro/SIGLA_gnosis_sit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o-RO"/>
          </a:p>
        </p:txBody>
      </p:sp>
      <p:pic>
        <p:nvPicPr>
          <p:cNvPr id="1027" name="Picture 3" descr="C:\Users\andrei.neagu.INTRANET\Desktop\evomed sigl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1622" y="4149080"/>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9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a:bodyPr>
          <a:lstStyle/>
          <a:p>
            <a:r>
              <a:rPr lang="ro-RO" sz="1800" dirty="0"/>
              <a:t>Sistemul MultiMED poate fi considerat si o aplicatie de tip umanitar  pentru tarile subdezvoltate unde infrastructura medicala lipseste cu desavarsire, unde nu exista bani pentru constructia de spitale si medicii sunt foarte putini. In astfel de cazuri, MultiMED poate aduce in acele zone, cu minim de investitie financiara si umana, medici specialisti care pot contribui de la distanta la stabilirea diagnosticelor.</a:t>
            </a:r>
          </a:p>
          <a:p>
            <a:endParaRPr lang="ro-RO" sz="2000" dirty="0"/>
          </a:p>
        </p:txBody>
      </p:sp>
      <p:sp>
        <p:nvSpPr>
          <p:cNvPr id="3" name="Title 2"/>
          <p:cNvSpPr>
            <a:spLocks noGrp="1"/>
          </p:cNvSpPr>
          <p:nvPr>
            <p:ph type="title"/>
          </p:nvPr>
        </p:nvSpPr>
        <p:spPr/>
        <p:txBody>
          <a:bodyPr/>
          <a:lstStyle/>
          <a:p>
            <a:r>
              <a:rPr lang="ro-RO" dirty="0" smtClean="0"/>
              <a:t>Potentiali beneficiari</a:t>
            </a:r>
            <a:endParaRPr lang="ro-RO" dirty="0"/>
          </a:p>
        </p:txBody>
      </p:sp>
      <p:pic>
        <p:nvPicPr>
          <p:cNvPr id="5" name="Picture 3" descr="C:\Users\andrei.neagu.INTRANET\Desktop\evomed sig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3445621"/>
            <a:ext cx="2308225" cy="22812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3445621"/>
            <a:ext cx="3971925" cy="228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171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55576" y="142875"/>
            <a:ext cx="7848327" cy="1512888"/>
            <a:chOff x="589236" y="142875"/>
            <a:chExt cx="7848327" cy="1512888"/>
          </a:xfrm>
        </p:grpSpPr>
        <p:pic>
          <p:nvPicPr>
            <p:cNvPr id="5" name="Picture 2" descr="J:\ANCS\SiglaUE.bmp"/>
            <p:cNvPicPr>
              <a:picLocks noChangeAspect="1" noChangeArrowheads="1"/>
            </p:cNvPicPr>
            <p:nvPr/>
          </p:nvPicPr>
          <p:blipFill>
            <a:blip r:embed="rId2" cstate="print"/>
            <a:srcRect/>
            <a:stretch>
              <a:fillRect/>
            </a:stretch>
          </p:blipFill>
          <p:spPr bwMode="auto">
            <a:xfrm>
              <a:off x="785813" y="357188"/>
              <a:ext cx="1365250" cy="857250"/>
            </a:xfrm>
            <a:prstGeom prst="rect">
              <a:avLst/>
            </a:prstGeom>
            <a:noFill/>
            <a:ln w="9525">
              <a:noFill/>
              <a:miter lim="800000"/>
              <a:headEnd/>
              <a:tailEnd/>
            </a:ln>
          </p:spPr>
        </p:pic>
        <p:pic>
          <p:nvPicPr>
            <p:cNvPr id="6" name="Picture 3" descr="J:\ANCS\SiglaGuvRo.bmp"/>
            <p:cNvPicPr>
              <a:picLocks noChangeAspect="1" noChangeArrowheads="1"/>
            </p:cNvPicPr>
            <p:nvPr/>
          </p:nvPicPr>
          <p:blipFill>
            <a:blip r:embed="rId3" cstate="print"/>
            <a:srcRect/>
            <a:stretch>
              <a:fillRect/>
            </a:stretch>
          </p:blipFill>
          <p:spPr bwMode="auto">
            <a:xfrm>
              <a:off x="4071938" y="285750"/>
              <a:ext cx="1343025" cy="1133475"/>
            </a:xfrm>
            <a:prstGeom prst="rect">
              <a:avLst/>
            </a:prstGeom>
            <a:noFill/>
            <a:ln w="9525">
              <a:noFill/>
              <a:miter lim="800000"/>
              <a:headEnd/>
              <a:tailEnd/>
            </a:ln>
          </p:spPr>
        </p:pic>
        <p:pic>
          <p:nvPicPr>
            <p:cNvPr id="7" name="Picture 4" descr="J:\ANCS\SiglaIns.bmp"/>
            <p:cNvPicPr>
              <a:picLocks noChangeAspect="1" noChangeArrowheads="1"/>
            </p:cNvPicPr>
            <p:nvPr/>
          </p:nvPicPr>
          <p:blipFill>
            <a:blip r:embed="rId4" cstate="print"/>
            <a:srcRect/>
            <a:stretch>
              <a:fillRect/>
            </a:stretch>
          </p:blipFill>
          <p:spPr bwMode="auto">
            <a:xfrm>
              <a:off x="7215188" y="142875"/>
              <a:ext cx="1222375" cy="1428750"/>
            </a:xfrm>
            <a:prstGeom prst="rect">
              <a:avLst/>
            </a:prstGeom>
            <a:noFill/>
            <a:ln w="9525">
              <a:noFill/>
              <a:miter lim="800000"/>
              <a:headEnd/>
              <a:tailEnd/>
            </a:ln>
          </p:spPr>
        </p:pic>
        <p:sp>
          <p:nvSpPr>
            <p:cNvPr id="8" name="TextBox 7"/>
            <p:cNvSpPr txBox="1"/>
            <p:nvPr/>
          </p:nvSpPr>
          <p:spPr>
            <a:xfrm>
              <a:off x="589236" y="1285875"/>
              <a:ext cx="2071688" cy="369888"/>
            </a:xfrm>
            <a:prstGeom prst="rect">
              <a:avLst/>
            </a:prstGeom>
            <a:noFill/>
          </p:spPr>
          <p:txBody>
            <a:bodyPr>
              <a:spAutoFit/>
            </a:bodyPr>
            <a:lstStyle/>
            <a:p>
              <a:pPr>
                <a:defRPr/>
              </a:pPr>
              <a:r>
                <a:rPr lang="en-US" b="1" dirty="0"/>
                <a:t> </a:t>
              </a:r>
              <a:r>
                <a:rPr lang="en-US" sz="1200" b="1" dirty="0">
                  <a:solidFill>
                    <a:schemeClr val="accent4"/>
                  </a:solidFill>
                </a:rPr>
                <a:t>UNIUNEA  EUROPEANA</a:t>
              </a:r>
              <a:endParaRPr lang="en-US" sz="1200" dirty="0">
                <a:solidFill>
                  <a:schemeClr val="accent4"/>
                </a:solidFill>
              </a:endParaRPr>
            </a:p>
          </p:txBody>
        </p:sp>
      </p:grpSp>
      <p:sp>
        <p:nvSpPr>
          <p:cNvPr id="9" name="TextBox 8"/>
          <p:cNvSpPr txBox="1"/>
          <p:nvPr/>
        </p:nvSpPr>
        <p:spPr>
          <a:xfrm>
            <a:off x="251520" y="1844824"/>
            <a:ext cx="8712968" cy="4390433"/>
          </a:xfrm>
          <a:prstGeom prst="rect">
            <a:avLst/>
          </a:prstGeom>
          <a:noFill/>
        </p:spPr>
        <p:txBody>
          <a:bodyPr wrap="square" rtlCol="0">
            <a:spAutoFit/>
          </a:bodyPr>
          <a:lstStyle/>
          <a:p>
            <a:pPr algn="ctr">
              <a:lnSpc>
                <a:spcPct val="90000"/>
              </a:lnSpc>
            </a:pPr>
            <a:r>
              <a:rPr lang="vi-VN" b="1" dirty="0"/>
              <a:t>Programul Operaţional Sectorial „Creşterea Competitivităţii Economice</a:t>
            </a:r>
            <a:r>
              <a:rPr lang="vi-VN" b="1" dirty="0" smtClean="0"/>
              <a:t>”</a:t>
            </a:r>
            <a:endParaRPr lang="en-US" sz="2800" b="1" dirty="0" smtClean="0"/>
          </a:p>
          <a:p>
            <a:pPr algn="ctr">
              <a:lnSpc>
                <a:spcPct val="90000"/>
              </a:lnSpc>
            </a:pPr>
            <a:r>
              <a:rPr lang="en-US" dirty="0"/>
              <a:t>Proiect </a:t>
            </a:r>
            <a:r>
              <a:rPr lang="vi-VN" dirty="0"/>
              <a:t>co-finanţat prin Fondul European de Dezvoltare </a:t>
            </a:r>
            <a:r>
              <a:rPr lang="vi-VN" dirty="0" smtClean="0"/>
              <a:t>Regională</a:t>
            </a:r>
            <a:endParaRPr lang="ro-RO" dirty="0" smtClean="0"/>
          </a:p>
          <a:p>
            <a:pPr algn="ctr">
              <a:lnSpc>
                <a:spcPct val="90000"/>
              </a:lnSpc>
            </a:pPr>
            <a:endParaRPr lang="ro-RO" dirty="0" smtClean="0"/>
          </a:p>
          <a:p>
            <a:pPr algn="ctr">
              <a:lnSpc>
                <a:spcPct val="90000"/>
              </a:lnSpc>
            </a:pPr>
            <a:r>
              <a:rPr lang="vi-VN" dirty="0" smtClean="0"/>
              <a:t>„Investiţii pentru viitorul dumneavoastră”</a:t>
            </a:r>
            <a:endParaRPr lang="it-IT" sz="1200" b="1" dirty="0" smtClean="0"/>
          </a:p>
          <a:p>
            <a:pPr algn="ctr">
              <a:lnSpc>
                <a:spcPct val="90000"/>
              </a:lnSpc>
            </a:pPr>
            <a:endParaRPr lang="ro-RO" dirty="0" smtClean="0"/>
          </a:p>
          <a:p>
            <a:pPr algn="ctr"/>
            <a:r>
              <a:rPr lang="ro-RO" dirty="0">
                <a:effectLst>
                  <a:outerShdw blurRad="31750" dist="25400" dir="5400000" algn="tl" rotWithShape="0">
                    <a:srgbClr val="000000">
                      <a:alpha val="25000"/>
                    </a:srgbClr>
                  </a:outerShdw>
                </a:effectLst>
              </a:rPr>
              <a:t>Serviciu integrat de diagnostic multidisciplinar folosind platforme de telemedicina</a:t>
            </a:r>
          </a:p>
          <a:p>
            <a:pPr algn="ctr">
              <a:lnSpc>
                <a:spcPct val="150000"/>
              </a:lnSpc>
            </a:pPr>
            <a:r>
              <a:rPr lang="ro-RO" dirty="0">
                <a:effectLst>
                  <a:outerShdw blurRad="31750" dist="25400" dir="5400000" algn="tl" rotWithShape="0">
                    <a:srgbClr val="000000">
                      <a:alpha val="25000"/>
                    </a:srgbClr>
                  </a:outerShdw>
                </a:effectLst>
              </a:rPr>
              <a:t>ID 1714 / SMIS-CSNR 47522  MultiMED</a:t>
            </a:r>
          </a:p>
          <a:p>
            <a:pPr algn="ctr">
              <a:lnSpc>
                <a:spcPct val="150000"/>
              </a:lnSpc>
            </a:pPr>
            <a:r>
              <a:rPr lang="ro-RO" sz="1100" dirty="0" smtClean="0"/>
              <a:t>Redactat 01.08.2015 (c) Gnosis Evomed SRL</a:t>
            </a:r>
          </a:p>
          <a:p>
            <a:pPr algn="ctr">
              <a:lnSpc>
                <a:spcPct val="90000"/>
              </a:lnSpc>
            </a:pPr>
            <a:endParaRPr lang="ro-RO" dirty="0" smtClean="0"/>
          </a:p>
          <a:p>
            <a:pPr algn="ctr">
              <a:lnSpc>
                <a:spcPct val="90000"/>
              </a:lnSpc>
            </a:pPr>
            <a:r>
              <a:rPr lang="it-IT" b="1" dirty="0" smtClean="0"/>
              <a:t>Pentru informaţii detaliate despre celelalte programe operaţionale cofinanţate de </a:t>
            </a:r>
            <a:r>
              <a:rPr lang="vi-VN" b="1" dirty="0" smtClean="0"/>
              <a:t>Uniunea Europeană vă invităm să vizitaţi </a:t>
            </a:r>
            <a:r>
              <a:rPr lang="vi-VN" b="1" dirty="0" smtClean="0">
                <a:hlinkClick r:id="rId5"/>
              </a:rPr>
              <a:t>www.fonduri‐ue.ro</a:t>
            </a:r>
            <a:endParaRPr lang="vi-VN" b="1" dirty="0" smtClean="0"/>
          </a:p>
          <a:p>
            <a:pPr algn="ctr">
              <a:lnSpc>
                <a:spcPct val="90000"/>
              </a:lnSpc>
            </a:pPr>
            <a:endParaRPr lang="en-US" sz="1400" dirty="0" smtClean="0"/>
          </a:p>
          <a:p>
            <a:pPr algn="ctr">
              <a:lnSpc>
                <a:spcPct val="90000"/>
              </a:lnSpc>
            </a:pPr>
            <a:r>
              <a:rPr lang="vi-VN" sz="1400" dirty="0" smtClean="0"/>
              <a:t>Conţinutul acestui material nu reprezintă în mod obligatoriu poziţia oficială a Uniunii</a:t>
            </a:r>
            <a:r>
              <a:rPr lang="en-US" sz="1400" dirty="0" smtClean="0"/>
              <a:t> </a:t>
            </a:r>
            <a:r>
              <a:rPr lang="ro-RO" sz="1400" dirty="0" smtClean="0"/>
              <a:t>Europene sau a Guvernului României</a:t>
            </a:r>
          </a:p>
          <a:p>
            <a:pPr algn="ctr">
              <a:lnSpc>
                <a:spcPct val="90000"/>
              </a:lnSpc>
            </a:pPr>
            <a:endParaRPr lang="ro-RO" dirty="0" smtClean="0"/>
          </a:p>
          <a:p>
            <a:pPr algn="ctr">
              <a:lnSpc>
                <a:spcPct val="90000"/>
              </a:lnSpc>
            </a:pPr>
            <a:endParaRPr lang="ro-RO" dirty="0"/>
          </a:p>
        </p:txBody>
      </p:sp>
      <p:pic>
        <p:nvPicPr>
          <p:cNvPr id="10" name="Picture 3" descr="C:\Users\andrei.neagu.INTRANET\Desktop\evomed sigl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38278" y="6064662"/>
            <a:ext cx="2113079" cy="369332"/>
          </a:xfrm>
          <a:prstGeom prst="rect">
            <a:avLst/>
          </a:prstGeom>
          <a:noFill/>
        </p:spPr>
        <p:txBody>
          <a:bodyPr wrap="none" rtlCol="0">
            <a:spAutoFit/>
          </a:bodyPr>
          <a:lstStyle/>
          <a:p>
            <a:r>
              <a:rPr lang="ro-RO" u="sng" dirty="0" smtClean="0">
                <a:solidFill>
                  <a:schemeClr val="accent1"/>
                </a:solidFill>
                <a:hlinkClick r:id="rId7"/>
              </a:rPr>
              <a:t>www.evo-med.ro</a:t>
            </a:r>
            <a:endParaRPr lang="ro-RO" u="sng" dirty="0">
              <a:solidFill>
                <a:schemeClr val="accent1"/>
              </a:solidFill>
            </a:endParaRPr>
          </a:p>
        </p:txBody>
      </p:sp>
    </p:spTree>
    <p:extLst>
      <p:ext uri="{BB962C8B-B14F-4D97-AF65-F5344CB8AC3E}">
        <p14:creationId xmlns:p14="http://schemas.microsoft.com/office/powerpoint/2010/main" val="243603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484784"/>
            <a:ext cx="8229600" cy="4525963"/>
          </a:xfrm>
        </p:spPr>
        <p:txBody>
          <a:bodyPr>
            <a:normAutofit/>
          </a:bodyPr>
          <a:lstStyle/>
          <a:p>
            <a:r>
              <a:rPr lang="ro-RO" sz="1800" dirty="0" smtClean="0"/>
              <a:t>Companie fondata </a:t>
            </a:r>
            <a:r>
              <a:rPr lang="ro-RO" sz="1800" dirty="0"/>
              <a:t>in anul 2011, </a:t>
            </a:r>
            <a:r>
              <a:rPr lang="ro-RO" sz="1800" dirty="0" smtClean="0"/>
              <a:t>ce si-a </a:t>
            </a:r>
            <a:r>
              <a:rPr lang="ro-RO" sz="1800" dirty="0"/>
              <a:t>propus dezvoltarea de servicii </a:t>
            </a:r>
            <a:r>
              <a:rPr lang="ro-RO" sz="1800" dirty="0" smtClean="0"/>
              <a:t>medicale </a:t>
            </a:r>
            <a:r>
              <a:rPr lang="ro-RO" sz="1800" dirty="0"/>
              <a:t>inovative, orientate mai ales in domenii de </a:t>
            </a:r>
            <a:r>
              <a:rPr lang="ro-RO" sz="1800" dirty="0" smtClean="0"/>
              <a:t>nisa ale urologiei si telemedicinei.</a:t>
            </a:r>
            <a:endParaRPr lang="ro-RO" sz="1800" dirty="0"/>
          </a:p>
          <a:p>
            <a:pPr marL="109728" indent="0" algn="just">
              <a:buNone/>
            </a:pPr>
            <a:endParaRPr lang="ro-RO" sz="1800" dirty="0"/>
          </a:p>
          <a:p>
            <a:pPr algn="just"/>
            <a:r>
              <a:rPr lang="ro-RO" sz="1800" dirty="0" smtClean="0"/>
              <a:t>In 21.05.2014 a finalizat </a:t>
            </a:r>
            <a:r>
              <a:rPr lang="ro-RO" sz="1800" dirty="0"/>
              <a:t>proiectul </a:t>
            </a:r>
            <a:r>
              <a:rPr lang="ro-RO" sz="1800" dirty="0" smtClean="0"/>
              <a:t>„</a:t>
            </a:r>
            <a:r>
              <a:rPr lang="ro-RO" sz="1800" b="1" dirty="0"/>
              <a:t>Centru de diagnostic si tratament al tulburarilor urinare / </a:t>
            </a:r>
            <a:r>
              <a:rPr lang="ro-RO" sz="1800" b="1" dirty="0" smtClean="0"/>
              <a:t>CENTURI</a:t>
            </a:r>
            <a:r>
              <a:rPr lang="ro-RO" sz="1800" dirty="0" smtClean="0"/>
              <a:t>”, </a:t>
            </a:r>
            <a:r>
              <a:rPr lang="ro-RO" sz="1800" dirty="0"/>
              <a:t>ID </a:t>
            </a:r>
            <a:r>
              <a:rPr lang="ro-RO" sz="1800" dirty="0" smtClean="0"/>
              <a:t>1264, </a:t>
            </a:r>
            <a:r>
              <a:rPr lang="ro-RO" sz="1800" dirty="0"/>
              <a:t>cod SMIS-CSNR </a:t>
            </a:r>
            <a:r>
              <a:rPr lang="ro-RO" sz="1800" dirty="0" smtClean="0"/>
              <a:t>39056, un proiect de tip start-up inovativ al carui obiectiv general l-a constituit </a:t>
            </a:r>
            <a:r>
              <a:rPr lang="ro-RO" sz="1800" dirty="0"/>
              <a:t>infiintarea unui centru de diagnostic si tratament care sa ofere servicii inovative dezvoltate pornind de la cercetarile efectuate de directorul de proiect </a:t>
            </a:r>
            <a:r>
              <a:rPr lang="ro-RO" sz="1800" dirty="0" smtClean="0"/>
              <a:t>dr. Andrei Manu-marin pentru </a:t>
            </a:r>
            <a:r>
              <a:rPr lang="ro-RO" sz="1800" dirty="0"/>
              <a:t>teza de doctorat </a:t>
            </a:r>
            <a:r>
              <a:rPr lang="ro-RO" sz="1800" dirty="0" smtClean="0"/>
              <a:t>intitulata </a:t>
            </a:r>
            <a:r>
              <a:rPr lang="es-ES" sz="1800" dirty="0" smtClean="0"/>
              <a:t>„</a:t>
            </a:r>
            <a:r>
              <a:rPr lang="ro-RO" sz="1800" i="1" dirty="0" smtClean="0"/>
              <a:t>Diagnosticul </a:t>
            </a:r>
            <a:r>
              <a:rPr lang="ro-RO" sz="1800" i="1" dirty="0"/>
              <a:t>si tratamentul tulburarilor de evacuare vezicale  dupa traumatismele vertebro medulare</a:t>
            </a:r>
            <a:r>
              <a:rPr lang="es-ES" sz="1800" dirty="0"/>
              <a:t>”, teza sustinuta la Universitatea de Medicina si Farmacie “Carol Davila” din Bucuresti, in anul </a:t>
            </a:r>
            <a:r>
              <a:rPr lang="es-ES" sz="1800" dirty="0" smtClean="0"/>
              <a:t>2003</a:t>
            </a:r>
            <a:r>
              <a:rPr lang="ro-RO" sz="1800" dirty="0" smtClean="0"/>
              <a:t>. Valoarea totala a proiectului : </a:t>
            </a:r>
            <a:r>
              <a:rPr lang="en-US" sz="1800" dirty="0">
                <a:solidFill>
                  <a:srgbClr val="000000"/>
                </a:solidFill>
                <a:latin typeface="Calibri" panose="020F0502020204030204" pitchFamily="34" charset="0"/>
              </a:rPr>
              <a:t>853.944,75</a:t>
            </a:r>
            <a:r>
              <a:rPr lang="en-US" sz="1800" dirty="0"/>
              <a:t> </a:t>
            </a:r>
            <a:r>
              <a:rPr lang="ro-RO" sz="1800" dirty="0" smtClean="0"/>
              <a:t>lei, din care 748.818 fonduri nerambursabile.</a:t>
            </a:r>
            <a:endParaRPr lang="ro-RO" sz="1800" dirty="0"/>
          </a:p>
        </p:txBody>
      </p:sp>
      <p:sp>
        <p:nvSpPr>
          <p:cNvPr id="3" name="Title 2"/>
          <p:cNvSpPr>
            <a:spLocks noGrp="1"/>
          </p:cNvSpPr>
          <p:nvPr>
            <p:ph type="title"/>
          </p:nvPr>
        </p:nvSpPr>
        <p:spPr/>
        <p:txBody>
          <a:bodyPr/>
          <a:lstStyle/>
          <a:p>
            <a:r>
              <a:rPr lang="ro-RO" dirty="0" smtClean="0"/>
              <a:t>Despre Gnosis Evomed SRL</a:t>
            </a:r>
            <a:endParaRPr lang="ro-RO" dirty="0"/>
          </a:p>
        </p:txBody>
      </p:sp>
      <p:pic>
        <p:nvPicPr>
          <p:cNvPr id="6" name="Picture 3" descr="C:\Users\andrei.neagu.INTRANET\Desktop\evomed sig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5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08720"/>
            <a:ext cx="8229600" cy="4979462"/>
          </a:xfrm>
        </p:spPr>
        <p:txBody>
          <a:bodyPr>
            <a:normAutofit fontScale="85000" lnSpcReduction="20000"/>
          </a:bodyPr>
          <a:lstStyle/>
          <a:p>
            <a:pPr marL="365760" lvl="1" indent="-256032">
              <a:spcBef>
                <a:spcPts val="400"/>
              </a:spcBef>
              <a:buClr>
                <a:srgbClr val="2DA2BF"/>
              </a:buClr>
              <a:buSzPct val="68000"/>
              <a:buFont typeface="Wingdings 3"/>
              <a:buChar char=""/>
            </a:pPr>
            <a:r>
              <a:rPr lang="ro-RO" sz="1700" dirty="0">
                <a:solidFill>
                  <a:prstClr val="black"/>
                </a:solidFill>
              </a:rPr>
              <a:t>Obiectivul general </a:t>
            </a:r>
          </a:p>
          <a:p>
            <a:pPr marL="690372" lvl="2" indent="-342900">
              <a:spcBef>
                <a:spcPts val="400"/>
              </a:spcBef>
              <a:buClr>
                <a:srgbClr val="DEF5FA">
                  <a:lumMod val="75000"/>
                </a:srgbClr>
              </a:buClr>
              <a:buSzPct val="68000"/>
              <a:buFont typeface="Courier New" panose="02070309020205020404" pitchFamily="49" charset="0"/>
              <a:buChar char="o"/>
            </a:pPr>
            <a:r>
              <a:rPr lang="ro-RO" sz="1900" dirty="0">
                <a:solidFill>
                  <a:prstClr val="black"/>
                </a:solidFill>
              </a:rPr>
              <a:t>dezvoltarea unui serviciu de diagnostic si tratament multidisciplinar – in care actul medical se desfasoara la locatia pacientului </a:t>
            </a:r>
            <a:r>
              <a:rPr lang="es-ES" sz="1900" dirty="0" err="1">
                <a:solidFill>
                  <a:prstClr val="black"/>
                </a:solidFill>
              </a:rPr>
              <a:t>folosind</a:t>
            </a:r>
            <a:r>
              <a:rPr lang="es-ES" sz="1900" dirty="0">
                <a:solidFill>
                  <a:prstClr val="black"/>
                </a:solidFill>
              </a:rPr>
              <a:t> </a:t>
            </a:r>
            <a:r>
              <a:rPr lang="ro-RO" sz="1900" dirty="0">
                <a:solidFill>
                  <a:prstClr val="black"/>
                </a:solidFill>
              </a:rPr>
              <a:t>sistemul de telemedicina MultiMED</a:t>
            </a:r>
            <a:r>
              <a:rPr lang="es-ES" sz="1900" dirty="0">
                <a:solidFill>
                  <a:prstClr val="black"/>
                </a:solidFill>
              </a:rPr>
              <a:t> </a:t>
            </a:r>
            <a:r>
              <a:rPr lang="ro-RO" sz="1900" dirty="0">
                <a:solidFill>
                  <a:prstClr val="black"/>
                </a:solidFill>
              </a:rPr>
              <a:t>alcatuit din : 8 echipaje de interventie mobile, 1 call center care programeaza si organizeaza actul medical si 1 </a:t>
            </a:r>
            <a:r>
              <a:rPr lang="es-ES" sz="1900" dirty="0">
                <a:solidFill>
                  <a:prstClr val="black"/>
                </a:solidFill>
              </a:rPr>
              <a:t>panel de </a:t>
            </a:r>
            <a:r>
              <a:rPr lang="es-ES" sz="1900" dirty="0" err="1">
                <a:solidFill>
                  <a:prstClr val="black"/>
                </a:solidFill>
              </a:rPr>
              <a:t>medici</a:t>
            </a:r>
            <a:r>
              <a:rPr lang="es-ES" sz="1900" dirty="0">
                <a:solidFill>
                  <a:prstClr val="black"/>
                </a:solidFill>
              </a:rPr>
              <a:t> </a:t>
            </a:r>
            <a:r>
              <a:rPr lang="es-ES" sz="1900" dirty="0" err="1">
                <a:solidFill>
                  <a:prstClr val="black"/>
                </a:solidFill>
              </a:rPr>
              <a:t>specialisti</a:t>
            </a:r>
            <a:r>
              <a:rPr lang="es-ES" sz="1900" dirty="0">
                <a:solidFill>
                  <a:prstClr val="black"/>
                </a:solidFill>
              </a:rPr>
              <a:t> ce </a:t>
            </a:r>
            <a:r>
              <a:rPr lang="es-ES" sz="1900" dirty="0" err="1">
                <a:solidFill>
                  <a:prstClr val="black"/>
                </a:solidFill>
              </a:rPr>
              <a:t>interactioneaza</a:t>
            </a:r>
            <a:r>
              <a:rPr lang="es-ES" sz="1900" dirty="0">
                <a:solidFill>
                  <a:prstClr val="black"/>
                </a:solidFill>
              </a:rPr>
              <a:t> in </a:t>
            </a:r>
            <a:r>
              <a:rPr lang="es-ES" sz="1900" dirty="0" err="1">
                <a:solidFill>
                  <a:prstClr val="black"/>
                </a:solidFill>
              </a:rPr>
              <a:t>timp</a:t>
            </a:r>
            <a:r>
              <a:rPr lang="es-ES" sz="1900" dirty="0">
                <a:solidFill>
                  <a:prstClr val="black"/>
                </a:solidFill>
              </a:rPr>
              <a:t> real</a:t>
            </a:r>
            <a:r>
              <a:rPr lang="ro-RO" sz="1900" dirty="0" smtClean="0">
                <a:solidFill>
                  <a:prstClr val="black"/>
                </a:solidFill>
              </a:rPr>
              <a:t>;</a:t>
            </a:r>
          </a:p>
          <a:p>
            <a:pPr marL="690372" lvl="2" indent="-342900">
              <a:spcBef>
                <a:spcPts val="400"/>
              </a:spcBef>
              <a:buClr>
                <a:srgbClr val="DEF5FA">
                  <a:lumMod val="75000"/>
                </a:srgbClr>
              </a:buClr>
              <a:buSzPct val="68000"/>
              <a:buFont typeface="Courier New" panose="02070309020205020404" pitchFamily="49" charset="0"/>
              <a:buChar char="o"/>
            </a:pPr>
            <a:endParaRPr lang="ro-RO" sz="1200" dirty="0">
              <a:solidFill>
                <a:prstClr val="black"/>
              </a:solidFill>
            </a:endParaRPr>
          </a:p>
          <a:p>
            <a:pPr marL="365760" lvl="1" indent="-256032">
              <a:spcBef>
                <a:spcPts val="400"/>
              </a:spcBef>
              <a:buClr>
                <a:srgbClr val="2DA2BF"/>
              </a:buClr>
              <a:buSzPct val="68000"/>
              <a:buFont typeface="Wingdings 3"/>
              <a:buChar char=""/>
            </a:pPr>
            <a:r>
              <a:rPr lang="ro-RO" sz="1700" dirty="0">
                <a:solidFill>
                  <a:prstClr val="black"/>
                </a:solidFill>
              </a:rPr>
              <a:t>Obiective specifice realizate</a:t>
            </a:r>
          </a:p>
          <a:p>
            <a:pPr lvl="1">
              <a:buClr>
                <a:srgbClr val="2DA2BF"/>
              </a:buClr>
            </a:pPr>
            <a:r>
              <a:rPr lang="ro-RO" sz="1900" dirty="0">
                <a:solidFill>
                  <a:prstClr val="black"/>
                </a:solidFill>
              </a:rPr>
              <a:t>achizitia de echipamente medicale si materiale necesare echipajelor de interventie mobile ;</a:t>
            </a:r>
          </a:p>
          <a:p>
            <a:pPr lvl="1">
              <a:buClr>
                <a:srgbClr val="2DA2BF"/>
              </a:buClr>
            </a:pPr>
            <a:r>
              <a:rPr lang="ro-RO" sz="1900" dirty="0">
                <a:solidFill>
                  <a:prstClr val="black"/>
                </a:solidFill>
              </a:rPr>
              <a:t>achizitia unei platforme tehnice de telemedicina distribuita pe 8 autospeciale si 1 call center care sa integreze echipamentele medicale digitale in sistem </a:t>
            </a:r>
          </a:p>
          <a:p>
            <a:pPr lvl="1">
              <a:buClr>
                <a:srgbClr val="2DA2BF"/>
              </a:buClr>
            </a:pPr>
            <a:r>
              <a:rPr lang="ro-RO" sz="1900" dirty="0">
                <a:solidFill>
                  <a:prstClr val="black"/>
                </a:solidFill>
              </a:rPr>
              <a:t>un protocol medical multidisciplinar aprobat, care ofera un diagnostic rapid si complet unui pacient folosind o echipa multidisciplinara de medici care lucreaza simultan de la distanta asupra cazului in timp real </a:t>
            </a:r>
          </a:p>
          <a:p>
            <a:pPr lvl="1">
              <a:buClr>
                <a:srgbClr val="2DA2BF"/>
              </a:buClr>
            </a:pPr>
            <a:r>
              <a:rPr lang="ro-RO" sz="1900" dirty="0">
                <a:solidFill>
                  <a:prstClr val="black"/>
                </a:solidFill>
              </a:rPr>
              <a:t>introducerea pe piata a unui sistem de telemedicina certificat si autorizat, fiabil si modern  rezultat din implementarea protocolului</a:t>
            </a:r>
          </a:p>
          <a:p>
            <a:endParaRPr lang="ro-RO" sz="1100" dirty="0" smtClean="0"/>
          </a:p>
          <a:p>
            <a:pPr lvl="0">
              <a:buClr>
                <a:srgbClr val="2DA2BF"/>
              </a:buClr>
            </a:pPr>
            <a:r>
              <a:rPr lang="ro-RO" sz="1700" dirty="0" smtClean="0">
                <a:solidFill>
                  <a:prstClr val="black"/>
                </a:solidFill>
              </a:rPr>
              <a:t>Puncte </a:t>
            </a:r>
            <a:r>
              <a:rPr lang="ro-RO" sz="1700" dirty="0">
                <a:solidFill>
                  <a:prstClr val="black"/>
                </a:solidFill>
              </a:rPr>
              <a:t>de plecare</a:t>
            </a:r>
          </a:p>
          <a:p>
            <a:pPr lvl="1" algn="just">
              <a:buClr>
                <a:srgbClr val="2DA2BF"/>
              </a:buClr>
            </a:pPr>
            <a:r>
              <a:rPr lang="ro-RO" sz="1700" dirty="0">
                <a:solidFill>
                  <a:prstClr val="black"/>
                </a:solidFill>
              </a:rPr>
              <a:t>cererea de brevet de inventie </a:t>
            </a:r>
            <a:r>
              <a:rPr lang="es-ES" sz="1700" dirty="0">
                <a:solidFill>
                  <a:prstClr val="black"/>
                </a:solidFill>
              </a:rPr>
              <a:t>“</a:t>
            </a:r>
            <a:r>
              <a:rPr lang="es-ES" sz="1700" dirty="0" err="1">
                <a:solidFill>
                  <a:prstClr val="black"/>
                </a:solidFill>
              </a:rPr>
              <a:t>Metoda</a:t>
            </a:r>
            <a:r>
              <a:rPr lang="es-ES" sz="1700" dirty="0">
                <a:solidFill>
                  <a:prstClr val="black"/>
                </a:solidFill>
              </a:rPr>
              <a:t> de </a:t>
            </a:r>
            <a:r>
              <a:rPr lang="es-ES" sz="1700" dirty="0" err="1">
                <a:solidFill>
                  <a:prstClr val="black"/>
                </a:solidFill>
              </a:rPr>
              <a:t>diagnostic</a:t>
            </a:r>
            <a:r>
              <a:rPr lang="es-ES" sz="1700" dirty="0">
                <a:solidFill>
                  <a:prstClr val="black"/>
                </a:solidFill>
              </a:rPr>
              <a:t> </a:t>
            </a:r>
            <a:r>
              <a:rPr lang="es-ES" sz="1700" dirty="0" err="1">
                <a:solidFill>
                  <a:prstClr val="black"/>
                </a:solidFill>
              </a:rPr>
              <a:t>complet</a:t>
            </a:r>
            <a:r>
              <a:rPr lang="es-ES" sz="1700" dirty="0">
                <a:solidFill>
                  <a:prstClr val="black"/>
                </a:solidFill>
              </a:rPr>
              <a:t> </a:t>
            </a:r>
            <a:r>
              <a:rPr lang="es-ES" sz="1700" dirty="0" err="1">
                <a:solidFill>
                  <a:prstClr val="black"/>
                </a:solidFill>
              </a:rPr>
              <a:t>prin</a:t>
            </a:r>
            <a:r>
              <a:rPr lang="es-ES" sz="1700" dirty="0">
                <a:solidFill>
                  <a:prstClr val="black"/>
                </a:solidFill>
              </a:rPr>
              <a:t> </a:t>
            </a:r>
            <a:r>
              <a:rPr lang="es-ES" sz="1700" dirty="0" err="1">
                <a:solidFill>
                  <a:prstClr val="black"/>
                </a:solidFill>
              </a:rPr>
              <a:t>integrarea</a:t>
            </a:r>
            <a:r>
              <a:rPr lang="es-ES" sz="1700" dirty="0">
                <a:solidFill>
                  <a:prstClr val="black"/>
                </a:solidFill>
              </a:rPr>
              <a:t> on-line a </a:t>
            </a:r>
            <a:r>
              <a:rPr lang="es-ES" sz="1700" dirty="0" err="1">
                <a:solidFill>
                  <a:prstClr val="black"/>
                </a:solidFill>
              </a:rPr>
              <a:t>unui</a:t>
            </a:r>
            <a:r>
              <a:rPr lang="es-ES" sz="1700" dirty="0">
                <a:solidFill>
                  <a:prstClr val="black"/>
                </a:solidFill>
              </a:rPr>
              <a:t> panel de </a:t>
            </a:r>
            <a:r>
              <a:rPr lang="es-ES" sz="1700" dirty="0" err="1">
                <a:solidFill>
                  <a:prstClr val="black"/>
                </a:solidFill>
              </a:rPr>
              <a:t>specialitati</a:t>
            </a:r>
            <a:r>
              <a:rPr lang="es-ES" sz="1700" dirty="0">
                <a:solidFill>
                  <a:prstClr val="black"/>
                </a:solidFill>
              </a:rPr>
              <a:t> </a:t>
            </a:r>
            <a:r>
              <a:rPr lang="es-ES" sz="1700" dirty="0" err="1">
                <a:solidFill>
                  <a:prstClr val="black"/>
                </a:solidFill>
              </a:rPr>
              <a:t>medicale</a:t>
            </a:r>
            <a:r>
              <a:rPr lang="es-ES" sz="1700" dirty="0">
                <a:solidFill>
                  <a:prstClr val="black"/>
                </a:solidFill>
              </a:rPr>
              <a:t> ce </a:t>
            </a:r>
            <a:r>
              <a:rPr lang="es-ES" sz="1700" dirty="0" err="1">
                <a:solidFill>
                  <a:prstClr val="black"/>
                </a:solidFill>
              </a:rPr>
              <a:t>interactioneaza</a:t>
            </a:r>
            <a:r>
              <a:rPr lang="es-ES" sz="1700" dirty="0">
                <a:solidFill>
                  <a:prstClr val="black"/>
                </a:solidFill>
              </a:rPr>
              <a:t> in </a:t>
            </a:r>
            <a:r>
              <a:rPr lang="es-ES" sz="1700" dirty="0" err="1">
                <a:solidFill>
                  <a:prstClr val="black"/>
                </a:solidFill>
              </a:rPr>
              <a:t>timp</a:t>
            </a:r>
            <a:r>
              <a:rPr lang="es-ES" sz="1700" dirty="0">
                <a:solidFill>
                  <a:prstClr val="black"/>
                </a:solidFill>
              </a:rPr>
              <a:t> real si </a:t>
            </a:r>
            <a:r>
              <a:rPr lang="es-ES" sz="1700" dirty="0" err="1">
                <a:solidFill>
                  <a:prstClr val="black"/>
                </a:solidFill>
              </a:rPr>
              <a:t>sistem</a:t>
            </a:r>
            <a:r>
              <a:rPr lang="es-ES" sz="1700" dirty="0">
                <a:solidFill>
                  <a:prstClr val="black"/>
                </a:solidFill>
              </a:rPr>
              <a:t> </a:t>
            </a:r>
            <a:r>
              <a:rPr lang="es-ES" sz="1700" dirty="0" err="1">
                <a:solidFill>
                  <a:prstClr val="black"/>
                </a:solidFill>
              </a:rPr>
              <a:t>necesar</a:t>
            </a:r>
            <a:r>
              <a:rPr lang="es-ES" sz="1700" dirty="0">
                <a:solidFill>
                  <a:prstClr val="black"/>
                </a:solidFill>
              </a:rPr>
              <a:t> </a:t>
            </a:r>
            <a:r>
              <a:rPr lang="es-ES" sz="1700" dirty="0" err="1">
                <a:solidFill>
                  <a:prstClr val="black"/>
                </a:solidFill>
              </a:rPr>
              <a:t>pentru</a:t>
            </a:r>
            <a:r>
              <a:rPr lang="es-ES" sz="1700" dirty="0">
                <a:solidFill>
                  <a:prstClr val="black"/>
                </a:solidFill>
              </a:rPr>
              <a:t> implementare” </a:t>
            </a:r>
            <a:r>
              <a:rPr lang="ro-RO" sz="1700" dirty="0">
                <a:solidFill>
                  <a:prstClr val="black"/>
                </a:solidFill>
              </a:rPr>
              <a:t>depusa la OSIM cu nr </a:t>
            </a:r>
            <a:r>
              <a:rPr lang="ro-RO" sz="1700" dirty="0" smtClean="0">
                <a:solidFill>
                  <a:prstClr val="black"/>
                </a:solidFill>
              </a:rPr>
              <a:t>A00630/2012</a:t>
            </a:r>
          </a:p>
          <a:p>
            <a:pPr lvl="1" algn="just">
              <a:buClr>
                <a:srgbClr val="2DA2BF"/>
              </a:buClr>
              <a:buFont typeface="Courier New" panose="02070309020205020404" pitchFamily="49" charset="0"/>
              <a:buChar char="o"/>
            </a:pPr>
            <a:r>
              <a:rPr lang="ro-RO" sz="1700" dirty="0" smtClean="0">
                <a:solidFill>
                  <a:prstClr val="black"/>
                </a:solidFill>
              </a:rPr>
              <a:t>Schema protocol medical</a:t>
            </a:r>
            <a:endParaRPr lang="ro-RO" sz="1700" dirty="0">
              <a:solidFill>
                <a:prstClr val="black"/>
              </a:solidFill>
            </a:endParaRPr>
          </a:p>
          <a:p>
            <a:pPr lvl="1"/>
            <a:endParaRPr lang="ro-RO" dirty="0" smtClean="0"/>
          </a:p>
        </p:txBody>
      </p:sp>
      <p:sp>
        <p:nvSpPr>
          <p:cNvPr id="3" name="Title 2"/>
          <p:cNvSpPr>
            <a:spLocks noGrp="1"/>
          </p:cNvSpPr>
          <p:nvPr>
            <p:ph type="title"/>
          </p:nvPr>
        </p:nvSpPr>
        <p:spPr>
          <a:xfrm>
            <a:off x="467544" y="188640"/>
            <a:ext cx="8229600" cy="796950"/>
          </a:xfrm>
        </p:spPr>
        <p:txBody>
          <a:bodyPr/>
          <a:lstStyle/>
          <a:p>
            <a:r>
              <a:rPr lang="ro-RO" dirty="0" smtClean="0"/>
              <a:t>Descrierea proiectului</a:t>
            </a:r>
            <a:endParaRPr lang="ro-RO" dirty="0"/>
          </a:p>
        </p:txBody>
      </p:sp>
      <p:pic>
        <p:nvPicPr>
          <p:cNvPr id="5" name="Picture 3" descr="C:\Users\andrei.neagu.INTRANET\Desktop\evomed sig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ersonal\EVOMED\2.3.3\Flux\Faza convorbire.jpg"/>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04664"/>
            <a:ext cx="6840760" cy="5112568"/>
          </a:xfrm>
          <a:prstGeom prst="rect">
            <a:avLst/>
          </a:prstGeom>
          <a:noFill/>
          <a:ln>
            <a:noFill/>
          </a:ln>
        </p:spPr>
      </p:pic>
      <p:pic>
        <p:nvPicPr>
          <p:cNvPr id="5" name="Picture 3" descr="C:\Users\andrei.neagu.INTRANET\Desktop\evomed sigl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32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ersonal\EVOMED\2.3.3\Flux\Faza alocare personal.jpg"/>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64704"/>
            <a:ext cx="6696744" cy="3888432"/>
          </a:xfrm>
          <a:prstGeom prst="rect">
            <a:avLst/>
          </a:prstGeom>
          <a:noFill/>
          <a:ln>
            <a:noFill/>
          </a:ln>
        </p:spPr>
      </p:pic>
      <p:pic>
        <p:nvPicPr>
          <p:cNvPr id="6" name="Picture 3" descr="C:\Users\andrei.neagu.INTRANET\Desktop\evomed sigl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26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ndrei.neagu.INTRANET\Desktop\evomed sig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5949280"/>
            <a:ext cx="2190750" cy="828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Personal\EVOMED\2.3.3\Flux\Faza analiza caz.jpg"/>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16632"/>
            <a:ext cx="5616624" cy="5976664"/>
          </a:xfrm>
          <a:prstGeom prst="rect">
            <a:avLst/>
          </a:prstGeom>
          <a:noFill/>
          <a:ln>
            <a:noFill/>
          </a:ln>
        </p:spPr>
      </p:pic>
    </p:spTree>
    <p:extLst>
      <p:ext uri="{BB962C8B-B14F-4D97-AF65-F5344CB8AC3E}">
        <p14:creationId xmlns:p14="http://schemas.microsoft.com/office/powerpoint/2010/main" val="15540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556793"/>
            <a:ext cx="8741739" cy="4392488"/>
          </a:xfrm>
        </p:spPr>
        <p:txBody>
          <a:bodyPr>
            <a:normAutofit/>
          </a:bodyPr>
          <a:lstStyle/>
          <a:p>
            <a:r>
              <a:rPr lang="ro-RO" sz="2300" dirty="0" smtClean="0"/>
              <a:t>Valoare totala proiect: </a:t>
            </a:r>
            <a:r>
              <a:rPr lang="ro-RO" sz="2300" b="1" dirty="0" smtClean="0"/>
              <a:t>4.807.277 lei</a:t>
            </a:r>
          </a:p>
          <a:p>
            <a:r>
              <a:rPr lang="ro-RO" sz="2300" dirty="0" smtClean="0"/>
              <a:t>Asistenta financiara nerambursabila : </a:t>
            </a:r>
            <a:r>
              <a:rPr lang="ro-RO" sz="2200" b="1" dirty="0" smtClean="0"/>
              <a:t>4.499.977</a:t>
            </a:r>
            <a:r>
              <a:rPr lang="ro-RO" sz="2200" dirty="0" smtClean="0"/>
              <a:t> lei:</a:t>
            </a:r>
          </a:p>
          <a:p>
            <a:pPr lvl="1"/>
            <a:r>
              <a:rPr lang="ro-RO" sz="2000" dirty="0" smtClean="0"/>
              <a:t>Bugetul de stat</a:t>
            </a:r>
            <a:r>
              <a:rPr lang="ro-RO" sz="1900" dirty="0" smtClean="0"/>
              <a:t>: </a:t>
            </a:r>
            <a:r>
              <a:rPr lang="ro-RO" sz="2000" b="1" dirty="0" smtClean="0"/>
              <a:t>764.996,09  lei</a:t>
            </a:r>
          </a:p>
          <a:p>
            <a:pPr lvl="1"/>
            <a:r>
              <a:rPr lang="ro-RO" sz="2000" dirty="0" smtClean="0"/>
              <a:t>FEDR</a:t>
            </a:r>
            <a:r>
              <a:rPr lang="ro-RO" sz="2000" b="1" dirty="0" smtClean="0"/>
              <a:t> : 3.734.980,91 lei</a:t>
            </a:r>
          </a:p>
          <a:p>
            <a:r>
              <a:rPr lang="ro-RO" sz="2300" dirty="0" smtClean="0"/>
              <a:t>Nr. de locuri de munca nou create: </a:t>
            </a:r>
            <a:r>
              <a:rPr lang="ro-RO" sz="2200" b="1" dirty="0"/>
              <a:t>8</a:t>
            </a:r>
            <a:r>
              <a:rPr lang="ro-RO" sz="2200" b="1" dirty="0" smtClean="0"/>
              <a:t> locuri de munca</a:t>
            </a:r>
          </a:p>
          <a:p>
            <a:r>
              <a:rPr lang="ro-RO" sz="2300" dirty="0"/>
              <a:t>Nr. de locuri de munca nou </a:t>
            </a:r>
            <a:r>
              <a:rPr lang="ro-RO" sz="2300" dirty="0" smtClean="0"/>
              <a:t>create in CD: </a:t>
            </a:r>
            <a:r>
              <a:rPr lang="ro-RO" sz="2200" b="1" dirty="0"/>
              <a:t>1 loc de munca</a:t>
            </a:r>
          </a:p>
          <a:p>
            <a:r>
              <a:rPr lang="ro-RO" sz="2300" dirty="0"/>
              <a:t>Nr. de locuri de munca mentinute</a:t>
            </a:r>
            <a:r>
              <a:rPr lang="ro-RO" sz="2300" b="1" dirty="0" smtClean="0"/>
              <a:t>: </a:t>
            </a:r>
            <a:r>
              <a:rPr lang="ro-RO" sz="2200" b="1" dirty="0"/>
              <a:t>2</a:t>
            </a:r>
            <a:r>
              <a:rPr lang="ro-RO" sz="2200" b="1" dirty="0" smtClean="0"/>
              <a:t> </a:t>
            </a:r>
            <a:r>
              <a:rPr lang="ro-RO" sz="2200" b="1" dirty="0"/>
              <a:t>locuri de munca </a:t>
            </a:r>
            <a:endParaRPr lang="ro-RO" sz="2200" b="1" dirty="0" smtClean="0"/>
          </a:p>
          <a:p>
            <a:r>
              <a:rPr lang="ro-RO" sz="2300" dirty="0"/>
              <a:t>Durata de desfasurare a proiectului</a:t>
            </a:r>
            <a:r>
              <a:rPr lang="ro-RO" sz="2200" b="1" dirty="0" smtClean="0"/>
              <a:t>: 26 luni</a:t>
            </a:r>
          </a:p>
          <a:p>
            <a:endParaRPr lang="ro-RO" sz="2200" b="1" dirty="0"/>
          </a:p>
        </p:txBody>
      </p:sp>
      <p:sp>
        <p:nvSpPr>
          <p:cNvPr id="3" name="Title 2"/>
          <p:cNvSpPr>
            <a:spLocks noGrp="1"/>
          </p:cNvSpPr>
          <p:nvPr>
            <p:ph type="title"/>
          </p:nvPr>
        </p:nvSpPr>
        <p:spPr/>
        <p:txBody>
          <a:bodyPr/>
          <a:lstStyle/>
          <a:p>
            <a:r>
              <a:rPr lang="ro-RO" dirty="0" smtClean="0"/>
              <a:t>Cifrele proiectului</a:t>
            </a:r>
            <a:endParaRPr lang="ro-RO" dirty="0"/>
          </a:p>
        </p:txBody>
      </p:sp>
      <p:pic>
        <p:nvPicPr>
          <p:cNvPr id="5" name="Picture 3" descr="C:\Users\andrei.neagu.INTRANET\Desktop\evomed sigl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0901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temp\poze geneva 2014\Adrian Bizgan (inventator) in standul Evomed1_decup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628800"/>
            <a:ext cx="4230687" cy="269398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67544" y="746746"/>
            <a:ext cx="8229600" cy="4525963"/>
          </a:xfrm>
        </p:spPr>
        <p:txBody>
          <a:bodyPr>
            <a:normAutofit/>
          </a:bodyPr>
          <a:lstStyle/>
          <a:p>
            <a:pPr marL="365760" lvl="1" indent="-256032">
              <a:spcBef>
                <a:spcPts val="400"/>
              </a:spcBef>
              <a:buSzPct val="68000"/>
              <a:buFont typeface="Wingdings 3"/>
              <a:buChar char=""/>
            </a:pPr>
            <a:r>
              <a:rPr lang="ro-RO" sz="2700" dirty="0" smtClean="0"/>
              <a:t>Distinctii</a:t>
            </a:r>
            <a:endParaRPr lang="en-US" sz="2700" dirty="0"/>
          </a:p>
          <a:p>
            <a:pPr marL="603504" lvl="2" indent="-256032">
              <a:spcBef>
                <a:spcPts val="400"/>
              </a:spcBef>
              <a:buSzPct val="68000"/>
              <a:buFont typeface="Wingdings 3"/>
              <a:buChar char=""/>
            </a:pPr>
            <a:r>
              <a:rPr lang="ro-RO" sz="1200" dirty="0" smtClean="0"/>
              <a:t>Premiul </a:t>
            </a:r>
            <a:r>
              <a:rPr lang="ro-RO" sz="1200" dirty="0"/>
              <a:t>special al Serviciului de Urgenta si Siguranta al orasului </a:t>
            </a:r>
            <a:r>
              <a:rPr lang="ro-RO" sz="1200" dirty="0" smtClean="0"/>
              <a:t>Geneva </a:t>
            </a:r>
            <a:r>
              <a:rPr lang="ro-RO" sz="1200" b="1" dirty="0">
                <a:latin typeface="Times New Roman" panose="02020603050405020304" pitchFamily="18" charset="0"/>
                <a:ea typeface="Calibri" panose="020F0502020204030204" pitchFamily="34" charset="0"/>
              </a:rPr>
              <a:t>(echivalentul seviciului SMURD din Romania)</a:t>
            </a:r>
            <a:r>
              <a:rPr lang="ro-RO" sz="1200" dirty="0" smtClean="0"/>
              <a:t> </a:t>
            </a:r>
            <a:r>
              <a:rPr lang="ro-RO" sz="1200" dirty="0"/>
              <a:t>la cea de-a 42 editie a </a:t>
            </a:r>
            <a:endParaRPr lang="ro-RO" sz="1200" dirty="0" smtClean="0"/>
          </a:p>
          <a:p>
            <a:pPr marL="347472" lvl="2" indent="0">
              <a:spcBef>
                <a:spcPts val="400"/>
              </a:spcBef>
              <a:buSzPct val="68000"/>
              <a:buNone/>
            </a:pPr>
            <a:r>
              <a:rPr lang="ro-RO" sz="1200" dirty="0" smtClean="0"/>
              <a:t>Targului </a:t>
            </a:r>
            <a:r>
              <a:rPr lang="ro-RO" sz="1200" dirty="0"/>
              <a:t>International de Inventica de la </a:t>
            </a:r>
            <a:r>
              <a:rPr lang="ro-RO" sz="1200" dirty="0" smtClean="0"/>
              <a:t>Geneva</a:t>
            </a:r>
            <a:endParaRPr lang="en-US" sz="1200" dirty="0" smtClean="0"/>
          </a:p>
          <a:p>
            <a:pPr marL="347472" lvl="2" indent="0">
              <a:spcBef>
                <a:spcPts val="400"/>
              </a:spcBef>
              <a:buSzPct val="68000"/>
              <a:buNone/>
            </a:pPr>
            <a:endParaRPr lang="en-US" sz="1200" dirty="0" smtClean="0"/>
          </a:p>
          <a:p>
            <a:pPr marL="365760" lvl="1" indent="-256032">
              <a:spcBef>
                <a:spcPts val="400"/>
              </a:spcBef>
              <a:buSzPct val="68000"/>
              <a:buFont typeface="Wingdings 3"/>
              <a:buChar char=""/>
            </a:pPr>
            <a:r>
              <a:rPr lang="ro-RO" sz="2700" dirty="0" smtClean="0"/>
              <a:t>Achizitii</a:t>
            </a:r>
            <a:endParaRPr lang="en-US" sz="2700" dirty="0" smtClean="0"/>
          </a:p>
          <a:p>
            <a:pPr marL="603504" lvl="2" indent="-256032">
              <a:spcBef>
                <a:spcPts val="400"/>
              </a:spcBef>
              <a:buSzPct val="68000"/>
              <a:buFont typeface="Wingdings 3"/>
              <a:buChar char=""/>
            </a:pPr>
            <a:r>
              <a:rPr lang="ro-RO" sz="1200" dirty="0" smtClean="0"/>
              <a:t>Sistem </a:t>
            </a:r>
            <a:r>
              <a:rPr lang="ro-RO" sz="1200" dirty="0"/>
              <a:t>telemedicina (platforma </a:t>
            </a:r>
            <a:r>
              <a:rPr lang="ro-RO" sz="1200" dirty="0" smtClean="0"/>
              <a:t>hard+soft):</a:t>
            </a:r>
          </a:p>
          <a:p>
            <a:pPr marL="347472" lvl="2" indent="0">
              <a:spcBef>
                <a:spcPts val="400"/>
              </a:spcBef>
              <a:buSzPct val="68000"/>
              <a:buNone/>
            </a:pPr>
            <a:r>
              <a:rPr lang="ro-RO" sz="1200" dirty="0" smtClean="0"/>
              <a:t>8 autospeciale si 33 tipuri echipamente medicale </a:t>
            </a:r>
          </a:p>
          <a:p>
            <a:pPr marL="365760" lvl="1" indent="-256032">
              <a:spcBef>
                <a:spcPts val="400"/>
              </a:spcBef>
              <a:buSzPct val="68000"/>
              <a:buFont typeface="Wingdings 3"/>
              <a:buChar char=""/>
            </a:pPr>
            <a:r>
              <a:rPr lang="ro-RO" sz="2700" dirty="0" smtClean="0"/>
              <a:t>Indicatori</a:t>
            </a:r>
          </a:p>
          <a:p>
            <a:pPr marL="109728" lvl="1" indent="0">
              <a:spcBef>
                <a:spcPts val="400"/>
              </a:spcBef>
              <a:buSzPct val="68000"/>
              <a:buNone/>
            </a:pPr>
            <a:endParaRPr lang="ro-RO" dirty="0" smtClean="0"/>
          </a:p>
        </p:txBody>
      </p:sp>
      <p:sp>
        <p:nvSpPr>
          <p:cNvPr id="3" name="Title 2"/>
          <p:cNvSpPr>
            <a:spLocks noGrp="1"/>
          </p:cNvSpPr>
          <p:nvPr>
            <p:ph type="title"/>
          </p:nvPr>
        </p:nvSpPr>
        <p:spPr>
          <a:xfrm>
            <a:off x="467544" y="188640"/>
            <a:ext cx="8229600" cy="796950"/>
          </a:xfrm>
        </p:spPr>
        <p:txBody>
          <a:bodyPr/>
          <a:lstStyle/>
          <a:p>
            <a:r>
              <a:rPr lang="ro-RO" dirty="0" smtClean="0"/>
              <a:t>Stadiu proiect</a:t>
            </a:r>
            <a:endParaRPr lang="ro-RO" dirty="0"/>
          </a:p>
        </p:txBody>
      </p:sp>
      <p:pic>
        <p:nvPicPr>
          <p:cNvPr id="5" name="Picture 3" descr="C:\Users\andrei.neagu.INTRANET\Desktop\evomed sigl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6108307"/>
            <a:ext cx="1991380" cy="7532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nvPr>
        </p:nvGraphicFramePr>
        <p:xfrm>
          <a:off x="91670" y="3771352"/>
          <a:ext cx="4752528" cy="2234040"/>
        </p:xfrm>
        <a:graphic>
          <a:graphicData uri="http://schemas.openxmlformats.org/drawingml/2006/table">
            <a:tbl>
              <a:tblPr firstRow="1" firstCol="1" lastRow="1" lastCol="1" bandRow="1" bandCol="1">
                <a:tableStyleId>{5C22544A-7EE6-4342-B048-85BDC9FD1C3A}</a:tableStyleId>
              </a:tblPr>
              <a:tblGrid>
                <a:gridCol w="1881243"/>
                <a:gridCol w="918747"/>
                <a:gridCol w="976269"/>
                <a:gridCol w="976269"/>
              </a:tblGrid>
              <a:tr h="648072">
                <a:tc>
                  <a:txBody>
                    <a:bodyPr/>
                    <a:lstStyle/>
                    <a:p>
                      <a:pPr algn="l">
                        <a:lnSpc>
                          <a:spcPct val="115000"/>
                        </a:lnSpc>
                        <a:spcBef>
                          <a:spcPts val="600"/>
                        </a:spcBef>
                        <a:spcAft>
                          <a:spcPts val="600"/>
                        </a:spcAft>
                        <a:tabLst>
                          <a:tab pos="450215" algn="l"/>
                          <a:tab pos="5581015" algn="l"/>
                        </a:tabLst>
                      </a:pPr>
                      <a:r>
                        <a:rPr lang="ro-RO" sz="900" dirty="0">
                          <a:effectLst/>
                        </a:rPr>
                        <a:t>INDICATORI</a:t>
                      </a:r>
                      <a:endParaRPr lang="ro-RO" sz="900" dirty="0">
                        <a:effectLst/>
                        <a:latin typeface="Times New Roman"/>
                        <a:ea typeface="Times New Roman"/>
                      </a:endParaRPr>
                    </a:p>
                  </a:txBody>
                  <a:tcPr marL="68580" marR="68580" marT="0" marB="0"/>
                </a:tc>
                <a:tc>
                  <a:txBody>
                    <a:bodyPr/>
                    <a:lstStyle/>
                    <a:p>
                      <a:pPr algn="ctr">
                        <a:lnSpc>
                          <a:spcPct val="115000"/>
                        </a:lnSpc>
                        <a:spcBef>
                          <a:spcPts val="600"/>
                        </a:spcBef>
                        <a:spcAft>
                          <a:spcPts val="600"/>
                        </a:spcAft>
                        <a:tabLst>
                          <a:tab pos="450215" algn="l"/>
                          <a:tab pos="5581015" algn="l"/>
                        </a:tabLst>
                      </a:pPr>
                      <a:r>
                        <a:rPr lang="ro-RO" sz="900" dirty="0">
                          <a:effectLst/>
                        </a:rPr>
                        <a:t>Valoare la începutul perioadei de implementare</a:t>
                      </a:r>
                      <a:endParaRPr lang="ro-RO" sz="900" dirty="0">
                        <a:effectLst/>
                        <a:latin typeface="Times New Roman"/>
                        <a:ea typeface="Times New Roman"/>
                      </a:endParaRPr>
                    </a:p>
                  </a:txBody>
                  <a:tcPr marL="68580" marR="68580" marT="0" marB="0"/>
                </a:tc>
                <a:tc>
                  <a:txBody>
                    <a:bodyPr/>
                    <a:lstStyle/>
                    <a:p>
                      <a:pPr algn="ctr">
                        <a:lnSpc>
                          <a:spcPct val="115000"/>
                        </a:lnSpc>
                        <a:spcBef>
                          <a:spcPts val="600"/>
                        </a:spcBef>
                        <a:spcAft>
                          <a:spcPts val="600"/>
                        </a:spcAft>
                        <a:tabLst>
                          <a:tab pos="450215" algn="l"/>
                          <a:tab pos="5581015" algn="l"/>
                        </a:tabLst>
                      </a:pPr>
                      <a:r>
                        <a:rPr kumimoji="0" lang="ro-RO" sz="900" b="1" kern="1200" dirty="0" smtClean="0">
                          <a:solidFill>
                            <a:schemeClr val="lt1"/>
                          </a:solidFill>
                          <a:effectLst/>
                          <a:latin typeface="+mn-lt"/>
                          <a:ea typeface="+mn-ea"/>
                          <a:cs typeface="+mn-cs"/>
                        </a:rPr>
                        <a:t>Valoare la luna 18</a:t>
                      </a:r>
                      <a:r>
                        <a:rPr kumimoji="0" lang="ro-RO" sz="900" b="1" kern="1200" baseline="0" dirty="0" smtClean="0">
                          <a:solidFill>
                            <a:schemeClr val="lt1"/>
                          </a:solidFill>
                          <a:effectLst/>
                          <a:latin typeface="+mn-lt"/>
                          <a:ea typeface="+mn-ea"/>
                          <a:cs typeface="+mn-cs"/>
                        </a:rPr>
                        <a:t> de implementare </a:t>
                      </a:r>
                      <a:r>
                        <a:rPr kumimoji="0" lang="ro-RO" sz="900" b="1" i="0" u="none" strike="noStrike" kern="1200" cap="none" spc="0" normalizeH="0" baseline="0" noProof="0" dirty="0" smtClean="0">
                          <a:ln>
                            <a:noFill/>
                          </a:ln>
                          <a:solidFill>
                            <a:prstClr val="white"/>
                          </a:solidFill>
                          <a:effectLst/>
                          <a:uLnTx/>
                          <a:uFillTx/>
                          <a:latin typeface="+mn-lt"/>
                          <a:ea typeface="+mn-ea"/>
                          <a:cs typeface="+mn-cs"/>
                        </a:rPr>
                        <a:t>(ian.2015)</a:t>
                      </a:r>
                      <a:endParaRPr kumimoji="0" lang="ro-RO" sz="900" b="1" kern="1200" dirty="0">
                        <a:solidFill>
                          <a:schemeClr val="lt1"/>
                        </a:solidFill>
                        <a:effectLst/>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600"/>
                        </a:spcBef>
                        <a:spcAft>
                          <a:spcPts val="600"/>
                        </a:spcAft>
                        <a:buClrTx/>
                        <a:buSzTx/>
                        <a:buFontTx/>
                        <a:buNone/>
                        <a:tabLst>
                          <a:tab pos="450215" algn="l"/>
                          <a:tab pos="5581015" algn="l"/>
                        </a:tabLst>
                        <a:defRPr/>
                      </a:pPr>
                      <a:r>
                        <a:rPr lang="ro-RO" sz="900" dirty="0" smtClean="0">
                          <a:effectLst/>
                        </a:rPr>
                        <a:t>Valoare la sfârşitul perioadei de implementare</a:t>
                      </a:r>
                      <a:endParaRPr lang="ro-RO" sz="900" dirty="0" smtClean="0">
                        <a:effectLst/>
                        <a:latin typeface="Times New Roman"/>
                        <a:ea typeface="Times New Roman"/>
                      </a:endParaRPr>
                    </a:p>
                  </a:txBody>
                  <a:tcPr marL="68580" marR="68580" marT="0" marB="0"/>
                </a:tc>
              </a:tr>
              <a:tr h="215576">
                <a:tc gridSpan="3">
                  <a:txBody>
                    <a:bodyPr/>
                    <a:lstStyle/>
                    <a:p>
                      <a:pPr algn="l">
                        <a:lnSpc>
                          <a:spcPct val="115000"/>
                        </a:lnSpc>
                        <a:spcBef>
                          <a:spcPts val="600"/>
                        </a:spcBef>
                        <a:spcAft>
                          <a:spcPts val="600"/>
                        </a:spcAft>
                        <a:tabLst>
                          <a:tab pos="450215" algn="l"/>
                          <a:tab pos="5581015" algn="l"/>
                        </a:tabLst>
                      </a:pPr>
                      <a:r>
                        <a:rPr lang="ro-RO" sz="900" dirty="0">
                          <a:effectLst/>
                        </a:rPr>
                        <a:t>Indicatori de realizare</a:t>
                      </a:r>
                      <a:endParaRPr lang="ro-RO" sz="900" dirty="0">
                        <a:effectLst/>
                        <a:latin typeface="Times New Roman"/>
                        <a:ea typeface="Times New Roman"/>
                      </a:endParaRPr>
                    </a:p>
                  </a:txBody>
                  <a:tcPr marL="68580" marR="68580" marT="0" marB="0"/>
                </a:tc>
                <a:tc hMerge="1">
                  <a:txBody>
                    <a:bodyPr/>
                    <a:lstStyle/>
                    <a:p>
                      <a:endParaRPr lang="ro-RO"/>
                    </a:p>
                  </a:txBody>
                  <a:tcPr/>
                </a:tc>
                <a:tc hMerge="1">
                  <a:txBody>
                    <a:bodyPr/>
                    <a:lstStyle/>
                    <a:p>
                      <a:endParaRPr lang="ro-RO"/>
                    </a:p>
                  </a:txBody>
                  <a:tcPr/>
                </a:tc>
                <a:tc>
                  <a:txBody>
                    <a:bodyPr/>
                    <a:lstStyle/>
                    <a:p>
                      <a:pPr algn="l">
                        <a:lnSpc>
                          <a:spcPct val="115000"/>
                        </a:lnSpc>
                        <a:spcBef>
                          <a:spcPts val="600"/>
                        </a:spcBef>
                        <a:spcAft>
                          <a:spcPts val="600"/>
                        </a:spcAft>
                        <a:tabLst>
                          <a:tab pos="450215" algn="l"/>
                          <a:tab pos="5581015" algn="l"/>
                        </a:tabLst>
                      </a:pPr>
                      <a:endParaRPr lang="ro-RO" sz="900" dirty="0">
                        <a:effectLst/>
                        <a:latin typeface="Times New Roman"/>
                        <a:ea typeface="Times New Roman"/>
                      </a:endParaRPr>
                    </a:p>
                  </a:txBody>
                  <a:tcPr marL="68580" marR="68580" marT="0" marB="0"/>
                </a:tc>
              </a:tr>
              <a:tr h="592834">
                <a:tc>
                  <a:txBody>
                    <a:bodyPr/>
                    <a:lstStyle/>
                    <a:p>
                      <a:pPr algn="l">
                        <a:lnSpc>
                          <a:spcPct val="115000"/>
                        </a:lnSpc>
                        <a:spcBef>
                          <a:spcPts val="600"/>
                        </a:spcBef>
                        <a:spcAft>
                          <a:spcPts val="600"/>
                        </a:spcAft>
                        <a:tabLst>
                          <a:tab pos="450215" algn="l"/>
                          <a:tab pos="5581015" algn="l"/>
                        </a:tabLst>
                      </a:pPr>
                      <a:r>
                        <a:rPr lang="ro-RO" sz="900" dirty="0">
                          <a:effectLst/>
                        </a:rPr>
                        <a:t>Cheltuieli eligibile efectuate din fonduri nerambursabile pentru proiect (lei)</a:t>
                      </a:r>
                      <a:endParaRPr lang="ro-RO" sz="900" dirty="0">
                        <a:effectLst/>
                        <a:latin typeface="Times New Roman"/>
                        <a:ea typeface="Times New Roman"/>
                      </a:endParaRPr>
                    </a:p>
                  </a:txBody>
                  <a:tcPr marL="68580" marR="68580" marT="0" marB="0"/>
                </a:tc>
                <a:tc>
                  <a:txBody>
                    <a:bodyPr/>
                    <a:lstStyle/>
                    <a:p>
                      <a:pPr algn="ctr">
                        <a:lnSpc>
                          <a:spcPct val="115000"/>
                        </a:lnSpc>
                        <a:spcBef>
                          <a:spcPts val="600"/>
                        </a:spcBef>
                        <a:spcAft>
                          <a:spcPts val="600"/>
                        </a:spcAft>
                        <a:tabLst>
                          <a:tab pos="450215" algn="l"/>
                          <a:tab pos="5581015" algn="l"/>
                        </a:tabLst>
                      </a:pPr>
                      <a:r>
                        <a:rPr lang="ro-RO" sz="900" dirty="0">
                          <a:effectLst/>
                        </a:rPr>
                        <a:t>0</a:t>
                      </a:r>
                      <a:endParaRPr lang="ro-RO" sz="900" dirty="0">
                        <a:effectLst/>
                        <a:latin typeface="Times New Roman"/>
                        <a:ea typeface="Times New Roman"/>
                      </a:endParaRPr>
                    </a:p>
                  </a:txBody>
                  <a:tcPr marL="68580" marR="68580" marT="0" marB="0" anchor="ctr"/>
                </a:tc>
                <a:tc>
                  <a:txBody>
                    <a:bodyPr/>
                    <a:lstStyle/>
                    <a:p>
                      <a:pPr algn="ctr" fontAlgn="b"/>
                      <a:r>
                        <a:rPr lang="en-US" sz="1000" b="1" i="0" u="none" strike="noStrike" dirty="0">
                          <a:solidFill>
                            <a:srgbClr val="000000"/>
                          </a:solidFill>
                          <a:effectLst/>
                          <a:latin typeface="Calibri" panose="020F0502020204030204" pitchFamily="34" charset="0"/>
                        </a:rPr>
                        <a:t>3.941.398,56</a:t>
                      </a:r>
                    </a:p>
                  </a:txBody>
                  <a:tcPr marL="0" marR="0" marT="0" marB="0" anchor="ctr"/>
                </a:tc>
                <a:tc>
                  <a:txBody>
                    <a:bodyPr/>
                    <a:lstStyle/>
                    <a:p>
                      <a:pPr marL="0" marR="0" indent="0" algn="ctr" defTabSz="914400" rtl="0" eaLnBrk="1" fontAlgn="auto" latinLnBrk="0" hangingPunct="1">
                        <a:lnSpc>
                          <a:spcPct val="115000"/>
                        </a:lnSpc>
                        <a:spcBef>
                          <a:spcPts val="600"/>
                        </a:spcBef>
                        <a:spcAft>
                          <a:spcPts val="600"/>
                        </a:spcAft>
                        <a:buClrTx/>
                        <a:buSzTx/>
                        <a:buFontTx/>
                        <a:buNone/>
                        <a:tabLst>
                          <a:tab pos="450215" algn="l"/>
                          <a:tab pos="5581015" algn="l"/>
                        </a:tabLst>
                        <a:defRPr/>
                      </a:pPr>
                      <a:r>
                        <a:rPr lang="ro-RO" sz="900" dirty="0" smtClean="0">
                          <a:effectLst/>
                        </a:rPr>
                        <a:t>4.499.977</a:t>
                      </a:r>
                      <a:endParaRPr lang="ro-RO" sz="900" dirty="0" smtClean="0">
                        <a:effectLst/>
                        <a:latin typeface="Times New Roman"/>
                        <a:ea typeface="Times New Roman"/>
                      </a:endParaRPr>
                    </a:p>
                    <a:p>
                      <a:pPr algn="ctr">
                        <a:lnSpc>
                          <a:spcPct val="115000"/>
                        </a:lnSpc>
                        <a:spcBef>
                          <a:spcPts val="600"/>
                        </a:spcBef>
                        <a:spcAft>
                          <a:spcPts val="600"/>
                        </a:spcAft>
                        <a:tabLst>
                          <a:tab pos="450215" algn="l"/>
                          <a:tab pos="5581015" algn="l"/>
                        </a:tabLst>
                      </a:pPr>
                      <a:endParaRPr lang="ro-RO" sz="900" dirty="0">
                        <a:effectLst/>
                        <a:latin typeface="Times New Roman"/>
                        <a:ea typeface="Times New Roman"/>
                      </a:endParaRPr>
                    </a:p>
                  </a:txBody>
                  <a:tcPr marL="68580" marR="68580" marT="0" marB="0" anchor="ctr"/>
                </a:tc>
              </a:tr>
              <a:tr h="388779">
                <a:tc>
                  <a:txBody>
                    <a:bodyPr/>
                    <a:lstStyle/>
                    <a:p>
                      <a:pPr algn="l">
                        <a:lnSpc>
                          <a:spcPct val="115000"/>
                        </a:lnSpc>
                        <a:spcAft>
                          <a:spcPts val="0"/>
                        </a:spcAft>
                        <a:tabLst>
                          <a:tab pos="450215" algn="l"/>
                          <a:tab pos="1980565" algn="l"/>
                          <a:tab pos="2880995" algn="l"/>
                          <a:tab pos="4068445" algn="l"/>
                          <a:tab pos="5581015" algn="l"/>
                        </a:tabLst>
                      </a:pPr>
                      <a:r>
                        <a:rPr lang="ro-RO" sz="900">
                          <a:effectLst/>
                        </a:rPr>
                        <a:t>Cheltuieli anuale pentru CD (lei)</a:t>
                      </a:r>
                      <a:endParaRPr lang="ro-RO" sz="900">
                        <a:effectLst/>
                        <a:latin typeface="Times New Roman"/>
                        <a:ea typeface="Times New Roman"/>
                      </a:endParaRPr>
                    </a:p>
                  </a:txBody>
                  <a:tcPr marL="68580" marR="68580" marT="0" marB="0"/>
                </a:tc>
                <a:tc>
                  <a:txBody>
                    <a:bodyPr/>
                    <a:lstStyle/>
                    <a:p>
                      <a:pPr algn="ctr">
                        <a:lnSpc>
                          <a:spcPct val="115000"/>
                        </a:lnSpc>
                        <a:spcBef>
                          <a:spcPts val="600"/>
                        </a:spcBef>
                        <a:spcAft>
                          <a:spcPts val="600"/>
                        </a:spcAft>
                        <a:tabLst>
                          <a:tab pos="450215" algn="l"/>
                          <a:tab pos="5581015" algn="l"/>
                        </a:tabLst>
                      </a:pPr>
                      <a:r>
                        <a:rPr lang="ro-RO" sz="900" dirty="0" smtClean="0">
                          <a:effectLst/>
                        </a:rPr>
                        <a:t>9.000</a:t>
                      </a:r>
                    </a:p>
                  </a:txBody>
                  <a:tcPr marL="68580" marR="68580" marT="0" marB="0" anchor="ctr"/>
                </a:tc>
                <a:tc>
                  <a:txBody>
                    <a:bodyPr/>
                    <a:lstStyle/>
                    <a:p>
                      <a:pPr algn="ctr" fontAlgn="b"/>
                      <a:r>
                        <a:rPr lang="en-US" sz="1000" b="1" i="0" u="none" strike="noStrike" dirty="0">
                          <a:solidFill>
                            <a:srgbClr val="000000"/>
                          </a:solidFill>
                          <a:effectLst/>
                          <a:latin typeface="Calibri" panose="020F0502020204030204" pitchFamily="34" charset="0"/>
                        </a:rPr>
                        <a:t>7.305,14</a:t>
                      </a:r>
                    </a:p>
                  </a:txBody>
                  <a:tcPr marL="0" marR="0" marT="0" marB="0" anchor="ctr"/>
                </a:tc>
                <a:tc>
                  <a:txBody>
                    <a:bodyPr/>
                    <a:lstStyle/>
                    <a:p>
                      <a:pPr algn="ctr">
                        <a:lnSpc>
                          <a:spcPct val="115000"/>
                        </a:lnSpc>
                        <a:spcBef>
                          <a:spcPts val="600"/>
                        </a:spcBef>
                        <a:spcAft>
                          <a:spcPts val="600"/>
                        </a:spcAft>
                        <a:tabLst>
                          <a:tab pos="450215" algn="l"/>
                          <a:tab pos="5581015" algn="l"/>
                        </a:tabLst>
                      </a:pPr>
                      <a:endParaRPr lang="ro-RO" sz="900" dirty="0">
                        <a:effectLst/>
                        <a:latin typeface="Times New Roman"/>
                        <a:ea typeface="Times New Roman"/>
                      </a:endParaRPr>
                    </a:p>
                  </a:txBody>
                  <a:tcPr marL="68580" marR="68580" marT="0" marB="0" anchor="ctr"/>
                </a:tc>
              </a:tr>
              <a:tr h="388779">
                <a:tc>
                  <a:txBody>
                    <a:bodyPr/>
                    <a:lstStyle/>
                    <a:p>
                      <a:pPr algn="l">
                        <a:lnSpc>
                          <a:spcPct val="115000"/>
                        </a:lnSpc>
                        <a:spcAft>
                          <a:spcPts val="0"/>
                        </a:spcAft>
                        <a:tabLst>
                          <a:tab pos="450215" algn="l"/>
                          <a:tab pos="1980565" algn="l"/>
                          <a:tab pos="2880995" algn="l"/>
                          <a:tab pos="4068445" algn="l"/>
                          <a:tab pos="5581015" algn="l"/>
                        </a:tabLst>
                      </a:pPr>
                      <a:r>
                        <a:rPr lang="ro-RO" sz="900" dirty="0">
                          <a:effectLst/>
                        </a:rPr>
                        <a:t>Cifra de afaceri (lei)</a:t>
                      </a:r>
                      <a:endParaRPr lang="ro-RO" sz="900" dirty="0">
                        <a:effectLst/>
                        <a:latin typeface="Times New Roman"/>
                        <a:ea typeface="Times New Roman"/>
                      </a:endParaRPr>
                    </a:p>
                  </a:txBody>
                  <a:tcPr marL="68580" marR="68580" marT="0" marB="0"/>
                </a:tc>
                <a:tc>
                  <a:txBody>
                    <a:bodyPr/>
                    <a:lstStyle/>
                    <a:p>
                      <a:pPr algn="ctr">
                        <a:lnSpc>
                          <a:spcPct val="115000"/>
                        </a:lnSpc>
                        <a:spcBef>
                          <a:spcPts val="600"/>
                        </a:spcBef>
                        <a:spcAft>
                          <a:spcPts val="600"/>
                        </a:spcAft>
                        <a:tabLst>
                          <a:tab pos="450215" algn="l"/>
                          <a:tab pos="5581015" algn="l"/>
                        </a:tabLst>
                      </a:pPr>
                      <a:r>
                        <a:rPr lang="ro-RO" sz="900">
                          <a:effectLst/>
                        </a:rPr>
                        <a:t>9.500</a:t>
                      </a:r>
                      <a:endParaRPr lang="ro-RO" sz="900">
                        <a:effectLst/>
                        <a:latin typeface="Times New Roman"/>
                        <a:ea typeface="Times New Roman"/>
                      </a:endParaRPr>
                    </a:p>
                  </a:txBody>
                  <a:tcPr marL="68580" marR="68580" marT="0" marB="0" anchor="ctr"/>
                </a:tc>
                <a:tc>
                  <a:txBody>
                    <a:bodyPr/>
                    <a:lstStyle/>
                    <a:p>
                      <a:pPr algn="ctr">
                        <a:lnSpc>
                          <a:spcPct val="115000"/>
                        </a:lnSpc>
                        <a:spcBef>
                          <a:spcPts val="600"/>
                        </a:spcBef>
                        <a:spcAft>
                          <a:spcPts val="600"/>
                        </a:spcAft>
                        <a:tabLst>
                          <a:tab pos="450215" algn="l"/>
                          <a:tab pos="5581015" algn="l"/>
                        </a:tabLst>
                      </a:pPr>
                      <a:r>
                        <a:rPr lang="ro-RO" sz="900" dirty="0" smtClean="0">
                          <a:effectLst/>
                        </a:rPr>
                        <a:t>35.306</a:t>
                      </a:r>
                      <a:endParaRPr lang="ro-RO" sz="900" dirty="0">
                        <a:effectLst/>
                        <a:latin typeface="Times New Roman"/>
                        <a:ea typeface="Times New Roman"/>
                      </a:endParaRPr>
                    </a:p>
                  </a:txBody>
                  <a:tcPr marL="68580" marR="68580" marT="0" marB="0" anchor="ctr"/>
                </a:tc>
                <a:tc>
                  <a:txBody>
                    <a:bodyPr/>
                    <a:lstStyle/>
                    <a:p>
                      <a:pPr algn="ctr">
                        <a:lnSpc>
                          <a:spcPct val="115000"/>
                        </a:lnSpc>
                        <a:spcBef>
                          <a:spcPts val="600"/>
                        </a:spcBef>
                        <a:spcAft>
                          <a:spcPts val="600"/>
                        </a:spcAft>
                        <a:tabLst>
                          <a:tab pos="450215" algn="l"/>
                          <a:tab pos="5581015" algn="l"/>
                        </a:tabLst>
                      </a:pPr>
                      <a:endParaRPr lang="ro-RO" sz="900" dirty="0">
                        <a:effectLst/>
                        <a:latin typeface="Times New Roman"/>
                        <a:ea typeface="Times New Roman"/>
                      </a:endParaRPr>
                    </a:p>
                  </a:txBody>
                  <a:tcPr marL="68580" marR="68580" marT="0" marB="0" anchor="ctr"/>
                </a:tc>
              </a:tr>
            </a:tbl>
          </a:graphicData>
        </a:graphic>
      </p:graphicFrame>
      <p:sp>
        <p:nvSpPr>
          <p:cNvPr id="6" name="TextBox 5"/>
          <p:cNvSpPr txBox="1"/>
          <p:nvPr/>
        </p:nvSpPr>
        <p:spPr>
          <a:xfrm>
            <a:off x="4932040" y="4437112"/>
            <a:ext cx="2567444" cy="2092881"/>
          </a:xfrm>
          <a:prstGeom prst="rect">
            <a:avLst/>
          </a:prstGeom>
          <a:noFill/>
        </p:spPr>
        <p:txBody>
          <a:bodyPr wrap="square" rtlCol="0">
            <a:spAutoFit/>
          </a:bodyPr>
          <a:lstStyle/>
          <a:p>
            <a:r>
              <a:rPr lang="ro-RO" sz="1400" dirty="0" smtClean="0">
                <a:solidFill>
                  <a:prstClr val="black"/>
                </a:solidFill>
              </a:rPr>
              <a:t>Nr. de locuri de munca nou create: </a:t>
            </a:r>
            <a:r>
              <a:rPr lang="ro-RO" sz="1400" b="1" dirty="0" smtClean="0">
                <a:solidFill>
                  <a:prstClr val="black"/>
                </a:solidFill>
              </a:rPr>
              <a:t>8</a:t>
            </a:r>
            <a:endParaRPr lang="en-US" sz="1400" b="1" dirty="0" smtClean="0">
              <a:solidFill>
                <a:prstClr val="black"/>
              </a:solidFill>
            </a:endParaRPr>
          </a:p>
          <a:p>
            <a:endParaRPr lang="ro-RO" sz="1400" b="1" dirty="0" smtClean="0">
              <a:solidFill>
                <a:prstClr val="black"/>
              </a:solidFill>
            </a:endParaRPr>
          </a:p>
          <a:p>
            <a:r>
              <a:rPr lang="ro-RO" sz="1400" dirty="0" smtClean="0">
                <a:solidFill>
                  <a:prstClr val="black"/>
                </a:solidFill>
              </a:rPr>
              <a:t>Nr. de locuri de munca nou create in CD: </a:t>
            </a:r>
            <a:r>
              <a:rPr lang="ro-RO" sz="1400" b="1" dirty="0" smtClean="0">
                <a:solidFill>
                  <a:prstClr val="black"/>
                </a:solidFill>
              </a:rPr>
              <a:t>1</a:t>
            </a:r>
            <a:endParaRPr lang="en-US" sz="1400" b="1" dirty="0" smtClean="0">
              <a:solidFill>
                <a:prstClr val="black"/>
              </a:solidFill>
            </a:endParaRPr>
          </a:p>
          <a:p>
            <a:endParaRPr lang="ro-RO" sz="1400" b="1" dirty="0" smtClean="0">
              <a:solidFill>
                <a:prstClr val="black"/>
              </a:solidFill>
            </a:endParaRPr>
          </a:p>
          <a:p>
            <a:r>
              <a:rPr lang="ro-RO" sz="1400" dirty="0" smtClean="0">
                <a:solidFill>
                  <a:prstClr val="black"/>
                </a:solidFill>
              </a:rPr>
              <a:t>Nr. de locuri de munca mentinute</a:t>
            </a:r>
            <a:r>
              <a:rPr lang="ro-RO" sz="1400" b="1" dirty="0" smtClean="0">
                <a:solidFill>
                  <a:prstClr val="black"/>
                </a:solidFill>
              </a:rPr>
              <a:t>: 2</a:t>
            </a:r>
          </a:p>
          <a:p>
            <a:endParaRPr lang="ro-RO" dirty="0">
              <a:solidFill>
                <a:prstClr val="black"/>
              </a:solidFill>
            </a:endParaRPr>
          </a:p>
        </p:txBody>
      </p:sp>
      <p:pic>
        <p:nvPicPr>
          <p:cNvPr id="1026" name="Picture 2" descr="\\doc\Gnosis\GNOSIS EVOMED\O2.3.3 2012 MULTIMED\IMPLEMENTARE\Info + Publicitate\GENEVA 2014\diploma SI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9484" y="4437112"/>
            <a:ext cx="1591235" cy="230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669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s-ES" sz="2000" dirty="0"/>
              <a:t>pacienti care doresc sa acceseze sistemul privat de sanatate </a:t>
            </a:r>
            <a:endParaRPr lang="ro-RO" sz="2000" dirty="0" smtClean="0"/>
          </a:p>
          <a:p>
            <a:r>
              <a:rPr lang="es-ES" sz="2000" dirty="0"/>
              <a:t>pacienti care locuiesc in regiuni mai indepartate de orase mari si doresc sa acceseze opinia unor medici specialisti cu experienta ce activeaza in spitale/clinici din orase mari </a:t>
            </a:r>
            <a:endParaRPr lang="ro-RO" sz="2000" dirty="0" smtClean="0"/>
          </a:p>
          <a:p>
            <a:pPr lvl="0"/>
            <a:r>
              <a:rPr lang="ro-RO" sz="2000" dirty="0"/>
              <a:t>pacienti </a:t>
            </a:r>
            <a:r>
              <a:rPr lang="ro-RO" sz="2000" dirty="0" smtClean="0"/>
              <a:t>cu:</a:t>
            </a:r>
            <a:endParaRPr lang="ro-RO" sz="2000" dirty="0"/>
          </a:p>
          <a:p>
            <a:pPr lvl="2"/>
            <a:r>
              <a:rPr lang="ro-RO" sz="1700" dirty="0"/>
              <a:t>afectiuni cronice cu potential de acutizare </a:t>
            </a:r>
          </a:p>
          <a:p>
            <a:pPr lvl="2"/>
            <a:r>
              <a:rPr lang="ro-RO" sz="1700" dirty="0"/>
              <a:t>afectiuni cu risc de decompensare,</a:t>
            </a:r>
          </a:p>
          <a:p>
            <a:pPr lvl="2"/>
            <a:r>
              <a:rPr lang="ro-RO" sz="1700" dirty="0"/>
              <a:t>asocieri a mai multor afectiuni</a:t>
            </a:r>
          </a:p>
          <a:p>
            <a:pPr lvl="2"/>
            <a:r>
              <a:rPr lang="ro-RO" sz="1700" dirty="0"/>
              <a:t>patologie cronica peste care se suprapune o afectiune noua acuta</a:t>
            </a:r>
          </a:p>
          <a:p>
            <a:pPr lvl="2"/>
            <a:r>
              <a:rPr lang="ro-RO" sz="1700" dirty="0"/>
              <a:t>afectiune acuta care nu constituie o </a:t>
            </a:r>
            <a:r>
              <a:rPr lang="ro-RO" sz="1700" dirty="0" smtClean="0"/>
              <a:t>urgenta</a:t>
            </a:r>
          </a:p>
          <a:p>
            <a:r>
              <a:rPr lang="es-ES" sz="2000" dirty="0"/>
              <a:t>Companiile private de asigurari de sanatate </a:t>
            </a:r>
            <a:endParaRPr lang="ro-RO" sz="2000" dirty="0" smtClean="0"/>
          </a:p>
          <a:p>
            <a:r>
              <a:rPr lang="es-ES" sz="2000" dirty="0"/>
              <a:t>Cadrele medicale – prin cresterea disponibilitatii si optimizarea timpul dintre </a:t>
            </a:r>
            <a:r>
              <a:rPr lang="es-ES" sz="2000" dirty="0" smtClean="0"/>
              <a:t>consultatii</a:t>
            </a:r>
            <a:endParaRPr lang="ro-RO" sz="2000" dirty="0" smtClean="0"/>
          </a:p>
          <a:p>
            <a:r>
              <a:rPr lang="es-ES" sz="2000" dirty="0"/>
              <a:t>Statul roman -  prin scaderea costurilor sociale aferente </a:t>
            </a:r>
            <a:r>
              <a:rPr lang="ro-RO" sz="2000" dirty="0" smtClean="0"/>
              <a:t>serviciilor medicale publice</a:t>
            </a:r>
          </a:p>
          <a:p>
            <a:r>
              <a:rPr lang="es-ES" sz="2000" dirty="0"/>
              <a:t>Sistemul medical ca intreg </a:t>
            </a:r>
            <a:r>
              <a:rPr lang="es-ES" sz="2000" b="1" dirty="0"/>
              <a:t>– </a:t>
            </a:r>
            <a:r>
              <a:rPr lang="es-ES" sz="2000" dirty="0"/>
              <a:t>prin</a:t>
            </a:r>
            <a:r>
              <a:rPr lang="es-ES" sz="2000" b="1" dirty="0"/>
              <a:t> </a:t>
            </a:r>
            <a:r>
              <a:rPr lang="es-ES" sz="2000" dirty="0"/>
              <a:t>decongestionarea ambulatoriilor existente</a:t>
            </a:r>
            <a:endParaRPr lang="ro-RO" sz="2000" dirty="0" smtClean="0"/>
          </a:p>
          <a:p>
            <a:endParaRPr lang="ro-RO" sz="2000" dirty="0"/>
          </a:p>
          <a:p>
            <a:endParaRPr lang="ro-RO" sz="2000" dirty="0"/>
          </a:p>
        </p:txBody>
      </p:sp>
      <p:sp>
        <p:nvSpPr>
          <p:cNvPr id="3" name="Title 2"/>
          <p:cNvSpPr>
            <a:spLocks noGrp="1"/>
          </p:cNvSpPr>
          <p:nvPr>
            <p:ph type="title"/>
          </p:nvPr>
        </p:nvSpPr>
        <p:spPr/>
        <p:txBody>
          <a:bodyPr/>
          <a:lstStyle/>
          <a:p>
            <a:r>
              <a:rPr lang="ro-RO" dirty="0" smtClean="0"/>
              <a:t>Potentiali beneficiari</a:t>
            </a:r>
            <a:endParaRPr lang="ro-RO" dirty="0"/>
          </a:p>
        </p:txBody>
      </p:sp>
      <p:pic>
        <p:nvPicPr>
          <p:cNvPr id="5" name="Picture 3" descr="C:\Users\andrei.neagu.INTRANET\Desktop\evomed sig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733256"/>
            <a:ext cx="219075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662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270</TotalTime>
  <Words>829</Words>
  <Application>Microsoft Office PowerPoint</Application>
  <PresentationFormat>On-screen Show (4:3)</PresentationFormat>
  <Paragraphs>88</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Calibri</vt:lpstr>
      <vt:lpstr>Courier New</vt:lpstr>
      <vt:lpstr>Lucida Sans Unicode</vt:lpstr>
      <vt:lpstr>Times New Roman</vt:lpstr>
      <vt:lpstr>Verdana</vt:lpstr>
      <vt:lpstr>Wingdings 2</vt:lpstr>
      <vt:lpstr>Wingdings 3</vt:lpstr>
      <vt:lpstr>Concourse</vt:lpstr>
      <vt:lpstr>1_Concourse</vt:lpstr>
      <vt:lpstr>Programul Operaţional Sectorial „Creşterea Competitivităţii Economice”  Proiect co-finanţat prin Fondul European de Dezvoltare Regională „Investiţii pentru viitorul dumneavoastră”   AXA PRIORITARĂ 2 – COMPETITIVITATE PRIN CDI   Operaţiunea 2.3.3: Promovarea inovarii in cadrul intreprinderilor"</vt:lpstr>
      <vt:lpstr>Despre Gnosis Evomed SRL</vt:lpstr>
      <vt:lpstr>Descrierea proiectului</vt:lpstr>
      <vt:lpstr>PowerPoint Presentation</vt:lpstr>
      <vt:lpstr>PowerPoint Presentation</vt:lpstr>
      <vt:lpstr>PowerPoint Presentation</vt:lpstr>
      <vt:lpstr>Cifrele proiectului</vt:lpstr>
      <vt:lpstr>Stadiu proiect</vt:lpstr>
      <vt:lpstr>Potentiali beneficiari</vt:lpstr>
      <vt:lpstr>Potentiali beneficiari</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Programul Operaţional Sectorial „Creşterea Competitivităţii Economice”  Proiect co-finanţat prin Fondul European de Dezvoltare Regională „Investiţii pentru viitorul dumneavoastră”   AXA PRIORITARĂ 2 – COMPETITIVITATE PRIN CDI   Operaţiunea 2.3.: Promovarea inovării în cadrul întreprinderilor "</dc:title>
  <dc:creator>Andrei Neagu</dc:creator>
  <cp:lastModifiedBy>Dan Vasile</cp:lastModifiedBy>
  <cp:revision>26</cp:revision>
  <dcterms:created xsi:type="dcterms:W3CDTF">2013-09-04T11:08:14Z</dcterms:created>
  <dcterms:modified xsi:type="dcterms:W3CDTF">2015-08-11T10:55:58Z</dcterms:modified>
</cp:coreProperties>
</file>