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1" d="100"/>
          <a:sy n="41" d="100"/>
        </p:scale>
        <p:origin x="350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2DF2F3-EE40-49F4-A0C0-01BA7E4F1266}" type="datetimeFigureOut">
              <a:rPr lang="ro-RO" smtClean="0"/>
              <a:pPr/>
              <a:t>11.08.2015</a:t>
            </a:fld>
            <a:endParaRPr lang="ro-RO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o-RO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EE43C4-E514-4B51-81D8-6A60D3D6D200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9212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2DF2F3-EE40-49F4-A0C0-01BA7E4F1266}" type="datetimeFigureOut">
              <a:rPr lang="ro-RO" smtClean="0">
                <a:solidFill>
                  <a:prstClr val="black"/>
                </a:solidFill>
              </a:rPr>
              <a:pPr/>
              <a:t>11.08.2015</a:t>
            </a:fld>
            <a:endParaRPr lang="ro-RO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EE43C4-E514-4B51-81D8-6A60D3D6D200}" type="slidenum">
              <a:rPr lang="ro-RO" smtClean="0">
                <a:solidFill>
                  <a:prstClr val="black"/>
                </a:solidFill>
              </a:rPr>
              <a:pPr/>
              <a:t>‹#›</a:t>
            </a:fld>
            <a:endParaRPr lang="ro-R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21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2DF2F3-EE40-49F4-A0C0-01BA7E4F1266}" type="datetimeFigureOut">
              <a:rPr lang="ro-RO" smtClean="0">
                <a:solidFill>
                  <a:prstClr val="black"/>
                </a:solidFill>
              </a:rPr>
              <a:pPr/>
              <a:t>11.08.2015</a:t>
            </a:fld>
            <a:endParaRPr lang="ro-RO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EE43C4-E514-4B51-81D8-6A60D3D6D200}" type="slidenum">
              <a:rPr lang="ro-RO" smtClean="0">
                <a:solidFill>
                  <a:prstClr val="black"/>
                </a:solidFill>
              </a:rPr>
              <a:pPr/>
              <a:t>‹#›</a:t>
            </a:fld>
            <a:endParaRPr lang="ro-R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38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2DF2F3-EE40-49F4-A0C0-01BA7E4F1266}" type="datetimeFigureOut">
              <a:rPr lang="ro-RO" smtClean="0">
                <a:solidFill>
                  <a:prstClr val="black"/>
                </a:solidFill>
              </a:rPr>
              <a:pPr/>
              <a:t>11.08.2015</a:t>
            </a:fld>
            <a:endParaRPr lang="ro-RO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EE43C4-E514-4B51-81D8-6A60D3D6D200}" type="slidenum">
              <a:rPr lang="ro-RO" smtClean="0">
                <a:solidFill>
                  <a:prstClr val="black"/>
                </a:solidFill>
              </a:rPr>
              <a:pPr/>
              <a:t>‹#›</a:t>
            </a:fld>
            <a:endParaRPr lang="ro-RO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8022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2DF2F3-EE40-49F4-A0C0-01BA7E4F1266}" type="datetimeFigureOut">
              <a:rPr lang="ro-RO" smtClean="0">
                <a:solidFill>
                  <a:prstClr val="white"/>
                </a:solidFill>
              </a:rPr>
              <a:pPr/>
              <a:t>11.08.2015</a:t>
            </a:fld>
            <a:endParaRPr lang="ro-RO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EE43C4-E514-4B51-81D8-6A60D3D6D200}" type="slidenum">
              <a:rPr lang="ro-RO" smtClean="0">
                <a:solidFill>
                  <a:prstClr val="white"/>
                </a:solidFill>
              </a:rPr>
              <a:pPr/>
              <a:t>‹#›</a:t>
            </a:fld>
            <a:endParaRPr lang="ro-RO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036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2DF2F3-EE40-49F4-A0C0-01BA7E4F1266}" type="datetimeFigureOut">
              <a:rPr lang="ro-RO" smtClean="0">
                <a:solidFill>
                  <a:prstClr val="white"/>
                </a:solidFill>
              </a:rPr>
              <a:pPr/>
              <a:t>11.08.2015</a:t>
            </a:fld>
            <a:endParaRPr lang="ro-RO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EE43C4-E514-4B51-81D8-6A60D3D6D200}" type="slidenum">
              <a:rPr lang="ro-RO" smtClean="0">
                <a:solidFill>
                  <a:prstClr val="white"/>
                </a:solidFill>
              </a:rPr>
              <a:pPr/>
              <a:t>‹#›</a:t>
            </a:fld>
            <a:endParaRPr lang="ro-RO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78079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2DF2F3-EE40-49F4-A0C0-01BA7E4F1266}" type="datetimeFigureOut">
              <a:rPr lang="ro-RO" smtClean="0">
                <a:solidFill>
                  <a:prstClr val="black"/>
                </a:solidFill>
              </a:rPr>
              <a:pPr/>
              <a:t>11.08.2015</a:t>
            </a:fld>
            <a:endParaRPr lang="ro-RO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EE43C4-E514-4B51-81D8-6A60D3D6D200}" type="slidenum">
              <a:rPr lang="ro-RO" smtClean="0">
                <a:solidFill>
                  <a:prstClr val="black"/>
                </a:solidFill>
              </a:rPr>
              <a:pPr/>
              <a:t>‹#›</a:t>
            </a:fld>
            <a:endParaRPr lang="ro-R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719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2DF2F3-EE40-49F4-A0C0-01BA7E4F1266}" type="datetimeFigureOut">
              <a:rPr lang="ro-RO" smtClean="0">
                <a:solidFill>
                  <a:prstClr val="white"/>
                </a:solidFill>
              </a:rPr>
              <a:pPr/>
              <a:t>11.08.2015</a:t>
            </a:fld>
            <a:endParaRPr lang="ro-RO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EE43C4-E514-4B51-81D8-6A60D3D6D200}" type="slidenum">
              <a:rPr lang="ro-RO" smtClean="0">
                <a:solidFill>
                  <a:prstClr val="white"/>
                </a:solidFill>
              </a:rPr>
              <a:pPr/>
              <a:t>‹#›</a:t>
            </a:fld>
            <a:endParaRPr lang="ro-RO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22432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2DF2F3-EE40-49F4-A0C0-01BA7E4F1266}" type="datetimeFigureOut">
              <a:rPr lang="ro-RO" smtClean="0">
                <a:solidFill>
                  <a:prstClr val="black"/>
                </a:solidFill>
              </a:rPr>
              <a:pPr/>
              <a:t>11.08.2015</a:t>
            </a:fld>
            <a:endParaRPr lang="ro-RO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EE43C4-E514-4B51-81D8-6A60D3D6D200}" type="slidenum">
              <a:rPr lang="ro-RO" smtClean="0">
                <a:solidFill>
                  <a:prstClr val="black"/>
                </a:solidFill>
              </a:rPr>
              <a:pPr/>
              <a:t>‹#›</a:t>
            </a:fld>
            <a:endParaRPr lang="ro-R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9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22DF2F3-EE40-49F4-A0C0-01BA7E4F1266}" type="datetimeFigureOut">
              <a:rPr lang="ro-RO" smtClean="0">
                <a:solidFill>
                  <a:prstClr val="black"/>
                </a:solidFill>
              </a:rPr>
              <a:pPr/>
              <a:t>11.08.2015</a:t>
            </a:fld>
            <a:endParaRPr lang="ro-RO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EE43C4-E514-4B51-81D8-6A60D3D6D200}" type="slidenum">
              <a:rPr lang="ro-RO" smtClean="0">
                <a:solidFill>
                  <a:prstClr val="black"/>
                </a:solidFill>
              </a:rPr>
              <a:pPr/>
              <a:t>‹#›</a:t>
            </a:fld>
            <a:endParaRPr lang="ro-R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17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2DF2F3-EE40-49F4-A0C0-01BA7E4F1266}" type="datetimeFigureOut">
              <a:rPr lang="ro-RO" smtClean="0">
                <a:solidFill>
                  <a:prstClr val="white"/>
                </a:solidFill>
              </a:rPr>
              <a:pPr/>
              <a:t>11.08.2015</a:t>
            </a:fld>
            <a:endParaRPr lang="ro-RO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o-RO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EE43C4-E514-4B51-81D8-6A60D3D6D200}" type="slidenum">
              <a:rPr lang="ro-RO" smtClean="0">
                <a:solidFill>
                  <a:prstClr val="white"/>
                </a:solidFill>
              </a:rPr>
              <a:pPr/>
              <a:t>‹#›</a:t>
            </a:fld>
            <a:endParaRPr lang="ro-RO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58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22DF2F3-EE40-49F4-A0C0-01BA7E4F1266}" type="datetimeFigureOut">
              <a:rPr lang="ro-RO" smtClean="0">
                <a:solidFill>
                  <a:prstClr val="black"/>
                </a:solidFill>
              </a:rPr>
              <a:pPr/>
              <a:t>11.08.2015</a:t>
            </a:fld>
            <a:endParaRPr lang="ro-RO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o-RO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EE43C4-E514-4B51-81D8-6A60D3D6D200}" type="slidenum">
              <a:rPr lang="ro-RO" smtClean="0">
                <a:solidFill>
                  <a:prstClr val="black"/>
                </a:solidFill>
              </a:rPr>
              <a:pPr/>
              <a:t>‹#›</a:t>
            </a:fld>
            <a:endParaRPr lang="ro-R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4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9592" y="142875"/>
            <a:ext cx="7848327" cy="1512888"/>
            <a:chOff x="589236" y="142875"/>
            <a:chExt cx="7848327" cy="1512888"/>
          </a:xfrm>
        </p:grpSpPr>
        <p:pic>
          <p:nvPicPr>
            <p:cNvPr id="5" name="Picture 2" descr="J:\ANCS\SiglaUE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5813" y="357188"/>
              <a:ext cx="1365250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3" descr="J:\ANCS\SiglaGuvRo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71938" y="285750"/>
              <a:ext cx="1343025" cy="113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4" descr="J:\ANCS\SiglaIns.bmp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15188" y="142875"/>
              <a:ext cx="1222375" cy="142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589236" y="1285875"/>
              <a:ext cx="207168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 </a:t>
              </a:r>
              <a:r>
                <a:rPr lang="en-US" sz="1200" b="1" dirty="0">
                  <a:solidFill>
                    <a:srgbClr val="39639D"/>
                  </a:solidFill>
                </a:rPr>
                <a:t>UNIUNEA  EUROPEANA</a:t>
              </a:r>
              <a:endParaRPr lang="en-US" sz="1200" dirty="0">
                <a:solidFill>
                  <a:srgbClr val="39639D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68405" y="1700809"/>
            <a:ext cx="7772400" cy="1584176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vi-VN" sz="1400" dirty="0">
                <a:solidFill>
                  <a:prstClr val="black"/>
                </a:solidFill>
                <a:latin typeface="+mn-lt"/>
              </a:rPr>
              <a:t>Programul Operaţional Sectorial „Creşterea Competitivităţii Economice”</a:t>
            </a:r>
            <a:r>
              <a:rPr lang="en-US" sz="1400" dirty="0">
                <a:solidFill>
                  <a:prstClr val="black"/>
                </a:solidFill>
                <a:latin typeface="+mn-lt"/>
              </a:rPr>
              <a:t/>
            </a:r>
            <a:br>
              <a:rPr lang="en-US" sz="1400" dirty="0">
                <a:solidFill>
                  <a:prstClr val="black"/>
                </a:solidFill>
                <a:latin typeface="+mn-lt"/>
              </a:rPr>
            </a:br>
            <a:r>
              <a:rPr lang="en-US" sz="1400" dirty="0">
                <a:solidFill>
                  <a:prstClr val="black"/>
                </a:solidFill>
                <a:latin typeface="+mn-lt"/>
              </a:rPr>
              <a:t> Proiect </a:t>
            </a:r>
            <a:r>
              <a:rPr lang="vi-VN" sz="1400" dirty="0">
                <a:solidFill>
                  <a:prstClr val="black"/>
                </a:solidFill>
                <a:latin typeface="+mn-lt"/>
              </a:rPr>
              <a:t>co-finanţat prin Fondul European de Dezvoltare Regională</a:t>
            </a:r>
            <a:br>
              <a:rPr lang="vi-VN" sz="1400" dirty="0">
                <a:solidFill>
                  <a:prstClr val="black"/>
                </a:solidFill>
                <a:latin typeface="+mn-lt"/>
              </a:rPr>
            </a:br>
            <a:r>
              <a:rPr lang="vi-VN" sz="1400" dirty="0">
                <a:solidFill>
                  <a:prstClr val="black"/>
                </a:solidFill>
                <a:latin typeface="+mn-lt"/>
              </a:rPr>
              <a:t>„Investiţii pentru viitorul dumneavoastră” </a:t>
            </a:r>
            <a:r>
              <a:rPr lang="ro-RO" sz="1400" dirty="0">
                <a:solidFill>
                  <a:prstClr val="black"/>
                </a:solidFill>
                <a:latin typeface="+mn-lt"/>
              </a:rPr>
              <a:t/>
            </a:r>
            <a:br>
              <a:rPr lang="ro-RO" sz="1400" dirty="0">
                <a:solidFill>
                  <a:prstClr val="black"/>
                </a:solidFill>
                <a:latin typeface="+mn-lt"/>
              </a:rPr>
            </a:br>
            <a:r>
              <a:rPr lang="ro-RO" sz="1400" dirty="0">
                <a:solidFill>
                  <a:prstClr val="black"/>
                </a:solidFill>
                <a:latin typeface="+mn-lt"/>
              </a:rPr>
              <a:t/>
            </a:r>
            <a:br>
              <a:rPr lang="ro-RO" sz="1400" dirty="0">
                <a:solidFill>
                  <a:prstClr val="black"/>
                </a:solidFill>
                <a:latin typeface="+mn-lt"/>
              </a:rPr>
            </a:br>
            <a:r>
              <a:rPr lang="ro-RO" sz="1400" dirty="0">
                <a:solidFill>
                  <a:prstClr val="black"/>
                </a:solidFill>
                <a:latin typeface="+mn-lt"/>
              </a:rPr>
              <a:t>AXA PRIORITARĂ 2 – COMPETITIVITATE PRIN CDI </a:t>
            </a:r>
            <a:r>
              <a:rPr lang="en-US" sz="1400" dirty="0">
                <a:solidFill>
                  <a:prstClr val="black"/>
                </a:solidFill>
                <a:latin typeface="+mn-lt"/>
              </a:rPr>
              <a:t/>
            </a:r>
            <a:br>
              <a:rPr lang="en-US" sz="1400" dirty="0">
                <a:solidFill>
                  <a:prstClr val="black"/>
                </a:solidFill>
                <a:latin typeface="+mn-lt"/>
              </a:rPr>
            </a:br>
            <a:r>
              <a:rPr lang="vi-VN" sz="1400" dirty="0">
                <a:solidFill>
                  <a:prstClr val="black"/>
                </a:solidFill>
                <a:latin typeface="+mn-lt"/>
              </a:rPr>
              <a:t/>
            </a:r>
            <a:br>
              <a:rPr lang="vi-VN" sz="1400" dirty="0">
                <a:solidFill>
                  <a:prstClr val="black"/>
                </a:solidFill>
                <a:latin typeface="+mn-lt"/>
              </a:rPr>
            </a:br>
            <a:r>
              <a:rPr lang="ro-RO" sz="1400" dirty="0">
                <a:solidFill>
                  <a:prstClr val="black"/>
                </a:solidFill>
                <a:latin typeface="+mn-lt"/>
              </a:rPr>
              <a:t>Operaţiunea 2.3.3: Promovarea inovarii in cadrul intreprinderilor"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3403446"/>
            <a:ext cx="706516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>
                <a:solidFill>
                  <a:prstClr val="black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Serviciu integrat de diagnostic multidisciplinar folosind platforme de telemedicina</a:t>
            </a:r>
          </a:p>
          <a:p>
            <a:pPr algn="ctr">
              <a:lnSpc>
                <a:spcPct val="150000"/>
              </a:lnSpc>
            </a:pPr>
            <a:r>
              <a:rPr lang="ro-RO" sz="1600" dirty="0">
                <a:solidFill>
                  <a:prstClr val="black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ID 1714 / SMIS-CSNR 47522  </a:t>
            </a:r>
            <a:r>
              <a:rPr lang="ro-RO" sz="1600" dirty="0" smtClean="0">
                <a:solidFill>
                  <a:prstClr val="black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MultiMED</a:t>
            </a:r>
          </a:p>
          <a:p>
            <a:pPr>
              <a:lnSpc>
                <a:spcPct val="150000"/>
              </a:lnSpc>
            </a:pPr>
            <a:r>
              <a:rPr lang="ro-RO" sz="1600" dirty="0"/>
              <a:t>Valoarea totala a </a:t>
            </a:r>
            <a:r>
              <a:rPr lang="ro-RO" sz="1600" dirty="0" smtClean="0"/>
              <a:t>proiectului:4.809.812 lei</a:t>
            </a:r>
          </a:p>
          <a:p>
            <a:pPr>
              <a:lnSpc>
                <a:spcPct val="150000"/>
              </a:lnSpc>
            </a:pPr>
            <a:r>
              <a:rPr lang="ro-RO" sz="1600" dirty="0"/>
              <a:t>A</a:t>
            </a:r>
            <a:r>
              <a:rPr lang="ro-RO" sz="1600" dirty="0" smtClean="0"/>
              <a:t>sistenta </a:t>
            </a:r>
            <a:r>
              <a:rPr lang="ro-RO" sz="1600" dirty="0"/>
              <a:t>financiara nerambursabila este de 4.499.977 </a:t>
            </a:r>
            <a:r>
              <a:rPr lang="ro-RO" sz="1600" dirty="0" smtClean="0"/>
              <a:t>lei</a:t>
            </a:r>
            <a:endParaRPr lang="ro-RO" sz="1600" dirty="0">
              <a:solidFill>
                <a:prstClr val="black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algn="ctr"/>
            <a:endParaRPr lang="ro-RO" b="1" dirty="0">
              <a:solidFill>
                <a:prstClr val="black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sp>
        <p:nvSpPr>
          <p:cNvPr id="13" name="AutoShape 4" descr="ftp://ftp.mbtelecom.ro/SIGLA_gnosis_sit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>
              <a:solidFill>
                <a:prstClr val="black"/>
              </a:solidFill>
            </a:endParaRPr>
          </a:p>
        </p:txBody>
      </p:sp>
      <p:sp>
        <p:nvSpPr>
          <p:cNvPr id="14" name="AutoShape 6" descr="ftp://ftp.mbtelecom.ro/SIGLA_gnosis_sit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>
              <a:solidFill>
                <a:prstClr val="black"/>
              </a:solidFill>
            </a:endParaRPr>
          </a:p>
        </p:txBody>
      </p:sp>
      <p:pic>
        <p:nvPicPr>
          <p:cNvPr id="1027" name="Picture 3" descr="C:\Users\andrei.neagu.INTRANET\Desktop\evomed sigl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622" y="4149080"/>
            <a:ext cx="21907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51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040560"/>
          </a:xfrm>
        </p:spPr>
        <p:txBody>
          <a:bodyPr>
            <a:normAutofit fontScale="62500" lnSpcReduction="20000"/>
          </a:bodyPr>
          <a:lstStyle/>
          <a:p>
            <a:endParaRPr lang="ro-RO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ro-RO" sz="2700" dirty="0" smtClean="0"/>
              <a:t>Obiectivul </a:t>
            </a:r>
            <a:r>
              <a:rPr lang="ro-RO" sz="2700" dirty="0"/>
              <a:t>general </a:t>
            </a:r>
          </a:p>
          <a:p>
            <a:pPr marL="690372" lvl="2" indent="-342900">
              <a:spcBef>
                <a:spcPts val="400"/>
              </a:spcBef>
              <a:buClr>
                <a:schemeClr val="bg2">
                  <a:lumMod val="75000"/>
                </a:schemeClr>
              </a:buClr>
              <a:buSzPct val="68000"/>
              <a:buFont typeface="Courier New" panose="02070309020205020404" pitchFamily="49" charset="0"/>
              <a:buChar char="o"/>
            </a:pPr>
            <a:r>
              <a:rPr lang="ro-RO" sz="2400" dirty="0"/>
              <a:t>dezvoltarea unui serviciu de </a:t>
            </a:r>
            <a:r>
              <a:rPr lang="ro-RO" sz="2400" dirty="0" smtClean="0"/>
              <a:t>diagnostic </a:t>
            </a:r>
            <a:r>
              <a:rPr lang="ro-RO" sz="2400" dirty="0"/>
              <a:t>si tratament </a:t>
            </a:r>
            <a:r>
              <a:rPr lang="ro-RO" sz="2400" dirty="0" smtClean="0"/>
              <a:t>multidisciplinar – in care actul medical se desfasoara la locatia pacientului </a:t>
            </a:r>
            <a:r>
              <a:rPr lang="es-ES" sz="2400" dirty="0" err="1" smtClean="0"/>
              <a:t>folosind</a:t>
            </a:r>
            <a:r>
              <a:rPr lang="es-ES" sz="2400" dirty="0" smtClean="0"/>
              <a:t> </a:t>
            </a:r>
            <a:r>
              <a:rPr lang="ro-RO" sz="2400" dirty="0" smtClean="0"/>
              <a:t>sistemul de telemedicina MultiMED</a:t>
            </a:r>
            <a:r>
              <a:rPr lang="es-ES" sz="2400" dirty="0" smtClean="0"/>
              <a:t> </a:t>
            </a:r>
            <a:r>
              <a:rPr lang="ro-RO" sz="2400" dirty="0"/>
              <a:t>alcatuit din : 8 echipaje de interventie mobile, 1 call center care programeaza si organizeaza actul medical si </a:t>
            </a:r>
            <a:r>
              <a:rPr lang="ro-RO" sz="2400" dirty="0"/>
              <a:t>1 </a:t>
            </a:r>
            <a:r>
              <a:rPr lang="es-ES" sz="2400" dirty="0"/>
              <a:t>panel </a:t>
            </a:r>
            <a:r>
              <a:rPr lang="es-ES" sz="2400" dirty="0"/>
              <a:t>de </a:t>
            </a:r>
            <a:r>
              <a:rPr lang="es-ES" sz="2400" dirty="0" err="1"/>
              <a:t>medici</a:t>
            </a:r>
            <a:r>
              <a:rPr lang="es-ES" sz="2400" dirty="0"/>
              <a:t> </a:t>
            </a:r>
            <a:r>
              <a:rPr lang="es-ES" sz="2400" dirty="0" err="1"/>
              <a:t>specialisti</a:t>
            </a:r>
            <a:r>
              <a:rPr lang="es-ES" sz="2400" dirty="0"/>
              <a:t> ce </a:t>
            </a:r>
            <a:r>
              <a:rPr lang="es-ES" sz="2400" dirty="0" err="1"/>
              <a:t>interactioneaza</a:t>
            </a:r>
            <a:r>
              <a:rPr lang="es-ES" sz="2400" dirty="0"/>
              <a:t> in </a:t>
            </a:r>
            <a:r>
              <a:rPr lang="es-ES" sz="2400" dirty="0" err="1"/>
              <a:t>timp</a:t>
            </a:r>
            <a:r>
              <a:rPr lang="es-ES" sz="2400" dirty="0"/>
              <a:t> real</a:t>
            </a:r>
            <a:r>
              <a:rPr lang="ro-RO" sz="2400" dirty="0" smtClean="0"/>
              <a:t>;</a:t>
            </a:r>
          </a:p>
          <a:p>
            <a:pPr marL="690372" lvl="2" indent="-342900">
              <a:spcBef>
                <a:spcPts val="400"/>
              </a:spcBef>
              <a:buClr>
                <a:schemeClr val="bg2">
                  <a:lumMod val="75000"/>
                </a:schemeClr>
              </a:buClr>
              <a:buSzPct val="68000"/>
              <a:buFont typeface="Courier New" panose="02070309020205020404" pitchFamily="49" charset="0"/>
              <a:buChar char="o"/>
            </a:pPr>
            <a:endParaRPr lang="ro-RO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ro-RO" sz="2700" dirty="0" smtClean="0"/>
              <a:t>Obiective specifice realizate</a:t>
            </a:r>
            <a:endParaRPr lang="ro-RO" sz="2300" dirty="0"/>
          </a:p>
          <a:p>
            <a:pPr lvl="1"/>
            <a:r>
              <a:rPr lang="ro-RO" sz="2400" dirty="0"/>
              <a:t>achizitia de echipamente medicale si materiale necesare </a:t>
            </a:r>
            <a:r>
              <a:rPr lang="ro-RO" sz="2400" dirty="0" smtClean="0">
                <a:solidFill>
                  <a:prstClr val="black"/>
                </a:solidFill>
              </a:rPr>
              <a:t>echipajelor </a:t>
            </a:r>
            <a:r>
              <a:rPr lang="ro-RO" sz="2400" dirty="0">
                <a:solidFill>
                  <a:prstClr val="black"/>
                </a:solidFill>
              </a:rPr>
              <a:t>de interventie </a:t>
            </a:r>
            <a:r>
              <a:rPr lang="ro-RO" sz="2400" dirty="0" smtClean="0">
                <a:solidFill>
                  <a:prstClr val="black"/>
                </a:solidFill>
              </a:rPr>
              <a:t>mobile </a:t>
            </a:r>
            <a:r>
              <a:rPr lang="ro-RO" sz="2400" dirty="0" smtClean="0"/>
              <a:t>;</a:t>
            </a:r>
            <a:endParaRPr lang="ro-RO" sz="2400" dirty="0"/>
          </a:p>
          <a:p>
            <a:pPr lvl="1"/>
            <a:r>
              <a:rPr lang="ro-RO" sz="2400" dirty="0"/>
              <a:t>achizitia unei platforme tehnice de telemedicina </a:t>
            </a:r>
            <a:r>
              <a:rPr lang="ro-RO" sz="2400" dirty="0" smtClean="0"/>
              <a:t>distribuita pe 8 autospeciale si 1 call center care </a:t>
            </a:r>
            <a:r>
              <a:rPr lang="ro-RO" sz="2400" dirty="0"/>
              <a:t>sa integreze echipamentele medicale </a:t>
            </a:r>
            <a:r>
              <a:rPr lang="ro-RO" sz="2400" dirty="0" smtClean="0"/>
              <a:t>digitale in sistem </a:t>
            </a:r>
            <a:endParaRPr lang="ro-RO" sz="2400" dirty="0"/>
          </a:p>
          <a:p>
            <a:pPr lvl="1"/>
            <a:r>
              <a:rPr lang="ro-RO" sz="2400" dirty="0">
                <a:solidFill>
                  <a:prstClr val="black"/>
                </a:solidFill>
              </a:rPr>
              <a:t>un protocol medical multidisciplinar aprobat, care ofera un diagnostic rapid si complet unui pacient folosind o echipa multidisciplinara de medici care lucreaza simultan de la distanta asupra cazului in timp real </a:t>
            </a:r>
            <a:endParaRPr lang="ro-RO" sz="2400" dirty="0" smtClean="0">
              <a:solidFill>
                <a:prstClr val="black"/>
              </a:solidFill>
            </a:endParaRPr>
          </a:p>
          <a:p>
            <a:pPr lvl="1"/>
            <a:r>
              <a:rPr lang="ro-RO" sz="2400" dirty="0">
                <a:solidFill>
                  <a:prstClr val="black"/>
                </a:solidFill>
              </a:rPr>
              <a:t>introducerea pe piata a unui sistem de telemedicina certificat si autorizat, fiabil si modern  rezultat din implementarea protocolului</a:t>
            </a:r>
            <a:endParaRPr lang="ro-RO" sz="2400" dirty="0">
              <a:solidFill>
                <a:prstClr val="black"/>
              </a:solidFill>
            </a:endParaRPr>
          </a:p>
          <a:p>
            <a:r>
              <a:rPr lang="ro-RO" dirty="0" smtClean="0"/>
              <a:t>Punct de plecare</a:t>
            </a:r>
          </a:p>
          <a:p>
            <a:pPr lvl="1" algn="just"/>
            <a:r>
              <a:rPr lang="ro-RO" sz="2400" dirty="0"/>
              <a:t>cererea de brevet de inventie </a:t>
            </a:r>
            <a:r>
              <a:rPr lang="es-ES" sz="2400" dirty="0"/>
              <a:t>“Metoda de diagnostic complet prin integrarea on-line a unui panel de specialitati medicale ce interactioneaza in timp real si sistem necesar pentru implementare” </a:t>
            </a:r>
            <a:r>
              <a:rPr lang="ro-RO" sz="2400" dirty="0"/>
              <a:t>depusa la OSIM cu nr </a:t>
            </a:r>
            <a:r>
              <a:rPr lang="ro-RO" sz="2400" dirty="0" smtClean="0"/>
              <a:t>A00630/2012</a:t>
            </a:r>
            <a:endParaRPr lang="ro-RO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6950"/>
          </a:xfrm>
        </p:spPr>
        <p:txBody>
          <a:bodyPr/>
          <a:lstStyle/>
          <a:p>
            <a:r>
              <a:rPr lang="ro-RO" dirty="0" smtClean="0"/>
              <a:t>Descrierea proiectului</a:t>
            </a:r>
            <a:endParaRPr lang="ro-RO" dirty="0"/>
          </a:p>
        </p:txBody>
      </p:sp>
      <p:pic>
        <p:nvPicPr>
          <p:cNvPr id="5" name="Picture 3" descr="C:\Users\andrei.neagu.INTRANET\Desktop\evomed sig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733256"/>
            <a:ext cx="21907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58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temp\poze geneva 2014\Adrian Bizgan (inventator) in standul Evomed1_decupa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28800"/>
            <a:ext cx="4230687" cy="269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746746"/>
            <a:ext cx="8229600" cy="4525963"/>
          </a:xfrm>
        </p:spPr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ro-RO" sz="2700" dirty="0" smtClean="0"/>
              <a:t>Distinctii</a:t>
            </a:r>
            <a:endParaRPr lang="en-US" sz="2700" dirty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ro-RO" sz="1200" dirty="0" smtClean="0"/>
              <a:t>Premiul </a:t>
            </a:r>
            <a:r>
              <a:rPr lang="ro-RO" sz="1200" dirty="0"/>
              <a:t>special al Serviciului de Urgenta si Siguranta al orasului </a:t>
            </a:r>
            <a:r>
              <a:rPr lang="ro-RO" sz="1200" dirty="0" smtClean="0"/>
              <a:t>Geneva </a:t>
            </a:r>
            <a:r>
              <a:rPr lang="ro-RO" sz="1200" b="1" dirty="0">
                <a:latin typeface="Times New Roman" panose="02020603050405020304" pitchFamily="18" charset="0"/>
                <a:ea typeface="Calibri" panose="020F0502020204030204" pitchFamily="34" charset="0"/>
              </a:rPr>
              <a:t>(echivalentul seviciului SMURD din Romania)</a:t>
            </a:r>
            <a:r>
              <a:rPr lang="ro-RO" sz="1200" dirty="0" smtClean="0"/>
              <a:t> </a:t>
            </a:r>
            <a:r>
              <a:rPr lang="ro-RO" sz="1200" dirty="0"/>
              <a:t>la cea de-a 42 editie a </a:t>
            </a:r>
            <a:endParaRPr lang="ro-RO" sz="1200" dirty="0" smtClean="0"/>
          </a:p>
          <a:p>
            <a:pPr marL="347472" lvl="2" indent="0">
              <a:spcBef>
                <a:spcPts val="400"/>
              </a:spcBef>
              <a:buSzPct val="68000"/>
              <a:buNone/>
            </a:pPr>
            <a:r>
              <a:rPr lang="ro-RO" sz="1200" dirty="0" smtClean="0"/>
              <a:t>Targului </a:t>
            </a:r>
            <a:r>
              <a:rPr lang="ro-RO" sz="1200" dirty="0"/>
              <a:t>International de Inventica de la </a:t>
            </a:r>
            <a:r>
              <a:rPr lang="ro-RO" sz="1200" dirty="0" smtClean="0"/>
              <a:t>Geneva</a:t>
            </a:r>
            <a:endParaRPr lang="en-US" sz="1200" dirty="0" smtClean="0"/>
          </a:p>
          <a:p>
            <a:pPr marL="347472" lvl="2" indent="0">
              <a:spcBef>
                <a:spcPts val="400"/>
              </a:spcBef>
              <a:buSzPct val="68000"/>
              <a:buNone/>
            </a:pPr>
            <a:endParaRPr lang="en-US" sz="12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ro-RO" sz="2700" dirty="0" smtClean="0"/>
              <a:t>Achizitii</a:t>
            </a:r>
            <a:endParaRPr lang="en-US" sz="27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ro-RO" sz="1200" dirty="0" smtClean="0"/>
              <a:t>Sistem </a:t>
            </a:r>
            <a:r>
              <a:rPr lang="ro-RO" sz="1200" dirty="0"/>
              <a:t>telemedicina (platforma </a:t>
            </a:r>
            <a:r>
              <a:rPr lang="ro-RO" sz="1200" dirty="0" smtClean="0"/>
              <a:t>hard+soft):</a:t>
            </a:r>
            <a:endParaRPr lang="ro-RO" sz="1200" dirty="0" smtClean="0"/>
          </a:p>
          <a:p>
            <a:pPr marL="347472" lvl="2" indent="0">
              <a:spcBef>
                <a:spcPts val="400"/>
              </a:spcBef>
              <a:buSzPct val="68000"/>
              <a:buNone/>
            </a:pPr>
            <a:r>
              <a:rPr lang="ro-RO" sz="1200" dirty="0" smtClean="0"/>
              <a:t>8 autospeciale si 33 tipuri </a:t>
            </a:r>
            <a:r>
              <a:rPr lang="ro-RO" sz="1200" dirty="0" smtClean="0"/>
              <a:t>echipamente medicale 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ro-RO" sz="2700" dirty="0" smtClean="0"/>
              <a:t>Indicatori</a:t>
            </a:r>
            <a:endParaRPr lang="ro-RO" sz="2700" dirty="0" smtClean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endParaRPr lang="ro-RO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6950"/>
          </a:xfrm>
        </p:spPr>
        <p:txBody>
          <a:bodyPr/>
          <a:lstStyle/>
          <a:p>
            <a:r>
              <a:rPr lang="ro-RO" dirty="0" smtClean="0"/>
              <a:t>Stadiu proiect</a:t>
            </a:r>
            <a:endParaRPr lang="ro-RO" dirty="0"/>
          </a:p>
        </p:txBody>
      </p:sp>
      <p:pic>
        <p:nvPicPr>
          <p:cNvPr id="5" name="Picture 3" descr="C:\Users\andrei.neagu.INTRANET\Desktop\evomed sig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6108307"/>
            <a:ext cx="1991380" cy="75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789161"/>
              </p:ext>
            </p:extLst>
          </p:nvPr>
        </p:nvGraphicFramePr>
        <p:xfrm>
          <a:off x="91670" y="3771352"/>
          <a:ext cx="4752528" cy="22340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81243"/>
                <a:gridCol w="918747"/>
                <a:gridCol w="976269"/>
                <a:gridCol w="976269"/>
              </a:tblGrid>
              <a:tr h="64807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50215" algn="l"/>
                          <a:tab pos="5581015" algn="l"/>
                        </a:tabLst>
                      </a:pPr>
                      <a:r>
                        <a:rPr lang="ro-RO" sz="900" dirty="0">
                          <a:effectLst/>
                        </a:rPr>
                        <a:t>INDICATORI</a:t>
                      </a:r>
                      <a:endParaRPr lang="ro-RO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50215" algn="l"/>
                          <a:tab pos="5581015" algn="l"/>
                        </a:tabLst>
                      </a:pPr>
                      <a:r>
                        <a:rPr lang="ro-RO" sz="900" dirty="0">
                          <a:effectLst/>
                        </a:rPr>
                        <a:t>Valoare la începutul perioadei de implementare</a:t>
                      </a:r>
                      <a:endParaRPr lang="ro-RO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50215" algn="l"/>
                          <a:tab pos="5581015" algn="l"/>
                        </a:tabLst>
                      </a:pPr>
                      <a:r>
                        <a:rPr kumimoji="0" lang="ro-RO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Valoare la luna </a:t>
                      </a:r>
                      <a:r>
                        <a:rPr kumimoji="0" lang="ro-RO" sz="9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r>
                        <a:rPr kumimoji="0" lang="ro-RO" sz="9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o-RO" sz="9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</a:t>
                      </a:r>
                      <a:r>
                        <a:rPr kumimoji="0" lang="ro-RO" sz="9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implementare </a:t>
                      </a:r>
                      <a:r>
                        <a:rPr kumimoji="0" lang="ro-RO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(ian.2015)</a:t>
                      </a:r>
                      <a:endParaRPr kumimoji="0" lang="ro-RO" sz="9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  <a:tab pos="5581015" algn="l"/>
                        </a:tabLst>
                        <a:defRPr/>
                      </a:pPr>
                      <a:r>
                        <a:rPr lang="ro-RO" sz="900" dirty="0" smtClean="0">
                          <a:effectLst/>
                        </a:rPr>
                        <a:t>Valoare la sfârşitul perioadei de implementare</a:t>
                      </a:r>
                      <a:endParaRPr lang="ro-RO" sz="9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15576">
                <a:tc grid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50215" algn="l"/>
                          <a:tab pos="5581015" algn="l"/>
                        </a:tabLst>
                      </a:pPr>
                      <a:r>
                        <a:rPr lang="ro-RO" sz="900" dirty="0">
                          <a:effectLst/>
                        </a:rPr>
                        <a:t>Indicatori de realizare</a:t>
                      </a:r>
                      <a:endParaRPr lang="ro-RO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50215" algn="l"/>
                          <a:tab pos="5581015" algn="l"/>
                        </a:tabLst>
                      </a:pPr>
                      <a:endParaRPr lang="ro-RO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9283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50215" algn="l"/>
                          <a:tab pos="5581015" algn="l"/>
                        </a:tabLst>
                      </a:pPr>
                      <a:r>
                        <a:rPr lang="ro-RO" sz="900" dirty="0">
                          <a:effectLst/>
                        </a:rPr>
                        <a:t>Cheltuieli eligibile efectuate din fonduri nerambursabile pentru proiect (lei)</a:t>
                      </a:r>
                      <a:endParaRPr lang="ro-RO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50215" algn="l"/>
                          <a:tab pos="5581015" algn="l"/>
                        </a:tabLst>
                      </a:pPr>
                      <a:r>
                        <a:rPr lang="ro-RO" sz="900" dirty="0">
                          <a:effectLst/>
                        </a:rPr>
                        <a:t>0</a:t>
                      </a:r>
                      <a:endParaRPr lang="ro-RO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3.941.398,56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  <a:tab pos="5581015" algn="l"/>
                        </a:tabLst>
                        <a:defRPr/>
                      </a:pPr>
                      <a:r>
                        <a:rPr lang="ro-RO" sz="900" dirty="0" smtClean="0">
                          <a:effectLst/>
                        </a:rPr>
                        <a:t>4.499.977</a:t>
                      </a:r>
                      <a:endParaRPr lang="ro-RO" sz="9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50215" algn="l"/>
                          <a:tab pos="5581015" algn="l"/>
                        </a:tabLst>
                      </a:pPr>
                      <a:endParaRPr lang="ro-RO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77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1980565" algn="l"/>
                          <a:tab pos="2880995" algn="l"/>
                          <a:tab pos="4068445" algn="l"/>
                          <a:tab pos="5581015" algn="l"/>
                        </a:tabLst>
                      </a:pPr>
                      <a:r>
                        <a:rPr lang="ro-RO" sz="900">
                          <a:effectLst/>
                        </a:rPr>
                        <a:t>Cheltuieli anuale pentru CD (lei)</a:t>
                      </a:r>
                      <a:endParaRPr lang="ro-RO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50215" algn="l"/>
                          <a:tab pos="5581015" algn="l"/>
                        </a:tabLst>
                      </a:pPr>
                      <a:r>
                        <a:rPr lang="ro-RO" sz="900" dirty="0" smtClean="0">
                          <a:effectLst/>
                        </a:rPr>
                        <a:t>9.000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7.305,14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50215" algn="l"/>
                          <a:tab pos="5581015" algn="l"/>
                        </a:tabLst>
                      </a:pPr>
                      <a:endParaRPr lang="ro-RO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77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1980565" algn="l"/>
                          <a:tab pos="2880995" algn="l"/>
                          <a:tab pos="4068445" algn="l"/>
                          <a:tab pos="5581015" algn="l"/>
                        </a:tabLst>
                      </a:pPr>
                      <a:r>
                        <a:rPr lang="ro-RO" sz="900" dirty="0">
                          <a:effectLst/>
                        </a:rPr>
                        <a:t>Cifra de afaceri (lei)</a:t>
                      </a:r>
                      <a:endParaRPr lang="ro-RO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50215" algn="l"/>
                          <a:tab pos="5581015" algn="l"/>
                        </a:tabLst>
                      </a:pPr>
                      <a:r>
                        <a:rPr lang="ro-RO" sz="900">
                          <a:effectLst/>
                        </a:rPr>
                        <a:t>9.500</a:t>
                      </a:r>
                      <a:endParaRPr lang="ro-RO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50215" algn="l"/>
                          <a:tab pos="5581015" algn="l"/>
                        </a:tabLst>
                      </a:pPr>
                      <a:r>
                        <a:rPr lang="ro-RO" sz="900" dirty="0" smtClean="0">
                          <a:effectLst/>
                        </a:rPr>
                        <a:t>35.306</a:t>
                      </a:r>
                      <a:endParaRPr lang="ro-RO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50215" algn="l"/>
                          <a:tab pos="5581015" algn="l"/>
                        </a:tabLst>
                      </a:pPr>
                      <a:endParaRPr lang="ro-RO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32040" y="4437112"/>
            <a:ext cx="256744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Nr. de locuri de munca nou create: </a:t>
            </a:r>
            <a:r>
              <a:rPr lang="ro-RO" sz="1400" b="1" dirty="0" smtClean="0"/>
              <a:t>8</a:t>
            </a:r>
            <a:endParaRPr lang="en-US" sz="1400" b="1" dirty="0" smtClean="0"/>
          </a:p>
          <a:p>
            <a:endParaRPr lang="ro-RO" sz="1400" b="1" dirty="0" smtClean="0"/>
          </a:p>
          <a:p>
            <a:r>
              <a:rPr lang="ro-RO" sz="1400" dirty="0" smtClean="0"/>
              <a:t>Nr. de locuri de munca nou create in CD: </a:t>
            </a:r>
            <a:r>
              <a:rPr lang="ro-RO" sz="1400" b="1" dirty="0" smtClean="0"/>
              <a:t>1</a:t>
            </a:r>
            <a:endParaRPr lang="en-US" sz="1400" b="1" dirty="0" smtClean="0"/>
          </a:p>
          <a:p>
            <a:endParaRPr lang="ro-RO" sz="1400" b="1" dirty="0" smtClean="0"/>
          </a:p>
          <a:p>
            <a:r>
              <a:rPr lang="ro-RO" sz="1400" dirty="0" smtClean="0"/>
              <a:t>Nr. de locuri de munca mentinute</a:t>
            </a:r>
            <a:r>
              <a:rPr lang="ro-RO" sz="1400" b="1" dirty="0" smtClean="0"/>
              <a:t>: 2</a:t>
            </a:r>
          </a:p>
          <a:p>
            <a:endParaRPr lang="ro-RO" dirty="0"/>
          </a:p>
        </p:txBody>
      </p:sp>
      <p:pic>
        <p:nvPicPr>
          <p:cNvPr id="1026" name="Picture 2" descr="\\doc\Gnosis\GNOSIS EVOMED\O2.3.3 2012 MULTIMED\IMPLEMENTARE\Info + Publicitate\GENEVA 2014\diploma SI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484" y="4437112"/>
            <a:ext cx="1591235" cy="230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358</Words>
  <Application>Microsoft Office PowerPoint</Application>
  <PresentationFormat>On-screen Show (4:3)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Calibri</vt:lpstr>
      <vt:lpstr>Courier New</vt:lpstr>
      <vt:lpstr>Lucida Sans Unicode</vt:lpstr>
      <vt:lpstr>Times New Roman</vt:lpstr>
      <vt:lpstr>Verdana</vt:lpstr>
      <vt:lpstr>Wingdings 2</vt:lpstr>
      <vt:lpstr>Wingdings 3</vt:lpstr>
      <vt:lpstr>Concourse</vt:lpstr>
      <vt:lpstr>Programul Operaţional Sectorial „Creşterea Competitivităţii Economice”  Proiect co-finanţat prin Fondul European de Dezvoltare Regională „Investiţii pentru viitorul dumneavoastră”   AXA PRIORITARĂ 2 – COMPETITIVITATE PRIN CDI   Operaţiunea 2.3.3: Promovarea inovarii in cadrul intreprinderilor"</vt:lpstr>
      <vt:lpstr>Descrierea proiectului</vt:lpstr>
      <vt:lpstr>Stadiu proiect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Programul Operaţional Sectorial „Creşterea Competitivităţii Economice”  Proiect co-finanţat prin Fondul European de Dezvoltare Regională „Investiţii pentru viitorul dumneavoastră”   AXA PRIORITARĂ 2 – COMPETITIVITATE PRIN CDI   Operaţiunea 2.3.3: Promovarea inovarii in cadrul intreprinderilor"</dc:title>
  <dc:creator>Adrian Bizgan</dc:creator>
  <cp:lastModifiedBy>Dan Vasile</cp:lastModifiedBy>
  <cp:revision>13</cp:revision>
  <dcterms:created xsi:type="dcterms:W3CDTF">2014-06-19T06:52:57Z</dcterms:created>
  <dcterms:modified xsi:type="dcterms:W3CDTF">2015-08-11T08:31:22Z</dcterms:modified>
</cp:coreProperties>
</file>