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39C7D6-E409-4DBE-BE78-4E67217EF41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08989A-8645-4003-9A13-55F4760089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单击此处</a:t>
            </a: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编辑母版</a:t>
            </a:r>
            <a:r>
              <a:rPr b="0" lang="en-US" sz="5900" spc="-97" strike="noStrike">
                <a:solidFill>
                  <a:srgbClr val="ffffff"/>
                </a:solidFill>
                <a:latin typeface="Corbel"/>
              </a:rPr>
              <a:t>标题样式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D43C75-ADBF-4421-907B-5884B675FF0D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11/28/18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89980D-61F4-4C72-8A69-EC087736639C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latin typeface="Corbel"/>
              </a:rPr>
              <a:t>单击此处编辑母版标题样式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单击此处编辑母版文本样式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二级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三级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四级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五级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CFC27D-B07F-4F3C-A982-0CA060F74568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11/28/18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5CB1C1-8347-4B90-A194-55F1155F4812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yelp.it/nyc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97480" y="1150920"/>
            <a:ext cx="7771320" cy="3254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What 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affects a 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restaura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nt’s 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overall 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rating on </a:t>
            </a:r>
            <a:r>
              <a:rPr b="1" lang="en-US" sz="5500" spc="-97" strike="noStrike">
                <a:solidFill>
                  <a:srgbClr val="ffffff"/>
                </a:solidFill>
                <a:latin typeface="Corbel"/>
              </a:rPr>
              <a:t>Yelp?</a:t>
            </a:r>
            <a:endParaRPr b="0" lang="en-US" sz="5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53960" y="467964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Group Eleven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December 2018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515160" y="2778480"/>
            <a:ext cx="2150280" cy="21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Alex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Lisa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Ma Qitian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Ye Weiting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7" name="Picture 6" descr=""/>
          <p:cNvPicPr/>
          <p:nvPr/>
        </p:nvPicPr>
        <p:blipFill>
          <a:blip r:embed="rId1"/>
          <a:stretch/>
        </p:blipFill>
        <p:spPr>
          <a:xfrm>
            <a:off x="0" y="3855960"/>
            <a:ext cx="455472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974400" y="5757480"/>
            <a:ext cx="731484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182880" indent="-182520" algn="ctr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LDA - Food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590280" y="911520"/>
            <a:ext cx="8040960" cy="50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607920" y="829800"/>
            <a:ext cx="7886880" cy="525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966480" y="5740560"/>
            <a:ext cx="73148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82880" indent="-182520" algn="ctr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89640" y="806400"/>
            <a:ext cx="7813800" cy="52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Regression on </a:t>
            </a:r>
            <a:r>
              <a:rPr b="1" i="1" lang="en-US" sz="2000" spc="-1" strike="noStrike">
                <a:solidFill>
                  <a:srgbClr val="595959"/>
                </a:solidFill>
                <a:latin typeface="Corbel"/>
              </a:rPr>
              <a:t>overall_rating 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in Stata: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Econometric interpretations on coefficients: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Price, sentiment, …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If we are to open an upper-class restaurant in Manhatten, …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580640" y="2900880"/>
            <a:ext cx="5892480" cy="308340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Thanks!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内容占位符 1" descr=""/>
          <p:cNvPicPr/>
          <p:nvPr/>
        </p:nvPicPr>
        <p:blipFill>
          <a:blip r:embed="rId1"/>
          <a:stretch/>
        </p:blipFill>
        <p:spPr>
          <a:xfrm>
            <a:off x="7104960" y="957240"/>
            <a:ext cx="4358520" cy="31237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85040" y="2100240"/>
            <a:ext cx="302220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3954240" y="1274760"/>
            <a:ext cx="2556720" cy="12441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954240" y="4524480"/>
            <a:ext cx="76618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When rating for a restaurant on a food application like Yelp, users take into consideration many factors, among which we are most interested in other customers’ reviews on its Yelp page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1600" y="864000"/>
            <a:ext cx="788220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595959"/>
                </a:solidFill>
                <a:latin typeface="Corbel"/>
              </a:rPr>
              <a:t>What we have done so far…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Dataset from New York City Department of Health and Mental Hygiene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Scraping data from </a:t>
            </a:r>
            <a:r>
              <a:rPr b="0" lang="en-US" sz="2000" spc="-1" strike="noStrike" u="sng">
                <a:solidFill>
                  <a:srgbClr val="bde161"/>
                </a:solidFill>
                <a:uFillTx/>
                <a:latin typeface="Corbel"/>
                <a:hlinkClick r:id="rId1"/>
              </a:rPr>
              <a:t>yelp.com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Natural Language Processing including: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850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Data cleaning and debugging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850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Sentimental analysis on Yelp users’ reviews on restaurants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850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Cluster analysis --Latent dirichlet allocation model (LDA)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Regression on </a:t>
            </a:r>
            <a:r>
              <a:rPr b="1" i="1" lang="en-US" sz="2000" spc="-1" strike="noStrike">
                <a:solidFill>
                  <a:srgbClr val="595959"/>
                </a:solidFill>
                <a:latin typeface="Corbel"/>
              </a:rPr>
              <a:t>overall_rating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5040" y="2100240"/>
            <a:ext cx="302220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Regressors, control variables, dependent variable, …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We choose restaurants with: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row[‘BORO’] == ‘MANHATTAN’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row[‘CUISINE DESCRIPTION’] == ‘American’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85040" y="2100240"/>
            <a:ext cx="3133440" cy="28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500" spc="-1" strike="noStrike">
                <a:solidFill>
                  <a:srgbClr val="ffffff"/>
                </a:solidFill>
                <a:latin typeface="Corbel"/>
              </a:rPr>
              <a:t>Methodology</a:t>
            </a:r>
            <a:endParaRPr b="0" lang="en-US" sz="35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5040" y="2100240"/>
            <a:ext cx="3133440" cy="28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500" spc="-1" strike="noStrike">
                <a:solidFill>
                  <a:srgbClr val="ffffff"/>
                </a:solidFill>
                <a:latin typeface="Corbel"/>
              </a:rPr>
              <a:t>Methodology</a:t>
            </a:r>
            <a:endParaRPr b="0" lang="en-US" sz="35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69280" y="945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Independent variables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Variable description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Dependent variable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08" name="图片 7" descr=""/>
          <p:cNvPicPr/>
          <p:nvPr/>
        </p:nvPicPr>
        <p:blipFill>
          <a:blip r:embed="rId1"/>
          <a:stretch/>
        </p:blipFill>
        <p:spPr>
          <a:xfrm>
            <a:off x="7134480" y="945000"/>
            <a:ext cx="4049640" cy="361908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40000"/>
              </a:schemeClr>
            </a:glow>
            <a:outerShdw algn="ctr" rotWithShape="0" sx="1000" sy="1000">
              <a:srgbClr val="000000"/>
            </a:outerShdw>
            <a:reflection algn="bl" dir="5400000" endPos="0" rotWithShape="0" sy="-100000"/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How we get </a:t>
            </a:r>
            <a:r>
              <a:rPr b="1" i="1" lang="en-US" sz="2000" spc="-1" strike="noStrike">
                <a:solidFill>
                  <a:srgbClr val="595959"/>
                </a:solidFill>
                <a:latin typeface="Corbel"/>
              </a:rPr>
              <a:t>sentiment_score</a:t>
            </a: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…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Analysis based on term frequency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Regression 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85040" y="2100240"/>
            <a:ext cx="3133440" cy="28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500" spc="-1" strike="noStrike">
                <a:solidFill>
                  <a:srgbClr val="ffffff"/>
                </a:solidFill>
                <a:latin typeface="Corbel"/>
              </a:rPr>
              <a:t>Methodology</a:t>
            </a:r>
            <a:endParaRPr b="0" lang="en-US" sz="35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89120" y="4937760"/>
            <a:ext cx="610596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Reference: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C.J. Hutto, Eric Gilbert, VADER: A Parsimonious Rule-based Model for Sentiment Analysis of Social Media Text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4389120" y="1280160"/>
            <a:ext cx="6583680" cy="33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VADER: a lexicon based sentiment analyzer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BASELINE: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sid.polarity_scores('good')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{'neg': 0.0, 'neu': 0.0, 'pos': 1.0, 'compound': 0.4404}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VALENCE SHIFT: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sid.polarity_scores('very good')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{'neg': 0.0, 'neu': 0.0, 'pos': 1.0, 'compound': 0.4404}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NEGATION: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sid.polarity_scores('not good')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{'neg': 0.706, 'neu': 0.294, 'pos': 0.0, 'compound': -0.3412}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00320" y="5764320"/>
            <a:ext cx="73148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182880" indent="-182520" algn="ctr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Cluster analysis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566160" y="1686600"/>
            <a:ext cx="8412480" cy="36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latin typeface="Arial"/>
              </a:rPr>
              <a:t>Latent Dirichlet Allocation</a:t>
            </a:r>
            <a:endParaRPr b="0" lang="en-US" sz="5400" spc="-1" strike="noStrike">
              <a:latin typeface="Arial"/>
            </a:endParaRPr>
          </a:p>
          <a:p>
            <a:endParaRPr b="0" lang="en-US" sz="5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Topic Extraction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  </a:t>
            </a:r>
            <a:r>
              <a:rPr b="0" lang="en-US" sz="4400" spc="-1" strike="noStrike">
                <a:latin typeface="Arial"/>
              </a:rPr>
              <a:t>and</a:t>
            </a:r>
            <a:endParaRPr b="0" lang="en-US" sz="4400" spc="-1" strike="noStrike">
              <a:latin typeface="Arial"/>
            </a:endParaRPr>
          </a:p>
          <a:p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  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Word Cluster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82320" y="5764680"/>
            <a:ext cx="7314840" cy="36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ctr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LDA - Service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85040" y="2100240"/>
            <a:ext cx="3116520" cy="25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Introduction &amp; hypothesis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Mechanism behind our analysis </a:t>
            </a:r>
            <a:endParaRPr b="0" lang="en-US" sz="20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</a:rPr>
              <a:t>Results &amp; interpretations </a:t>
            </a:r>
            <a:endParaRPr b="0" lang="en-US" sz="3200" spc="-1" strike="noStrike"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545454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85960" y="888480"/>
            <a:ext cx="8115120" cy="51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2158</TotalTime>
  <Application>LibreOffice/6.0.3.2$Linux_X86_64 LibreOffice_project/00m0$Build-2</Application>
  <Words>373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2018-11-27T09:31:25Z</dcterms:created>
  <dc:creator>叶 炜婷</dc:creator>
  <dc:description/>
  <dc:language>en-US</dc:language>
  <cp:lastModifiedBy/>
  <dcterms:modified xsi:type="dcterms:W3CDTF">2018-11-28T22:42:55Z</dcterms:modified>
  <cp:revision>37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