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409" r:id="rId1"/>
  </p:sldMasterIdLst>
  <p:notesMasterIdLst>
    <p:notesMasterId r:id="rId17"/>
  </p:notesMasterIdLst>
  <p:sldIdLst>
    <p:sldId id="303" r:id="rId2"/>
    <p:sldId id="293" r:id="rId3"/>
    <p:sldId id="297" r:id="rId4"/>
    <p:sldId id="295" r:id="rId5"/>
    <p:sldId id="296" r:id="rId6"/>
    <p:sldId id="298" r:id="rId7"/>
    <p:sldId id="299" r:id="rId8"/>
    <p:sldId id="300" r:id="rId9"/>
    <p:sldId id="294" r:id="rId10"/>
    <p:sldId id="301" r:id="rId11"/>
    <p:sldId id="302" r:id="rId12"/>
    <p:sldId id="304" r:id="rId13"/>
    <p:sldId id="305" r:id="rId14"/>
    <p:sldId id="306" r:id="rId15"/>
    <p:sldId id="307" r:id="rId16"/>
  </p:sldIdLst>
  <p:sldSz cx="121935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8946"/>
    <p:restoredTop sz="94462"/>
  </p:normalViewPr>
  <p:slideViewPr>
    <p:cSldViewPr snapToGrid="0">
      <p:cViewPr>
        <p:scale>
          <a:sx n="117" d="100"/>
          <a:sy n="117" d="100"/>
        </p:scale>
        <p:origin x="-712" y="-680"/>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979207677165"/>
          <c:y val="0.00234374985582247"/>
          <c:w val="0.626041707677165"/>
          <c:h val="0.939062503748616"/>
        </c:manualLayout>
      </c:layout>
      <c:doughnutChart>
        <c:varyColors val="1"/>
        <c:ser>
          <c:idx val="0"/>
          <c:order val="0"/>
          <c:tx>
            <c:strRef>
              <c:f>Foglio1!$B$1</c:f>
              <c:strCache>
                <c:ptCount val="1"/>
                <c:pt idx="0">
                  <c:v>Vendite</c:v>
                </c:pt>
              </c:strCache>
            </c:strRef>
          </c:tx>
          <c:dPt>
            <c:idx val="0"/>
            <c:bubble3D val="0"/>
            <c:spPr>
              <a:solidFill>
                <a:srgbClr val="C00000"/>
              </a:solidFill>
              <a:ln w="19050">
                <a:solidFill>
                  <a:schemeClr val="lt1"/>
                </a:solidFill>
              </a:ln>
              <a:effectLst/>
            </c:spPr>
            <c:extLst xmlns:c16r2="http://schemas.microsoft.com/office/drawing/2015/06/chart">
              <c:ext xmlns:c16="http://schemas.microsoft.com/office/drawing/2014/chart" uri="{C3380CC4-5D6E-409C-BE32-E72D297353CC}">
                <c16:uniqueId val="{00000001-8661-B644-8B03-D48657199E8C}"/>
              </c:ext>
            </c:extLst>
          </c:dPt>
          <c:dPt>
            <c:idx val="1"/>
            <c:bubble3D val="0"/>
            <c:spPr>
              <a:solidFill>
                <a:srgbClr val="4285F5"/>
              </a:solidFill>
              <a:ln w="19050">
                <a:solidFill>
                  <a:schemeClr val="lt1"/>
                </a:solidFill>
              </a:ln>
              <a:effectLst/>
            </c:spPr>
            <c:extLst xmlns:c16r2="http://schemas.microsoft.com/office/drawing/2015/06/chart">
              <c:ext xmlns:c16="http://schemas.microsoft.com/office/drawing/2014/chart" uri="{C3380CC4-5D6E-409C-BE32-E72D297353CC}">
                <c16:uniqueId val="{00000003-8661-B644-8B03-D48657199E8C}"/>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661-B644-8B03-D48657199E8C}"/>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8661-B644-8B03-D48657199E8C}"/>
              </c:ext>
            </c:extLst>
          </c:dPt>
          <c:cat>
            <c:strRef>
              <c:f>Foglio1!$A$2:$A$5</c:f>
              <c:strCache>
                <c:ptCount val="2"/>
                <c:pt idx="0">
                  <c:v>1° trim.</c:v>
                </c:pt>
                <c:pt idx="1">
                  <c:v>2° trim.</c:v>
                </c:pt>
              </c:strCache>
            </c:strRef>
          </c:cat>
          <c:val>
            <c:numRef>
              <c:f>Foglio1!$B$2:$B$5</c:f>
              <c:numCache>
                <c:formatCode>General</c:formatCode>
                <c:ptCount val="4"/>
                <c:pt idx="0">
                  <c:v>5.0</c:v>
                </c:pt>
                <c:pt idx="1">
                  <c:v>5.0</c:v>
                </c:pt>
              </c:numCache>
            </c:numRef>
          </c:val>
          <c:extLst xmlns:c16r2="http://schemas.microsoft.com/office/drawing/2015/06/chart">
            <c:ext xmlns:c16="http://schemas.microsoft.com/office/drawing/2014/chart" uri="{C3380CC4-5D6E-409C-BE32-E72D297353CC}">
              <c16:uniqueId val="{00000008-8661-B644-8B03-D48657199E8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0.30518</cdr:x>
      <cdr:y>0.3499</cdr:y>
    </cdr:from>
    <cdr:to>
      <cdr:x>0.48234</cdr:x>
      <cdr:y>0.61565</cdr:y>
    </cdr:to>
    <cdr:sp macro="" textlink="">
      <cdr:nvSpPr>
        <cdr:cNvPr id="3" name="Freeform 434"/>
        <cdr:cNvSpPr>
          <a:spLocks xmlns:a="http://schemas.openxmlformats.org/drawingml/2006/main" noEditPoints="1"/>
        </cdr:cNvSpPr>
      </cdr:nvSpPr>
      <cdr:spPr bwMode="auto">
        <a:xfrm xmlns:a="http://schemas.openxmlformats.org/drawingml/2006/main">
          <a:off x="2480480" y="1896013"/>
          <a:ext cx="1440000" cy="1440000"/>
        </a:xfrm>
        <a:custGeom xmlns:a="http://schemas.openxmlformats.org/drawingml/2006/main">
          <a:avLst/>
          <a:gdLst>
            <a:gd name="T0" fmla="*/ 0 w 256"/>
            <a:gd name="T1" fmla="*/ 0 h 256"/>
            <a:gd name="T2" fmla="*/ 0 w 256"/>
            <a:gd name="T3" fmla="*/ 256 h 256"/>
            <a:gd name="T4" fmla="*/ 256 w 256"/>
            <a:gd name="T5" fmla="*/ 256 h 256"/>
            <a:gd name="T6" fmla="*/ 256 w 256"/>
            <a:gd name="T7" fmla="*/ 0 h 256"/>
            <a:gd name="T8" fmla="*/ 0 w 256"/>
            <a:gd name="T9" fmla="*/ 0 h 256"/>
            <a:gd name="T10" fmla="*/ 154 w 256"/>
            <a:gd name="T11" fmla="*/ 128 h 256"/>
            <a:gd name="T12" fmla="*/ 136 w 256"/>
            <a:gd name="T13" fmla="*/ 128 h 256"/>
            <a:gd name="T14" fmla="*/ 136 w 256"/>
            <a:gd name="T15" fmla="*/ 128 h 256"/>
            <a:gd name="T16" fmla="*/ 136 w 256"/>
            <a:gd name="T17" fmla="*/ 192 h 256"/>
            <a:gd name="T18" fmla="*/ 110 w 256"/>
            <a:gd name="T19" fmla="*/ 192 h 256"/>
            <a:gd name="T20" fmla="*/ 110 w 256"/>
            <a:gd name="T21" fmla="*/ 192 h 256"/>
            <a:gd name="T22" fmla="*/ 110 w 256"/>
            <a:gd name="T23" fmla="*/ 128 h 256"/>
            <a:gd name="T24" fmla="*/ 98 w 256"/>
            <a:gd name="T25" fmla="*/ 128 h 256"/>
            <a:gd name="T26" fmla="*/ 98 w 256"/>
            <a:gd name="T27" fmla="*/ 106 h 256"/>
            <a:gd name="T28" fmla="*/ 110 w 256"/>
            <a:gd name="T29" fmla="*/ 106 h 256"/>
            <a:gd name="T30" fmla="*/ 110 w 256"/>
            <a:gd name="T31" fmla="*/ 90 h 256"/>
            <a:gd name="T32" fmla="*/ 110 w 256"/>
            <a:gd name="T33" fmla="*/ 90 h 256"/>
            <a:gd name="T34" fmla="*/ 112 w 256"/>
            <a:gd name="T35" fmla="*/ 82 h 256"/>
            <a:gd name="T36" fmla="*/ 116 w 256"/>
            <a:gd name="T37" fmla="*/ 74 h 256"/>
            <a:gd name="T38" fmla="*/ 118 w 256"/>
            <a:gd name="T39" fmla="*/ 70 h 256"/>
            <a:gd name="T40" fmla="*/ 124 w 256"/>
            <a:gd name="T41" fmla="*/ 66 h 256"/>
            <a:gd name="T42" fmla="*/ 130 w 256"/>
            <a:gd name="T43" fmla="*/ 64 h 256"/>
            <a:gd name="T44" fmla="*/ 136 w 256"/>
            <a:gd name="T45" fmla="*/ 64 h 256"/>
            <a:gd name="T46" fmla="*/ 156 w 256"/>
            <a:gd name="T47" fmla="*/ 64 h 256"/>
            <a:gd name="T48" fmla="*/ 156 w 256"/>
            <a:gd name="T49" fmla="*/ 86 h 256"/>
            <a:gd name="T50" fmla="*/ 156 w 256"/>
            <a:gd name="T51" fmla="*/ 86 h 256"/>
            <a:gd name="T52" fmla="*/ 142 w 256"/>
            <a:gd name="T53" fmla="*/ 86 h 256"/>
            <a:gd name="T54" fmla="*/ 142 w 256"/>
            <a:gd name="T55" fmla="*/ 86 h 256"/>
            <a:gd name="T56" fmla="*/ 138 w 256"/>
            <a:gd name="T57" fmla="*/ 86 h 256"/>
            <a:gd name="T58" fmla="*/ 138 w 256"/>
            <a:gd name="T59" fmla="*/ 88 h 256"/>
            <a:gd name="T60" fmla="*/ 136 w 256"/>
            <a:gd name="T61" fmla="*/ 92 h 256"/>
            <a:gd name="T62" fmla="*/ 136 w 256"/>
            <a:gd name="T63" fmla="*/ 106 h 256"/>
            <a:gd name="T64" fmla="*/ 156 w 256"/>
            <a:gd name="T65" fmla="*/ 106 h 256"/>
            <a:gd name="T66" fmla="*/ 154 w 256"/>
            <a:gd name="T67"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256">
              <a:moveTo>
                <a:pt x="0" y="0"/>
              </a:moveTo>
              <a:lnTo>
                <a:pt x="0" y="256"/>
              </a:lnTo>
              <a:lnTo>
                <a:pt x="256" y="256"/>
              </a:lnTo>
              <a:lnTo>
                <a:pt x="256" y="0"/>
              </a:lnTo>
              <a:lnTo>
                <a:pt x="0" y="0"/>
              </a:lnTo>
              <a:close/>
              <a:moveTo>
                <a:pt x="154" y="128"/>
              </a:moveTo>
              <a:lnTo>
                <a:pt x="136" y="128"/>
              </a:lnTo>
              <a:lnTo>
                <a:pt x="136" y="128"/>
              </a:lnTo>
              <a:lnTo>
                <a:pt x="136" y="192"/>
              </a:lnTo>
              <a:lnTo>
                <a:pt x="110" y="192"/>
              </a:lnTo>
              <a:lnTo>
                <a:pt x="110" y="192"/>
              </a:lnTo>
              <a:lnTo>
                <a:pt x="110" y="128"/>
              </a:lnTo>
              <a:lnTo>
                <a:pt x="98" y="128"/>
              </a:lnTo>
              <a:lnTo>
                <a:pt x="98" y="106"/>
              </a:lnTo>
              <a:lnTo>
                <a:pt x="110" y="106"/>
              </a:lnTo>
              <a:lnTo>
                <a:pt x="110" y="90"/>
              </a:lnTo>
              <a:lnTo>
                <a:pt x="110" y="90"/>
              </a:lnTo>
              <a:lnTo>
                <a:pt x="112" y="82"/>
              </a:lnTo>
              <a:lnTo>
                <a:pt x="116" y="74"/>
              </a:lnTo>
              <a:lnTo>
                <a:pt x="118" y="70"/>
              </a:lnTo>
              <a:lnTo>
                <a:pt x="124" y="66"/>
              </a:lnTo>
              <a:lnTo>
                <a:pt x="130" y="64"/>
              </a:lnTo>
              <a:lnTo>
                <a:pt x="136" y="64"/>
              </a:lnTo>
              <a:lnTo>
                <a:pt x="156" y="64"/>
              </a:lnTo>
              <a:lnTo>
                <a:pt x="156" y="86"/>
              </a:lnTo>
              <a:lnTo>
                <a:pt x="156" y="86"/>
              </a:lnTo>
              <a:lnTo>
                <a:pt x="142" y="86"/>
              </a:lnTo>
              <a:lnTo>
                <a:pt x="142" y="86"/>
              </a:lnTo>
              <a:lnTo>
                <a:pt x="138" y="86"/>
              </a:lnTo>
              <a:lnTo>
                <a:pt x="138" y="88"/>
              </a:lnTo>
              <a:lnTo>
                <a:pt x="136" y="92"/>
              </a:lnTo>
              <a:lnTo>
                <a:pt x="136" y="106"/>
              </a:lnTo>
              <a:lnTo>
                <a:pt x="156" y="106"/>
              </a:lnTo>
              <a:lnTo>
                <a:pt x="154" y="128"/>
              </a:lnTo>
              <a:close/>
            </a:path>
          </a:pathLst>
        </a:custGeom>
        <a:solidFill xmlns:a="http://schemas.openxmlformats.org/drawingml/2006/main">
          <a:schemeClr val="accent1"/>
        </a:solidFill>
        <a:ln xmlns:a="http://schemas.openxmlformats.org/drawingml/2006/main">
          <a:solidFill>
            <a:schemeClr val="accent1"/>
          </a:solidFill>
        </a:l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xmlns:a="http://schemas.openxmlformats.org/drawingml/2006/main">
          <a:endParaRPr lang="en-GB"/>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199" y="1122363"/>
            <a:ext cx="9145191" cy="2387600"/>
          </a:xfrm>
        </p:spPr>
        <p:txBody>
          <a:bodyPr anchor="b"/>
          <a:lstStyle>
            <a:lvl1pPr algn="ctr">
              <a:defRPr sz="6000"/>
            </a:lvl1pPr>
          </a:lstStyle>
          <a:p>
            <a:r>
              <a:rPr lang="it-IT" smtClean="0"/>
              <a:t>Fare clic per modificare stile</a:t>
            </a:r>
            <a:endParaRPr lang="en-US" dirty="0"/>
          </a:p>
        </p:txBody>
      </p:sp>
      <p:sp>
        <p:nvSpPr>
          <p:cNvPr id="3" name="Subtitle 2"/>
          <p:cNvSpPr>
            <a:spLocks noGrp="1"/>
          </p:cNvSpPr>
          <p:nvPr>
            <p:ph type="subTitle" idx="1"/>
          </p:nvPr>
        </p:nvSpPr>
        <p:spPr>
          <a:xfrm>
            <a:off x="1524199" y="3602038"/>
            <a:ext cx="914519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5EDD387-E296-5943-93FC-C05EE904AA24}" type="datetimeFigureOut">
              <a:rPr lang="en-GB" smtClean="0"/>
              <a:t>02/05/2019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EDD387-E296-5943-93FC-C05EE904AA24}" type="datetimeFigureOut">
              <a:rPr lang="en-GB" smtClean="0"/>
              <a:t>02/05/2019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037" y="365125"/>
            <a:ext cx="2629242" cy="5811838"/>
          </a:xfrm>
        </p:spPr>
        <p:txBody>
          <a:bodyPr vert="eaVert"/>
          <a:lstStyle/>
          <a:p>
            <a:r>
              <a:rPr lang="it-IT" smtClean="0"/>
              <a:t>Fare clic per modificare stile</a:t>
            </a:r>
            <a:endParaRPr lang="en-US" dirty="0"/>
          </a:p>
        </p:txBody>
      </p:sp>
      <p:sp>
        <p:nvSpPr>
          <p:cNvPr id="3" name="Vertical Text Placeholder 2"/>
          <p:cNvSpPr>
            <a:spLocks noGrp="1"/>
          </p:cNvSpPr>
          <p:nvPr>
            <p:ph type="body" orient="vert" idx="1"/>
          </p:nvPr>
        </p:nvSpPr>
        <p:spPr>
          <a:xfrm>
            <a:off x="838309" y="365125"/>
            <a:ext cx="7735307" cy="5811838"/>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EDD387-E296-5943-93FC-C05EE904AA24}" type="datetimeFigureOut">
              <a:rPr lang="en-GB" smtClean="0"/>
              <a:t>02/05/2019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54" y="593367"/>
            <a:ext cx="1136228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54" y="1536633"/>
            <a:ext cx="11362280" cy="4555200"/>
          </a:xfrm>
          <a:prstGeom prst="rect">
            <a:avLst/>
          </a:prstGeom>
        </p:spPr>
        <p:txBody>
          <a:bodyPr spcFirstLastPara="1" wrap="square" lIns="91425" tIns="91425" rIns="91425" bIns="91425" anchor="t" anchorCtr="0"/>
          <a:lstStyle>
            <a:lvl1pPr marL="609570" lvl="0" indent="-457177">
              <a:spcBef>
                <a:spcPts val="0"/>
              </a:spcBef>
              <a:spcAft>
                <a:spcPts val="0"/>
              </a:spcAft>
              <a:buSzPts val="1800"/>
              <a:buChar char="●"/>
              <a:defRPr/>
            </a:lvl1pPr>
            <a:lvl2pPr marL="1219139"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7"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8084" y="6217623"/>
            <a:ext cx="73169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nb-NO" smtClean="0"/>
              <a:pPr/>
              <a:t>‹n.›</a:t>
            </a:fld>
            <a:endParaRPr lang="nb-NO"/>
          </a:p>
        </p:txBody>
      </p:sp>
    </p:spTree>
    <p:extLst>
      <p:ext uri="{BB962C8B-B14F-4D97-AF65-F5344CB8AC3E}">
        <p14:creationId xmlns:p14="http://schemas.microsoft.com/office/powerpoint/2010/main" val="96990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5EDD387-E296-5943-93FC-C05EE904AA24}" type="datetimeFigureOut">
              <a:rPr lang="en-GB" smtClean="0"/>
              <a:t>02/05/2019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958" y="1709739"/>
            <a:ext cx="10516970" cy="2852737"/>
          </a:xfrm>
        </p:spPr>
        <p:txBody>
          <a:bodyPr anchor="b"/>
          <a:lstStyle>
            <a:lvl1pPr>
              <a:defRPr sz="6000"/>
            </a:lvl1pPr>
          </a:lstStyle>
          <a:p>
            <a:r>
              <a:rPr lang="it-IT" smtClean="0"/>
              <a:t>Fare clic per modificare stile</a:t>
            </a:r>
            <a:endParaRPr lang="en-US" dirty="0"/>
          </a:p>
        </p:txBody>
      </p:sp>
      <p:sp>
        <p:nvSpPr>
          <p:cNvPr id="3" name="Text Placeholder 2"/>
          <p:cNvSpPr>
            <a:spLocks noGrp="1"/>
          </p:cNvSpPr>
          <p:nvPr>
            <p:ph type="body" idx="1"/>
          </p:nvPr>
        </p:nvSpPr>
        <p:spPr>
          <a:xfrm>
            <a:off x="831958" y="4589464"/>
            <a:ext cx="105169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05EDD387-E296-5943-93FC-C05EE904AA24}" type="datetimeFigureOut">
              <a:rPr lang="en-GB" smtClean="0"/>
              <a:t>02/05/2019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838309" y="1825625"/>
            <a:ext cx="5182275" cy="435133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3004" y="1825625"/>
            <a:ext cx="5182275" cy="435133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05EDD387-E296-5943-93FC-C05EE904AA24}" type="datetimeFigureOut">
              <a:rPr lang="en-GB" smtClean="0"/>
              <a:t>02/05/2019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897" y="365126"/>
            <a:ext cx="10516970" cy="1325563"/>
          </a:xfrm>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839898" y="1681163"/>
            <a:ext cx="51584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839898" y="2505075"/>
            <a:ext cx="5158459"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3004" y="1681163"/>
            <a:ext cx="51838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6173004" y="2505075"/>
            <a:ext cx="5183863" cy="3684588"/>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05EDD387-E296-5943-93FC-C05EE904AA24}" type="datetimeFigureOut">
              <a:rPr lang="en-GB" smtClean="0"/>
              <a:t>02/05/2019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05EDD387-E296-5943-93FC-C05EE904AA24}" type="datetimeFigureOut">
              <a:rPr lang="en-GB" smtClean="0"/>
              <a:t>02/05/2019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DD387-E296-5943-93FC-C05EE904AA24}" type="datetimeFigureOut">
              <a:rPr lang="en-GB" smtClean="0"/>
              <a:t>02/05/2019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898" y="457200"/>
            <a:ext cx="3932749" cy="1600200"/>
          </a:xfrm>
        </p:spPr>
        <p:txBody>
          <a:bodyPr anchor="b"/>
          <a:lstStyle>
            <a:lvl1pPr>
              <a:defRPr sz="3200"/>
            </a:lvl1pPr>
          </a:lstStyle>
          <a:p>
            <a:r>
              <a:rPr lang="it-IT" smtClean="0"/>
              <a:t>Fare clic per modificare stile</a:t>
            </a:r>
            <a:endParaRPr lang="en-US" dirty="0"/>
          </a:p>
        </p:txBody>
      </p:sp>
      <p:sp>
        <p:nvSpPr>
          <p:cNvPr id="3" name="Content Placeholder 2"/>
          <p:cNvSpPr>
            <a:spLocks noGrp="1"/>
          </p:cNvSpPr>
          <p:nvPr>
            <p:ph idx="1"/>
          </p:nvPr>
        </p:nvSpPr>
        <p:spPr>
          <a:xfrm>
            <a:off x="5183863" y="987426"/>
            <a:ext cx="617300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05EDD387-E296-5943-93FC-C05EE904AA24}" type="datetimeFigureOut">
              <a:rPr lang="en-GB" smtClean="0"/>
              <a:t>02/05/2019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898" y="457200"/>
            <a:ext cx="3932749" cy="1600200"/>
          </a:xfrm>
        </p:spPr>
        <p:txBody>
          <a:bodyPr anchor="b"/>
          <a:lstStyle>
            <a:lvl1pPr>
              <a:defRPr sz="320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5183863" y="987426"/>
            <a:ext cx="6173004"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05EDD387-E296-5943-93FC-C05EE904AA24}" type="datetimeFigureOut">
              <a:rPr lang="en-GB" smtClean="0"/>
              <a:t>02/05/2019</a:t>
            </a:fld>
            <a:endParaRPr lang="en-GB"/>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nb-NO" smtClean="0"/>
              <a:pPr/>
              <a:t>‹n.›</a:t>
            </a:fld>
            <a:endParaRPr lang="nb-NO"/>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it-IT" smtClean="0"/>
              <a:t>Fare clic per modificare stile</a:t>
            </a:r>
            <a:endParaRPr lang="en-US" dirty="0"/>
          </a:p>
        </p:txBody>
      </p:sp>
      <p:sp>
        <p:nvSpPr>
          <p:cNvPr id="3" name="Text Placeholder 2"/>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DD387-E296-5943-93FC-C05EE904AA24}" type="datetimeFigureOut">
              <a:rPr lang="en-GB" smtClean="0"/>
              <a:t>02/05/2019</a:t>
            </a:fld>
            <a:endParaRPr lang="en-GB"/>
          </a:p>
        </p:txBody>
      </p:sp>
      <p:sp>
        <p:nvSpPr>
          <p:cNvPr id="5" name="Footer Placeholder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nb-NO" smtClean="0"/>
              <a:pPr/>
              <a:t>‹n.›</a:t>
            </a:fld>
            <a:endParaRPr lang="nb-NO"/>
          </a:p>
        </p:txBody>
      </p:sp>
    </p:spTree>
    <p:extLst>
      <p:ext uri="{BB962C8B-B14F-4D97-AF65-F5344CB8AC3E}">
        <p14:creationId xmlns:p14="http://schemas.microsoft.com/office/powerpoint/2010/main" val="2097326500"/>
      </p:ext>
    </p:extLst>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 id="214748442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hyperlink" Target="https://sites.google.com/view/socityapp/ho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43544"/>
            <a:ext cx="12193588" cy="7200000"/>
          </a:xfrm>
          <a:prstGeom prst="rect">
            <a:avLst/>
          </a:prstGeom>
          <a:solidFill>
            <a:schemeClr val="accent4"/>
          </a:solidFill>
        </p:spPr>
        <p:txBody>
          <a:bodyPr wrap="square" rtlCol="0">
            <a:spAutoFit/>
          </a:bodyPr>
          <a:lstStyle/>
          <a:p>
            <a:endParaRPr lang="en-GB"/>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56" y="0"/>
            <a:ext cx="5379131" cy="5277600"/>
          </a:xfrm>
          <a:prstGeom prst="rect">
            <a:avLst/>
          </a:prstGeom>
        </p:spPr>
      </p:pic>
      <p:sp>
        <p:nvSpPr>
          <p:cNvPr id="8" name="CasellaDiTesto 7"/>
          <p:cNvSpPr txBox="1"/>
          <p:nvPr/>
        </p:nvSpPr>
        <p:spPr>
          <a:xfrm>
            <a:off x="6814457" y="5277600"/>
            <a:ext cx="5379131" cy="1947600"/>
          </a:xfrm>
          <a:prstGeom prst="rect">
            <a:avLst/>
          </a:prstGeom>
          <a:solidFill>
            <a:schemeClr val="bg1"/>
          </a:solidFill>
          <a:ln>
            <a:noFill/>
          </a:ln>
        </p:spPr>
        <p:txBody>
          <a:bodyPr wrap="square" rtlCol="0">
            <a:spAutoFit/>
          </a:bodyPr>
          <a:lstStyle/>
          <a:p>
            <a:pPr algn="ctr"/>
            <a:r>
              <a:rPr lang="en-GB" sz="7200" b="1" dirty="0" err="1" smtClean="0">
                <a:solidFill>
                  <a:schemeClr val="accent6">
                    <a:lumMod val="75000"/>
                  </a:schemeClr>
                </a:solidFill>
                <a:latin typeface="+mn-lt"/>
              </a:rPr>
              <a:t>Socity</a:t>
            </a:r>
            <a:endParaRPr lang="en-GB" sz="7200" b="1" dirty="0">
              <a:solidFill>
                <a:schemeClr val="accent6">
                  <a:lumMod val="75000"/>
                </a:schemeClr>
              </a:solidFill>
              <a:latin typeface="+mn-lt"/>
            </a:endParaRPr>
          </a:p>
        </p:txBody>
      </p:sp>
      <p:sp>
        <p:nvSpPr>
          <p:cNvPr id="3" name="CasellaDiTesto 2"/>
          <p:cNvSpPr txBox="1"/>
          <p:nvPr/>
        </p:nvSpPr>
        <p:spPr>
          <a:xfrm>
            <a:off x="1001485" y="1491343"/>
            <a:ext cx="4909458" cy="3826753"/>
          </a:xfrm>
          <a:prstGeom prst="rect">
            <a:avLst/>
          </a:prstGeom>
          <a:noFill/>
        </p:spPr>
        <p:txBody>
          <a:bodyPr wrap="square" rtlCol="0">
            <a:spAutoFit/>
          </a:bodyPr>
          <a:lstStyle/>
          <a:p>
            <a:r>
              <a:rPr lang="en-GB" sz="3600" b="1" dirty="0">
                <a:solidFill>
                  <a:schemeClr val="bg1"/>
                </a:solidFill>
              </a:rPr>
              <a:t>GRUPPO PUMPKINS</a:t>
            </a:r>
            <a:r>
              <a:rPr lang="en-GB" sz="2400" b="1" dirty="0">
                <a:solidFill>
                  <a:schemeClr val="bg1"/>
                </a:solidFill>
              </a:rPr>
              <a:t>:</a:t>
            </a:r>
          </a:p>
          <a:p>
            <a:endParaRPr lang="en-GB" sz="2000" dirty="0">
              <a:solidFill>
                <a:schemeClr val="bg1"/>
              </a:solidFill>
            </a:endParaRPr>
          </a:p>
          <a:p>
            <a:r>
              <a:rPr lang="en-GB" sz="2800" b="1" dirty="0" err="1">
                <a:solidFill>
                  <a:schemeClr val="accent6"/>
                </a:solidFill>
                <a:latin typeface="+mn-lt"/>
              </a:rPr>
              <a:t>Archetti</a:t>
            </a:r>
            <a:r>
              <a:rPr lang="en-GB" sz="2800" b="1" dirty="0">
                <a:solidFill>
                  <a:schemeClr val="accent6"/>
                </a:solidFill>
                <a:latin typeface="+mn-lt"/>
              </a:rPr>
              <a:t> </a:t>
            </a:r>
            <a:r>
              <a:rPr lang="en-GB" sz="2800" b="1" dirty="0" err="1" smtClean="0">
                <a:solidFill>
                  <a:schemeClr val="accent6"/>
                </a:solidFill>
                <a:latin typeface="+mn-lt"/>
              </a:rPr>
              <a:t>Enrica</a:t>
            </a:r>
            <a:r>
              <a:rPr lang="en-GB" sz="2800" b="1" dirty="0" smtClean="0">
                <a:solidFill>
                  <a:schemeClr val="accent6"/>
                </a:solidFill>
                <a:latin typeface="+mn-lt"/>
              </a:rPr>
              <a:t> </a:t>
            </a:r>
            <a:r>
              <a:rPr lang="en-GB" sz="2800" b="1" dirty="0">
                <a:solidFill>
                  <a:schemeClr val="accent6"/>
                </a:solidFill>
                <a:latin typeface="+mn-lt"/>
              </a:rPr>
              <a:t>3007697</a:t>
            </a:r>
          </a:p>
          <a:p>
            <a:r>
              <a:rPr lang="en-GB" sz="2800" b="1" dirty="0" err="1" smtClean="0">
                <a:solidFill>
                  <a:schemeClr val="accent6"/>
                </a:solidFill>
                <a:latin typeface="+mn-lt"/>
              </a:rPr>
              <a:t>Bellucci</a:t>
            </a:r>
            <a:r>
              <a:rPr lang="en-GB" sz="2800" b="1" dirty="0" smtClean="0">
                <a:solidFill>
                  <a:schemeClr val="accent6"/>
                </a:solidFill>
                <a:latin typeface="+mn-lt"/>
              </a:rPr>
              <a:t> </a:t>
            </a:r>
            <a:r>
              <a:rPr lang="en-GB" sz="2800" b="1" dirty="0">
                <a:solidFill>
                  <a:schemeClr val="accent6"/>
                </a:solidFill>
                <a:latin typeface="+mn-lt"/>
              </a:rPr>
              <a:t>Emanuele 3088387</a:t>
            </a:r>
          </a:p>
          <a:p>
            <a:r>
              <a:rPr lang="en-GB" sz="2800" b="1" dirty="0">
                <a:solidFill>
                  <a:schemeClr val="accent6"/>
                </a:solidFill>
                <a:latin typeface="+mn-lt"/>
              </a:rPr>
              <a:t>Colombo Vittorio 3009107</a:t>
            </a:r>
          </a:p>
          <a:p>
            <a:r>
              <a:rPr lang="en-GB" sz="2800" b="1" dirty="0">
                <a:solidFill>
                  <a:schemeClr val="accent6"/>
                </a:solidFill>
                <a:latin typeface="+mn-lt"/>
              </a:rPr>
              <a:t>Costanzi </a:t>
            </a:r>
            <a:r>
              <a:rPr lang="en-GB" sz="2800" b="1" dirty="0" smtClean="0">
                <a:solidFill>
                  <a:schemeClr val="accent6"/>
                </a:solidFill>
                <a:latin typeface="+mn-lt"/>
              </a:rPr>
              <a:t>Martina </a:t>
            </a:r>
            <a:r>
              <a:rPr lang="en-GB" sz="2800" b="1" dirty="0" smtClean="0">
                <a:solidFill>
                  <a:schemeClr val="accent6"/>
                </a:solidFill>
              </a:rPr>
              <a:t>3005687</a:t>
            </a:r>
            <a:endParaRPr lang="en-GB" sz="2800" b="1" dirty="0">
              <a:solidFill>
                <a:schemeClr val="accent6"/>
              </a:solidFill>
              <a:latin typeface="+mn-lt"/>
            </a:endParaRPr>
          </a:p>
          <a:p>
            <a:r>
              <a:rPr lang="en-GB" sz="2800" b="1" dirty="0" err="1" smtClean="0">
                <a:solidFill>
                  <a:schemeClr val="accent6"/>
                </a:solidFill>
              </a:rPr>
              <a:t>Qitianma</a:t>
            </a:r>
            <a:r>
              <a:rPr lang="en-GB" sz="2800" b="1" dirty="0">
                <a:solidFill>
                  <a:schemeClr val="accent6"/>
                </a:solidFill>
              </a:rPr>
              <a:t> </a:t>
            </a:r>
            <a:r>
              <a:rPr lang="en-GB" sz="2800" b="1" dirty="0" smtClean="0">
                <a:solidFill>
                  <a:schemeClr val="accent6"/>
                </a:solidFill>
                <a:latin typeface="+mn-lt"/>
              </a:rPr>
              <a:t>Ma </a:t>
            </a:r>
            <a:r>
              <a:rPr lang="en-GB" sz="2800" b="1" dirty="0" smtClean="0">
                <a:solidFill>
                  <a:schemeClr val="accent6"/>
                </a:solidFill>
                <a:latin typeface="+mn-lt"/>
              </a:rPr>
              <a:t>3068020</a:t>
            </a:r>
            <a:endParaRPr lang="en-GB" sz="2800" b="1" dirty="0" smtClean="0">
              <a:solidFill>
                <a:schemeClr val="accent6"/>
              </a:solidFill>
              <a:latin typeface="+mn-lt"/>
            </a:endParaRPr>
          </a:p>
          <a:p>
            <a:r>
              <a:rPr lang="en-GB" sz="2800" b="1" dirty="0" err="1" smtClean="0">
                <a:solidFill>
                  <a:schemeClr val="accent6"/>
                </a:solidFill>
                <a:latin typeface="+mn-lt"/>
              </a:rPr>
              <a:t>Roscioli</a:t>
            </a:r>
            <a:r>
              <a:rPr lang="en-GB" sz="2800" b="1" dirty="0" smtClean="0">
                <a:solidFill>
                  <a:schemeClr val="accent6"/>
                </a:solidFill>
                <a:latin typeface="+mn-lt"/>
              </a:rPr>
              <a:t> </a:t>
            </a:r>
            <a:r>
              <a:rPr lang="en-GB" sz="2800" b="1" dirty="0">
                <a:solidFill>
                  <a:schemeClr val="accent6"/>
                </a:solidFill>
                <a:latin typeface="+mn-lt"/>
              </a:rPr>
              <a:t>Dimitri 3001293</a:t>
            </a:r>
          </a:p>
          <a:p>
            <a:endParaRPr lang="en-GB" dirty="0">
              <a:solidFill>
                <a:schemeClr val="bg1"/>
              </a:solidFill>
            </a:endParaRPr>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588029" y="3968026"/>
            <a:ext cx="4752000" cy="1260000"/>
          </a:xfrm>
          <a:prstGeom prst="rect">
            <a:avLst/>
          </a:prstGeom>
          <a:solidFill>
            <a:srgbClr val="438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p:cNvSpPr/>
          <p:nvPr/>
        </p:nvSpPr>
        <p:spPr>
          <a:xfrm>
            <a:off x="3776953" y="3956909"/>
            <a:ext cx="4572000" cy="10800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b="1" dirty="0" smtClean="0">
                <a:solidFill>
                  <a:schemeClr val="tx1"/>
                </a:solidFill>
              </a:rPr>
              <a:t>S</a:t>
            </a:r>
            <a:r>
              <a:rPr lang="it-IT" sz="1600" b="1" dirty="0" smtClean="0">
                <a:solidFill>
                  <a:schemeClr val="tx1"/>
                </a:solidFill>
              </a:rPr>
              <a:t>OCIAL NETWORK: </a:t>
            </a:r>
            <a:r>
              <a:rPr lang="it-IT" sz="1600" dirty="0" smtClean="0">
                <a:solidFill>
                  <a:schemeClr val="tx1"/>
                </a:solidFill>
              </a:rPr>
              <a:t>the </a:t>
            </a:r>
            <a:r>
              <a:rPr lang="it-IT" sz="1600" dirty="0" err="1" smtClean="0">
                <a:solidFill>
                  <a:schemeClr val="tx1"/>
                </a:solidFill>
              </a:rPr>
              <a:t>app</a:t>
            </a:r>
            <a:r>
              <a:rPr lang="it-IT" sz="1600" dirty="0" smtClean="0">
                <a:solidFill>
                  <a:schemeClr val="tx1"/>
                </a:solidFill>
              </a:rPr>
              <a:t> </a:t>
            </a:r>
            <a:r>
              <a:rPr lang="it-IT" sz="1600" dirty="0" err="1" smtClean="0">
                <a:solidFill>
                  <a:schemeClr val="tx1"/>
                </a:solidFill>
              </a:rPr>
              <a:t>is</a:t>
            </a:r>
            <a:r>
              <a:rPr lang="it-IT" sz="1600" dirty="0" smtClean="0">
                <a:solidFill>
                  <a:schemeClr val="tx1"/>
                </a:solidFill>
              </a:rPr>
              <a:t> </a:t>
            </a:r>
            <a:r>
              <a:rPr lang="it-IT" sz="1600" dirty="0" err="1" smtClean="0">
                <a:solidFill>
                  <a:schemeClr val="tx1"/>
                </a:solidFill>
              </a:rPr>
              <a:t>structured</a:t>
            </a:r>
            <a:r>
              <a:rPr lang="it-IT" sz="1600" dirty="0" smtClean="0">
                <a:solidFill>
                  <a:schemeClr val="tx1"/>
                </a:solidFill>
              </a:rPr>
              <a:t> </a:t>
            </a:r>
            <a:r>
              <a:rPr lang="it-IT" sz="1600" dirty="0" err="1" smtClean="0">
                <a:solidFill>
                  <a:schemeClr val="tx1"/>
                </a:solidFill>
              </a:rPr>
              <a:t>as</a:t>
            </a:r>
            <a:r>
              <a:rPr lang="it-IT" sz="1600" dirty="0" smtClean="0">
                <a:solidFill>
                  <a:schemeClr val="tx1"/>
                </a:solidFill>
              </a:rPr>
              <a:t> a social network in </a:t>
            </a:r>
            <a:r>
              <a:rPr lang="it-IT" sz="1600" dirty="0" err="1" smtClean="0">
                <a:solidFill>
                  <a:schemeClr val="tx1"/>
                </a:solidFill>
              </a:rPr>
              <a:t>which</a:t>
            </a:r>
            <a:r>
              <a:rPr lang="it-IT" sz="1600" dirty="0" smtClean="0">
                <a:solidFill>
                  <a:schemeClr val="tx1"/>
                </a:solidFill>
              </a:rPr>
              <a:t> </a:t>
            </a:r>
            <a:r>
              <a:rPr lang="it-IT" sz="1600" dirty="0" err="1" smtClean="0">
                <a:solidFill>
                  <a:schemeClr val="tx1"/>
                </a:solidFill>
              </a:rPr>
              <a:t>people</a:t>
            </a:r>
            <a:r>
              <a:rPr lang="it-IT" sz="1600" dirty="0" smtClean="0">
                <a:solidFill>
                  <a:schemeClr val="tx1"/>
                </a:solidFill>
              </a:rPr>
              <a:t> can </a:t>
            </a:r>
            <a:r>
              <a:rPr lang="it-IT" sz="1600" b="1" dirty="0" err="1" smtClean="0">
                <a:solidFill>
                  <a:schemeClr val="tx1"/>
                </a:solidFill>
              </a:rPr>
              <a:t>interact</a:t>
            </a:r>
            <a:r>
              <a:rPr lang="it-IT" sz="1600" dirty="0" smtClean="0">
                <a:solidFill>
                  <a:schemeClr val="tx1"/>
                </a:solidFill>
              </a:rPr>
              <a:t>, and </a:t>
            </a:r>
            <a:r>
              <a:rPr lang="it-IT" sz="1600" b="1" dirty="0" smtClean="0">
                <a:solidFill>
                  <a:schemeClr val="tx1"/>
                </a:solidFill>
              </a:rPr>
              <a:t>share </a:t>
            </a:r>
            <a:r>
              <a:rPr lang="it-IT" sz="1600" b="1" dirty="0" err="1" smtClean="0">
                <a:solidFill>
                  <a:schemeClr val="tx1"/>
                </a:solidFill>
              </a:rPr>
              <a:t>thoughts</a:t>
            </a:r>
            <a:r>
              <a:rPr lang="it-IT" sz="1600" dirty="0" smtClean="0">
                <a:solidFill>
                  <a:schemeClr val="tx1"/>
                </a:solidFill>
              </a:rPr>
              <a:t>, feelings and </a:t>
            </a:r>
            <a:r>
              <a:rPr lang="it-IT" sz="1600" dirty="0" err="1" smtClean="0">
                <a:solidFill>
                  <a:schemeClr val="tx1"/>
                </a:solidFill>
              </a:rPr>
              <a:t>impressions</a:t>
            </a:r>
            <a:r>
              <a:rPr lang="it-IT" sz="1600" dirty="0" smtClean="0">
                <a:solidFill>
                  <a:schemeClr val="tx1"/>
                </a:solidFill>
              </a:rPr>
              <a:t> </a:t>
            </a:r>
            <a:r>
              <a:rPr lang="it-IT" sz="1600" dirty="0" err="1" smtClean="0">
                <a:solidFill>
                  <a:schemeClr val="tx1"/>
                </a:solidFill>
              </a:rPr>
              <a:t>about</a:t>
            </a:r>
            <a:r>
              <a:rPr lang="it-IT" sz="1600" dirty="0" smtClean="0">
                <a:solidFill>
                  <a:schemeClr val="tx1"/>
                </a:solidFill>
              </a:rPr>
              <a:t> social </a:t>
            </a:r>
            <a:r>
              <a:rPr lang="it-IT" sz="1600" dirty="0" err="1" smtClean="0">
                <a:solidFill>
                  <a:schemeClr val="tx1"/>
                </a:solidFill>
              </a:rPr>
              <a:t>issues</a:t>
            </a:r>
            <a:r>
              <a:rPr lang="it-IT" sz="1600" dirty="0" smtClean="0">
                <a:solidFill>
                  <a:schemeClr val="tx1"/>
                </a:solidFill>
              </a:rPr>
              <a:t> of </a:t>
            </a:r>
            <a:r>
              <a:rPr lang="it-IT" sz="1600" dirty="0" err="1" smtClean="0">
                <a:solidFill>
                  <a:schemeClr val="tx1"/>
                </a:solidFill>
              </a:rPr>
              <a:t>their</a:t>
            </a:r>
            <a:r>
              <a:rPr lang="it-IT" sz="1600" dirty="0" smtClean="0">
                <a:solidFill>
                  <a:schemeClr val="tx1"/>
                </a:solidFill>
              </a:rPr>
              <a:t> city.</a:t>
            </a:r>
            <a:r>
              <a:rPr lang="it-IT" b="1" dirty="0" smtClean="0">
                <a:solidFill>
                  <a:schemeClr val="tx1"/>
                </a:solidFill>
              </a:rPr>
              <a:t>  </a:t>
            </a:r>
            <a:endParaRPr lang="it-IT" b="1" dirty="0"/>
          </a:p>
        </p:txBody>
      </p:sp>
      <p:sp>
        <p:nvSpPr>
          <p:cNvPr id="7" name="CasellaDiTesto 6"/>
          <p:cNvSpPr txBox="1"/>
          <p:nvPr/>
        </p:nvSpPr>
        <p:spPr>
          <a:xfrm>
            <a:off x="2211277" y="231504"/>
            <a:ext cx="6263425" cy="461665"/>
          </a:xfrm>
          <a:prstGeom prst="rect">
            <a:avLst/>
          </a:prstGeom>
          <a:noFill/>
        </p:spPr>
        <p:txBody>
          <a:bodyPr wrap="square" rtlCol="0">
            <a:spAutoFit/>
          </a:bodyPr>
          <a:lstStyle/>
          <a:p>
            <a:r>
              <a:rPr lang="it-IT" sz="2400" b="1" dirty="0" smtClean="0">
                <a:solidFill>
                  <a:schemeClr val="bg1"/>
                </a:solidFill>
                <a:latin typeface="+mn-lt"/>
                <a:ea typeface="Georgia" charset="0"/>
                <a:cs typeface="Georgia" charset="0"/>
              </a:rPr>
              <a:t>DIFFERENTIATING FACTORS </a:t>
            </a:r>
            <a:endParaRPr lang="it-IT" sz="2400" b="1" dirty="0">
              <a:solidFill>
                <a:schemeClr val="bg1"/>
              </a:solidFill>
              <a:latin typeface="+mn-lt"/>
              <a:ea typeface="Georgia" charset="0"/>
              <a:cs typeface="Georgia" charset="0"/>
            </a:endParaRPr>
          </a:p>
        </p:txBody>
      </p:sp>
      <p:sp>
        <p:nvSpPr>
          <p:cNvPr id="12" name="Rettangolo 11"/>
          <p:cNvSpPr/>
          <p:nvPr/>
        </p:nvSpPr>
        <p:spPr>
          <a:xfrm>
            <a:off x="3602700" y="1144818"/>
            <a:ext cx="4752000" cy="1260000"/>
          </a:xfrm>
          <a:prstGeom prst="rect">
            <a:avLst/>
          </a:prstGeom>
          <a:solidFill>
            <a:srgbClr val="438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3782699" y="953701"/>
            <a:ext cx="4572000" cy="122853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600" b="1" dirty="0" smtClean="0">
                <a:solidFill>
                  <a:schemeClr val="dk1"/>
                </a:solidFill>
                <a:ea typeface="Calibri"/>
                <a:cs typeface="Calibri"/>
                <a:sym typeface="Calibri"/>
              </a:rPr>
              <a:t>GAMIFICATION SYSTEM</a:t>
            </a:r>
            <a:r>
              <a:rPr lang="en" sz="1600" dirty="0" smtClean="0">
                <a:solidFill>
                  <a:schemeClr val="dk1"/>
                </a:solidFill>
                <a:ea typeface="Calibri"/>
                <a:cs typeface="Calibri"/>
                <a:sym typeface="Calibri"/>
              </a:rPr>
              <a:t>:</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we</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aim</a:t>
            </a:r>
            <a:r>
              <a:rPr lang="it-IT" sz="1600" dirty="0" smtClean="0">
                <a:solidFill>
                  <a:schemeClr val="dk1"/>
                </a:solidFill>
                <a:ea typeface="Calibri"/>
                <a:cs typeface="Calibri"/>
                <a:sym typeface="Calibri"/>
              </a:rPr>
              <a:t> to </a:t>
            </a:r>
            <a:r>
              <a:rPr lang="it-IT" sz="1600" b="1" dirty="0" err="1" smtClean="0">
                <a:solidFill>
                  <a:schemeClr val="dk1"/>
                </a:solidFill>
                <a:ea typeface="Calibri"/>
                <a:cs typeface="Calibri"/>
                <a:sym typeface="Calibri"/>
              </a:rPr>
              <a:t>incentivize</a:t>
            </a:r>
            <a:r>
              <a:rPr lang="it-IT" sz="1600" b="1" dirty="0" smtClean="0">
                <a:solidFill>
                  <a:schemeClr val="dk1"/>
                </a:solidFill>
                <a:ea typeface="Calibri"/>
                <a:cs typeface="Calibri"/>
                <a:sym typeface="Calibri"/>
              </a:rPr>
              <a:t> </a:t>
            </a:r>
            <a:r>
              <a:rPr lang="it-IT" sz="1600" b="1" dirty="0" err="1" smtClean="0">
                <a:solidFill>
                  <a:schemeClr val="dk1"/>
                </a:solidFill>
                <a:ea typeface="Calibri"/>
                <a:cs typeface="Calibri"/>
                <a:sym typeface="Calibri"/>
              </a:rPr>
              <a:t>interaction</a:t>
            </a:r>
            <a:r>
              <a:rPr lang="it-IT" sz="1600" b="1" dirty="0" smtClean="0">
                <a:solidFill>
                  <a:schemeClr val="dk1"/>
                </a:solidFill>
                <a:ea typeface="Calibri"/>
                <a:cs typeface="Calibri"/>
                <a:sym typeface="Calibri"/>
              </a:rPr>
              <a:t> </a:t>
            </a:r>
            <a:r>
              <a:rPr lang="it-IT" sz="1600" dirty="0" smtClean="0">
                <a:solidFill>
                  <a:schemeClr val="dk1"/>
                </a:solidFill>
                <a:ea typeface="Calibri"/>
                <a:cs typeface="Calibri"/>
                <a:sym typeface="Calibri"/>
              </a:rPr>
              <a:t>of </a:t>
            </a:r>
            <a:r>
              <a:rPr lang="it-IT" sz="1600" dirty="0" err="1" smtClean="0">
                <a:solidFill>
                  <a:schemeClr val="dk1"/>
                </a:solidFill>
                <a:ea typeface="Calibri"/>
                <a:cs typeface="Calibri"/>
                <a:sym typeface="Calibri"/>
              </a:rPr>
              <a:t>citizens</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likes</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comments</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posts</a:t>
            </a:r>
            <a:r>
              <a:rPr lang="it-IT" sz="1600" dirty="0" smtClean="0">
                <a:solidFill>
                  <a:schemeClr val="dk1"/>
                </a:solidFill>
                <a:ea typeface="Calibri"/>
                <a:cs typeface="Calibri"/>
                <a:sym typeface="Calibri"/>
              </a:rPr>
              <a:t>) with a </a:t>
            </a:r>
            <a:r>
              <a:rPr lang="it-IT" sz="1600" b="1" dirty="0" err="1" smtClean="0">
                <a:solidFill>
                  <a:schemeClr val="dk1"/>
                </a:solidFill>
                <a:ea typeface="Calibri"/>
                <a:cs typeface="Calibri"/>
                <a:sym typeface="Calibri"/>
              </a:rPr>
              <a:t>system</a:t>
            </a:r>
            <a:r>
              <a:rPr lang="it-IT" sz="1600" b="1" dirty="0" smtClean="0">
                <a:solidFill>
                  <a:schemeClr val="dk1"/>
                </a:solidFill>
                <a:ea typeface="Calibri"/>
                <a:cs typeface="Calibri"/>
                <a:sym typeface="Calibri"/>
              </a:rPr>
              <a:t> of </a:t>
            </a:r>
            <a:r>
              <a:rPr lang="it-IT" sz="1600" b="1" dirty="0" err="1" smtClean="0">
                <a:solidFill>
                  <a:schemeClr val="dk1"/>
                </a:solidFill>
                <a:ea typeface="Calibri"/>
                <a:cs typeface="Calibri"/>
                <a:sym typeface="Calibri"/>
              </a:rPr>
              <a:t>levels</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they</a:t>
            </a:r>
            <a:r>
              <a:rPr lang="it-IT" sz="1600" dirty="0" smtClean="0">
                <a:solidFill>
                  <a:schemeClr val="dk1"/>
                </a:solidFill>
                <a:ea typeface="Calibri"/>
                <a:cs typeface="Calibri"/>
                <a:sym typeface="Calibri"/>
              </a:rPr>
              <a:t> can </a:t>
            </a:r>
            <a:r>
              <a:rPr lang="it-IT" sz="1600" dirty="0" err="1" smtClean="0">
                <a:solidFill>
                  <a:schemeClr val="dk1"/>
                </a:solidFill>
                <a:ea typeface="Calibri"/>
                <a:cs typeface="Calibri"/>
                <a:sym typeface="Calibri"/>
              </a:rPr>
              <a:t>achieve</a:t>
            </a:r>
            <a:r>
              <a:rPr lang="it-IT" sz="1600" dirty="0" smtClean="0">
                <a:solidFill>
                  <a:schemeClr val="dk1"/>
                </a:solidFill>
                <a:ea typeface="Calibri"/>
                <a:cs typeface="Calibri"/>
                <a:sym typeface="Calibri"/>
              </a:rPr>
              <a:t>. The more </a:t>
            </a:r>
            <a:r>
              <a:rPr lang="it-IT" sz="1600" dirty="0" err="1" smtClean="0">
                <a:solidFill>
                  <a:schemeClr val="dk1"/>
                </a:solidFill>
                <a:ea typeface="Calibri"/>
                <a:cs typeface="Calibri"/>
                <a:sym typeface="Calibri"/>
              </a:rPr>
              <a:t>advanced</a:t>
            </a:r>
            <a:r>
              <a:rPr lang="it-IT" sz="1600" dirty="0" smtClean="0">
                <a:solidFill>
                  <a:schemeClr val="dk1"/>
                </a:solidFill>
                <a:ea typeface="Calibri"/>
                <a:cs typeface="Calibri"/>
                <a:sym typeface="Calibri"/>
              </a:rPr>
              <a:t> the </a:t>
            </a:r>
            <a:r>
              <a:rPr lang="it-IT" sz="1600" dirty="0" err="1" smtClean="0">
                <a:solidFill>
                  <a:schemeClr val="dk1"/>
                </a:solidFill>
                <a:ea typeface="Calibri"/>
                <a:cs typeface="Calibri"/>
                <a:sym typeface="Calibri"/>
              </a:rPr>
              <a:t>level</a:t>
            </a:r>
            <a:r>
              <a:rPr lang="it-IT" sz="1600" dirty="0" smtClean="0">
                <a:solidFill>
                  <a:schemeClr val="dk1"/>
                </a:solidFill>
                <a:ea typeface="Calibri"/>
                <a:cs typeface="Calibri"/>
                <a:sym typeface="Calibri"/>
              </a:rPr>
              <a:t>, the </a:t>
            </a:r>
            <a:r>
              <a:rPr lang="it-IT" sz="1600" dirty="0" err="1" smtClean="0">
                <a:solidFill>
                  <a:schemeClr val="dk1"/>
                </a:solidFill>
                <a:ea typeface="Calibri"/>
                <a:cs typeface="Calibri"/>
                <a:sym typeface="Calibri"/>
              </a:rPr>
              <a:t>higher</a:t>
            </a:r>
            <a:r>
              <a:rPr lang="it-IT" sz="1600" dirty="0" smtClean="0">
                <a:solidFill>
                  <a:schemeClr val="dk1"/>
                </a:solidFill>
                <a:ea typeface="Calibri"/>
                <a:cs typeface="Calibri"/>
                <a:sym typeface="Calibri"/>
              </a:rPr>
              <a:t> the </a:t>
            </a:r>
            <a:r>
              <a:rPr lang="it-IT" sz="1600" b="1" dirty="0" smtClean="0">
                <a:solidFill>
                  <a:schemeClr val="dk1"/>
                </a:solidFill>
                <a:ea typeface="Calibri"/>
                <a:cs typeface="Calibri"/>
                <a:sym typeface="Calibri"/>
              </a:rPr>
              <a:t>benefits</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they</a:t>
            </a:r>
            <a:r>
              <a:rPr lang="it-IT" sz="1600" dirty="0" smtClean="0">
                <a:solidFill>
                  <a:schemeClr val="dk1"/>
                </a:solidFill>
                <a:ea typeface="Calibri"/>
                <a:cs typeface="Calibri"/>
                <a:sym typeface="Calibri"/>
              </a:rPr>
              <a:t> can </a:t>
            </a:r>
            <a:r>
              <a:rPr lang="it-IT" sz="1600" dirty="0" err="1" smtClean="0">
                <a:solidFill>
                  <a:schemeClr val="dk1"/>
                </a:solidFill>
                <a:ea typeface="Calibri"/>
                <a:cs typeface="Calibri"/>
                <a:sym typeface="Calibri"/>
              </a:rPr>
              <a:t>get</a:t>
            </a:r>
            <a:r>
              <a:rPr lang="it-IT" sz="1600" dirty="0" smtClean="0">
                <a:solidFill>
                  <a:schemeClr val="dk1"/>
                </a:solidFill>
                <a:ea typeface="Calibri"/>
                <a:cs typeface="Calibri"/>
                <a:sym typeface="Calibri"/>
              </a:rPr>
              <a:t>.</a:t>
            </a:r>
            <a:endParaRPr lang="it-IT" sz="1600" dirty="0"/>
          </a:p>
        </p:txBody>
      </p:sp>
      <p:sp>
        <p:nvSpPr>
          <p:cNvPr id="14" name="Rettangolo 13"/>
          <p:cNvSpPr/>
          <p:nvPr/>
        </p:nvSpPr>
        <p:spPr>
          <a:xfrm>
            <a:off x="3596953" y="2541450"/>
            <a:ext cx="4752000" cy="1260000"/>
          </a:xfrm>
          <a:prstGeom prst="rect">
            <a:avLst/>
          </a:prstGeom>
          <a:solidFill>
            <a:srgbClr val="438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3782698" y="2530334"/>
            <a:ext cx="4572000" cy="10800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p:cNvSpPr txBox="1"/>
          <p:nvPr/>
        </p:nvSpPr>
        <p:spPr>
          <a:xfrm>
            <a:off x="3596953" y="2433724"/>
            <a:ext cx="4834818" cy="941796"/>
          </a:xfrm>
          <a:prstGeom prst="rect">
            <a:avLst/>
          </a:prstGeom>
          <a:noFill/>
        </p:spPr>
        <p:txBody>
          <a:bodyPr wrap="square" rtlCol="0">
            <a:spAutoFit/>
          </a:bodyPr>
          <a:lstStyle/>
          <a:p>
            <a:pPr marL="203191" algn="just">
              <a:lnSpc>
                <a:spcPct val="115000"/>
              </a:lnSpc>
              <a:buClr>
                <a:schemeClr val="dk1"/>
              </a:buClr>
              <a:buSzPts val="1200"/>
            </a:pPr>
            <a:r>
              <a:rPr lang="it-IT" sz="1600" b="1" dirty="0" smtClean="0">
                <a:solidFill>
                  <a:schemeClr val="dk1"/>
                </a:solidFill>
                <a:latin typeface="+mn-lt"/>
                <a:ea typeface="Calibri"/>
                <a:cs typeface="Calibri"/>
                <a:sym typeface="Calibri"/>
              </a:rPr>
              <a:t>CSR</a:t>
            </a:r>
            <a:r>
              <a:rPr lang="it-IT" sz="1600" dirty="0" smtClean="0">
                <a:solidFill>
                  <a:schemeClr val="dk1"/>
                </a:solidFill>
                <a:latin typeface="+mn-lt"/>
                <a:ea typeface="Calibri"/>
                <a:cs typeface="Calibri"/>
                <a:sym typeface="Calibri"/>
              </a:rPr>
              <a:t>: </a:t>
            </a:r>
            <a:r>
              <a:rPr lang="it-IT" sz="1600" dirty="0" err="1" smtClean="0">
                <a:solidFill>
                  <a:schemeClr val="dk1"/>
                </a:solidFill>
                <a:latin typeface="+mn-lt"/>
                <a:ea typeface="Calibri"/>
                <a:cs typeface="Calibri"/>
                <a:sym typeface="Calibri"/>
              </a:rPr>
              <a:t>possibility</a:t>
            </a:r>
            <a:r>
              <a:rPr lang="it-IT" sz="1600" dirty="0" smtClean="0">
                <a:solidFill>
                  <a:schemeClr val="dk1"/>
                </a:solidFill>
                <a:latin typeface="+mn-lt"/>
                <a:ea typeface="Calibri"/>
                <a:cs typeface="Calibri"/>
                <a:sym typeface="Calibri"/>
              </a:rPr>
              <a:t> for the </a:t>
            </a:r>
            <a:r>
              <a:rPr lang="it-IT" sz="1600" dirty="0" err="1" smtClean="0">
                <a:solidFill>
                  <a:schemeClr val="dk1"/>
                </a:solidFill>
                <a:latin typeface="+mn-lt"/>
                <a:ea typeface="Calibri"/>
                <a:cs typeface="Calibri"/>
                <a:sym typeface="Calibri"/>
              </a:rPr>
              <a:t>enterprises</a:t>
            </a:r>
            <a:r>
              <a:rPr lang="it-IT" sz="1600" dirty="0" smtClean="0">
                <a:solidFill>
                  <a:schemeClr val="dk1"/>
                </a:solidFill>
                <a:latin typeface="+mn-lt"/>
                <a:ea typeface="Calibri"/>
                <a:cs typeface="Calibri"/>
                <a:sym typeface="Calibri"/>
              </a:rPr>
              <a:t> to back a </a:t>
            </a:r>
            <a:r>
              <a:rPr lang="it-IT" sz="1600" dirty="0" err="1" smtClean="0">
                <a:solidFill>
                  <a:schemeClr val="dk1"/>
                </a:solidFill>
                <a:latin typeface="+mn-lt"/>
                <a:ea typeface="Calibri"/>
                <a:cs typeface="Calibri"/>
                <a:sym typeface="Calibri"/>
              </a:rPr>
              <a:t>project</a:t>
            </a:r>
            <a:r>
              <a:rPr lang="it-IT" sz="1600" dirty="0" smtClean="0">
                <a:solidFill>
                  <a:schemeClr val="dk1"/>
                </a:solidFill>
                <a:latin typeface="+mn-lt"/>
                <a:ea typeface="Calibri"/>
                <a:cs typeface="Calibri"/>
                <a:sym typeface="Calibri"/>
              </a:rPr>
              <a:t> and </a:t>
            </a:r>
            <a:r>
              <a:rPr lang="it-IT" sz="1600" dirty="0" err="1" smtClean="0">
                <a:solidFill>
                  <a:schemeClr val="dk1"/>
                </a:solidFill>
                <a:latin typeface="+mn-lt"/>
                <a:ea typeface="Calibri"/>
                <a:cs typeface="Calibri"/>
                <a:sym typeface="Calibri"/>
              </a:rPr>
              <a:t>get</a:t>
            </a:r>
            <a:r>
              <a:rPr lang="it-IT" sz="1600" dirty="0" smtClean="0">
                <a:solidFill>
                  <a:schemeClr val="dk1"/>
                </a:solidFill>
                <a:latin typeface="+mn-lt"/>
                <a:ea typeface="Calibri"/>
                <a:cs typeface="Calibri"/>
                <a:sym typeface="Calibri"/>
              </a:rPr>
              <a:t> </a:t>
            </a:r>
            <a:r>
              <a:rPr lang="it-IT" sz="1600" b="1" dirty="0" err="1" smtClean="0">
                <a:solidFill>
                  <a:schemeClr val="dk1"/>
                </a:solidFill>
                <a:latin typeface="+mn-lt"/>
                <a:ea typeface="Calibri"/>
                <a:cs typeface="Calibri"/>
                <a:sym typeface="Calibri"/>
              </a:rPr>
              <a:t>visibility</a:t>
            </a:r>
            <a:r>
              <a:rPr lang="it-IT" sz="1600" dirty="0" smtClean="0">
                <a:solidFill>
                  <a:schemeClr val="dk1"/>
                </a:solidFill>
                <a:latin typeface="+mn-lt"/>
                <a:ea typeface="Calibri"/>
                <a:cs typeface="Calibri"/>
                <a:sym typeface="Calibri"/>
              </a:rPr>
              <a:t> and </a:t>
            </a:r>
            <a:r>
              <a:rPr lang="it-IT" sz="1600" b="1" dirty="0" err="1" smtClean="0">
                <a:solidFill>
                  <a:schemeClr val="dk1"/>
                </a:solidFill>
                <a:latin typeface="+mn-lt"/>
                <a:ea typeface="Calibri"/>
                <a:cs typeface="Calibri"/>
                <a:sym typeface="Calibri"/>
              </a:rPr>
              <a:t>reputation</a:t>
            </a:r>
            <a:r>
              <a:rPr lang="it-IT" sz="1600" dirty="0" smtClean="0">
                <a:solidFill>
                  <a:schemeClr val="dk1"/>
                </a:solidFill>
                <a:latin typeface="+mn-lt"/>
                <a:ea typeface="Calibri"/>
                <a:cs typeface="Calibri"/>
                <a:sym typeface="Calibri"/>
              </a:rPr>
              <a:t> to the </a:t>
            </a:r>
            <a:r>
              <a:rPr lang="it-IT" sz="1600" dirty="0" err="1" smtClean="0">
                <a:solidFill>
                  <a:schemeClr val="dk1"/>
                </a:solidFill>
                <a:latin typeface="+mn-lt"/>
                <a:ea typeface="Calibri"/>
                <a:cs typeface="Calibri"/>
                <a:sym typeface="Calibri"/>
              </a:rPr>
              <a:t>eyes</a:t>
            </a:r>
            <a:r>
              <a:rPr lang="it-IT" sz="1600" dirty="0" smtClean="0">
                <a:solidFill>
                  <a:schemeClr val="dk1"/>
                </a:solidFill>
                <a:latin typeface="+mn-lt"/>
                <a:ea typeface="Calibri"/>
                <a:cs typeface="Calibri"/>
                <a:sym typeface="Calibri"/>
              </a:rPr>
              <a:t> of the </a:t>
            </a:r>
            <a:r>
              <a:rPr lang="it-IT" sz="1600" dirty="0" err="1" smtClean="0">
                <a:solidFill>
                  <a:schemeClr val="dk1"/>
                </a:solidFill>
                <a:latin typeface="+mn-lt"/>
                <a:ea typeface="Calibri"/>
                <a:cs typeface="Calibri"/>
                <a:sym typeface="Calibri"/>
              </a:rPr>
              <a:t>citizens</a:t>
            </a:r>
            <a:r>
              <a:rPr lang="it-IT" sz="1600" dirty="0" smtClean="0">
                <a:solidFill>
                  <a:schemeClr val="dk1"/>
                </a:solidFill>
                <a:latin typeface="+mn-lt"/>
                <a:ea typeface="Calibri"/>
                <a:cs typeface="Calibri"/>
                <a:sym typeface="Calibri"/>
              </a:rPr>
              <a:t>.</a:t>
            </a:r>
            <a:endParaRPr lang="en" sz="1600" dirty="0">
              <a:highlight>
                <a:srgbClr val="FF0000"/>
              </a:highlight>
              <a:latin typeface="+mn-lt"/>
              <a:ea typeface="Calibri"/>
              <a:cs typeface="Calibri"/>
              <a:sym typeface="Calibri"/>
            </a:endParaRPr>
          </a:p>
        </p:txBody>
      </p:sp>
      <p:pic>
        <p:nvPicPr>
          <p:cNvPr id="18" name="Immagine 17">
            <a:extLst>
              <a:ext uri="{FF2B5EF4-FFF2-40B4-BE49-F238E27FC236}">
                <a16:creationId xmlns:a16="http://schemas.microsoft.com/office/drawing/2014/main" xmlns="" id="{8D4473BD-D951-6844-904F-D30078F8DF3A}"/>
              </a:ext>
            </a:extLst>
          </p:cNvPr>
          <p:cNvPicPr>
            <a:picLocks noChangeAspect="1"/>
          </p:cNvPicPr>
          <p:nvPr/>
        </p:nvPicPr>
        <p:blipFill>
          <a:blip r:embed="rId2"/>
          <a:stretch>
            <a:fillRect/>
          </a:stretch>
        </p:blipFill>
        <p:spPr>
          <a:xfrm>
            <a:off x="2211277" y="3829086"/>
            <a:ext cx="1206555" cy="1335646"/>
          </a:xfrm>
          <a:prstGeom prst="rect">
            <a:avLst/>
          </a:prstGeom>
        </p:spPr>
      </p:pic>
      <p:pic>
        <p:nvPicPr>
          <p:cNvPr id="19" name="Immagine 18">
            <a:extLst>
              <a:ext uri="{FF2B5EF4-FFF2-40B4-BE49-F238E27FC236}">
                <a16:creationId xmlns:a16="http://schemas.microsoft.com/office/drawing/2014/main" xmlns="" id="{9394382B-8B99-004A-995D-78CD51F8B86E}"/>
              </a:ext>
            </a:extLst>
          </p:cNvPr>
          <p:cNvPicPr>
            <a:picLocks noChangeAspect="1"/>
          </p:cNvPicPr>
          <p:nvPr/>
        </p:nvPicPr>
        <p:blipFill>
          <a:blip r:embed="rId3"/>
          <a:stretch>
            <a:fillRect/>
          </a:stretch>
        </p:blipFill>
        <p:spPr>
          <a:xfrm>
            <a:off x="2211278" y="992127"/>
            <a:ext cx="1206556" cy="1190109"/>
          </a:xfrm>
          <a:prstGeom prst="rect">
            <a:avLst/>
          </a:prstGeom>
        </p:spPr>
      </p:pic>
      <p:pic>
        <p:nvPicPr>
          <p:cNvPr id="21" name="Immagine 20">
            <a:extLst>
              <a:ext uri="{FF2B5EF4-FFF2-40B4-BE49-F238E27FC236}">
                <a16:creationId xmlns:a16="http://schemas.microsoft.com/office/drawing/2014/main" xmlns="" id="{E48253CC-F8CC-4B5A-B56B-CC54F2832181}"/>
              </a:ext>
            </a:extLst>
          </p:cNvPr>
          <p:cNvPicPr>
            <a:picLocks noChangeAspect="1"/>
          </p:cNvPicPr>
          <p:nvPr/>
        </p:nvPicPr>
        <p:blipFill>
          <a:blip r:embed="rId4"/>
          <a:stretch>
            <a:fillRect/>
          </a:stretch>
        </p:blipFill>
        <p:spPr>
          <a:xfrm>
            <a:off x="2211278" y="2575252"/>
            <a:ext cx="1206556" cy="1068884"/>
          </a:xfrm>
          <a:prstGeom prst="rect">
            <a:avLst/>
          </a:prstGeom>
        </p:spPr>
      </p:pic>
      <p:sp>
        <p:nvSpPr>
          <p:cNvPr id="24" name="Rettangolo 23"/>
          <p:cNvSpPr/>
          <p:nvPr/>
        </p:nvSpPr>
        <p:spPr>
          <a:xfrm>
            <a:off x="3588029" y="5480761"/>
            <a:ext cx="4752000" cy="1260000"/>
          </a:xfrm>
          <a:prstGeom prst="rect">
            <a:avLst/>
          </a:prstGeom>
          <a:solidFill>
            <a:srgbClr val="438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p:cNvSpPr/>
          <p:nvPr/>
        </p:nvSpPr>
        <p:spPr>
          <a:xfrm>
            <a:off x="3768028" y="5289644"/>
            <a:ext cx="4572000" cy="122853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600" b="1" dirty="0" smtClean="0">
                <a:solidFill>
                  <a:schemeClr val="dk1"/>
                </a:solidFill>
                <a:ea typeface="Calibri"/>
                <a:cs typeface="Calibri"/>
                <a:sym typeface="Calibri"/>
              </a:rPr>
              <a:t>USER GENERATED  DATA</a:t>
            </a:r>
            <a:r>
              <a:rPr lang="en" sz="1600" dirty="0" smtClean="0">
                <a:solidFill>
                  <a:schemeClr val="dk1"/>
                </a:solidFill>
                <a:ea typeface="Calibri"/>
                <a:cs typeface="Calibri"/>
                <a:sym typeface="Calibri"/>
              </a:rPr>
              <a:t>:</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we</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aim</a:t>
            </a:r>
            <a:r>
              <a:rPr lang="it-IT" sz="1600" dirty="0" smtClean="0">
                <a:solidFill>
                  <a:schemeClr val="dk1"/>
                </a:solidFill>
                <a:ea typeface="Calibri"/>
                <a:cs typeface="Calibri"/>
                <a:sym typeface="Calibri"/>
              </a:rPr>
              <a:t> to </a:t>
            </a:r>
            <a:r>
              <a:rPr lang="it-IT" sz="1600" dirty="0" err="1" smtClean="0">
                <a:solidFill>
                  <a:schemeClr val="dk1"/>
                </a:solidFill>
                <a:ea typeface="Calibri"/>
                <a:cs typeface="Calibri"/>
                <a:sym typeface="Calibri"/>
              </a:rPr>
              <a:t>store</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process</a:t>
            </a:r>
            <a:r>
              <a:rPr lang="it-IT" sz="1600" dirty="0" smtClean="0">
                <a:solidFill>
                  <a:schemeClr val="dk1"/>
                </a:solidFill>
                <a:ea typeface="Calibri"/>
                <a:cs typeface="Calibri"/>
                <a:sym typeface="Calibri"/>
              </a:rPr>
              <a:t>, and </a:t>
            </a:r>
            <a:r>
              <a:rPr lang="it-IT" sz="1600" dirty="0" err="1" smtClean="0">
                <a:solidFill>
                  <a:schemeClr val="dk1"/>
                </a:solidFill>
                <a:ea typeface="Calibri"/>
                <a:cs typeface="Calibri"/>
                <a:sym typeface="Calibri"/>
              </a:rPr>
              <a:t>intepret</a:t>
            </a:r>
            <a:r>
              <a:rPr lang="it-IT" sz="1600" dirty="0">
                <a:solidFill>
                  <a:schemeClr val="dk1"/>
                </a:solidFill>
                <a:ea typeface="Calibri"/>
                <a:cs typeface="Calibri"/>
                <a:sym typeface="Calibri"/>
              </a:rPr>
              <a:t> </a:t>
            </a:r>
            <a:r>
              <a:rPr lang="it-IT" sz="1600" b="1" dirty="0" err="1" smtClean="0">
                <a:solidFill>
                  <a:schemeClr val="dk1"/>
                </a:solidFill>
                <a:ea typeface="Calibri"/>
                <a:cs typeface="Calibri"/>
                <a:sym typeface="Calibri"/>
              </a:rPr>
              <a:t>aggregated</a:t>
            </a:r>
            <a:r>
              <a:rPr lang="it-IT" sz="1600" dirty="0" smtClean="0">
                <a:solidFill>
                  <a:schemeClr val="dk1"/>
                </a:solidFill>
                <a:ea typeface="Calibri"/>
                <a:cs typeface="Calibri"/>
                <a:sym typeface="Calibri"/>
              </a:rPr>
              <a:t> </a:t>
            </a:r>
            <a:r>
              <a:rPr lang="it-IT" sz="1600" b="1" dirty="0" smtClean="0">
                <a:solidFill>
                  <a:schemeClr val="dk1"/>
                </a:solidFill>
                <a:ea typeface="Calibri"/>
                <a:cs typeface="Calibri"/>
                <a:sym typeface="Calibri"/>
              </a:rPr>
              <a:t>data</a:t>
            </a:r>
            <a:r>
              <a:rPr lang="it-IT" sz="1600" dirty="0" smtClean="0">
                <a:solidFill>
                  <a:schemeClr val="dk1"/>
                </a:solidFill>
                <a:ea typeface="Calibri"/>
                <a:cs typeface="Calibri"/>
                <a:sym typeface="Calibri"/>
              </a:rPr>
              <a:t> to </a:t>
            </a:r>
            <a:r>
              <a:rPr lang="it-IT" sz="1600" dirty="0" err="1" smtClean="0">
                <a:solidFill>
                  <a:schemeClr val="dk1"/>
                </a:solidFill>
                <a:ea typeface="Calibri"/>
                <a:cs typeface="Calibri"/>
                <a:sym typeface="Calibri"/>
              </a:rPr>
              <a:t>provide</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local</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administration</a:t>
            </a:r>
            <a:r>
              <a:rPr lang="it-IT" sz="1600" dirty="0" smtClean="0">
                <a:solidFill>
                  <a:schemeClr val="dk1"/>
                </a:solidFill>
                <a:ea typeface="Calibri"/>
                <a:cs typeface="Calibri"/>
                <a:sym typeface="Calibri"/>
              </a:rPr>
              <a:t> and </a:t>
            </a:r>
            <a:r>
              <a:rPr lang="it-IT" sz="1600" dirty="0" err="1" smtClean="0">
                <a:solidFill>
                  <a:schemeClr val="dk1"/>
                </a:solidFill>
                <a:ea typeface="Calibri"/>
                <a:cs typeface="Calibri"/>
                <a:sym typeface="Calibri"/>
              </a:rPr>
              <a:t>political</a:t>
            </a:r>
            <a:r>
              <a:rPr lang="it-IT" sz="1600" dirty="0" smtClean="0">
                <a:solidFill>
                  <a:schemeClr val="dk1"/>
                </a:solidFill>
                <a:ea typeface="Calibri"/>
                <a:cs typeface="Calibri"/>
                <a:sym typeface="Calibri"/>
              </a:rPr>
              <a:t> parties with </a:t>
            </a:r>
            <a:r>
              <a:rPr lang="it-IT" sz="1600" dirty="0" err="1" smtClean="0">
                <a:solidFill>
                  <a:schemeClr val="dk1"/>
                </a:solidFill>
                <a:ea typeface="Calibri"/>
                <a:cs typeface="Calibri"/>
                <a:sym typeface="Calibri"/>
              </a:rPr>
              <a:t>crucial</a:t>
            </a:r>
            <a:r>
              <a:rPr lang="it-IT" sz="1600" dirty="0" smtClean="0">
                <a:solidFill>
                  <a:schemeClr val="dk1"/>
                </a:solidFill>
                <a:ea typeface="Calibri"/>
                <a:cs typeface="Calibri"/>
                <a:sym typeface="Calibri"/>
              </a:rPr>
              <a:t> </a:t>
            </a:r>
            <a:r>
              <a:rPr lang="it-IT" sz="1600" dirty="0" err="1" smtClean="0">
                <a:solidFill>
                  <a:schemeClr val="dk1"/>
                </a:solidFill>
                <a:ea typeface="Calibri"/>
                <a:cs typeface="Calibri"/>
                <a:sym typeface="Calibri"/>
              </a:rPr>
              <a:t>insights</a:t>
            </a:r>
            <a:r>
              <a:rPr lang="it-IT" sz="1600" dirty="0" smtClean="0">
                <a:solidFill>
                  <a:schemeClr val="dk1"/>
                </a:solidFill>
                <a:ea typeface="Calibri"/>
                <a:cs typeface="Calibri"/>
                <a:sym typeface="Calibri"/>
              </a:rPr>
              <a:t> and </a:t>
            </a:r>
            <a:r>
              <a:rPr lang="it-IT" sz="1600" b="1" dirty="0" err="1" smtClean="0">
                <a:solidFill>
                  <a:schemeClr val="dk1"/>
                </a:solidFill>
                <a:ea typeface="Calibri"/>
                <a:cs typeface="Calibri"/>
                <a:sym typeface="Calibri"/>
              </a:rPr>
              <a:t>advanced</a:t>
            </a:r>
            <a:r>
              <a:rPr lang="it-IT" sz="1600" b="1" dirty="0" smtClean="0">
                <a:solidFill>
                  <a:schemeClr val="dk1"/>
                </a:solidFill>
                <a:ea typeface="Calibri"/>
                <a:cs typeface="Calibri"/>
                <a:sym typeface="Calibri"/>
              </a:rPr>
              <a:t> </a:t>
            </a:r>
            <a:r>
              <a:rPr lang="it-IT" sz="1600" b="1" dirty="0" err="1" smtClean="0">
                <a:solidFill>
                  <a:schemeClr val="dk1"/>
                </a:solidFill>
                <a:ea typeface="Calibri"/>
                <a:cs typeface="Calibri"/>
                <a:sym typeface="Calibri"/>
              </a:rPr>
              <a:t>analytics</a:t>
            </a:r>
            <a:r>
              <a:rPr lang="it-IT" sz="1600" dirty="0" smtClean="0">
                <a:solidFill>
                  <a:schemeClr val="dk1"/>
                </a:solidFill>
                <a:ea typeface="Calibri"/>
                <a:cs typeface="Calibri"/>
                <a:sym typeface="Calibri"/>
              </a:rPr>
              <a:t>.</a:t>
            </a:r>
            <a:endParaRPr lang="it-IT" sz="1600" dirty="0"/>
          </a:p>
        </p:txBody>
      </p:sp>
      <p:pic>
        <p:nvPicPr>
          <p:cNvPr id="26" name="Immagine 25">
            <a:extLst>
              <a:ext uri="{FF2B5EF4-FFF2-40B4-BE49-F238E27FC236}">
                <a16:creationId xmlns:a16="http://schemas.microsoft.com/office/drawing/2014/main" xmlns="" id="{75091A01-CDC6-EE4A-B1B5-C31BF94513C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122715" y="5531621"/>
            <a:ext cx="1231840" cy="1080000"/>
          </a:xfrm>
          <a:prstGeom prst="rect">
            <a:avLst/>
          </a:prstGeom>
        </p:spPr>
      </p:pic>
      <p:sp>
        <p:nvSpPr>
          <p:cNvPr id="27" name="Freccia a inversione 26"/>
          <p:cNvSpPr/>
          <p:nvPr/>
        </p:nvSpPr>
        <p:spPr>
          <a:xfrm rot="5400000">
            <a:off x="8163441" y="4468477"/>
            <a:ext cx="1871474" cy="1334814"/>
          </a:xfrm>
          <a:prstGeom prst="uturnArrow">
            <a:avLst/>
          </a:prstGeom>
          <a:solidFill>
            <a:srgbClr val="438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Connettore 1 19"/>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667407" y="168166"/>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Differentiating Factors</a:t>
            </a:r>
            <a:endParaRPr lang="en-US" sz="2400" b="1" dirty="0">
              <a:latin typeface="+mn-lt"/>
              <a:ea typeface="Helvetica Neue" charset="0"/>
              <a:cs typeface="Helvetica Neue" charset="0"/>
            </a:endParaRPr>
          </a:p>
        </p:txBody>
      </p:sp>
    </p:spTree>
    <p:extLst>
      <p:ext uri="{BB962C8B-B14F-4D97-AF65-F5344CB8AC3E}">
        <p14:creationId xmlns:p14="http://schemas.microsoft.com/office/powerpoint/2010/main" val="1209256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oogle Shape;231;p40"/>
          <p:cNvPicPr preferRelativeResize="0"/>
          <p:nvPr/>
        </p:nvPicPr>
        <p:blipFill>
          <a:blip r:embed="rId2">
            <a:alphaModFix/>
          </a:blip>
          <a:stretch>
            <a:fillRect/>
          </a:stretch>
        </p:blipFill>
        <p:spPr>
          <a:xfrm>
            <a:off x="600101" y="4198854"/>
            <a:ext cx="4081428" cy="2566983"/>
          </a:xfrm>
          <a:prstGeom prst="rect">
            <a:avLst/>
          </a:prstGeom>
          <a:noFill/>
          <a:ln>
            <a:noFill/>
          </a:ln>
          <a:effectLst>
            <a:outerShdw blurRad="57150" dist="19050" dir="5400000" algn="bl" rotWithShape="0">
              <a:srgbClr val="F3F3F3">
                <a:alpha val="0"/>
              </a:srgbClr>
            </a:outerShdw>
          </a:effectLst>
        </p:spPr>
      </p:pic>
      <p:sp>
        <p:nvSpPr>
          <p:cNvPr id="4" name="Shape 232">
            <a:extLst>
              <a:ext uri="{FF2B5EF4-FFF2-40B4-BE49-F238E27FC236}">
                <a16:creationId xmlns="" xmlns:a16="http://schemas.microsoft.com/office/drawing/2014/main" id="{C34789E8-D60B-634F-995D-FDE2EF977863}"/>
              </a:ext>
            </a:extLst>
          </p:cNvPr>
          <p:cNvSpPr/>
          <p:nvPr/>
        </p:nvSpPr>
        <p:spPr>
          <a:xfrm>
            <a:off x="5920354" y="986631"/>
            <a:ext cx="5990290" cy="26397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 name="Shape 267">
            <a:extLst>
              <a:ext uri="{FF2B5EF4-FFF2-40B4-BE49-F238E27FC236}">
                <a16:creationId xmlns="" xmlns:a16="http://schemas.microsoft.com/office/drawing/2014/main" id="{550E3168-56A4-6F40-929D-B4191BE7458A}"/>
              </a:ext>
            </a:extLst>
          </p:cNvPr>
          <p:cNvSpPr/>
          <p:nvPr/>
        </p:nvSpPr>
        <p:spPr>
          <a:xfrm>
            <a:off x="5920354" y="478909"/>
            <a:ext cx="5990290" cy="403157"/>
          </a:xfrm>
          <a:prstGeom prst="rect">
            <a:avLst/>
          </a:prstGeom>
          <a:solidFill>
            <a:srgbClr val="438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Montserrat"/>
              <a:buNone/>
            </a:pPr>
            <a:r>
              <a:rPr lang="it-IT" sz="2400" dirty="0" smtClean="0">
                <a:solidFill>
                  <a:srgbClr val="FFFFFF"/>
                </a:solidFill>
                <a:latin typeface="+mn-lt"/>
                <a:ea typeface="Montserrat"/>
                <a:cs typeface="Montserrat"/>
                <a:sym typeface="Montserrat"/>
              </a:rPr>
              <a:t>PUBLIC ADMINISTRATION</a:t>
            </a:r>
            <a:endParaRPr sz="2400" b="0" i="0" u="none" strike="noStrike" cap="none" dirty="0">
              <a:solidFill>
                <a:srgbClr val="FFFFFF"/>
              </a:solidFill>
              <a:latin typeface="+mn-lt"/>
              <a:ea typeface="Montserrat"/>
              <a:cs typeface="Montserrat"/>
              <a:sym typeface="Montserrat"/>
            </a:endParaRPr>
          </a:p>
        </p:txBody>
      </p:sp>
      <p:sp>
        <p:nvSpPr>
          <p:cNvPr id="19" name="CasellaDiTesto 18"/>
          <p:cNvSpPr txBox="1"/>
          <p:nvPr/>
        </p:nvSpPr>
        <p:spPr>
          <a:xfrm>
            <a:off x="4236193" y="2266048"/>
            <a:ext cx="756745" cy="376294"/>
          </a:xfrm>
          <a:prstGeom prst="rect">
            <a:avLst/>
          </a:prstGeom>
          <a:noFill/>
        </p:spPr>
        <p:txBody>
          <a:bodyPr wrap="square" rtlCol="0">
            <a:spAutoFit/>
          </a:bodyPr>
          <a:lstStyle/>
          <a:p>
            <a:r>
              <a:rPr lang="en-GB" b="1" dirty="0" smtClean="0">
                <a:solidFill>
                  <a:schemeClr val="bg1"/>
                </a:solidFill>
              </a:rPr>
              <a:t>PA</a:t>
            </a:r>
            <a:endParaRPr lang="en-GB" b="1" dirty="0">
              <a:solidFill>
                <a:schemeClr val="bg1"/>
              </a:solidFill>
            </a:endParaRPr>
          </a:p>
        </p:txBody>
      </p:sp>
      <p:sp>
        <p:nvSpPr>
          <p:cNvPr id="20" name="CasellaDiTesto 19"/>
          <p:cNvSpPr txBox="1"/>
          <p:nvPr/>
        </p:nvSpPr>
        <p:spPr>
          <a:xfrm>
            <a:off x="6417345" y="2266048"/>
            <a:ext cx="1091516" cy="379656"/>
          </a:xfrm>
          <a:prstGeom prst="rect">
            <a:avLst/>
          </a:prstGeom>
          <a:noFill/>
        </p:spPr>
        <p:txBody>
          <a:bodyPr wrap="square" rtlCol="0">
            <a:spAutoFit/>
          </a:bodyPr>
          <a:lstStyle/>
          <a:p>
            <a:r>
              <a:rPr lang="en-GB" b="1" dirty="0" smtClean="0">
                <a:solidFill>
                  <a:schemeClr val="bg1"/>
                </a:solidFill>
              </a:rPr>
              <a:t>Citizens</a:t>
            </a:r>
            <a:endParaRPr lang="en-GB" b="1" dirty="0">
              <a:solidFill>
                <a:schemeClr val="bg1"/>
              </a:solidFill>
            </a:endParaRPr>
          </a:p>
        </p:txBody>
      </p:sp>
      <p:sp>
        <p:nvSpPr>
          <p:cNvPr id="21" name="CasellaDiTesto 20"/>
          <p:cNvSpPr txBox="1"/>
          <p:nvPr/>
        </p:nvSpPr>
        <p:spPr>
          <a:xfrm>
            <a:off x="5065890" y="4410009"/>
            <a:ext cx="1597572" cy="379656"/>
          </a:xfrm>
          <a:prstGeom prst="rect">
            <a:avLst/>
          </a:prstGeom>
          <a:noFill/>
        </p:spPr>
        <p:txBody>
          <a:bodyPr wrap="square" rtlCol="0">
            <a:spAutoFit/>
          </a:bodyPr>
          <a:lstStyle/>
          <a:p>
            <a:r>
              <a:rPr lang="en-GB" b="1" dirty="0" smtClean="0">
                <a:solidFill>
                  <a:schemeClr val="bg1"/>
                </a:solidFill>
              </a:rPr>
              <a:t>Enterprises</a:t>
            </a:r>
            <a:endParaRPr lang="en-GB" b="1" dirty="0">
              <a:solidFill>
                <a:schemeClr val="bg1"/>
              </a:solidFill>
            </a:endParaRPr>
          </a:p>
        </p:txBody>
      </p:sp>
      <p:sp>
        <p:nvSpPr>
          <p:cNvPr id="22" name="Shape 232">
            <a:extLst>
              <a:ext uri="{FF2B5EF4-FFF2-40B4-BE49-F238E27FC236}">
                <a16:creationId xmlns="" xmlns:a16="http://schemas.microsoft.com/office/drawing/2014/main" id="{C34789E8-D60B-634F-995D-FDE2EF977863}"/>
              </a:ext>
            </a:extLst>
          </p:cNvPr>
          <p:cNvSpPr/>
          <p:nvPr/>
        </p:nvSpPr>
        <p:spPr>
          <a:xfrm>
            <a:off x="184358" y="986631"/>
            <a:ext cx="5255548" cy="260514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67">
            <a:extLst>
              <a:ext uri="{FF2B5EF4-FFF2-40B4-BE49-F238E27FC236}">
                <a16:creationId xmlns="" xmlns:a16="http://schemas.microsoft.com/office/drawing/2014/main" id="{550E3168-56A4-6F40-929D-B4191BE7458A}"/>
              </a:ext>
            </a:extLst>
          </p:cNvPr>
          <p:cNvSpPr/>
          <p:nvPr/>
        </p:nvSpPr>
        <p:spPr>
          <a:xfrm>
            <a:off x="137500" y="478601"/>
            <a:ext cx="5302406" cy="403157"/>
          </a:xfrm>
          <a:prstGeom prst="rect">
            <a:avLst/>
          </a:prstGeom>
          <a:solidFill>
            <a:srgbClr val="428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Montserrat"/>
              <a:buNone/>
            </a:pPr>
            <a:r>
              <a:rPr lang="it-IT" sz="2400" dirty="0" smtClean="0">
                <a:solidFill>
                  <a:srgbClr val="FFFFFF"/>
                </a:solidFill>
                <a:latin typeface="+mn-lt"/>
                <a:ea typeface="Montserrat"/>
                <a:cs typeface="Montserrat"/>
                <a:sym typeface="Montserrat"/>
              </a:rPr>
              <a:t>POLITICAL PARTIES</a:t>
            </a:r>
            <a:endParaRPr sz="2400" b="0" i="0" u="none" strike="noStrike" cap="none" dirty="0">
              <a:solidFill>
                <a:srgbClr val="FFFFFF"/>
              </a:solidFill>
              <a:latin typeface="+mn-lt"/>
              <a:ea typeface="Montserrat"/>
              <a:cs typeface="Montserrat"/>
              <a:sym typeface="Montserrat"/>
            </a:endParaRPr>
          </a:p>
        </p:txBody>
      </p:sp>
      <p:pic>
        <p:nvPicPr>
          <p:cNvPr id="32" name="Google Shape;237;p40"/>
          <p:cNvPicPr preferRelativeResize="0"/>
          <p:nvPr/>
        </p:nvPicPr>
        <p:blipFill>
          <a:blip r:embed="rId3">
            <a:alphaModFix/>
          </a:blip>
          <a:stretch>
            <a:fillRect/>
          </a:stretch>
        </p:blipFill>
        <p:spPr>
          <a:xfrm>
            <a:off x="5920355" y="4498158"/>
            <a:ext cx="5990290" cy="1701138"/>
          </a:xfrm>
          <a:prstGeom prst="rect">
            <a:avLst/>
          </a:prstGeom>
          <a:noFill/>
          <a:ln>
            <a:noFill/>
          </a:ln>
        </p:spPr>
      </p:pic>
      <p:sp>
        <p:nvSpPr>
          <p:cNvPr id="33" name="Rettangolo 32"/>
          <p:cNvSpPr/>
          <p:nvPr/>
        </p:nvSpPr>
        <p:spPr>
          <a:xfrm>
            <a:off x="137500" y="1017313"/>
            <a:ext cx="5241066" cy="2549929"/>
          </a:xfrm>
          <a:prstGeom prst="rect">
            <a:avLst/>
          </a:prstGeom>
        </p:spPr>
        <p:txBody>
          <a:bodyPr wrap="square">
            <a:spAutoFit/>
          </a:bodyPr>
          <a:lstStyle/>
          <a:p>
            <a:pPr marL="203191" algn="just">
              <a:lnSpc>
                <a:spcPct val="115000"/>
              </a:lnSpc>
              <a:spcBef>
                <a:spcPts val="1467"/>
              </a:spcBef>
              <a:buClr>
                <a:schemeClr val="dk1"/>
              </a:buClr>
              <a:buSzPts val="1200"/>
            </a:pPr>
            <a:r>
              <a:rPr lang="it-IT" sz="1600" dirty="0" err="1" smtClean="0">
                <a:solidFill>
                  <a:schemeClr val="dk1"/>
                </a:solidFill>
                <a:highlight>
                  <a:srgbClr val="FFFFFF"/>
                </a:highlight>
                <a:latin typeface="+mn-lt"/>
              </a:rPr>
              <a:t>We</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aim</a:t>
            </a:r>
            <a:r>
              <a:rPr lang="it-IT" sz="1600" dirty="0" smtClean="0">
                <a:solidFill>
                  <a:schemeClr val="dk1"/>
                </a:solidFill>
                <a:highlight>
                  <a:srgbClr val="FFFFFF"/>
                </a:highlight>
                <a:latin typeface="+mn-lt"/>
              </a:rPr>
              <a:t> to </a:t>
            </a:r>
            <a:r>
              <a:rPr lang="en" sz="1600" dirty="0" smtClean="0">
                <a:solidFill>
                  <a:schemeClr val="dk1"/>
                </a:solidFill>
                <a:highlight>
                  <a:srgbClr val="FFFFFF"/>
                </a:highlight>
                <a:latin typeface="+mn-lt"/>
              </a:rPr>
              <a:t>sell </a:t>
            </a:r>
            <a:r>
              <a:rPr lang="en" sz="1600" b="1" dirty="0" smtClean="0">
                <a:solidFill>
                  <a:schemeClr val="dk1"/>
                </a:solidFill>
                <a:highlight>
                  <a:srgbClr val="FFFFFF"/>
                </a:highlight>
                <a:latin typeface="+mn-lt"/>
              </a:rPr>
              <a:t>aggregate</a:t>
            </a:r>
            <a:r>
              <a:rPr lang="it-IT" sz="1600" b="1" dirty="0" smtClean="0">
                <a:solidFill>
                  <a:schemeClr val="dk1"/>
                </a:solidFill>
                <a:highlight>
                  <a:srgbClr val="FFFFFF"/>
                </a:highlight>
                <a:latin typeface="+mn-lt"/>
              </a:rPr>
              <a:t>d</a:t>
            </a:r>
            <a:r>
              <a:rPr lang="en" sz="1600" b="1" dirty="0" smtClean="0">
                <a:solidFill>
                  <a:schemeClr val="dk1"/>
                </a:solidFill>
                <a:highlight>
                  <a:srgbClr val="FFFFFF"/>
                </a:highlight>
                <a:latin typeface="+mn-lt"/>
              </a:rPr>
              <a:t> </a:t>
            </a:r>
            <a:r>
              <a:rPr lang="en" sz="1600" b="1" dirty="0">
                <a:solidFill>
                  <a:schemeClr val="dk1"/>
                </a:solidFill>
                <a:highlight>
                  <a:srgbClr val="FFFFFF"/>
                </a:highlight>
                <a:latin typeface="+mn-lt"/>
              </a:rPr>
              <a:t>data </a:t>
            </a:r>
            <a:r>
              <a:rPr lang="en" sz="1600" dirty="0">
                <a:solidFill>
                  <a:schemeClr val="dk1"/>
                </a:solidFill>
                <a:highlight>
                  <a:srgbClr val="FFFFFF"/>
                </a:highlight>
                <a:latin typeface="+mn-lt"/>
              </a:rPr>
              <a:t>about the most shared </a:t>
            </a:r>
            <a:r>
              <a:rPr lang="en" sz="1600" dirty="0" smtClean="0">
                <a:solidFill>
                  <a:schemeClr val="dk1"/>
                </a:solidFill>
                <a:highlight>
                  <a:srgbClr val="FFFFFF"/>
                </a:highlight>
                <a:latin typeface="+mn-lt"/>
              </a:rPr>
              <a:t>problem</a:t>
            </a:r>
            <a:r>
              <a:rPr lang="it-IT" sz="1600" dirty="0" smtClean="0">
                <a:solidFill>
                  <a:schemeClr val="dk1"/>
                </a:solidFill>
                <a:highlight>
                  <a:srgbClr val="FFFFFF"/>
                </a:highlight>
                <a:latin typeface="+mn-lt"/>
              </a:rPr>
              <a:t> </a:t>
            </a:r>
            <a:r>
              <a:rPr lang="en" sz="1600" dirty="0" smtClean="0">
                <a:solidFill>
                  <a:schemeClr val="dk1"/>
                </a:solidFill>
                <a:highlight>
                  <a:srgbClr val="FFFFFF"/>
                </a:highlight>
                <a:latin typeface="+mn-lt"/>
              </a:rPr>
              <a:t>categories across </a:t>
            </a:r>
            <a:r>
              <a:rPr lang="en" sz="1600" dirty="0">
                <a:solidFill>
                  <a:schemeClr val="dk1"/>
                </a:solidFill>
                <a:highlight>
                  <a:srgbClr val="FFFFFF"/>
                </a:highlight>
                <a:latin typeface="+mn-lt"/>
              </a:rPr>
              <a:t>different areas of the </a:t>
            </a:r>
            <a:r>
              <a:rPr lang="en" sz="1600" dirty="0" smtClean="0">
                <a:solidFill>
                  <a:schemeClr val="dk1"/>
                </a:solidFill>
                <a:highlight>
                  <a:srgbClr val="FFFFFF"/>
                </a:highlight>
                <a:latin typeface="+mn-lt"/>
              </a:rPr>
              <a:t>city</a:t>
            </a:r>
            <a:r>
              <a:rPr lang="it-IT" sz="1600" dirty="0" smtClean="0">
                <a:solidFill>
                  <a:schemeClr val="dk1"/>
                </a:solidFill>
                <a:highlight>
                  <a:srgbClr val="FFFFFF"/>
                </a:highlight>
                <a:latin typeface="+mn-lt"/>
              </a:rPr>
              <a:t> and </a:t>
            </a:r>
            <a:r>
              <a:rPr lang="it-IT" sz="1600" dirty="0" err="1" smtClean="0">
                <a:solidFill>
                  <a:schemeClr val="dk1"/>
                </a:solidFill>
                <a:highlight>
                  <a:srgbClr val="FFFFFF"/>
                </a:highlight>
                <a:latin typeface="+mn-lt"/>
              </a:rPr>
              <a:t>age</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range</a:t>
            </a:r>
            <a:r>
              <a:rPr lang="en" sz="1600" dirty="0" smtClean="0">
                <a:solidFill>
                  <a:schemeClr val="dk1"/>
                </a:solidFill>
                <a:highlight>
                  <a:srgbClr val="FFFFFF"/>
                </a:highlight>
                <a:latin typeface="+mn-lt"/>
              </a:rPr>
              <a:t>.</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This</a:t>
            </a:r>
            <a:r>
              <a:rPr lang="it-IT" sz="1600" dirty="0" smtClean="0">
                <a:solidFill>
                  <a:schemeClr val="dk1"/>
                </a:solidFill>
                <a:highlight>
                  <a:srgbClr val="FFFFFF"/>
                </a:highlight>
                <a:latin typeface="+mn-lt"/>
              </a:rPr>
              <a:t> information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enable</a:t>
            </a:r>
            <a:r>
              <a:rPr lang="it-IT" sz="1600" dirty="0" smtClean="0">
                <a:solidFill>
                  <a:schemeClr val="dk1"/>
                </a:solidFill>
                <a:highlight>
                  <a:srgbClr val="FFFFFF"/>
                </a:highlight>
                <a:latin typeface="+mn-lt"/>
              </a:rPr>
              <a:t> parties to </a:t>
            </a:r>
            <a:r>
              <a:rPr lang="it-IT" sz="1600" dirty="0" err="1" smtClean="0">
                <a:solidFill>
                  <a:schemeClr val="dk1"/>
                </a:solidFill>
                <a:highlight>
                  <a:srgbClr val="FFFFFF"/>
                </a:highlight>
                <a:latin typeface="+mn-lt"/>
              </a:rPr>
              <a:t>implement</a:t>
            </a:r>
            <a:r>
              <a:rPr lang="it-IT" sz="1600" dirty="0" smtClean="0">
                <a:solidFill>
                  <a:schemeClr val="dk1"/>
                </a:solidFill>
                <a:highlight>
                  <a:srgbClr val="FFFFFF"/>
                </a:highlight>
                <a:latin typeface="+mn-lt"/>
              </a:rPr>
              <a:t> </a:t>
            </a:r>
            <a:r>
              <a:rPr lang="it-IT" sz="1600" b="1" dirty="0" err="1" smtClean="0">
                <a:solidFill>
                  <a:schemeClr val="dk1"/>
                </a:solidFill>
                <a:highlight>
                  <a:srgbClr val="FFFFFF"/>
                </a:highlight>
                <a:latin typeface="+mn-lt"/>
              </a:rPr>
              <a:t>targeted</a:t>
            </a:r>
            <a:r>
              <a:rPr lang="it-IT" sz="1600" b="1" dirty="0" smtClean="0">
                <a:solidFill>
                  <a:schemeClr val="dk1"/>
                </a:solidFill>
                <a:highlight>
                  <a:srgbClr val="FFFFFF"/>
                </a:highlight>
                <a:latin typeface="+mn-lt"/>
              </a:rPr>
              <a:t> </a:t>
            </a:r>
            <a:r>
              <a:rPr lang="it-IT" sz="1600" b="1" dirty="0" err="1" smtClean="0">
                <a:solidFill>
                  <a:schemeClr val="dk1"/>
                </a:solidFill>
                <a:highlight>
                  <a:srgbClr val="FFFFFF"/>
                </a:highlight>
                <a:latin typeface="+mn-lt"/>
              </a:rPr>
              <a:t>political</a:t>
            </a:r>
            <a:r>
              <a:rPr lang="it-IT" sz="1600" b="1" dirty="0" smtClean="0">
                <a:solidFill>
                  <a:schemeClr val="dk1"/>
                </a:solidFill>
                <a:highlight>
                  <a:srgbClr val="FFFFFF"/>
                </a:highlight>
                <a:latin typeface="+mn-lt"/>
              </a:rPr>
              <a:t> </a:t>
            </a:r>
            <a:r>
              <a:rPr lang="it-IT" sz="1600" b="1" dirty="0" err="1" smtClean="0">
                <a:solidFill>
                  <a:schemeClr val="dk1"/>
                </a:solidFill>
                <a:highlight>
                  <a:srgbClr val="FFFFFF"/>
                </a:highlight>
                <a:latin typeface="+mn-lt"/>
              </a:rPr>
              <a:t>campaigns</a:t>
            </a:r>
            <a:r>
              <a:rPr lang="it-IT" sz="1600" b="1" dirty="0" smtClean="0">
                <a:solidFill>
                  <a:schemeClr val="dk1"/>
                </a:solidFill>
                <a:highlight>
                  <a:srgbClr val="FFFFFF"/>
                </a:highlight>
                <a:latin typeface="+mn-lt"/>
              </a:rPr>
              <a:t> </a:t>
            </a:r>
            <a:r>
              <a:rPr lang="it-IT" sz="1600" dirty="0" smtClean="0">
                <a:solidFill>
                  <a:schemeClr val="dk1"/>
                </a:solidFill>
                <a:highlight>
                  <a:srgbClr val="FFFFFF"/>
                </a:highlight>
                <a:latin typeface="+mn-lt"/>
              </a:rPr>
              <a:t>for </a:t>
            </a:r>
            <a:r>
              <a:rPr lang="it-IT" sz="1600" dirty="0" err="1" smtClean="0">
                <a:solidFill>
                  <a:schemeClr val="dk1"/>
                </a:solidFill>
                <a:highlight>
                  <a:srgbClr val="FFFFFF"/>
                </a:highlight>
                <a:latin typeface="+mn-lt"/>
              </a:rPr>
              <a:t>different</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parts</a:t>
            </a:r>
            <a:r>
              <a:rPr lang="it-IT" sz="1600" dirty="0" smtClean="0">
                <a:solidFill>
                  <a:schemeClr val="dk1"/>
                </a:solidFill>
                <a:highlight>
                  <a:srgbClr val="FFFFFF"/>
                </a:highlight>
                <a:latin typeface="+mn-lt"/>
              </a:rPr>
              <a:t> of the city. </a:t>
            </a:r>
          </a:p>
          <a:p>
            <a:pPr marL="203191" algn="just">
              <a:lnSpc>
                <a:spcPct val="115000"/>
              </a:lnSpc>
              <a:spcBef>
                <a:spcPts val="1467"/>
              </a:spcBef>
              <a:buClr>
                <a:schemeClr val="dk1"/>
              </a:buClr>
              <a:buSzPts val="1200"/>
            </a:pPr>
            <a:r>
              <a:rPr lang="it-IT" sz="1600" dirty="0" err="1" smtClean="0">
                <a:solidFill>
                  <a:schemeClr val="dk1"/>
                </a:solidFill>
                <a:highlight>
                  <a:srgbClr val="FFFFFF"/>
                </a:highlight>
                <a:latin typeface="+mn-lt"/>
              </a:rPr>
              <a:t>We</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measure</a:t>
            </a:r>
            <a:r>
              <a:rPr lang="it-IT" sz="1600" dirty="0" smtClean="0">
                <a:solidFill>
                  <a:schemeClr val="dk1"/>
                </a:solidFill>
                <a:highlight>
                  <a:srgbClr val="FFFFFF"/>
                </a:highlight>
                <a:latin typeface="+mn-lt"/>
              </a:rPr>
              <a:t> the </a:t>
            </a:r>
            <a:r>
              <a:rPr lang="it-IT" sz="1600" dirty="0" err="1" smtClean="0">
                <a:solidFill>
                  <a:schemeClr val="dk1"/>
                </a:solidFill>
                <a:highlight>
                  <a:srgbClr val="FFFFFF"/>
                </a:highlight>
                <a:latin typeface="+mn-lt"/>
              </a:rPr>
              <a:t>importance</a:t>
            </a:r>
            <a:r>
              <a:rPr lang="it-IT" sz="1600" dirty="0" smtClean="0">
                <a:solidFill>
                  <a:schemeClr val="dk1"/>
                </a:solidFill>
                <a:highlight>
                  <a:srgbClr val="FFFFFF"/>
                </a:highlight>
                <a:latin typeface="+mn-lt"/>
              </a:rPr>
              <a:t> of the </a:t>
            </a:r>
            <a:r>
              <a:rPr lang="it-IT" sz="1600" dirty="0" err="1" smtClean="0">
                <a:solidFill>
                  <a:schemeClr val="dk1"/>
                </a:solidFill>
                <a:highlight>
                  <a:srgbClr val="FFFFFF"/>
                </a:highlight>
                <a:latin typeface="+mn-lt"/>
              </a:rPr>
              <a:t>problem</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combining</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number</a:t>
            </a:r>
            <a:r>
              <a:rPr lang="it-IT" sz="1600" dirty="0" smtClean="0">
                <a:solidFill>
                  <a:schemeClr val="dk1"/>
                </a:solidFill>
                <a:highlight>
                  <a:srgbClr val="FFFFFF"/>
                </a:highlight>
                <a:latin typeface="+mn-lt"/>
              </a:rPr>
              <a:t> of </a:t>
            </a:r>
            <a:r>
              <a:rPr lang="it-IT" sz="1600" dirty="0" err="1" smtClean="0">
                <a:solidFill>
                  <a:schemeClr val="dk1"/>
                </a:solidFill>
                <a:highlight>
                  <a:srgbClr val="FFFFFF"/>
                </a:highlight>
                <a:latin typeface="+mn-lt"/>
              </a:rPr>
              <a:t>posts</a:t>
            </a:r>
            <a:r>
              <a:rPr lang="it-IT" sz="1600" dirty="0" smtClean="0">
                <a:solidFill>
                  <a:schemeClr val="dk1"/>
                </a:solidFill>
                <a:highlight>
                  <a:srgbClr val="FFFFFF"/>
                </a:highlight>
                <a:latin typeface="+mn-lt"/>
              </a:rPr>
              <a:t> per </a:t>
            </a:r>
            <a:r>
              <a:rPr lang="it-IT" sz="1600" dirty="0" err="1" smtClean="0">
                <a:solidFill>
                  <a:schemeClr val="dk1"/>
                </a:solidFill>
                <a:highlight>
                  <a:srgbClr val="FFFFFF"/>
                </a:highlight>
                <a:latin typeface="+mn-lt"/>
              </a:rPr>
              <a:t>category</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likes</a:t>
            </a:r>
            <a:r>
              <a:rPr lang="it-IT" sz="1600" dirty="0" smtClean="0">
                <a:solidFill>
                  <a:schemeClr val="dk1"/>
                </a:solidFill>
                <a:highlight>
                  <a:srgbClr val="FFFFFF"/>
                </a:highlight>
                <a:latin typeface="+mn-lt"/>
              </a:rPr>
              <a:t> and </a:t>
            </a:r>
            <a:r>
              <a:rPr lang="it-IT" sz="1600" dirty="0" err="1" smtClean="0">
                <a:solidFill>
                  <a:schemeClr val="dk1"/>
                </a:solidFill>
                <a:highlight>
                  <a:srgbClr val="FFFFFF"/>
                </a:highlight>
                <a:latin typeface="+mn-lt"/>
              </a:rPr>
              <a:t>comments</a:t>
            </a:r>
            <a:r>
              <a:rPr lang="it-IT" sz="1600" dirty="0" smtClean="0">
                <a:solidFill>
                  <a:schemeClr val="dk1"/>
                </a:solidFill>
                <a:highlight>
                  <a:srgbClr val="FFFFFF"/>
                </a:highlight>
                <a:latin typeface="+mn-lt"/>
              </a:rPr>
              <a:t> per post and so on.</a:t>
            </a:r>
          </a:p>
        </p:txBody>
      </p:sp>
      <p:sp>
        <p:nvSpPr>
          <p:cNvPr id="34" name="CasellaDiTesto 33"/>
          <p:cNvSpPr txBox="1"/>
          <p:nvPr/>
        </p:nvSpPr>
        <p:spPr>
          <a:xfrm>
            <a:off x="6001407" y="1071465"/>
            <a:ext cx="5909237" cy="2308324"/>
          </a:xfrm>
          <a:prstGeom prst="rect">
            <a:avLst/>
          </a:prstGeom>
          <a:noFill/>
        </p:spPr>
        <p:txBody>
          <a:bodyPr wrap="square" rtlCol="0">
            <a:spAutoFit/>
          </a:bodyPr>
          <a:lstStyle/>
          <a:p>
            <a:r>
              <a:rPr lang="it-IT" sz="1600" dirty="0" err="1" smtClean="0">
                <a:solidFill>
                  <a:schemeClr val="dk1"/>
                </a:solidFill>
                <a:highlight>
                  <a:srgbClr val="FFFFFF"/>
                </a:highlight>
                <a:latin typeface="+mn-lt"/>
              </a:rPr>
              <a:t>We</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provide</a:t>
            </a:r>
            <a:r>
              <a:rPr lang="it-IT" sz="1600" dirty="0" smtClean="0">
                <a:solidFill>
                  <a:schemeClr val="dk1"/>
                </a:solidFill>
                <a:highlight>
                  <a:srgbClr val="FFFFFF"/>
                </a:highlight>
                <a:latin typeface="+mn-lt"/>
              </a:rPr>
              <a:t> the PA with the </a:t>
            </a:r>
            <a:r>
              <a:rPr lang="it-IT" sz="1600" dirty="0" err="1" smtClean="0">
                <a:solidFill>
                  <a:schemeClr val="dk1"/>
                </a:solidFill>
                <a:highlight>
                  <a:srgbClr val="FFFFFF"/>
                </a:highlight>
                <a:latin typeface="+mn-lt"/>
              </a:rPr>
              <a:t>same</a:t>
            </a:r>
            <a:r>
              <a:rPr lang="it-IT" sz="1600" dirty="0" smtClean="0">
                <a:solidFill>
                  <a:schemeClr val="dk1"/>
                </a:solidFill>
                <a:highlight>
                  <a:srgbClr val="FFFFFF"/>
                </a:highlight>
                <a:latin typeface="+mn-lt"/>
              </a:rPr>
              <a:t> data </a:t>
            </a:r>
            <a:r>
              <a:rPr lang="it-IT" sz="1600" dirty="0" err="1" smtClean="0">
                <a:solidFill>
                  <a:schemeClr val="dk1"/>
                </a:solidFill>
                <a:highlight>
                  <a:srgbClr val="FFFFFF"/>
                </a:highlight>
                <a:latin typeface="+mn-lt"/>
              </a:rPr>
              <a:t>given</a:t>
            </a:r>
            <a:r>
              <a:rPr lang="it-IT" sz="1600" dirty="0" smtClean="0">
                <a:solidFill>
                  <a:schemeClr val="dk1"/>
                </a:solidFill>
                <a:highlight>
                  <a:srgbClr val="FFFFFF"/>
                </a:highlight>
                <a:latin typeface="+mn-lt"/>
              </a:rPr>
              <a:t> to</a:t>
            </a:r>
            <a:r>
              <a:rPr lang="en" sz="1600" dirty="0" smtClean="0">
                <a:solidFill>
                  <a:schemeClr val="dk1"/>
                </a:solidFill>
                <a:highlight>
                  <a:srgbClr val="FFFFFF"/>
                </a:highlight>
                <a:latin typeface="+mn-lt"/>
              </a:rPr>
              <a:t> </a:t>
            </a:r>
            <a:r>
              <a:rPr lang="en" sz="1600" dirty="0">
                <a:solidFill>
                  <a:schemeClr val="dk1"/>
                </a:solidFill>
                <a:highlight>
                  <a:srgbClr val="FFFFFF"/>
                </a:highlight>
                <a:latin typeface="+mn-lt"/>
              </a:rPr>
              <a:t>political parties. </a:t>
            </a:r>
            <a:r>
              <a:rPr lang="it-IT" sz="1600" dirty="0" err="1" smtClean="0">
                <a:solidFill>
                  <a:schemeClr val="dk1"/>
                </a:solidFill>
                <a:highlight>
                  <a:srgbClr val="FFFFFF"/>
                </a:highlight>
                <a:latin typeface="+mn-lt"/>
              </a:rPr>
              <a:t>Moreover</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we</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share with </a:t>
            </a:r>
            <a:r>
              <a:rPr lang="it-IT" sz="1600" dirty="0" err="1" smtClean="0">
                <a:solidFill>
                  <a:schemeClr val="dk1"/>
                </a:solidFill>
                <a:highlight>
                  <a:srgbClr val="FFFFFF"/>
                </a:highlight>
                <a:latin typeface="+mn-lt"/>
              </a:rPr>
              <a:t>them</a:t>
            </a:r>
            <a:r>
              <a:rPr lang="it-IT" sz="1600" dirty="0" smtClean="0">
                <a:solidFill>
                  <a:schemeClr val="dk1"/>
                </a:solidFill>
                <a:highlight>
                  <a:srgbClr val="FFFFFF"/>
                </a:highlight>
                <a:latin typeface="+mn-lt"/>
              </a:rPr>
              <a:t> information </a:t>
            </a:r>
            <a:r>
              <a:rPr lang="it-IT" sz="1600" dirty="0" err="1" smtClean="0">
                <a:solidFill>
                  <a:schemeClr val="dk1"/>
                </a:solidFill>
                <a:highlight>
                  <a:srgbClr val="FFFFFF"/>
                </a:highlight>
                <a:latin typeface="+mn-lt"/>
              </a:rPr>
              <a:t>about</a:t>
            </a:r>
            <a:r>
              <a:rPr lang="it-IT" sz="1600" dirty="0" smtClean="0">
                <a:solidFill>
                  <a:schemeClr val="dk1"/>
                </a:solidFill>
                <a:highlight>
                  <a:srgbClr val="FFFFFF"/>
                </a:highlight>
                <a:latin typeface="+mn-lt"/>
              </a:rPr>
              <a:t> </a:t>
            </a:r>
            <a:r>
              <a:rPr lang="en" sz="1600" b="1" dirty="0" smtClean="0">
                <a:solidFill>
                  <a:schemeClr val="dk1"/>
                </a:solidFill>
                <a:highlight>
                  <a:srgbClr val="FFFFFF"/>
                </a:highlight>
                <a:latin typeface="+mn-lt"/>
              </a:rPr>
              <a:t>donations </a:t>
            </a:r>
            <a:r>
              <a:rPr lang="it-IT" sz="1600" dirty="0" smtClean="0">
                <a:solidFill>
                  <a:schemeClr val="dk1"/>
                </a:solidFill>
                <a:highlight>
                  <a:srgbClr val="FFFFFF"/>
                </a:highlight>
                <a:latin typeface="+mn-lt"/>
              </a:rPr>
              <a:t>by </a:t>
            </a:r>
            <a:r>
              <a:rPr lang="it-IT" sz="1600" dirty="0" err="1" smtClean="0">
                <a:solidFill>
                  <a:schemeClr val="dk1"/>
                </a:solidFill>
                <a:highlight>
                  <a:srgbClr val="FFFFFF"/>
                </a:highlight>
                <a:latin typeface="+mn-lt"/>
              </a:rPr>
              <a:t>citizens</a:t>
            </a:r>
            <a:r>
              <a:rPr lang="it-IT" sz="1600" dirty="0" smtClean="0">
                <a:solidFill>
                  <a:schemeClr val="dk1"/>
                </a:solidFill>
                <a:highlight>
                  <a:srgbClr val="FFFFFF"/>
                </a:highlight>
                <a:latin typeface="+mn-lt"/>
              </a:rPr>
              <a:t> and </a:t>
            </a:r>
            <a:r>
              <a:rPr lang="it-IT" sz="1600" dirty="0" err="1" smtClean="0">
                <a:solidFill>
                  <a:schemeClr val="dk1"/>
                </a:solidFill>
                <a:highlight>
                  <a:srgbClr val="FFFFFF"/>
                </a:highlight>
                <a:latin typeface="+mn-lt"/>
              </a:rPr>
              <a:t>enterprises</a:t>
            </a:r>
            <a:r>
              <a:rPr lang="en" sz="1600" dirty="0" smtClean="0">
                <a:solidFill>
                  <a:schemeClr val="dk1"/>
                </a:solidFill>
                <a:highlight>
                  <a:srgbClr val="FFFFFF"/>
                </a:highlight>
                <a:latin typeface="+mn-lt"/>
              </a:rPr>
              <a:t>. </a:t>
            </a:r>
            <a:endParaRPr lang="it-IT" sz="1600" dirty="0" smtClean="0">
              <a:solidFill>
                <a:schemeClr val="dk1"/>
              </a:solidFill>
              <a:highlight>
                <a:srgbClr val="FFFFFF"/>
              </a:highlight>
              <a:latin typeface="+mn-lt"/>
            </a:endParaRPr>
          </a:p>
          <a:p>
            <a:pPr algn="just"/>
            <a:endParaRPr lang="it-IT" sz="1600" dirty="0" smtClean="0">
              <a:solidFill>
                <a:schemeClr val="dk1"/>
              </a:solidFill>
              <a:highlight>
                <a:srgbClr val="FFFFFF"/>
              </a:highlight>
              <a:latin typeface="+mn-lt"/>
            </a:endParaRPr>
          </a:p>
          <a:p>
            <a:pPr algn="just"/>
            <a:r>
              <a:rPr lang="it-IT" sz="1600" dirty="0" smtClean="0">
                <a:solidFill>
                  <a:schemeClr val="dk1"/>
                </a:solidFill>
                <a:highlight>
                  <a:srgbClr val="FFFFFF"/>
                </a:highlight>
                <a:latin typeface="+mn-lt"/>
              </a:rPr>
              <a:t>The </a:t>
            </a:r>
            <a:r>
              <a:rPr lang="it-IT" sz="1600" dirty="0" err="1" smtClean="0">
                <a:solidFill>
                  <a:schemeClr val="dk1"/>
                </a:solidFill>
                <a:highlight>
                  <a:srgbClr val="FFFFFF"/>
                </a:highlight>
                <a:latin typeface="+mn-lt"/>
              </a:rPr>
              <a:t>local</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administration</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monitor in real-time the </a:t>
            </a:r>
            <a:r>
              <a:rPr lang="it-IT" sz="1600" dirty="0" err="1" smtClean="0">
                <a:solidFill>
                  <a:schemeClr val="dk1"/>
                </a:solidFill>
                <a:highlight>
                  <a:srgbClr val="FFFFFF"/>
                </a:highlight>
                <a:latin typeface="+mn-lt"/>
              </a:rPr>
              <a:t>amount</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pledged</a:t>
            </a:r>
            <a:r>
              <a:rPr lang="it-IT" sz="1600" dirty="0" smtClean="0">
                <a:solidFill>
                  <a:schemeClr val="dk1"/>
                </a:solidFill>
                <a:highlight>
                  <a:srgbClr val="FFFFFF"/>
                </a:highlight>
                <a:latin typeface="+mn-lt"/>
              </a:rPr>
              <a:t> for </a:t>
            </a:r>
            <a:r>
              <a:rPr lang="it-IT" sz="1600" dirty="0" err="1" smtClean="0">
                <a:solidFill>
                  <a:schemeClr val="dk1"/>
                </a:solidFill>
                <a:highlight>
                  <a:srgbClr val="FFFFFF"/>
                </a:highlight>
                <a:latin typeface="+mn-lt"/>
              </a:rPr>
              <a:t>each</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problem</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Combining</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this</a:t>
            </a:r>
            <a:r>
              <a:rPr lang="it-IT" sz="1600" dirty="0" smtClean="0">
                <a:solidFill>
                  <a:schemeClr val="dk1"/>
                </a:solidFill>
                <a:highlight>
                  <a:srgbClr val="FFFFFF"/>
                </a:highlight>
                <a:latin typeface="+mn-lt"/>
              </a:rPr>
              <a:t> with information </a:t>
            </a:r>
            <a:r>
              <a:rPr lang="it-IT" sz="1600" dirty="0" err="1" smtClean="0">
                <a:solidFill>
                  <a:schemeClr val="dk1"/>
                </a:solidFill>
                <a:highlight>
                  <a:srgbClr val="FFFFFF"/>
                </a:highlight>
                <a:latin typeface="+mn-lt"/>
              </a:rPr>
              <a:t>about</a:t>
            </a:r>
            <a:r>
              <a:rPr lang="it-IT" sz="1600" dirty="0" smtClean="0">
                <a:solidFill>
                  <a:schemeClr val="dk1"/>
                </a:solidFill>
                <a:highlight>
                  <a:srgbClr val="FFFFFF"/>
                </a:highlight>
                <a:latin typeface="+mn-lt"/>
              </a:rPr>
              <a:t> the </a:t>
            </a:r>
            <a:r>
              <a:rPr lang="it-IT" sz="1600" dirty="0" err="1" smtClean="0">
                <a:solidFill>
                  <a:schemeClr val="dk1"/>
                </a:solidFill>
                <a:highlight>
                  <a:srgbClr val="FFFFFF"/>
                </a:highlight>
                <a:latin typeface="+mn-lt"/>
              </a:rPr>
              <a:t>biggest</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problems</a:t>
            </a:r>
            <a:r>
              <a:rPr lang="it-IT" sz="1600" dirty="0" smtClean="0">
                <a:solidFill>
                  <a:schemeClr val="dk1"/>
                </a:solidFill>
                <a:highlight>
                  <a:srgbClr val="FFFFFF"/>
                </a:highlight>
                <a:latin typeface="+mn-lt"/>
              </a:rPr>
              <a:t> in a city, the PA </a:t>
            </a:r>
            <a:r>
              <a:rPr lang="it-IT" sz="1600" dirty="0" err="1" smtClean="0">
                <a:solidFill>
                  <a:schemeClr val="dk1"/>
                </a:solidFill>
                <a:highlight>
                  <a:srgbClr val="FFFFFF"/>
                </a:highlight>
                <a:latin typeface="+mn-lt"/>
              </a:rPr>
              <a:t>will</a:t>
            </a:r>
            <a:r>
              <a:rPr lang="it-IT" sz="1600" dirty="0" smtClean="0">
                <a:solidFill>
                  <a:schemeClr val="dk1"/>
                </a:solidFill>
                <a:highlight>
                  <a:srgbClr val="FFFFFF"/>
                </a:highlight>
                <a:latin typeface="+mn-lt"/>
              </a:rPr>
              <a:t> be </a:t>
            </a:r>
            <a:r>
              <a:rPr lang="it-IT" sz="1600" dirty="0" err="1" smtClean="0">
                <a:solidFill>
                  <a:schemeClr val="dk1"/>
                </a:solidFill>
                <a:highlight>
                  <a:srgbClr val="FFFFFF"/>
                </a:highlight>
                <a:latin typeface="+mn-lt"/>
              </a:rPr>
              <a:t>able</a:t>
            </a:r>
            <a:r>
              <a:rPr lang="it-IT" sz="1600" dirty="0" smtClean="0">
                <a:solidFill>
                  <a:schemeClr val="dk1"/>
                </a:solidFill>
                <a:highlight>
                  <a:srgbClr val="FFFFFF"/>
                </a:highlight>
                <a:latin typeface="+mn-lt"/>
              </a:rPr>
              <a:t> to </a:t>
            </a:r>
            <a:r>
              <a:rPr lang="it-IT" sz="1600" b="1" dirty="0" smtClean="0">
                <a:solidFill>
                  <a:schemeClr val="dk1"/>
                </a:solidFill>
                <a:highlight>
                  <a:srgbClr val="FFFFFF"/>
                </a:highlight>
                <a:latin typeface="+mn-lt"/>
              </a:rPr>
              <a:t>allocate public </a:t>
            </a:r>
            <a:r>
              <a:rPr lang="it-IT" sz="1600" b="1" dirty="0" err="1" smtClean="0">
                <a:solidFill>
                  <a:schemeClr val="dk1"/>
                </a:solidFill>
                <a:highlight>
                  <a:srgbClr val="FFFFFF"/>
                </a:highlight>
                <a:latin typeface="+mn-lt"/>
              </a:rPr>
              <a:t>resources</a:t>
            </a:r>
            <a:r>
              <a:rPr lang="it-IT" sz="1600" dirty="0" smtClean="0">
                <a:solidFill>
                  <a:schemeClr val="dk1"/>
                </a:solidFill>
                <a:highlight>
                  <a:srgbClr val="FFFFFF"/>
                </a:highlight>
                <a:latin typeface="+mn-lt"/>
              </a:rPr>
              <a:t> more </a:t>
            </a:r>
            <a:r>
              <a:rPr lang="it-IT" sz="1600" dirty="0" err="1" smtClean="0">
                <a:solidFill>
                  <a:schemeClr val="dk1"/>
                </a:solidFill>
                <a:highlight>
                  <a:srgbClr val="FFFFFF"/>
                </a:highlight>
                <a:latin typeface="+mn-lt"/>
              </a:rPr>
              <a:t>efficiently</a:t>
            </a:r>
            <a:r>
              <a:rPr lang="it-IT" sz="1600"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reaching</a:t>
            </a:r>
            <a:r>
              <a:rPr lang="it-IT" sz="1600" dirty="0" smtClean="0">
                <a:solidFill>
                  <a:schemeClr val="dk1"/>
                </a:solidFill>
                <a:highlight>
                  <a:srgbClr val="FFFFFF"/>
                </a:highlight>
                <a:latin typeface="+mn-lt"/>
              </a:rPr>
              <a:t> a </a:t>
            </a:r>
            <a:r>
              <a:rPr lang="it-IT" sz="1600" b="1" dirty="0" err="1" smtClean="0">
                <a:solidFill>
                  <a:schemeClr val="dk1"/>
                </a:solidFill>
                <a:highlight>
                  <a:srgbClr val="FFFFFF"/>
                </a:highlight>
                <a:latin typeface="+mn-lt"/>
              </a:rPr>
              <a:t>higher</a:t>
            </a:r>
            <a:r>
              <a:rPr lang="it-IT" sz="1600" b="1" dirty="0" smtClean="0">
                <a:solidFill>
                  <a:schemeClr val="dk1"/>
                </a:solidFill>
                <a:highlight>
                  <a:srgbClr val="FFFFFF"/>
                </a:highlight>
                <a:latin typeface="+mn-lt"/>
              </a:rPr>
              <a:t> </a:t>
            </a:r>
            <a:r>
              <a:rPr lang="it-IT" sz="1600" b="1" dirty="0" err="1" smtClean="0">
                <a:solidFill>
                  <a:schemeClr val="dk1"/>
                </a:solidFill>
                <a:highlight>
                  <a:srgbClr val="FFFFFF"/>
                </a:highlight>
                <a:latin typeface="+mn-lt"/>
              </a:rPr>
              <a:t>consensus</a:t>
            </a:r>
            <a:r>
              <a:rPr lang="it-IT" sz="1600" b="1" dirty="0" smtClean="0">
                <a:solidFill>
                  <a:schemeClr val="dk1"/>
                </a:solidFill>
                <a:highlight>
                  <a:srgbClr val="FFFFFF"/>
                </a:highlight>
                <a:latin typeface="+mn-lt"/>
              </a:rPr>
              <a:t> </a:t>
            </a:r>
            <a:r>
              <a:rPr lang="it-IT" sz="1600" dirty="0" err="1" smtClean="0">
                <a:solidFill>
                  <a:schemeClr val="dk1"/>
                </a:solidFill>
                <a:highlight>
                  <a:srgbClr val="FFFFFF"/>
                </a:highlight>
                <a:latin typeface="+mn-lt"/>
              </a:rPr>
              <a:t>among</a:t>
            </a:r>
            <a:r>
              <a:rPr lang="it-IT" sz="1600" dirty="0" smtClean="0">
                <a:solidFill>
                  <a:schemeClr val="dk1"/>
                </a:solidFill>
                <a:highlight>
                  <a:srgbClr val="FFFFFF"/>
                </a:highlight>
                <a:latin typeface="+mn-lt"/>
              </a:rPr>
              <a:t> the </a:t>
            </a:r>
            <a:r>
              <a:rPr lang="it-IT" sz="1600" dirty="0" err="1" smtClean="0">
                <a:solidFill>
                  <a:schemeClr val="dk1"/>
                </a:solidFill>
                <a:highlight>
                  <a:srgbClr val="FFFFFF"/>
                </a:highlight>
                <a:latin typeface="+mn-lt"/>
              </a:rPr>
              <a:t>citizens</a:t>
            </a:r>
            <a:r>
              <a:rPr lang="it-IT" sz="1600" dirty="0" smtClean="0">
                <a:solidFill>
                  <a:schemeClr val="dk1"/>
                </a:solidFill>
                <a:highlight>
                  <a:srgbClr val="FFFFFF"/>
                </a:highlight>
                <a:latin typeface="+mn-lt"/>
              </a:rPr>
              <a:t>.</a:t>
            </a:r>
            <a:endParaRPr lang="en-GB" sz="1600" dirty="0">
              <a:latin typeface="+mn-lt"/>
            </a:endParaRPr>
          </a:p>
        </p:txBody>
      </p:sp>
      <p:sp>
        <p:nvSpPr>
          <p:cNvPr id="35" name="CasellaDiTesto 34"/>
          <p:cNvSpPr txBox="1"/>
          <p:nvPr/>
        </p:nvSpPr>
        <p:spPr>
          <a:xfrm>
            <a:off x="137500" y="-36312"/>
            <a:ext cx="2931862" cy="461665"/>
          </a:xfrm>
          <a:prstGeom prst="rect">
            <a:avLst/>
          </a:prstGeom>
          <a:noFill/>
        </p:spPr>
        <p:txBody>
          <a:bodyPr wrap="square" rtlCol="0">
            <a:spAutoFit/>
          </a:bodyPr>
          <a:lstStyle/>
          <a:p>
            <a:r>
              <a:rPr lang="en-GB" sz="2400" b="1" dirty="0" smtClean="0">
                <a:latin typeface="+mn-lt"/>
              </a:rPr>
              <a:t>Data Analytics</a:t>
            </a:r>
            <a:endParaRPr lang="en-GB" sz="2400" b="1" dirty="0">
              <a:latin typeface="+mn-lt"/>
            </a:endParaRPr>
          </a:p>
        </p:txBody>
      </p:sp>
      <p:sp>
        <p:nvSpPr>
          <p:cNvPr id="36" name="CasellaDiTesto 35"/>
          <p:cNvSpPr txBox="1"/>
          <p:nvPr/>
        </p:nvSpPr>
        <p:spPr>
          <a:xfrm>
            <a:off x="2218320" y="3891077"/>
            <a:ext cx="7165166" cy="338554"/>
          </a:xfrm>
          <a:prstGeom prst="rect">
            <a:avLst/>
          </a:prstGeom>
          <a:noFill/>
        </p:spPr>
        <p:txBody>
          <a:bodyPr wrap="square" rtlCol="0">
            <a:spAutoFit/>
          </a:bodyPr>
          <a:lstStyle/>
          <a:p>
            <a:r>
              <a:rPr lang="en-GB" sz="1600" b="1" dirty="0" smtClean="0">
                <a:latin typeface="+mn-lt"/>
              </a:rPr>
              <a:t>Example</a:t>
            </a:r>
            <a:r>
              <a:rPr lang="en-GB" sz="1600" dirty="0" smtClean="0">
                <a:latin typeface="+mn-lt"/>
              </a:rPr>
              <a:t>: Made-up data about quality of social services in different parts of Milan</a:t>
            </a:r>
            <a:r>
              <a:rPr lang="en-GB" sz="1400" dirty="0" smtClean="0">
                <a:latin typeface="+mn-lt"/>
              </a:rPr>
              <a:t>.</a:t>
            </a:r>
            <a:endParaRPr lang="en-GB" sz="1400" dirty="0">
              <a:latin typeface="+mn-lt"/>
            </a:endParaRPr>
          </a:p>
        </p:txBody>
      </p:sp>
      <p:cxnSp>
        <p:nvCxnSpPr>
          <p:cNvPr id="37" name="Connettore 1 36"/>
          <p:cNvCxnSpPr/>
          <p:nvPr/>
        </p:nvCxnSpPr>
        <p:spPr>
          <a:xfrm>
            <a:off x="230204" y="357817"/>
            <a:ext cx="10015537" cy="14288"/>
          </a:xfrm>
          <a:prstGeom prst="line">
            <a:avLst/>
          </a:prstGeom>
          <a:ln w="28575">
            <a:solidFill>
              <a:srgbClr val="4688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982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ttore 1 9"/>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667407" y="168166"/>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Revenue analysis</a:t>
            </a:r>
            <a:endParaRPr lang="en-US" sz="2400" b="1" dirty="0">
              <a:latin typeface="+mn-lt"/>
              <a:ea typeface="Helvetica Neue" charset="0"/>
              <a:cs typeface="Helvetica Neue" charset="0"/>
            </a:endParaRPr>
          </a:p>
        </p:txBody>
      </p:sp>
      <p:sp>
        <p:nvSpPr>
          <p:cNvPr id="12" name="Shape 331"/>
          <p:cNvSpPr/>
          <p:nvPr/>
        </p:nvSpPr>
        <p:spPr>
          <a:xfrm>
            <a:off x="785813" y="971084"/>
            <a:ext cx="5148882"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357"/>
          <p:cNvSpPr/>
          <p:nvPr/>
        </p:nvSpPr>
        <p:spPr>
          <a:xfrm>
            <a:off x="946374" y="791653"/>
            <a:ext cx="2210962" cy="391127"/>
          </a:xfrm>
          <a:prstGeom prst="rect">
            <a:avLst/>
          </a:prstGeom>
          <a:solidFill>
            <a:srgbClr val="4285F6"/>
          </a:solidFill>
          <a:ln>
            <a:noFill/>
          </a:ln>
        </p:spPr>
        <p:txBody>
          <a:bodyPr spcFirstLastPara="1" wrap="square" lIns="91425" tIns="91425" rIns="91425" bIns="91425" anchor="ctr" anchorCtr="0">
            <a:noAutofit/>
          </a:bodyPr>
          <a:lstStyle/>
          <a:p>
            <a:pPr>
              <a:buClr>
                <a:srgbClr val="FFFFFF"/>
              </a:buClr>
            </a:pPr>
            <a:r>
              <a:rPr lang="it-IT" sz="2400" dirty="0" smtClean="0">
                <a:solidFill>
                  <a:srgbClr val="FFFFFF"/>
                </a:solidFill>
                <a:latin typeface="+mn-lt"/>
                <a:ea typeface="Montserrat"/>
                <a:cs typeface="Montserrat"/>
                <a:sym typeface="Montserrat"/>
              </a:rPr>
              <a:t>CSR</a:t>
            </a:r>
            <a:endParaRPr sz="2400" dirty="0">
              <a:solidFill>
                <a:srgbClr val="FFFFFF"/>
              </a:solidFill>
              <a:latin typeface="+mn-lt"/>
              <a:ea typeface="Montserrat"/>
              <a:cs typeface="Montserrat"/>
              <a:sym typeface="Montserrat"/>
            </a:endParaRPr>
          </a:p>
        </p:txBody>
      </p:sp>
      <p:sp>
        <p:nvSpPr>
          <p:cNvPr id="14" name="Shape 331"/>
          <p:cNvSpPr/>
          <p:nvPr/>
        </p:nvSpPr>
        <p:spPr>
          <a:xfrm>
            <a:off x="6275679" y="971084"/>
            <a:ext cx="5148882"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357"/>
          <p:cNvSpPr/>
          <p:nvPr/>
        </p:nvSpPr>
        <p:spPr>
          <a:xfrm>
            <a:off x="6436240" y="791653"/>
            <a:ext cx="2210962" cy="391127"/>
          </a:xfrm>
          <a:prstGeom prst="rect">
            <a:avLst/>
          </a:prstGeom>
          <a:solidFill>
            <a:srgbClr val="4285F6"/>
          </a:solidFill>
          <a:ln>
            <a:noFill/>
          </a:ln>
        </p:spPr>
        <p:txBody>
          <a:bodyPr spcFirstLastPara="1" wrap="square" lIns="91425" tIns="91425" rIns="91425" bIns="91425" anchor="ctr" anchorCtr="0">
            <a:noAutofit/>
          </a:bodyPr>
          <a:lstStyle/>
          <a:p>
            <a:pPr>
              <a:buClr>
                <a:srgbClr val="FFFFFF"/>
              </a:buClr>
            </a:pPr>
            <a:r>
              <a:rPr lang="it-IT" sz="2400" dirty="0" smtClean="0">
                <a:solidFill>
                  <a:srgbClr val="FFFFFF"/>
                </a:solidFill>
                <a:latin typeface="+mn-lt"/>
                <a:ea typeface="Montserrat"/>
                <a:cs typeface="Montserrat"/>
                <a:sym typeface="Montserrat"/>
              </a:rPr>
              <a:t>Data</a:t>
            </a:r>
            <a:endParaRPr sz="2400" dirty="0">
              <a:solidFill>
                <a:srgbClr val="FFFFFF"/>
              </a:solidFill>
              <a:latin typeface="+mn-lt"/>
              <a:ea typeface="Montserrat"/>
              <a:cs typeface="Montserrat"/>
              <a:sym typeface="Montserrat"/>
            </a:endParaRPr>
          </a:p>
        </p:txBody>
      </p:sp>
      <p:sp>
        <p:nvSpPr>
          <p:cNvPr id="17" name="CasellaDiTesto 16"/>
          <p:cNvSpPr txBox="1"/>
          <p:nvPr/>
        </p:nvSpPr>
        <p:spPr>
          <a:xfrm>
            <a:off x="785813" y="1212658"/>
            <a:ext cx="5148882" cy="5078313"/>
          </a:xfrm>
          <a:prstGeom prst="rect">
            <a:avLst/>
          </a:prstGeom>
          <a:noFill/>
        </p:spPr>
        <p:txBody>
          <a:bodyPr wrap="square" rtlCol="0">
            <a:spAutoFit/>
          </a:bodyPr>
          <a:lstStyle/>
          <a:p>
            <a:pPr algn="just"/>
            <a:r>
              <a:rPr lang="it-IT" sz="2000" b="1" dirty="0">
                <a:latin typeface="+mn-lt"/>
                <a:ea typeface="Calibri"/>
                <a:cs typeface="Calibri"/>
                <a:sym typeface="Calibri"/>
              </a:rPr>
              <a:t>Enterprises</a:t>
            </a:r>
            <a:r>
              <a:rPr lang="it-IT" sz="1400" dirty="0">
                <a:latin typeface="+mn-lt"/>
                <a:ea typeface="Calibri"/>
                <a:cs typeface="Calibri"/>
                <a:sym typeface="Calibri"/>
              </a:rPr>
              <a:t>:</a:t>
            </a:r>
          </a:p>
          <a:p>
            <a:pPr marL="285750" indent="-285750" algn="just">
              <a:buFont typeface="Wingdings" charset="2"/>
              <a:buChar char="q"/>
            </a:pPr>
            <a:r>
              <a:rPr lang="it-IT" sz="1600" dirty="0">
                <a:latin typeface="+mn-lt"/>
                <a:ea typeface="Calibri"/>
                <a:cs typeface="Calibri"/>
                <a:sym typeface="Calibri"/>
              </a:rPr>
              <a:t>Italy </a:t>
            </a:r>
            <a:r>
              <a:rPr lang="it-IT" sz="1600" dirty="0" err="1">
                <a:latin typeface="+mn-lt"/>
                <a:ea typeface="Calibri"/>
                <a:cs typeface="Calibri"/>
                <a:sym typeface="Calibri"/>
              </a:rPr>
              <a:t>is</a:t>
            </a:r>
            <a:r>
              <a:rPr lang="it-IT" sz="1600" dirty="0">
                <a:latin typeface="+mn-lt"/>
                <a:ea typeface="Calibri"/>
                <a:cs typeface="Calibri"/>
                <a:sym typeface="Calibri"/>
              </a:rPr>
              <a:t> 5° in EU for Enterprises’ </a:t>
            </a:r>
            <a:r>
              <a:rPr lang="it-IT" sz="1600" dirty="0" err="1">
                <a:latin typeface="+mn-lt"/>
                <a:ea typeface="Calibri"/>
                <a:cs typeface="Calibri"/>
                <a:sym typeface="Calibri"/>
              </a:rPr>
              <a:t>donations</a:t>
            </a:r>
            <a:r>
              <a:rPr lang="it-IT" sz="1600" dirty="0">
                <a:latin typeface="+mn-lt"/>
                <a:ea typeface="Calibri"/>
                <a:cs typeface="Calibri"/>
                <a:sym typeface="Calibri"/>
              </a:rPr>
              <a:t>;</a:t>
            </a:r>
          </a:p>
          <a:p>
            <a:pPr marL="285750" indent="-285750" algn="just">
              <a:buFont typeface="Wingdings" charset="2"/>
              <a:buChar char="q"/>
            </a:pPr>
            <a:r>
              <a:rPr lang="it-IT" sz="1600" dirty="0">
                <a:latin typeface="+mn-lt"/>
                <a:ea typeface="Calibri"/>
                <a:cs typeface="Calibri"/>
                <a:sym typeface="Calibri"/>
              </a:rPr>
              <a:t>1 </a:t>
            </a:r>
            <a:r>
              <a:rPr lang="it-IT" sz="1600" dirty="0" err="1">
                <a:latin typeface="+mn-lt"/>
                <a:ea typeface="Calibri"/>
                <a:cs typeface="Calibri"/>
                <a:sym typeface="Calibri"/>
              </a:rPr>
              <a:t>Billion</a:t>
            </a:r>
            <a:r>
              <a:rPr lang="it-IT" sz="1600" dirty="0">
                <a:latin typeface="+mn-lt"/>
                <a:ea typeface="Calibri"/>
                <a:cs typeface="Calibri"/>
                <a:sym typeface="Calibri"/>
              </a:rPr>
              <a:t> </a:t>
            </a:r>
            <a:r>
              <a:rPr lang="it-IT" sz="1600" dirty="0" err="1">
                <a:latin typeface="+mn-lt"/>
                <a:ea typeface="Calibri"/>
                <a:cs typeface="Calibri"/>
                <a:sym typeface="Calibri"/>
              </a:rPr>
              <a:t>donations</a:t>
            </a:r>
            <a:r>
              <a:rPr lang="it-IT" sz="1600" dirty="0">
                <a:latin typeface="+mn-lt"/>
                <a:ea typeface="Calibri"/>
                <a:cs typeface="Calibri"/>
                <a:sym typeface="Calibri"/>
              </a:rPr>
              <a:t> in 2018;</a:t>
            </a:r>
          </a:p>
          <a:p>
            <a:pPr marL="285750" indent="-285750" algn="just">
              <a:buFont typeface="Wingdings" charset="2"/>
              <a:buChar char="q"/>
            </a:pPr>
            <a:r>
              <a:rPr lang="it-IT" sz="1600" dirty="0">
                <a:latin typeface="+mn-lt"/>
                <a:ea typeface="Calibri"/>
                <a:cs typeface="Calibri"/>
                <a:sym typeface="Calibri"/>
              </a:rPr>
              <a:t>Companies </a:t>
            </a:r>
            <a:r>
              <a:rPr lang="it-IT" sz="1600" dirty="0" err="1">
                <a:latin typeface="+mn-lt"/>
                <a:ea typeface="Calibri"/>
                <a:cs typeface="Calibri"/>
                <a:sym typeface="Calibri"/>
              </a:rPr>
              <a:t>which</a:t>
            </a:r>
            <a:r>
              <a:rPr lang="it-IT" sz="1600" dirty="0">
                <a:latin typeface="+mn-lt"/>
                <a:ea typeface="Calibri"/>
                <a:cs typeface="Calibri"/>
                <a:sym typeface="Calibri"/>
              </a:rPr>
              <a:t> do </a:t>
            </a:r>
            <a:r>
              <a:rPr lang="it-IT" sz="1600" dirty="0" err="1">
                <a:latin typeface="+mn-lt"/>
                <a:ea typeface="Calibri"/>
                <a:cs typeface="Calibri"/>
                <a:sym typeface="Calibri"/>
              </a:rPr>
              <a:t>philantropic</a:t>
            </a:r>
            <a:r>
              <a:rPr lang="it-IT" sz="1600" dirty="0">
                <a:latin typeface="+mn-lt"/>
                <a:ea typeface="Calibri"/>
                <a:cs typeface="Calibri"/>
                <a:sym typeface="Calibri"/>
              </a:rPr>
              <a:t> </a:t>
            </a:r>
            <a:r>
              <a:rPr lang="it-IT" sz="1600" dirty="0" err="1">
                <a:latin typeface="+mn-lt"/>
                <a:ea typeface="Calibri"/>
                <a:cs typeface="Calibri"/>
                <a:sym typeface="Calibri"/>
              </a:rPr>
              <a:t>donations</a:t>
            </a:r>
            <a:r>
              <a:rPr lang="it-IT" sz="1600" dirty="0">
                <a:latin typeface="+mn-lt"/>
                <a:ea typeface="Calibri"/>
                <a:cs typeface="Calibri"/>
                <a:sym typeface="Calibri"/>
              </a:rPr>
              <a:t> are medium/large </a:t>
            </a:r>
            <a:r>
              <a:rPr lang="it-IT" sz="1600" dirty="0" err="1">
                <a:latin typeface="+mn-lt"/>
                <a:ea typeface="Calibri"/>
                <a:cs typeface="Calibri"/>
                <a:sym typeface="Calibri"/>
              </a:rPr>
              <a:t>sized</a:t>
            </a:r>
            <a:r>
              <a:rPr lang="it-IT" sz="1600" dirty="0">
                <a:latin typeface="+mn-lt"/>
                <a:ea typeface="Calibri"/>
                <a:cs typeface="Calibri"/>
                <a:sym typeface="Calibri"/>
              </a:rPr>
              <a:t>;</a:t>
            </a:r>
          </a:p>
          <a:p>
            <a:pPr marL="285750" indent="-285750" algn="just">
              <a:buFont typeface="Wingdings" charset="2"/>
              <a:buChar char="q"/>
            </a:pPr>
            <a:r>
              <a:rPr lang="it-IT" sz="1600" dirty="0">
                <a:latin typeface="+mn-lt"/>
                <a:ea typeface="Calibri"/>
                <a:cs typeface="Calibri"/>
                <a:sym typeface="Calibri"/>
              </a:rPr>
              <a:t>  45% of </a:t>
            </a:r>
            <a:r>
              <a:rPr lang="it-IT" sz="1600" dirty="0" err="1">
                <a:latin typeface="+mn-lt"/>
                <a:ea typeface="Calibri"/>
                <a:cs typeface="Calibri"/>
                <a:sym typeface="Calibri"/>
              </a:rPr>
              <a:t>donations</a:t>
            </a:r>
            <a:r>
              <a:rPr lang="it-IT" sz="1600" dirty="0">
                <a:latin typeface="+mn-lt"/>
                <a:ea typeface="Calibri"/>
                <a:cs typeface="Calibri"/>
                <a:sym typeface="Calibri"/>
              </a:rPr>
              <a:t> come from </a:t>
            </a:r>
            <a:r>
              <a:rPr lang="it-IT" sz="1600" dirty="0" err="1">
                <a:latin typeface="+mn-lt"/>
                <a:ea typeface="Calibri"/>
                <a:cs typeface="Calibri"/>
                <a:sym typeface="Calibri"/>
              </a:rPr>
              <a:t>Italian</a:t>
            </a:r>
            <a:r>
              <a:rPr lang="it-IT" sz="1600" dirty="0">
                <a:latin typeface="+mn-lt"/>
                <a:ea typeface="Calibri"/>
                <a:cs typeface="Calibri"/>
                <a:sym typeface="Calibri"/>
              </a:rPr>
              <a:t> companies; 55% from </a:t>
            </a:r>
            <a:r>
              <a:rPr lang="it-IT" sz="1600" dirty="0" err="1">
                <a:latin typeface="+mn-lt"/>
                <a:ea typeface="Calibri"/>
                <a:cs typeface="Calibri"/>
                <a:sym typeface="Calibri"/>
              </a:rPr>
              <a:t>italian</a:t>
            </a:r>
            <a:r>
              <a:rPr lang="it-IT" sz="1600" dirty="0">
                <a:latin typeface="+mn-lt"/>
                <a:ea typeface="Calibri"/>
                <a:cs typeface="Calibri"/>
                <a:sym typeface="Calibri"/>
              </a:rPr>
              <a:t> </a:t>
            </a:r>
            <a:r>
              <a:rPr lang="it-IT" sz="1600" dirty="0" err="1">
                <a:latin typeface="+mn-lt"/>
                <a:ea typeface="Calibri"/>
                <a:cs typeface="Calibri"/>
                <a:sym typeface="Calibri"/>
              </a:rPr>
              <a:t>branches</a:t>
            </a:r>
            <a:r>
              <a:rPr lang="it-IT" sz="1600" dirty="0">
                <a:latin typeface="+mn-lt"/>
                <a:ea typeface="Calibri"/>
                <a:cs typeface="Calibri"/>
                <a:sym typeface="Calibri"/>
              </a:rPr>
              <a:t> of </a:t>
            </a:r>
            <a:r>
              <a:rPr lang="it-IT" sz="1600" dirty="0" err="1">
                <a:latin typeface="+mn-lt"/>
                <a:ea typeface="Calibri"/>
                <a:cs typeface="Calibri"/>
                <a:sym typeface="Calibri"/>
              </a:rPr>
              <a:t>international</a:t>
            </a:r>
            <a:r>
              <a:rPr lang="it-IT" sz="1600" dirty="0">
                <a:latin typeface="+mn-lt"/>
                <a:ea typeface="Calibri"/>
                <a:cs typeface="Calibri"/>
                <a:sym typeface="Calibri"/>
              </a:rPr>
              <a:t> </a:t>
            </a:r>
            <a:r>
              <a:rPr lang="it-IT" sz="1600" dirty="0" err="1">
                <a:latin typeface="+mn-lt"/>
                <a:ea typeface="Calibri"/>
                <a:cs typeface="Calibri"/>
                <a:sym typeface="Calibri"/>
              </a:rPr>
              <a:t>groups</a:t>
            </a:r>
            <a:r>
              <a:rPr lang="it-IT" sz="1600" dirty="0">
                <a:latin typeface="+mn-lt"/>
                <a:ea typeface="Calibri"/>
                <a:cs typeface="Calibri"/>
                <a:sym typeface="Calibri"/>
              </a:rPr>
              <a:t>;</a:t>
            </a:r>
          </a:p>
          <a:p>
            <a:pPr marL="285750" indent="-285750" algn="just">
              <a:buFont typeface="Wingdings" charset="2"/>
              <a:buChar char="q"/>
            </a:pPr>
            <a:r>
              <a:rPr lang="it-IT" sz="1600" dirty="0">
                <a:latin typeface="+mn-lt"/>
                <a:ea typeface="Calibri"/>
                <a:cs typeface="Calibri"/>
                <a:sym typeface="Calibri"/>
              </a:rPr>
              <a:t>The </a:t>
            </a:r>
            <a:r>
              <a:rPr lang="it-IT" sz="1600" dirty="0" err="1">
                <a:latin typeface="+mn-lt"/>
                <a:ea typeface="Calibri"/>
                <a:cs typeface="Calibri"/>
                <a:sym typeface="Calibri"/>
              </a:rPr>
              <a:t>median</a:t>
            </a:r>
            <a:r>
              <a:rPr lang="it-IT" sz="1600" dirty="0">
                <a:latin typeface="+mn-lt"/>
                <a:ea typeface="Calibri"/>
                <a:cs typeface="Calibri"/>
                <a:sym typeface="Calibri"/>
              </a:rPr>
              <a:t> </a:t>
            </a:r>
            <a:r>
              <a:rPr lang="it-IT" sz="1600" dirty="0" err="1">
                <a:latin typeface="+mn-lt"/>
                <a:ea typeface="Calibri"/>
                <a:cs typeface="Calibri"/>
                <a:sym typeface="Calibri"/>
              </a:rPr>
              <a:t>value</a:t>
            </a:r>
            <a:r>
              <a:rPr lang="it-IT" sz="1600" dirty="0">
                <a:latin typeface="+mn-lt"/>
                <a:ea typeface="Calibri"/>
                <a:cs typeface="Calibri"/>
                <a:sym typeface="Calibri"/>
              </a:rPr>
              <a:t> of the </a:t>
            </a:r>
            <a:r>
              <a:rPr lang="it-IT" sz="1600" dirty="0" err="1">
                <a:latin typeface="+mn-lt"/>
                <a:ea typeface="Calibri"/>
                <a:cs typeface="Calibri"/>
                <a:sym typeface="Calibri"/>
              </a:rPr>
              <a:t>contribution</a:t>
            </a:r>
            <a:r>
              <a:rPr lang="it-IT" sz="1600" dirty="0">
                <a:latin typeface="+mn-lt"/>
                <a:ea typeface="Calibri"/>
                <a:cs typeface="Calibri"/>
                <a:sym typeface="Calibri"/>
              </a:rPr>
              <a:t> </a:t>
            </a:r>
            <a:r>
              <a:rPr lang="it-IT" sz="1600" dirty="0" err="1">
                <a:latin typeface="+mn-lt"/>
                <a:ea typeface="Calibri"/>
                <a:cs typeface="Calibri"/>
                <a:sym typeface="Calibri"/>
              </a:rPr>
              <a:t>was</a:t>
            </a:r>
            <a:r>
              <a:rPr lang="it-IT" sz="1600" dirty="0">
                <a:latin typeface="+mn-lt"/>
                <a:ea typeface="Calibri"/>
                <a:cs typeface="Calibri"/>
                <a:sym typeface="Calibri"/>
              </a:rPr>
              <a:t> 240k €.</a:t>
            </a:r>
          </a:p>
          <a:p>
            <a:pPr algn="just"/>
            <a:endParaRPr lang="it-IT" sz="1600" dirty="0">
              <a:latin typeface="+mn-lt"/>
              <a:ea typeface="Calibri"/>
              <a:cs typeface="Calibri"/>
              <a:sym typeface="Calibri"/>
            </a:endParaRPr>
          </a:p>
          <a:p>
            <a:pPr algn="just"/>
            <a:r>
              <a:rPr lang="it-IT" sz="1600" dirty="0" err="1">
                <a:latin typeface="+mn-lt"/>
                <a:ea typeface="Calibri"/>
                <a:cs typeface="Calibri"/>
                <a:sym typeface="Calibri"/>
              </a:rPr>
              <a:t>We</a:t>
            </a:r>
            <a:r>
              <a:rPr lang="it-IT" sz="1600" dirty="0">
                <a:latin typeface="+mn-lt"/>
                <a:ea typeface="Calibri"/>
                <a:cs typeface="Calibri"/>
                <a:sym typeface="Calibri"/>
              </a:rPr>
              <a:t> </a:t>
            </a:r>
            <a:r>
              <a:rPr lang="it-IT" sz="1600" dirty="0" err="1">
                <a:latin typeface="+mn-lt"/>
                <a:ea typeface="Calibri"/>
                <a:cs typeface="Calibri"/>
                <a:sym typeface="Calibri"/>
              </a:rPr>
              <a:t>aim</a:t>
            </a:r>
            <a:r>
              <a:rPr lang="it-IT" sz="1600" dirty="0">
                <a:latin typeface="+mn-lt"/>
                <a:ea typeface="Calibri"/>
                <a:cs typeface="Calibri"/>
                <a:sym typeface="Calibri"/>
              </a:rPr>
              <a:t> to </a:t>
            </a:r>
            <a:r>
              <a:rPr lang="it-IT" sz="1600" dirty="0" err="1">
                <a:latin typeface="+mn-lt"/>
                <a:ea typeface="Calibri"/>
                <a:cs typeface="Calibri"/>
                <a:sym typeface="Calibri"/>
              </a:rPr>
              <a:t>apply</a:t>
            </a:r>
            <a:r>
              <a:rPr lang="it-IT" sz="1600" dirty="0">
                <a:latin typeface="+mn-lt"/>
                <a:ea typeface="Calibri"/>
                <a:cs typeface="Calibri"/>
                <a:sym typeface="Calibri"/>
              </a:rPr>
              <a:t> a 3% </a:t>
            </a:r>
            <a:r>
              <a:rPr lang="it-IT" sz="1600" dirty="0" err="1">
                <a:latin typeface="+mn-lt"/>
                <a:ea typeface="Calibri"/>
                <a:cs typeface="Calibri"/>
                <a:sym typeface="Calibri"/>
              </a:rPr>
              <a:t>fee</a:t>
            </a:r>
            <a:r>
              <a:rPr lang="it-IT" sz="1600" dirty="0">
                <a:latin typeface="+mn-lt"/>
                <a:ea typeface="Calibri"/>
                <a:cs typeface="Calibri"/>
                <a:sym typeface="Calibri"/>
              </a:rPr>
              <a:t> to Corporate </a:t>
            </a:r>
            <a:r>
              <a:rPr lang="it-IT" sz="1600" dirty="0" err="1">
                <a:latin typeface="+mn-lt"/>
                <a:ea typeface="Calibri"/>
                <a:cs typeface="Calibri"/>
                <a:sym typeface="Calibri"/>
              </a:rPr>
              <a:t>contributions</a:t>
            </a:r>
            <a:r>
              <a:rPr lang="it-IT" sz="1600" dirty="0">
                <a:latin typeface="+mn-lt"/>
                <a:ea typeface="Calibri"/>
                <a:cs typeface="Calibri"/>
                <a:sym typeface="Calibri"/>
              </a:rPr>
              <a:t> in </a:t>
            </a:r>
            <a:r>
              <a:rPr lang="it-IT" sz="1600" dirty="0" err="1">
                <a:latin typeface="+mn-lt"/>
                <a:ea typeface="Calibri"/>
                <a:cs typeface="Calibri"/>
                <a:sym typeface="Calibri"/>
              </a:rPr>
              <a:t>exchange</a:t>
            </a:r>
            <a:r>
              <a:rPr lang="it-IT" sz="1600" dirty="0">
                <a:latin typeface="+mn-lt"/>
                <a:ea typeface="Calibri"/>
                <a:cs typeface="Calibri"/>
                <a:sym typeface="Calibri"/>
              </a:rPr>
              <a:t> for image </a:t>
            </a:r>
            <a:r>
              <a:rPr lang="it-IT" sz="1600" dirty="0" err="1">
                <a:latin typeface="+mn-lt"/>
                <a:ea typeface="Calibri"/>
                <a:cs typeface="Calibri"/>
                <a:sym typeface="Calibri"/>
              </a:rPr>
              <a:t>returns</a:t>
            </a:r>
            <a:r>
              <a:rPr lang="it-IT" sz="1600" dirty="0">
                <a:latin typeface="+mn-lt"/>
                <a:ea typeface="Calibri"/>
                <a:cs typeface="Calibri"/>
                <a:sym typeface="Calibri"/>
              </a:rPr>
              <a:t>.</a:t>
            </a:r>
          </a:p>
          <a:p>
            <a:pPr algn="just"/>
            <a:r>
              <a:rPr lang="it-IT" sz="1600" dirty="0" err="1">
                <a:latin typeface="+mn-lt"/>
                <a:ea typeface="Calibri"/>
                <a:cs typeface="Calibri"/>
                <a:sym typeface="Calibri"/>
              </a:rPr>
              <a:t>If</a:t>
            </a:r>
            <a:r>
              <a:rPr lang="it-IT" sz="1600" dirty="0">
                <a:latin typeface="+mn-lt"/>
                <a:ea typeface="Calibri"/>
                <a:cs typeface="Calibri"/>
                <a:sym typeface="Calibri"/>
              </a:rPr>
              <a:t> </a:t>
            </a:r>
            <a:r>
              <a:rPr lang="it-IT" sz="1600" dirty="0" err="1">
                <a:latin typeface="+mn-lt"/>
                <a:ea typeface="Calibri"/>
                <a:cs typeface="Calibri"/>
                <a:sym typeface="Calibri"/>
              </a:rPr>
              <a:t>we</a:t>
            </a:r>
            <a:r>
              <a:rPr lang="it-IT" sz="1600" dirty="0">
                <a:latin typeface="+mn-lt"/>
                <a:ea typeface="Calibri"/>
                <a:cs typeface="Calibri"/>
                <a:sym typeface="Calibri"/>
              </a:rPr>
              <a:t> are </a:t>
            </a:r>
            <a:r>
              <a:rPr lang="it-IT" sz="1600" dirty="0" err="1">
                <a:latin typeface="+mn-lt"/>
                <a:ea typeface="Calibri"/>
                <a:cs typeface="Calibri"/>
                <a:sym typeface="Calibri"/>
              </a:rPr>
              <a:t>able</a:t>
            </a:r>
            <a:r>
              <a:rPr lang="it-IT" sz="1600" dirty="0">
                <a:latin typeface="+mn-lt"/>
                <a:ea typeface="Calibri"/>
                <a:cs typeface="Calibri"/>
                <a:sym typeface="Calibri"/>
              </a:rPr>
              <a:t> to </a:t>
            </a:r>
            <a:r>
              <a:rPr lang="it-IT" sz="1600" dirty="0" err="1">
                <a:latin typeface="+mn-lt"/>
                <a:ea typeface="Calibri"/>
                <a:cs typeface="Calibri"/>
                <a:sym typeface="Calibri"/>
              </a:rPr>
              <a:t>gather</a:t>
            </a:r>
            <a:r>
              <a:rPr lang="it-IT" sz="1600" dirty="0">
                <a:latin typeface="+mn-lt"/>
                <a:ea typeface="Calibri"/>
                <a:cs typeface="Calibri"/>
                <a:sym typeface="Calibri"/>
              </a:rPr>
              <a:t> 5 Ml </a:t>
            </a:r>
            <a:r>
              <a:rPr lang="it-IT" sz="1600" dirty="0" err="1">
                <a:latin typeface="+mn-lt"/>
                <a:ea typeface="Calibri"/>
                <a:cs typeface="Calibri"/>
                <a:sym typeface="Calibri"/>
              </a:rPr>
              <a:t>euros</a:t>
            </a:r>
            <a:r>
              <a:rPr lang="it-IT" sz="1600" dirty="0">
                <a:latin typeface="+mn-lt"/>
                <a:ea typeface="Calibri"/>
                <a:cs typeface="Calibri"/>
                <a:sym typeface="Calibri"/>
              </a:rPr>
              <a:t> of </a:t>
            </a:r>
            <a:r>
              <a:rPr lang="it-IT" sz="1600" dirty="0" err="1">
                <a:latin typeface="+mn-lt"/>
                <a:ea typeface="Calibri"/>
                <a:cs typeface="Calibri"/>
                <a:sym typeface="Calibri"/>
              </a:rPr>
              <a:t>donations</a:t>
            </a:r>
            <a:r>
              <a:rPr lang="it-IT" sz="1600" dirty="0">
                <a:latin typeface="+mn-lt"/>
                <a:ea typeface="Calibri"/>
                <a:cs typeface="Calibri"/>
                <a:sym typeface="Calibri"/>
              </a:rPr>
              <a:t> (0.5% of market share), </a:t>
            </a:r>
            <a:r>
              <a:rPr lang="it-IT" sz="1600" dirty="0" err="1">
                <a:latin typeface="+mn-lt"/>
                <a:ea typeface="Calibri"/>
                <a:cs typeface="Calibri"/>
                <a:sym typeface="Calibri"/>
              </a:rPr>
              <a:t>we</a:t>
            </a:r>
            <a:r>
              <a:rPr lang="it-IT" sz="1600" dirty="0">
                <a:latin typeface="+mn-lt"/>
                <a:ea typeface="Calibri"/>
                <a:cs typeface="Calibri"/>
                <a:sym typeface="Calibri"/>
              </a:rPr>
              <a:t> </a:t>
            </a:r>
            <a:r>
              <a:rPr lang="it-IT" sz="1600" dirty="0" err="1">
                <a:latin typeface="+mn-lt"/>
                <a:ea typeface="Calibri"/>
                <a:cs typeface="Calibri"/>
                <a:sym typeface="Calibri"/>
              </a:rPr>
              <a:t>will</a:t>
            </a:r>
            <a:r>
              <a:rPr lang="it-IT" sz="1600" dirty="0">
                <a:latin typeface="+mn-lt"/>
                <a:ea typeface="Calibri"/>
                <a:cs typeface="Calibri"/>
                <a:sym typeface="Calibri"/>
              </a:rPr>
              <a:t>  </a:t>
            </a:r>
            <a:r>
              <a:rPr lang="it-IT" sz="1600" dirty="0" err="1">
                <a:latin typeface="+mn-lt"/>
                <a:ea typeface="Calibri"/>
                <a:cs typeface="Calibri"/>
                <a:sym typeface="Calibri"/>
              </a:rPr>
              <a:t>get</a:t>
            </a:r>
            <a:r>
              <a:rPr lang="it-IT" sz="1600" dirty="0">
                <a:latin typeface="+mn-lt"/>
                <a:ea typeface="Calibri"/>
                <a:cs typeface="Calibri"/>
                <a:sym typeface="Calibri"/>
              </a:rPr>
              <a:t> a </a:t>
            </a:r>
            <a:r>
              <a:rPr lang="it-IT" sz="1600" dirty="0" err="1">
                <a:latin typeface="+mn-lt"/>
                <a:ea typeface="Calibri"/>
                <a:cs typeface="Calibri"/>
                <a:sym typeface="Calibri"/>
              </a:rPr>
              <a:t>revenue</a:t>
            </a:r>
            <a:r>
              <a:rPr lang="it-IT" sz="1600" dirty="0">
                <a:latin typeface="+mn-lt"/>
                <a:ea typeface="Calibri"/>
                <a:cs typeface="Calibri"/>
                <a:sym typeface="Calibri"/>
              </a:rPr>
              <a:t> </a:t>
            </a:r>
            <a:r>
              <a:rPr lang="it-IT" sz="1600" dirty="0" err="1">
                <a:latin typeface="+mn-lt"/>
                <a:ea typeface="Calibri"/>
                <a:cs typeface="Calibri"/>
                <a:sym typeface="Calibri"/>
              </a:rPr>
              <a:t>stream</a:t>
            </a:r>
            <a:r>
              <a:rPr lang="it-IT" sz="1600" dirty="0">
                <a:latin typeface="+mn-lt"/>
                <a:ea typeface="Calibri"/>
                <a:cs typeface="Calibri"/>
                <a:sym typeface="Calibri"/>
              </a:rPr>
              <a:t> of 150k €.</a:t>
            </a:r>
          </a:p>
          <a:p>
            <a:pPr algn="just"/>
            <a:endParaRPr lang="it-IT" sz="1400" dirty="0">
              <a:latin typeface="+mn-lt"/>
              <a:ea typeface="Calibri"/>
              <a:cs typeface="Calibri"/>
              <a:sym typeface="Calibri"/>
            </a:endParaRPr>
          </a:p>
          <a:p>
            <a:pPr algn="just"/>
            <a:r>
              <a:rPr lang="it-IT" sz="2000" b="1" dirty="0" err="1">
                <a:latin typeface="+mn-lt"/>
                <a:ea typeface="Calibri"/>
                <a:cs typeface="Calibri"/>
                <a:sym typeface="Calibri"/>
              </a:rPr>
              <a:t>Individuals</a:t>
            </a:r>
            <a:r>
              <a:rPr lang="it-IT" sz="2000" dirty="0">
                <a:latin typeface="+mn-lt"/>
                <a:ea typeface="Calibri"/>
                <a:cs typeface="Calibri"/>
                <a:sym typeface="Calibri"/>
              </a:rPr>
              <a:t>:</a:t>
            </a:r>
          </a:p>
          <a:p>
            <a:pPr marL="285750" indent="-285750" algn="just">
              <a:buFont typeface="Wingdings" charset="2"/>
              <a:buChar char="q"/>
            </a:pPr>
            <a:r>
              <a:rPr lang="it-IT" sz="1600" dirty="0" err="1">
                <a:latin typeface="+mn-lt"/>
                <a:ea typeface="Calibri"/>
                <a:cs typeface="Calibri"/>
                <a:sym typeface="Calibri"/>
              </a:rPr>
              <a:t>Individual</a:t>
            </a:r>
            <a:r>
              <a:rPr lang="it-IT" sz="1600" dirty="0">
                <a:latin typeface="+mn-lt"/>
                <a:ea typeface="Calibri"/>
                <a:cs typeface="Calibri"/>
                <a:sym typeface="Calibri"/>
              </a:rPr>
              <a:t> </a:t>
            </a:r>
            <a:r>
              <a:rPr lang="it-IT" sz="1600" dirty="0" err="1">
                <a:latin typeface="+mn-lt"/>
                <a:ea typeface="Calibri"/>
                <a:cs typeface="Calibri"/>
                <a:sym typeface="Calibri"/>
              </a:rPr>
              <a:t>donations</a:t>
            </a:r>
            <a:r>
              <a:rPr lang="it-IT" sz="1600" dirty="0">
                <a:latin typeface="+mn-lt"/>
                <a:ea typeface="Calibri"/>
                <a:cs typeface="Calibri"/>
                <a:sym typeface="Calibri"/>
              </a:rPr>
              <a:t> </a:t>
            </a:r>
            <a:r>
              <a:rPr lang="it-IT" sz="1600" dirty="0" err="1">
                <a:latin typeface="+mn-lt"/>
                <a:ea typeface="Calibri"/>
                <a:cs typeface="Calibri"/>
                <a:sym typeface="Calibri"/>
              </a:rPr>
              <a:t>will</a:t>
            </a:r>
            <a:r>
              <a:rPr lang="it-IT" sz="1600" dirty="0">
                <a:latin typeface="+mn-lt"/>
                <a:ea typeface="Calibri"/>
                <a:cs typeface="Calibri"/>
                <a:sym typeface="Calibri"/>
              </a:rPr>
              <a:t> </a:t>
            </a:r>
            <a:r>
              <a:rPr lang="it-IT" sz="1600" dirty="0" err="1">
                <a:latin typeface="+mn-lt"/>
                <a:ea typeface="Calibri"/>
                <a:cs typeface="Calibri"/>
                <a:sym typeface="Calibri"/>
              </a:rPr>
              <a:t>boost</a:t>
            </a:r>
            <a:r>
              <a:rPr lang="it-IT" sz="1600" dirty="0">
                <a:latin typeface="+mn-lt"/>
                <a:ea typeface="Calibri"/>
                <a:cs typeface="Calibri"/>
                <a:sym typeface="Calibri"/>
              </a:rPr>
              <a:t> </a:t>
            </a:r>
            <a:r>
              <a:rPr lang="it-IT" sz="1600" dirty="0" err="1">
                <a:latin typeface="+mn-lt"/>
                <a:ea typeface="Calibri"/>
                <a:cs typeface="Calibri"/>
                <a:sym typeface="Calibri"/>
              </a:rPr>
              <a:t>their</a:t>
            </a:r>
            <a:r>
              <a:rPr lang="it-IT" sz="1600" dirty="0">
                <a:latin typeface="+mn-lt"/>
                <a:ea typeface="Calibri"/>
                <a:cs typeface="Calibri"/>
                <a:sym typeface="Calibri"/>
              </a:rPr>
              <a:t> </a:t>
            </a:r>
            <a:r>
              <a:rPr lang="it-IT" sz="1600" dirty="0" err="1">
                <a:latin typeface="+mn-lt"/>
                <a:ea typeface="Calibri"/>
                <a:cs typeface="Calibri"/>
                <a:sym typeface="Calibri"/>
              </a:rPr>
              <a:t>level</a:t>
            </a:r>
            <a:r>
              <a:rPr lang="it-IT" sz="1600" dirty="0">
                <a:latin typeface="+mn-lt"/>
                <a:ea typeface="Calibri"/>
                <a:cs typeface="Calibri"/>
                <a:sym typeface="Calibri"/>
              </a:rPr>
              <a:t> in the </a:t>
            </a:r>
            <a:r>
              <a:rPr lang="it-IT" sz="1600" dirty="0" err="1">
                <a:latin typeface="+mn-lt"/>
                <a:ea typeface="Calibri"/>
                <a:cs typeface="Calibri"/>
                <a:sym typeface="Calibri"/>
              </a:rPr>
              <a:t>app</a:t>
            </a:r>
            <a:r>
              <a:rPr lang="it-IT" sz="1600" dirty="0">
                <a:latin typeface="+mn-lt"/>
                <a:ea typeface="Calibri"/>
                <a:cs typeface="Calibri"/>
                <a:sym typeface="Calibri"/>
              </a:rPr>
              <a:t>;</a:t>
            </a:r>
          </a:p>
          <a:p>
            <a:pPr marL="285750" indent="-285750" algn="just">
              <a:buFont typeface="Wingdings" charset="2"/>
              <a:buChar char="q"/>
            </a:pPr>
            <a:r>
              <a:rPr lang="it-IT" sz="1600" dirty="0">
                <a:latin typeface="+mn-lt"/>
                <a:ea typeface="Calibri"/>
                <a:cs typeface="Calibri"/>
                <a:sym typeface="Calibri"/>
              </a:rPr>
              <a:t>5% </a:t>
            </a:r>
            <a:r>
              <a:rPr lang="it-IT" sz="1600" dirty="0" err="1">
                <a:latin typeface="+mn-lt"/>
                <a:ea typeface="Calibri"/>
                <a:cs typeface="Calibri"/>
                <a:sym typeface="Calibri"/>
              </a:rPr>
              <a:t>fee</a:t>
            </a:r>
            <a:r>
              <a:rPr lang="it-IT" sz="1600" dirty="0">
                <a:latin typeface="+mn-lt"/>
                <a:ea typeface="Calibri"/>
                <a:cs typeface="Calibri"/>
                <a:sym typeface="Calibri"/>
              </a:rPr>
              <a:t> on </a:t>
            </a:r>
            <a:r>
              <a:rPr lang="it-IT" sz="1600" dirty="0" err="1">
                <a:latin typeface="+mn-lt"/>
                <a:ea typeface="Calibri"/>
                <a:cs typeface="Calibri"/>
                <a:sym typeface="Calibri"/>
              </a:rPr>
              <a:t>donation</a:t>
            </a:r>
            <a:r>
              <a:rPr lang="it-IT" sz="1600" dirty="0">
                <a:latin typeface="+mn-lt"/>
                <a:ea typeface="Calibri"/>
                <a:cs typeface="Calibri"/>
                <a:sym typeface="Calibri"/>
              </a:rPr>
              <a:t> </a:t>
            </a:r>
            <a:r>
              <a:rPr lang="it-IT" sz="1600" dirty="0" err="1">
                <a:latin typeface="+mn-lt"/>
                <a:ea typeface="Calibri"/>
                <a:cs typeface="Calibri"/>
                <a:sym typeface="Calibri"/>
              </a:rPr>
              <a:t>smaller</a:t>
            </a:r>
            <a:r>
              <a:rPr lang="it-IT" sz="1600" dirty="0">
                <a:latin typeface="+mn-lt"/>
                <a:ea typeface="Calibri"/>
                <a:cs typeface="Calibri"/>
                <a:sym typeface="Calibri"/>
              </a:rPr>
              <a:t> </a:t>
            </a:r>
            <a:r>
              <a:rPr lang="it-IT" sz="1600" dirty="0" err="1">
                <a:latin typeface="+mn-lt"/>
                <a:ea typeface="Calibri"/>
                <a:cs typeface="Calibri"/>
                <a:sym typeface="Calibri"/>
              </a:rPr>
              <a:t>than</a:t>
            </a:r>
            <a:r>
              <a:rPr lang="it-IT" sz="1600" dirty="0">
                <a:latin typeface="+mn-lt"/>
                <a:ea typeface="Calibri"/>
                <a:cs typeface="Calibri"/>
                <a:sym typeface="Calibri"/>
              </a:rPr>
              <a:t> 10 €;</a:t>
            </a:r>
          </a:p>
          <a:p>
            <a:pPr marL="285750" indent="-285750" algn="just">
              <a:buFont typeface="Wingdings" charset="2"/>
              <a:buChar char="q"/>
            </a:pPr>
            <a:r>
              <a:rPr lang="it-IT" sz="1600" dirty="0">
                <a:latin typeface="+mn-lt"/>
                <a:ea typeface="Calibri"/>
                <a:cs typeface="Calibri"/>
                <a:sym typeface="Calibri"/>
              </a:rPr>
              <a:t>3% </a:t>
            </a:r>
            <a:r>
              <a:rPr lang="it-IT" sz="1600" dirty="0" err="1">
                <a:latin typeface="+mn-lt"/>
                <a:ea typeface="Calibri"/>
                <a:cs typeface="Calibri"/>
                <a:sym typeface="Calibri"/>
              </a:rPr>
              <a:t>fee</a:t>
            </a:r>
            <a:r>
              <a:rPr lang="it-IT" sz="1600" dirty="0">
                <a:latin typeface="+mn-lt"/>
                <a:ea typeface="Calibri"/>
                <a:cs typeface="Calibri"/>
                <a:sym typeface="Calibri"/>
              </a:rPr>
              <a:t> for </a:t>
            </a:r>
            <a:r>
              <a:rPr lang="it-IT" sz="1600" dirty="0" err="1">
                <a:latin typeface="+mn-lt"/>
                <a:ea typeface="Calibri"/>
                <a:cs typeface="Calibri"/>
                <a:sym typeface="Calibri"/>
              </a:rPr>
              <a:t>higher</a:t>
            </a:r>
            <a:r>
              <a:rPr lang="it-IT" sz="1600" dirty="0">
                <a:latin typeface="+mn-lt"/>
                <a:ea typeface="Calibri"/>
                <a:cs typeface="Calibri"/>
                <a:sym typeface="Calibri"/>
              </a:rPr>
              <a:t> </a:t>
            </a:r>
            <a:r>
              <a:rPr lang="it-IT" sz="1600" dirty="0" err="1">
                <a:latin typeface="+mn-lt"/>
                <a:ea typeface="Calibri"/>
                <a:cs typeface="Calibri"/>
                <a:sym typeface="Calibri"/>
              </a:rPr>
              <a:t>donations</a:t>
            </a:r>
            <a:r>
              <a:rPr lang="it-IT" sz="1600" dirty="0">
                <a:latin typeface="+mn-lt"/>
                <a:ea typeface="Calibri"/>
                <a:cs typeface="Calibri"/>
                <a:sym typeface="Calibri"/>
              </a:rPr>
              <a:t>.</a:t>
            </a:r>
          </a:p>
          <a:p>
            <a:pPr algn="just"/>
            <a:r>
              <a:rPr lang="it-IT" sz="1600" dirty="0" smtClean="0">
                <a:latin typeface="+mn-lt"/>
                <a:ea typeface="Calibri"/>
                <a:cs typeface="Calibri"/>
                <a:sym typeface="Wingdings"/>
              </a:rPr>
              <a:t></a:t>
            </a:r>
            <a:r>
              <a:rPr lang="it-IT" sz="1600" dirty="0" err="1" smtClean="0">
                <a:latin typeface="+mn-lt"/>
                <a:ea typeface="Calibri"/>
                <a:cs typeface="Calibri"/>
                <a:sym typeface="Calibri"/>
              </a:rPr>
              <a:t>Impossibility</a:t>
            </a:r>
            <a:r>
              <a:rPr lang="it-IT" sz="1600" dirty="0" smtClean="0">
                <a:latin typeface="+mn-lt"/>
                <a:ea typeface="Calibri"/>
                <a:cs typeface="Calibri"/>
                <a:sym typeface="Calibri"/>
              </a:rPr>
              <a:t> </a:t>
            </a:r>
            <a:r>
              <a:rPr lang="it-IT" sz="1600" dirty="0">
                <a:latin typeface="+mn-lt"/>
                <a:ea typeface="Calibri"/>
                <a:cs typeface="Calibri"/>
                <a:sym typeface="Calibri"/>
              </a:rPr>
              <a:t>to estimate </a:t>
            </a:r>
            <a:r>
              <a:rPr lang="it-IT" sz="1600" dirty="0" err="1">
                <a:latin typeface="+mn-lt"/>
                <a:ea typeface="Calibri"/>
                <a:cs typeface="Calibri"/>
                <a:sym typeface="Calibri"/>
              </a:rPr>
              <a:t>individual</a:t>
            </a:r>
            <a:r>
              <a:rPr lang="it-IT" sz="1600" dirty="0">
                <a:latin typeface="+mn-lt"/>
                <a:ea typeface="Calibri"/>
                <a:cs typeface="Calibri"/>
                <a:sym typeface="Calibri"/>
              </a:rPr>
              <a:t> </a:t>
            </a:r>
            <a:r>
              <a:rPr lang="it-IT" sz="1600" dirty="0" err="1">
                <a:latin typeface="+mn-lt"/>
                <a:ea typeface="Calibri"/>
                <a:cs typeface="Calibri"/>
                <a:sym typeface="Calibri"/>
              </a:rPr>
              <a:t>donations</a:t>
            </a:r>
            <a:r>
              <a:rPr lang="it-IT" sz="1600" dirty="0">
                <a:latin typeface="+mn-lt"/>
                <a:ea typeface="Calibri"/>
                <a:cs typeface="Calibri"/>
                <a:sym typeface="Calibri"/>
              </a:rPr>
              <a:t>.</a:t>
            </a:r>
          </a:p>
          <a:p>
            <a:endParaRPr lang="en-GB" sz="1400" dirty="0">
              <a:latin typeface="+mn-lt"/>
            </a:endParaRPr>
          </a:p>
        </p:txBody>
      </p:sp>
      <p:sp>
        <p:nvSpPr>
          <p:cNvPr id="18" name="CasellaDiTesto 17"/>
          <p:cNvSpPr txBox="1"/>
          <p:nvPr/>
        </p:nvSpPr>
        <p:spPr>
          <a:xfrm>
            <a:off x="6275679" y="1217002"/>
            <a:ext cx="5148882" cy="5735160"/>
          </a:xfrm>
          <a:prstGeom prst="rect">
            <a:avLst/>
          </a:prstGeom>
          <a:noFill/>
        </p:spPr>
        <p:txBody>
          <a:bodyPr wrap="square" rtlCol="0">
            <a:spAutoFit/>
          </a:bodyPr>
          <a:lstStyle/>
          <a:p>
            <a:pPr marL="342900" indent="-342900" algn="just">
              <a:buFont typeface="Wingdings" charset="2"/>
              <a:buChar char="q"/>
            </a:pPr>
            <a:r>
              <a:rPr lang="en-GB" sz="1600" dirty="0">
                <a:latin typeface="+mn-lt"/>
              </a:rPr>
              <a:t>Facebook gets an average revenue per user of 2,5 $ in Europe. We assume that our individual data may be worth 1 €.</a:t>
            </a:r>
          </a:p>
          <a:p>
            <a:pPr marL="342900" indent="-342900" algn="just">
              <a:buFont typeface="Wingdings" charset="2"/>
              <a:buChar char="q"/>
            </a:pPr>
            <a:r>
              <a:rPr lang="en-GB" sz="1600" dirty="0">
                <a:latin typeface="+mn-lt"/>
              </a:rPr>
              <a:t>Considering an initial expansion in Milan, we can be able to achieve 50k downloads. </a:t>
            </a:r>
          </a:p>
          <a:p>
            <a:pPr algn="just"/>
            <a:r>
              <a:rPr lang="en-GB" sz="1600" dirty="0">
                <a:latin typeface="+mn-lt"/>
                <a:sym typeface="Wingdings"/>
              </a:rPr>
              <a:t>50.000 € of total data value.</a:t>
            </a:r>
          </a:p>
          <a:p>
            <a:pPr algn="just"/>
            <a:endParaRPr lang="en-GB" sz="1400" dirty="0">
              <a:latin typeface="+mn-lt"/>
              <a:sym typeface="Wingdings"/>
            </a:endParaRPr>
          </a:p>
          <a:p>
            <a:pPr algn="just"/>
            <a:r>
              <a:rPr lang="en-GB" sz="2000" b="1" dirty="0">
                <a:latin typeface="+mn-lt"/>
                <a:sym typeface="Wingdings"/>
              </a:rPr>
              <a:t>Public Administration</a:t>
            </a:r>
            <a:r>
              <a:rPr lang="en-GB" sz="2000" dirty="0">
                <a:latin typeface="+mn-lt"/>
                <a:sym typeface="Wingdings"/>
              </a:rPr>
              <a:t>:</a:t>
            </a:r>
          </a:p>
          <a:p>
            <a:pPr marL="342900" indent="-342900" algn="just">
              <a:buFont typeface="Wingdings" charset="2"/>
              <a:buChar char="q"/>
            </a:pPr>
            <a:r>
              <a:rPr lang="en-GB" sz="1600" dirty="0">
                <a:latin typeface="+mn-lt"/>
                <a:sym typeface="Wingdings"/>
              </a:rPr>
              <a:t>In exchange for the insights we provide the PA, we want a symbolic contribution depending on the municipality’s size (ex. Milan 50.000 €).</a:t>
            </a:r>
          </a:p>
          <a:p>
            <a:pPr algn="just"/>
            <a:endParaRPr lang="en-GB" sz="1400" dirty="0">
              <a:latin typeface="+mn-lt"/>
              <a:sym typeface="Wingdings"/>
            </a:endParaRPr>
          </a:p>
          <a:p>
            <a:pPr algn="just"/>
            <a:r>
              <a:rPr lang="en-GB" sz="2000" b="1" dirty="0">
                <a:latin typeface="+mn-lt"/>
                <a:sym typeface="Wingdings"/>
              </a:rPr>
              <a:t>Political Parties</a:t>
            </a:r>
            <a:r>
              <a:rPr lang="en-GB" sz="2000" dirty="0">
                <a:latin typeface="+mn-lt"/>
                <a:sym typeface="Wingdings"/>
              </a:rPr>
              <a:t>:</a:t>
            </a:r>
          </a:p>
          <a:p>
            <a:pPr marL="342900" indent="-342900" algn="just">
              <a:buFont typeface="Wingdings" charset="2"/>
              <a:buChar char="q"/>
            </a:pPr>
            <a:r>
              <a:rPr lang="en-GB" sz="1600" dirty="0">
                <a:latin typeface="+mn-lt"/>
                <a:sym typeface="Wingdings"/>
              </a:rPr>
              <a:t>We will give parties targeted strategies for different parts of the city to achieve better results in the election. For each transaction the charge will depend on the quantity of aggregated data sold (ex. one transaction with full data on Milan: 50.000 €).</a:t>
            </a:r>
          </a:p>
          <a:p>
            <a:pPr marL="342900" indent="-342900">
              <a:buFont typeface="Wingdings" charset="2"/>
              <a:buChar char="q"/>
            </a:pPr>
            <a:endParaRPr lang="en-GB" dirty="0">
              <a:sym typeface="Wingdings"/>
            </a:endParaRPr>
          </a:p>
          <a:p>
            <a:endParaRPr lang="en-GB" dirty="0">
              <a:sym typeface="Wingdings"/>
            </a:endParaRPr>
          </a:p>
          <a:p>
            <a:pPr marL="342900" indent="-342900">
              <a:buFont typeface="Wingdings" charset="2"/>
              <a:buChar char="q"/>
            </a:pPr>
            <a:endParaRPr lang="en-GB" dirty="0">
              <a:sym typeface="Wingdings"/>
            </a:endParaRPr>
          </a:p>
          <a:p>
            <a:endParaRPr lang="en-GB" dirty="0"/>
          </a:p>
        </p:txBody>
      </p:sp>
    </p:spTree>
    <p:extLst>
      <p:ext uri="{BB962C8B-B14F-4D97-AF65-F5344CB8AC3E}">
        <p14:creationId xmlns:p14="http://schemas.microsoft.com/office/powerpoint/2010/main" val="1012153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sinistra 3"/>
          <p:cNvSpPr/>
          <p:nvPr/>
        </p:nvSpPr>
        <p:spPr>
          <a:xfrm rot="10800000">
            <a:off x="2991055" y="2689419"/>
            <a:ext cx="789465" cy="54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ccia sinistra 4"/>
          <p:cNvSpPr/>
          <p:nvPr/>
        </p:nvSpPr>
        <p:spPr>
          <a:xfrm>
            <a:off x="8406150" y="2689419"/>
            <a:ext cx="784800" cy="540000"/>
          </a:xfrm>
          <a:prstGeom prst="lef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ttore 1 5"/>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667407" y="168166"/>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Revenues-costs analysis for Milan</a:t>
            </a:r>
            <a:endParaRPr lang="en-US" sz="2400" b="1" dirty="0">
              <a:latin typeface="+mn-lt"/>
              <a:ea typeface="Helvetica Neue" charset="0"/>
              <a:cs typeface="Helvetica Neue" charset="0"/>
            </a:endParaRPr>
          </a:p>
        </p:txBody>
      </p:sp>
      <p:sp>
        <p:nvSpPr>
          <p:cNvPr id="8" name="Shape 331"/>
          <p:cNvSpPr/>
          <p:nvPr/>
        </p:nvSpPr>
        <p:spPr>
          <a:xfrm>
            <a:off x="108918" y="954952"/>
            <a:ext cx="2739385" cy="4008934"/>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 name="Shape 357"/>
          <p:cNvSpPr/>
          <p:nvPr/>
        </p:nvSpPr>
        <p:spPr>
          <a:xfrm>
            <a:off x="269479" y="775521"/>
            <a:ext cx="2210962" cy="391127"/>
          </a:xfrm>
          <a:prstGeom prst="rect">
            <a:avLst/>
          </a:prstGeom>
          <a:solidFill>
            <a:srgbClr val="C00000"/>
          </a:solidFill>
          <a:ln>
            <a:noFill/>
          </a:ln>
        </p:spPr>
        <p:txBody>
          <a:bodyPr spcFirstLastPara="1" wrap="square" lIns="91425" tIns="91425" rIns="91425" bIns="91425" anchor="ctr" anchorCtr="0">
            <a:noAutofit/>
          </a:bodyPr>
          <a:lstStyle/>
          <a:p>
            <a:pPr>
              <a:buClr>
                <a:srgbClr val="FFFFFF"/>
              </a:buClr>
            </a:pPr>
            <a:r>
              <a:rPr lang="it-IT" sz="2400" dirty="0" err="1" smtClean="0">
                <a:solidFill>
                  <a:srgbClr val="FFFFFF"/>
                </a:solidFill>
                <a:latin typeface="+mn-lt"/>
                <a:ea typeface="Montserrat"/>
                <a:cs typeface="Montserrat"/>
                <a:sym typeface="Montserrat"/>
              </a:rPr>
              <a:t>Costs</a:t>
            </a:r>
            <a:endParaRPr sz="2400" dirty="0">
              <a:solidFill>
                <a:srgbClr val="FFFFFF"/>
              </a:solidFill>
              <a:latin typeface="+mn-lt"/>
              <a:ea typeface="Montserrat"/>
              <a:cs typeface="Montserrat"/>
              <a:sym typeface="Montserrat"/>
            </a:endParaRPr>
          </a:p>
        </p:txBody>
      </p:sp>
      <p:sp>
        <p:nvSpPr>
          <p:cNvPr id="10" name="Shape 331"/>
          <p:cNvSpPr/>
          <p:nvPr/>
        </p:nvSpPr>
        <p:spPr>
          <a:xfrm>
            <a:off x="9279194" y="944562"/>
            <a:ext cx="2739385" cy="3889429"/>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Rettangolo 10"/>
          <p:cNvSpPr/>
          <p:nvPr/>
        </p:nvSpPr>
        <p:spPr>
          <a:xfrm>
            <a:off x="9448800" y="809296"/>
            <a:ext cx="2210400" cy="392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p:cNvSpPr txBox="1"/>
          <p:nvPr/>
        </p:nvSpPr>
        <p:spPr>
          <a:xfrm>
            <a:off x="9455745" y="752959"/>
            <a:ext cx="2203455" cy="461665"/>
          </a:xfrm>
          <a:prstGeom prst="rect">
            <a:avLst/>
          </a:prstGeom>
          <a:solidFill>
            <a:schemeClr val="accent6">
              <a:lumMod val="75000"/>
            </a:schemeClr>
          </a:solidFill>
        </p:spPr>
        <p:txBody>
          <a:bodyPr wrap="square" rtlCol="0">
            <a:spAutoFit/>
          </a:bodyPr>
          <a:lstStyle/>
          <a:p>
            <a:pPr>
              <a:buClr>
                <a:srgbClr val="FFFFFF"/>
              </a:buClr>
            </a:pPr>
            <a:r>
              <a:rPr lang="en-US" sz="2400" dirty="0" smtClean="0">
                <a:solidFill>
                  <a:srgbClr val="FFFFFF"/>
                </a:solidFill>
                <a:latin typeface="+mn-lt"/>
                <a:ea typeface="Montserrat"/>
                <a:cs typeface="Montserrat"/>
              </a:rPr>
              <a:t>Revenues</a:t>
            </a:r>
            <a:endParaRPr lang="en-US" sz="2400" dirty="0">
              <a:solidFill>
                <a:srgbClr val="FFFFFF"/>
              </a:solidFill>
              <a:latin typeface="+mn-lt"/>
              <a:ea typeface="Montserrat"/>
              <a:cs typeface="Montserrat"/>
            </a:endParaRPr>
          </a:p>
        </p:txBody>
      </p:sp>
      <p:sp>
        <p:nvSpPr>
          <p:cNvPr id="13" name="CasellaDiTesto 12"/>
          <p:cNvSpPr txBox="1"/>
          <p:nvPr/>
        </p:nvSpPr>
        <p:spPr>
          <a:xfrm>
            <a:off x="108917" y="1192932"/>
            <a:ext cx="2739385" cy="4072974"/>
          </a:xfrm>
          <a:prstGeom prst="rect">
            <a:avLst/>
          </a:prstGeom>
          <a:noFill/>
        </p:spPr>
        <p:txBody>
          <a:bodyPr wrap="square" rtlCol="0">
            <a:spAutoFit/>
          </a:bodyPr>
          <a:lstStyle/>
          <a:p>
            <a:pPr marL="342900" indent="-342900">
              <a:buFont typeface="Wingdings" charset="2"/>
              <a:buChar char="q"/>
            </a:pPr>
            <a:endParaRPr lang="it-IT" sz="2000" dirty="0" smtClean="0">
              <a:latin typeface="+mn-lt"/>
              <a:ea typeface="Calibri"/>
              <a:cs typeface="Calibri"/>
              <a:sym typeface="Calibri"/>
            </a:endParaRPr>
          </a:p>
          <a:p>
            <a:r>
              <a:rPr lang="en-GB" sz="2000" b="1" dirty="0" smtClean="0">
                <a:latin typeface="+mn-lt"/>
              </a:rPr>
              <a:t>Goodwil</a:t>
            </a:r>
            <a:r>
              <a:rPr lang="en-GB" sz="2000" dirty="0" smtClean="0">
                <a:latin typeface="+mn-lt"/>
              </a:rPr>
              <a:t>l:</a:t>
            </a:r>
          </a:p>
          <a:p>
            <a:pPr marL="342900" indent="-342900">
              <a:buFont typeface="Arial" charset="0"/>
              <a:buChar char="•"/>
            </a:pPr>
            <a:r>
              <a:rPr lang="en-GB" sz="1600" dirty="0" smtClean="0">
                <a:latin typeface="+mn-lt"/>
              </a:rPr>
              <a:t>App development: 100k</a:t>
            </a:r>
          </a:p>
          <a:p>
            <a:pPr marL="342900" indent="-342900">
              <a:buFont typeface="Arial" charset="0"/>
              <a:buChar char="•"/>
            </a:pPr>
            <a:r>
              <a:rPr lang="en-GB" sz="1600" dirty="0" smtClean="0">
                <a:latin typeface="+mn-lt"/>
              </a:rPr>
              <a:t>Logo: 1k</a:t>
            </a:r>
          </a:p>
          <a:p>
            <a:pPr marL="342900" indent="-342900">
              <a:buFont typeface="Arial" charset="0"/>
              <a:buChar char="•"/>
            </a:pPr>
            <a:r>
              <a:rPr lang="en-GB" sz="1600" dirty="0" smtClean="0">
                <a:latin typeface="+mn-lt"/>
              </a:rPr>
              <a:t>Website: 1k</a:t>
            </a:r>
          </a:p>
          <a:p>
            <a:pPr marL="342900" indent="-342900">
              <a:buFont typeface="Arial" charset="0"/>
              <a:buChar char="•"/>
            </a:pPr>
            <a:r>
              <a:rPr lang="en-GB" sz="1600" dirty="0" smtClean="0">
                <a:latin typeface="+mn-lt"/>
              </a:rPr>
              <a:t>Patents: 5k</a:t>
            </a:r>
          </a:p>
          <a:p>
            <a:r>
              <a:rPr lang="en-GB" sz="1600" dirty="0" smtClean="0">
                <a:latin typeface="+mn-lt"/>
              </a:rPr>
              <a:t>(depreciable in 5 years)</a:t>
            </a:r>
          </a:p>
          <a:p>
            <a:pPr marL="342900" indent="-342900">
              <a:buFont typeface="Arial" charset="0"/>
              <a:buChar char="•"/>
            </a:pPr>
            <a:endParaRPr lang="en-GB" sz="2000" dirty="0" smtClean="0">
              <a:latin typeface="+mn-lt"/>
            </a:endParaRPr>
          </a:p>
          <a:p>
            <a:r>
              <a:rPr lang="en-GB" sz="2000" b="1" dirty="0" smtClean="0">
                <a:latin typeface="+mn-lt"/>
              </a:rPr>
              <a:t>Marketing: </a:t>
            </a:r>
          </a:p>
          <a:p>
            <a:pPr marL="342900" indent="-342900">
              <a:buFont typeface="Arial" charset="0"/>
              <a:buChar char="•"/>
            </a:pPr>
            <a:r>
              <a:rPr lang="en-GB" sz="1600" dirty="0" smtClean="0">
                <a:latin typeface="+mn-lt"/>
              </a:rPr>
              <a:t>Incentives: 110k</a:t>
            </a:r>
          </a:p>
          <a:p>
            <a:pPr marL="342900" indent="-342900">
              <a:buFont typeface="Arial" charset="0"/>
              <a:buChar char="•"/>
            </a:pPr>
            <a:endParaRPr lang="en-GB" sz="2000" dirty="0">
              <a:latin typeface="+mn-lt"/>
            </a:endParaRPr>
          </a:p>
          <a:p>
            <a:r>
              <a:rPr lang="en-GB" sz="2000" b="1" dirty="0" smtClean="0">
                <a:latin typeface="+mn-lt"/>
              </a:rPr>
              <a:t>Direct costs:</a:t>
            </a:r>
          </a:p>
          <a:p>
            <a:pPr marL="342900" indent="-342900">
              <a:buFont typeface="Arial" charset="0"/>
              <a:buChar char="•"/>
            </a:pPr>
            <a:r>
              <a:rPr lang="en-GB" sz="1600" dirty="0" smtClean="0">
                <a:latin typeface="+mn-lt"/>
              </a:rPr>
              <a:t>Maintenance: 20k</a:t>
            </a:r>
          </a:p>
          <a:p>
            <a:pPr marL="342900" indent="-342900" algn="ctr">
              <a:buFont typeface="Arial" charset="0"/>
              <a:buChar char="•"/>
            </a:pPr>
            <a:endParaRPr lang="en-GB" dirty="0" smtClean="0"/>
          </a:p>
        </p:txBody>
      </p:sp>
      <p:graphicFrame>
        <p:nvGraphicFramePr>
          <p:cNvPr id="14" name="Tabella 13"/>
          <p:cNvGraphicFramePr>
            <a:graphicFrameLocks noGrp="1"/>
          </p:cNvGraphicFramePr>
          <p:nvPr>
            <p:extLst>
              <p:ext uri="{D42A27DB-BD31-4B8C-83A1-F6EECF244321}">
                <p14:modId xmlns:p14="http://schemas.microsoft.com/office/powerpoint/2010/main" val="1488593373"/>
              </p:ext>
            </p:extLst>
          </p:nvPr>
        </p:nvGraphicFramePr>
        <p:xfrm>
          <a:off x="3946664" y="775521"/>
          <a:ext cx="4254380" cy="5581043"/>
        </p:xfrm>
        <a:graphic>
          <a:graphicData uri="http://schemas.openxmlformats.org/drawingml/2006/table">
            <a:tbl>
              <a:tblPr firstRow="1" bandRow="1">
                <a:tableStyleId>{5C22544A-7EE6-4342-B048-85BDC9FD1C3A}</a:tableStyleId>
              </a:tblPr>
              <a:tblGrid>
                <a:gridCol w="2127190"/>
                <a:gridCol w="2127190"/>
              </a:tblGrid>
              <a:tr h="515845">
                <a:tc>
                  <a:txBody>
                    <a:bodyPr/>
                    <a:lstStyle/>
                    <a:p>
                      <a:pPr algn="ctr"/>
                      <a:r>
                        <a:rPr lang="en-GB" dirty="0" smtClean="0"/>
                        <a:t>Revenues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GB" dirty="0" smtClean="0">
                          <a:solidFill>
                            <a:schemeClr val="tx1"/>
                          </a:solidFill>
                        </a:rPr>
                        <a:t>250.000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523009">
                <a:tc>
                  <a:txBody>
                    <a:bodyPr/>
                    <a:lstStyle/>
                    <a:p>
                      <a:pPr marL="285750" indent="-285750" algn="ctr">
                        <a:buFont typeface="Arial" charset="0"/>
                        <a:buChar char="•"/>
                      </a:pPr>
                      <a:r>
                        <a:rPr lang="en-GB" dirty="0" smtClean="0"/>
                        <a:t>Fixed</a:t>
                      </a:r>
                      <a:r>
                        <a:rPr lang="en-GB" baseline="0" dirty="0" smtClean="0"/>
                        <a:t> amount from PA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50.000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marL="285750" indent="-285750" algn="ctr">
                        <a:buFont typeface="Arial" charset="0"/>
                        <a:buChar char="•"/>
                      </a:pPr>
                      <a:r>
                        <a:rPr lang="en-GB" dirty="0" smtClean="0"/>
                        <a:t>Data</a:t>
                      </a:r>
                      <a:r>
                        <a:rPr lang="en-GB" baseline="0" dirty="0" smtClean="0"/>
                        <a:t> sold to Political Parties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50.000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marL="285750" indent="-285750" algn="ctr">
                        <a:buFont typeface="Arial" charset="0"/>
                        <a:buChar char="•"/>
                      </a:pPr>
                      <a:r>
                        <a:rPr lang="en-GB" dirty="0" smtClean="0"/>
                        <a:t>Donation fees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150.000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algn="ctr"/>
                      <a:r>
                        <a:rPr lang="en-GB" b="1" dirty="0" smtClean="0">
                          <a:solidFill>
                            <a:schemeClr val="bg1"/>
                          </a:solidFill>
                        </a:rPr>
                        <a:t>Costs</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GB" b="1" dirty="0" smtClean="0"/>
                        <a:t>152.000</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529913">
                <a:tc>
                  <a:txBody>
                    <a:bodyPr/>
                    <a:lstStyle/>
                    <a:p>
                      <a:pPr marL="285750" indent="-285750" algn="ctr">
                        <a:buFont typeface="Arial" charset="0"/>
                        <a:buChar char="•"/>
                      </a:pPr>
                      <a:r>
                        <a:rPr lang="en-GB" dirty="0" smtClean="0"/>
                        <a:t>Marketing</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110.000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marL="285750" indent="-285750" algn="ctr">
                        <a:buFont typeface="Arial" charset="0"/>
                        <a:buChar char="•"/>
                      </a:pPr>
                      <a:r>
                        <a:rPr lang="en-GB" dirty="0" smtClean="0"/>
                        <a:t>Maintenance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20.000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marL="0" indent="0" algn="ctr">
                        <a:buFont typeface="Arial" charset="0"/>
                        <a:buNone/>
                      </a:pPr>
                      <a:r>
                        <a:rPr lang="en-GB" b="1" dirty="0" smtClean="0">
                          <a:solidFill>
                            <a:schemeClr val="bg1"/>
                          </a:solidFill>
                        </a:rPr>
                        <a:t>EBITDA</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84F4"/>
                    </a:solidFill>
                  </a:tcPr>
                </a:tc>
                <a:tc>
                  <a:txBody>
                    <a:bodyPr/>
                    <a:lstStyle/>
                    <a:p>
                      <a:pPr algn="ctr"/>
                      <a:r>
                        <a:rPr lang="en-GB" dirty="0" smtClean="0"/>
                        <a:t>120.000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84F4"/>
                    </a:solidFill>
                  </a:tcPr>
                </a:tc>
              </a:tr>
              <a:tr h="523009">
                <a:tc>
                  <a:txBody>
                    <a:bodyPr/>
                    <a:lstStyle/>
                    <a:p>
                      <a:pPr marL="285750" indent="-285750" algn="ctr">
                        <a:buFont typeface="Arial" charset="0"/>
                        <a:buChar char="•"/>
                      </a:pPr>
                      <a:r>
                        <a:rPr lang="en-GB" dirty="0" smtClean="0"/>
                        <a:t>Goodwill depreciation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t>22.000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3009">
                <a:tc>
                  <a:txBody>
                    <a:bodyPr/>
                    <a:lstStyle/>
                    <a:p>
                      <a:pPr marL="0" indent="0" algn="ctr">
                        <a:buFont typeface="Arial" charset="0"/>
                        <a:buNone/>
                      </a:pPr>
                      <a:r>
                        <a:rPr lang="en-GB" b="1" dirty="0" smtClean="0">
                          <a:solidFill>
                            <a:schemeClr val="bg1"/>
                          </a:solidFill>
                        </a:rPr>
                        <a:t>EBIT</a:t>
                      </a:r>
                      <a:endParaRPr lang="en-GB"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84F4"/>
                    </a:solidFill>
                  </a:tcPr>
                </a:tc>
                <a:tc>
                  <a:txBody>
                    <a:bodyPr/>
                    <a:lstStyle/>
                    <a:p>
                      <a:pPr algn="ctr"/>
                      <a:r>
                        <a:rPr lang="en-GB" b="1" dirty="0" smtClean="0"/>
                        <a:t>98.000</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84F4"/>
                    </a:solidFill>
                  </a:tcPr>
                </a:tc>
              </a:tr>
            </a:tbl>
          </a:graphicData>
        </a:graphic>
      </p:graphicFrame>
      <p:sp>
        <p:nvSpPr>
          <p:cNvPr id="15" name="CasellaDiTesto 14"/>
          <p:cNvSpPr txBox="1"/>
          <p:nvPr/>
        </p:nvSpPr>
        <p:spPr>
          <a:xfrm>
            <a:off x="9299406" y="1233594"/>
            <a:ext cx="2719173" cy="3046988"/>
          </a:xfrm>
          <a:prstGeom prst="rect">
            <a:avLst/>
          </a:prstGeom>
          <a:noFill/>
        </p:spPr>
        <p:txBody>
          <a:bodyPr wrap="square" rtlCol="0">
            <a:spAutoFit/>
          </a:bodyPr>
          <a:lstStyle/>
          <a:p>
            <a:endParaRPr lang="en-GB" sz="2000" b="1" dirty="0" smtClean="0">
              <a:latin typeface="+mn-lt"/>
            </a:endParaRPr>
          </a:p>
          <a:p>
            <a:r>
              <a:rPr lang="en-GB" sz="2000" b="1" dirty="0" smtClean="0">
                <a:latin typeface="+mn-lt"/>
              </a:rPr>
              <a:t>PA</a:t>
            </a:r>
            <a:r>
              <a:rPr lang="en-GB" sz="1600" dirty="0" smtClean="0">
                <a:latin typeface="+mn-lt"/>
              </a:rPr>
              <a:t>:</a:t>
            </a:r>
          </a:p>
          <a:p>
            <a:pPr marL="342900" indent="-342900">
              <a:buFont typeface="Arial" charset="0"/>
              <a:buChar char="•"/>
            </a:pPr>
            <a:r>
              <a:rPr lang="en-GB" sz="1600" dirty="0" smtClean="0">
                <a:latin typeface="+mn-lt"/>
              </a:rPr>
              <a:t>Fixed amount: 50k</a:t>
            </a:r>
          </a:p>
          <a:p>
            <a:pPr marL="342900" indent="-342900">
              <a:buFont typeface="Arial" charset="0"/>
              <a:buChar char="•"/>
            </a:pPr>
            <a:endParaRPr lang="en-GB" sz="1600" dirty="0" smtClean="0">
              <a:latin typeface="+mn-lt"/>
            </a:endParaRPr>
          </a:p>
          <a:p>
            <a:r>
              <a:rPr lang="en-GB" sz="2000" b="1" dirty="0" smtClean="0">
                <a:latin typeface="+mn-lt"/>
              </a:rPr>
              <a:t>Political parties</a:t>
            </a:r>
            <a:r>
              <a:rPr lang="en-GB" sz="1600" dirty="0" smtClean="0">
                <a:latin typeface="+mn-lt"/>
              </a:rPr>
              <a:t>:</a:t>
            </a:r>
          </a:p>
          <a:p>
            <a:pPr marL="342900" indent="-342900">
              <a:buFont typeface="Arial" charset="0"/>
              <a:buChar char="•"/>
            </a:pPr>
            <a:r>
              <a:rPr lang="en-GB" sz="1600" dirty="0" smtClean="0">
                <a:latin typeface="+mn-lt"/>
              </a:rPr>
              <a:t>Data: 50k</a:t>
            </a:r>
          </a:p>
          <a:p>
            <a:pPr marL="342900" indent="-342900">
              <a:buFont typeface="Arial" charset="0"/>
              <a:buChar char="•"/>
            </a:pPr>
            <a:endParaRPr lang="en-GB" sz="1600" dirty="0" smtClean="0">
              <a:latin typeface="+mn-lt"/>
            </a:endParaRPr>
          </a:p>
          <a:p>
            <a:r>
              <a:rPr lang="en-GB" sz="2000" b="1" dirty="0" smtClean="0">
                <a:latin typeface="+mn-lt"/>
              </a:rPr>
              <a:t>Donation fees</a:t>
            </a:r>
            <a:r>
              <a:rPr lang="en-GB" sz="1600" dirty="0" smtClean="0">
                <a:latin typeface="+mn-lt"/>
              </a:rPr>
              <a:t>:</a:t>
            </a:r>
          </a:p>
          <a:p>
            <a:pPr marL="342900" indent="-342900">
              <a:buFont typeface="Arial" charset="0"/>
              <a:buChar char="•"/>
            </a:pPr>
            <a:r>
              <a:rPr lang="en-GB" sz="1600" dirty="0" smtClean="0">
                <a:latin typeface="+mn-lt"/>
              </a:rPr>
              <a:t>Individuals: </a:t>
            </a:r>
            <a:r>
              <a:rPr lang="en-GB" sz="1600" b="1" dirty="0" smtClean="0">
                <a:solidFill>
                  <a:srgbClr val="C00000"/>
                </a:solidFill>
                <a:latin typeface="+mn-lt"/>
              </a:rPr>
              <a:t>?</a:t>
            </a:r>
          </a:p>
          <a:p>
            <a:pPr marL="342900" indent="-342900">
              <a:buFont typeface="Arial" charset="0"/>
              <a:buChar char="•"/>
            </a:pPr>
            <a:r>
              <a:rPr lang="en-GB" sz="1600" dirty="0" smtClean="0">
                <a:latin typeface="+mn-lt"/>
              </a:rPr>
              <a:t>Enterprises: 150k</a:t>
            </a:r>
          </a:p>
          <a:p>
            <a:pPr marL="342900" indent="-342900">
              <a:buFont typeface="Arial" charset="0"/>
              <a:buChar char="•"/>
            </a:pPr>
            <a:endParaRPr lang="en-GB" sz="1600" dirty="0">
              <a:latin typeface="+mn-lt"/>
            </a:endParaRPr>
          </a:p>
        </p:txBody>
      </p:sp>
      <p:grpSp>
        <p:nvGrpSpPr>
          <p:cNvPr id="16" name="Group 444"/>
          <p:cNvGrpSpPr>
            <a:grpSpLocks noChangeAspect="1"/>
          </p:cNvGrpSpPr>
          <p:nvPr/>
        </p:nvGrpSpPr>
        <p:grpSpPr>
          <a:xfrm>
            <a:off x="10219200" y="5172964"/>
            <a:ext cx="1440000" cy="1440000"/>
            <a:chOff x="2630" y="1597"/>
            <a:chExt cx="340" cy="340"/>
          </a:xfrm>
          <a:solidFill>
            <a:schemeClr val="accent6">
              <a:lumMod val="75000"/>
            </a:schemeClr>
          </a:solidFill>
        </p:grpSpPr>
        <p:sp>
          <p:nvSpPr>
            <p:cNvPr id="17" name="Freeform 445"/>
            <p:cNvSpPr>
              <a:spLocks noEditPoints="1"/>
            </p:cNvSpPr>
            <p:nvPr/>
          </p:nvSpPr>
          <p:spPr bwMode="auto">
            <a:xfrm>
              <a:off x="2630" y="1597"/>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uFillTx/>
              </a:endParaRPr>
            </a:p>
          </p:txBody>
        </p:sp>
        <p:sp>
          <p:nvSpPr>
            <p:cNvPr id="18" name="Freeform 446"/>
            <p:cNvSpPr>
              <a:spLocks/>
            </p:cNvSpPr>
            <p:nvPr/>
          </p:nvSpPr>
          <p:spPr bwMode="auto">
            <a:xfrm>
              <a:off x="2694" y="1661"/>
              <a:ext cx="212" cy="212"/>
            </a:xfrm>
            <a:custGeom>
              <a:avLst/>
              <a:gdLst>
                <a:gd name="T0" fmla="*/ 309 w 320"/>
                <a:gd name="T1" fmla="*/ 150 h 320"/>
                <a:gd name="T2" fmla="*/ 171 w 320"/>
                <a:gd name="T3" fmla="*/ 150 h 320"/>
                <a:gd name="T4" fmla="*/ 171 w 320"/>
                <a:gd name="T5" fmla="*/ 11 h 320"/>
                <a:gd name="T6" fmla="*/ 160 w 320"/>
                <a:gd name="T7" fmla="*/ 0 h 320"/>
                <a:gd name="T8" fmla="*/ 149 w 320"/>
                <a:gd name="T9" fmla="*/ 11 h 320"/>
                <a:gd name="T10" fmla="*/ 149 w 320"/>
                <a:gd name="T11" fmla="*/ 150 h 320"/>
                <a:gd name="T12" fmla="*/ 11 w 320"/>
                <a:gd name="T13" fmla="*/ 150 h 320"/>
                <a:gd name="T14" fmla="*/ 0 w 320"/>
                <a:gd name="T15" fmla="*/ 160 h 320"/>
                <a:gd name="T16" fmla="*/ 11 w 320"/>
                <a:gd name="T17" fmla="*/ 171 h 320"/>
                <a:gd name="T18" fmla="*/ 149 w 320"/>
                <a:gd name="T19" fmla="*/ 171 h 320"/>
                <a:gd name="T20" fmla="*/ 149 w 320"/>
                <a:gd name="T21" fmla="*/ 310 h 320"/>
                <a:gd name="T22" fmla="*/ 160 w 320"/>
                <a:gd name="T23" fmla="*/ 320 h 320"/>
                <a:gd name="T24" fmla="*/ 171 w 320"/>
                <a:gd name="T25" fmla="*/ 310 h 320"/>
                <a:gd name="T26" fmla="*/ 171 w 320"/>
                <a:gd name="T27" fmla="*/ 171 h 320"/>
                <a:gd name="T28" fmla="*/ 309 w 320"/>
                <a:gd name="T29" fmla="*/ 171 h 320"/>
                <a:gd name="T30" fmla="*/ 320 w 320"/>
                <a:gd name="T31" fmla="*/ 160 h 320"/>
                <a:gd name="T32" fmla="*/ 309 w 320"/>
                <a:gd name="T33" fmla="*/ 1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320">
                  <a:moveTo>
                    <a:pt x="309" y="150"/>
                  </a:moveTo>
                  <a:cubicBezTo>
                    <a:pt x="171" y="150"/>
                    <a:pt x="171" y="150"/>
                    <a:pt x="171" y="150"/>
                  </a:cubicBezTo>
                  <a:cubicBezTo>
                    <a:pt x="171" y="11"/>
                    <a:pt x="171" y="11"/>
                    <a:pt x="171" y="11"/>
                  </a:cubicBezTo>
                  <a:cubicBezTo>
                    <a:pt x="171" y="5"/>
                    <a:pt x="166" y="0"/>
                    <a:pt x="160" y="0"/>
                  </a:cubicBezTo>
                  <a:cubicBezTo>
                    <a:pt x="154" y="0"/>
                    <a:pt x="149" y="5"/>
                    <a:pt x="149" y="11"/>
                  </a:cubicBezTo>
                  <a:cubicBezTo>
                    <a:pt x="149" y="150"/>
                    <a:pt x="149" y="150"/>
                    <a:pt x="149" y="150"/>
                  </a:cubicBezTo>
                  <a:cubicBezTo>
                    <a:pt x="11" y="150"/>
                    <a:pt x="11" y="150"/>
                    <a:pt x="11" y="150"/>
                  </a:cubicBezTo>
                  <a:cubicBezTo>
                    <a:pt x="5" y="150"/>
                    <a:pt x="0" y="154"/>
                    <a:pt x="0" y="160"/>
                  </a:cubicBezTo>
                  <a:cubicBezTo>
                    <a:pt x="0" y="166"/>
                    <a:pt x="5" y="171"/>
                    <a:pt x="11" y="171"/>
                  </a:cubicBezTo>
                  <a:cubicBezTo>
                    <a:pt x="149" y="171"/>
                    <a:pt x="149" y="171"/>
                    <a:pt x="149" y="171"/>
                  </a:cubicBezTo>
                  <a:cubicBezTo>
                    <a:pt x="149" y="310"/>
                    <a:pt x="149" y="310"/>
                    <a:pt x="149" y="310"/>
                  </a:cubicBezTo>
                  <a:cubicBezTo>
                    <a:pt x="149" y="316"/>
                    <a:pt x="154" y="320"/>
                    <a:pt x="160" y="320"/>
                  </a:cubicBezTo>
                  <a:cubicBezTo>
                    <a:pt x="166" y="320"/>
                    <a:pt x="171" y="316"/>
                    <a:pt x="171" y="310"/>
                  </a:cubicBezTo>
                  <a:cubicBezTo>
                    <a:pt x="171" y="171"/>
                    <a:pt x="171" y="171"/>
                    <a:pt x="171" y="171"/>
                  </a:cubicBezTo>
                  <a:cubicBezTo>
                    <a:pt x="309" y="171"/>
                    <a:pt x="309" y="171"/>
                    <a:pt x="309" y="171"/>
                  </a:cubicBezTo>
                  <a:cubicBezTo>
                    <a:pt x="315" y="171"/>
                    <a:pt x="320" y="166"/>
                    <a:pt x="320" y="160"/>
                  </a:cubicBezTo>
                  <a:cubicBezTo>
                    <a:pt x="320" y="154"/>
                    <a:pt x="315" y="150"/>
                    <a:pt x="309" y="1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uFillTx/>
              </a:endParaRPr>
            </a:p>
          </p:txBody>
        </p:sp>
      </p:grpSp>
      <p:grpSp>
        <p:nvGrpSpPr>
          <p:cNvPr id="19" name="Group 878"/>
          <p:cNvGrpSpPr>
            <a:grpSpLocks noChangeAspect="1"/>
          </p:cNvGrpSpPr>
          <p:nvPr/>
        </p:nvGrpSpPr>
        <p:grpSpPr>
          <a:xfrm flipH="1" flipV="1">
            <a:off x="667407" y="5143317"/>
            <a:ext cx="1440000" cy="1440000"/>
            <a:chOff x="2950" y="3735"/>
            <a:chExt cx="340" cy="340"/>
          </a:xfrm>
          <a:solidFill>
            <a:srgbClr val="C00000"/>
          </a:solidFill>
        </p:grpSpPr>
        <p:sp>
          <p:nvSpPr>
            <p:cNvPr id="20" name="Freeform 879"/>
            <p:cNvSpPr>
              <a:spLocks/>
            </p:cNvSpPr>
            <p:nvPr/>
          </p:nvSpPr>
          <p:spPr bwMode="auto">
            <a:xfrm>
              <a:off x="3014" y="3898"/>
              <a:ext cx="212" cy="14"/>
            </a:xfrm>
            <a:custGeom>
              <a:avLst/>
              <a:gdLst>
                <a:gd name="T0" fmla="*/ 309 w 320"/>
                <a:gd name="T1" fmla="*/ 21 h 21"/>
                <a:gd name="T2" fmla="*/ 10 w 320"/>
                <a:gd name="T3" fmla="*/ 21 h 21"/>
                <a:gd name="T4" fmla="*/ 0 w 320"/>
                <a:gd name="T5" fmla="*/ 11 h 21"/>
                <a:gd name="T6" fmla="*/ 10 w 320"/>
                <a:gd name="T7" fmla="*/ 0 h 21"/>
                <a:gd name="T8" fmla="*/ 309 w 320"/>
                <a:gd name="T9" fmla="*/ 0 h 21"/>
                <a:gd name="T10" fmla="*/ 320 w 320"/>
                <a:gd name="T11" fmla="*/ 11 h 21"/>
                <a:gd name="T12" fmla="*/ 309 w 32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21"/>
                  </a:moveTo>
                  <a:cubicBezTo>
                    <a:pt x="10" y="21"/>
                    <a:pt x="10" y="21"/>
                    <a:pt x="10" y="21"/>
                  </a:cubicBezTo>
                  <a:cubicBezTo>
                    <a:pt x="4" y="21"/>
                    <a:pt x="0" y="17"/>
                    <a:pt x="0" y="11"/>
                  </a:cubicBezTo>
                  <a:cubicBezTo>
                    <a:pt x="0" y="5"/>
                    <a:pt x="4" y="0"/>
                    <a:pt x="10" y="0"/>
                  </a:cubicBezTo>
                  <a:cubicBezTo>
                    <a:pt x="309" y="0"/>
                    <a:pt x="309" y="0"/>
                    <a:pt x="309" y="0"/>
                  </a:cubicBezTo>
                  <a:cubicBezTo>
                    <a:pt x="315" y="0"/>
                    <a:pt x="320" y="5"/>
                    <a:pt x="320" y="11"/>
                  </a:cubicBezTo>
                  <a:cubicBezTo>
                    <a:pt x="320" y="17"/>
                    <a:pt x="315" y="21"/>
                    <a:pt x="309"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uFillTx/>
              </a:endParaRPr>
            </a:p>
          </p:txBody>
        </p:sp>
        <p:sp>
          <p:nvSpPr>
            <p:cNvPr id="21" name="Freeform 880"/>
            <p:cNvSpPr>
              <a:spLocks noEditPoints="1"/>
            </p:cNvSpPr>
            <p:nvPr/>
          </p:nvSpPr>
          <p:spPr bwMode="auto">
            <a:xfrm>
              <a:off x="2950" y="373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uFillTx/>
              </a:endParaRPr>
            </a:p>
          </p:txBody>
        </p:sp>
      </p:grpSp>
    </p:spTree>
    <p:extLst>
      <p:ext uri="{BB962C8B-B14F-4D97-AF65-F5344CB8AC3E}">
        <p14:creationId xmlns:p14="http://schemas.microsoft.com/office/powerpoint/2010/main" val="604332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925" y="650060"/>
            <a:ext cx="3001476" cy="5571067"/>
          </a:xfrm>
          <a:prstGeom prst="rect">
            <a:avLst/>
          </a:prstGeom>
        </p:spPr>
      </p:pic>
      <p:cxnSp>
        <p:nvCxnSpPr>
          <p:cNvPr id="5" name="Connettore 1 4"/>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667407" y="168166"/>
            <a:ext cx="7693572" cy="461665"/>
          </a:xfrm>
          <a:prstGeom prst="rect">
            <a:avLst/>
          </a:prstGeom>
          <a:noFill/>
        </p:spPr>
        <p:txBody>
          <a:bodyPr wrap="square" rtlCol="0">
            <a:spAutoFit/>
          </a:bodyPr>
          <a:lstStyle/>
          <a:p>
            <a:r>
              <a:rPr lang="en-US" sz="2400" b="1" smtClean="0">
                <a:latin typeface="+mn-lt"/>
                <a:ea typeface="Helvetica Neue" charset="0"/>
                <a:cs typeface="Helvetica Neue" charset="0"/>
              </a:rPr>
              <a:t>Prototype</a:t>
            </a:r>
            <a:endParaRPr lang="en-US" sz="2400" b="1" dirty="0">
              <a:latin typeface="+mn-lt"/>
              <a:ea typeface="Helvetica Neue" charset="0"/>
              <a:cs typeface="Helvetica Neue" charset="0"/>
            </a:endParaRPr>
          </a:p>
        </p:txBody>
      </p:sp>
      <p:sp>
        <p:nvSpPr>
          <p:cNvPr id="7" name="CasellaDiTesto 6"/>
          <p:cNvSpPr txBox="1"/>
          <p:nvPr/>
        </p:nvSpPr>
        <p:spPr>
          <a:xfrm>
            <a:off x="3472544" y="6241356"/>
            <a:ext cx="5649686" cy="687432"/>
          </a:xfrm>
          <a:prstGeom prst="rect">
            <a:avLst/>
          </a:prstGeom>
          <a:noFill/>
        </p:spPr>
        <p:txBody>
          <a:bodyPr wrap="square" rtlCol="0">
            <a:spAutoFit/>
          </a:bodyPr>
          <a:lstStyle/>
          <a:p>
            <a:r>
              <a:rPr lang="en-GB" sz="2000" dirty="0">
                <a:latin typeface="+mn-lt"/>
                <a:hlinkClick r:id="rId3"/>
              </a:rPr>
              <a:t>https://sites.google.com/view/socityapp/home</a:t>
            </a:r>
            <a:endParaRPr lang="en-GB" sz="2000" dirty="0">
              <a:latin typeface="+mn-lt"/>
            </a:endParaRPr>
          </a:p>
          <a:p>
            <a:endParaRPr lang="en-GB" dirty="0"/>
          </a:p>
        </p:txBody>
      </p:sp>
    </p:spTree>
    <p:extLst>
      <p:ext uri="{BB962C8B-B14F-4D97-AF65-F5344CB8AC3E}">
        <p14:creationId xmlns:p14="http://schemas.microsoft.com/office/powerpoint/2010/main" val="1947386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57845966-6EFC-468A-9CC7-BAB4B95854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548" y="0"/>
            <a:ext cx="9484491" cy="6858000"/>
          </a:xfrm>
          <a:prstGeom prst="rect">
            <a:avLst/>
          </a:prstGeom>
          <a:solidFill>
            <a:srgbClr val="3A5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75554383-98AF-4A47-BB65-705FAAA4BE6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3587" cy="6858000"/>
          </a:xfrm>
          <a:prstGeom prst="rect">
            <a:avLst/>
          </a:prstGeom>
        </p:spPr>
      </p:pic>
      <p:sp>
        <p:nvSpPr>
          <p:cNvPr id="13" name="Freeform: Shape 12">
            <a:extLst>
              <a:ext uri="{FF2B5EF4-FFF2-40B4-BE49-F238E27FC236}">
                <a16:creationId xmlns="" xmlns:a16="http://schemas.microsoft.com/office/drawing/2014/main" id="{ADAD1991-FFD1-4E94-ABAB-7560D33008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763" y="0"/>
            <a:ext cx="783873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157" y="1176793"/>
            <a:ext cx="4548146" cy="4548146"/>
          </a:xfrm>
          <a:prstGeom prst="rect">
            <a:avLst/>
          </a:prstGeom>
        </p:spPr>
      </p:pic>
      <p:sp>
        <p:nvSpPr>
          <p:cNvPr id="2" name="CasellaDiTesto 1"/>
          <p:cNvSpPr txBox="1"/>
          <p:nvPr/>
        </p:nvSpPr>
        <p:spPr>
          <a:xfrm>
            <a:off x="3055392" y="838201"/>
            <a:ext cx="6734357" cy="1056764"/>
          </a:xfrm>
          <a:prstGeom prst="rect">
            <a:avLst/>
          </a:prstGeom>
          <a:noFill/>
        </p:spPr>
        <p:txBody>
          <a:bodyPr wrap="square" rtlCol="0">
            <a:spAutoFit/>
          </a:bodyPr>
          <a:lstStyle/>
          <a:p>
            <a:r>
              <a:rPr lang="en-GB" sz="4400" i="1" dirty="0">
                <a:latin typeface="+mn-lt"/>
              </a:rPr>
              <a:t>Thanks for the attention!</a:t>
            </a:r>
          </a:p>
          <a:p>
            <a:endParaRPr lang="en-GB" dirty="0"/>
          </a:p>
        </p:txBody>
      </p:sp>
      <p:sp>
        <p:nvSpPr>
          <p:cNvPr id="3" name="CasellaDiTesto 2"/>
          <p:cNvSpPr txBox="1"/>
          <p:nvPr/>
        </p:nvSpPr>
        <p:spPr>
          <a:xfrm>
            <a:off x="5312229" y="5006767"/>
            <a:ext cx="1894114" cy="1056764"/>
          </a:xfrm>
          <a:prstGeom prst="rect">
            <a:avLst/>
          </a:prstGeom>
          <a:noFill/>
        </p:spPr>
        <p:txBody>
          <a:bodyPr wrap="square" rtlCol="0">
            <a:spAutoFit/>
          </a:bodyPr>
          <a:lstStyle/>
          <a:p>
            <a:r>
              <a:rPr lang="en-GB" sz="4400" i="1" dirty="0">
                <a:latin typeface="+mn-lt"/>
              </a:rPr>
              <a:t>Q&amp;A?</a:t>
            </a:r>
          </a:p>
          <a:p>
            <a:endParaRPr lang="en-GB" dirty="0"/>
          </a:p>
        </p:txBody>
      </p:sp>
    </p:spTree>
    <p:extLst>
      <p:ext uri="{BB962C8B-B14F-4D97-AF65-F5344CB8AC3E}">
        <p14:creationId xmlns:p14="http://schemas.microsoft.com/office/powerpoint/2010/main" val="1866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Google Shape;62;p14"/>
          <p:cNvPicPr preferRelativeResize="0"/>
          <p:nvPr/>
        </p:nvPicPr>
        <p:blipFill>
          <a:blip r:embed="rId2">
            <a:alphaModFix/>
          </a:blip>
          <a:stretch>
            <a:fillRect/>
          </a:stretch>
        </p:blipFill>
        <p:spPr>
          <a:xfrm>
            <a:off x="3163780" y="1928954"/>
            <a:ext cx="5721042" cy="3361503"/>
          </a:xfrm>
          <a:prstGeom prst="rect">
            <a:avLst/>
          </a:prstGeom>
          <a:noFill/>
          <a:ln>
            <a:noFill/>
          </a:ln>
        </p:spPr>
      </p:pic>
      <p:cxnSp>
        <p:nvCxnSpPr>
          <p:cNvPr id="75" name="Connettore 1 74"/>
          <p:cNvCxnSpPr/>
          <p:nvPr/>
        </p:nvCxnSpPr>
        <p:spPr>
          <a:xfrm>
            <a:off x="785813" y="557213"/>
            <a:ext cx="10015537" cy="14288"/>
          </a:xfrm>
          <a:prstGeom prst="line">
            <a:avLst/>
          </a:prstGeom>
          <a:ln w="28575">
            <a:solidFill>
              <a:srgbClr val="4688F1"/>
            </a:solidFill>
          </a:ln>
        </p:spPr>
        <p:style>
          <a:lnRef idx="1">
            <a:schemeClr val="accent1"/>
          </a:lnRef>
          <a:fillRef idx="0">
            <a:schemeClr val="accent1"/>
          </a:fillRef>
          <a:effectRef idx="0">
            <a:schemeClr val="accent1"/>
          </a:effectRef>
          <a:fontRef idx="minor">
            <a:schemeClr val="tx1"/>
          </a:fontRef>
        </p:style>
      </p:cxnSp>
      <p:sp>
        <p:nvSpPr>
          <p:cNvPr id="76" name="Rettangolo 75"/>
          <p:cNvSpPr/>
          <p:nvPr/>
        </p:nvSpPr>
        <p:spPr>
          <a:xfrm>
            <a:off x="604279" y="1782557"/>
            <a:ext cx="2340000" cy="161378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331"/>
          <p:cNvSpPr/>
          <p:nvPr/>
        </p:nvSpPr>
        <p:spPr>
          <a:xfrm>
            <a:off x="8884823" y="1035790"/>
            <a:ext cx="3240000"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Rettangolo 79"/>
          <p:cNvSpPr/>
          <p:nvPr/>
        </p:nvSpPr>
        <p:spPr>
          <a:xfrm>
            <a:off x="9026132" y="735484"/>
            <a:ext cx="2061665" cy="736930"/>
          </a:xfrm>
          <a:prstGeom prst="rect">
            <a:avLst/>
          </a:prstGeom>
          <a:solidFill>
            <a:srgbClr val="4285F6"/>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it-IT"/>
          </a:p>
        </p:txBody>
      </p:sp>
      <p:sp>
        <p:nvSpPr>
          <p:cNvPr id="81" name="CasellaDiTesto 80"/>
          <p:cNvSpPr txBox="1"/>
          <p:nvPr/>
        </p:nvSpPr>
        <p:spPr>
          <a:xfrm>
            <a:off x="8993932" y="778934"/>
            <a:ext cx="1807417" cy="553998"/>
          </a:xfrm>
          <a:prstGeom prst="rect">
            <a:avLst/>
          </a:prstGeom>
          <a:noFill/>
        </p:spPr>
        <p:txBody>
          <a:bodyPr wrap="square" rtlCol="0">
            <a:spAutoFit/>
          </a:bodyPr>
          <a:lstStyle/>
          <a:p>
            <a:pPr>
              <a:buClr>
                <a:srgbClr val="FFFFFF"/>
              </a:buClr>
            </a:pPr>
            <a:r>
              <a:rPr lang="en-US" sz="1500" dirty="0" smtClean="0">
                <a:solidFill>
                  <a:srgbClr val="FFFFFF"/>
                </a:solidFill>
                <a:ea typeface="Montserrat"/>
                <a:cs typeface="Montserrat"/>
              </a:rPr>
              <a:t>IMPORTANT ISSUES</a:t>
            </a:r>
            <a:endParaRPr lang="en-US" sz="1500" dirty="0">
              <a:solidFill>
                <a:srgbClr val="FFFFFF"/>
              </a:solidFill>
              <a:ea typeface="Montserrat"/>
              <a:cs typeface="Montserrat"/>
            </a:endParaRPr>
          </a:p>
        </p:txBody>
      </p:sp>
      <p:sp>
        <p:nvSpPr>
          <p:cNvPr id="82" name="Shape 331"/>
          <p:cNvSpPr/>
          <p:nvPr/>
        </p:nvSpPr>
        <p:spPr>
          <a:xfrm>
            <a:off x="483762" y="1044137"/>
            <a:ext cx="2808591"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3" name="Rettangolo 82"/>
          <p:cNvSpPr/>
          <p:nvPr/>
        </p:nvSpPr>
        <p:spPr>
          <a:xfrm>
            <a:off x="785813" y="1966114"/>
            <a:ext cx="2190089" cy="1435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sz="1200" b="1" u="sng" dirty="0">
                <a:solidFill>
                  <a:srgbClr val="000000"/>
                </a:solidFill>
                <a:ea typeface="Calibri"/>
                <a:cs typeface="Calibri"/>
                <a:sym typeface="Calibri"/>
              </a:rPr>
              <a:t>LEGISLATIVE FACTOR</a:t>
            </a:r>
            <a:r>
              <a:rPr lang="en" sz="1200" dirty="0">
                <a:solidFill>
                  <a:srgbClr val="000000"/>
                </a:solidFill>
                <a:ea typeface="Calibri"/>
                <a:cs typeface="Calibri"/>
                <a:sym typeface="Calibri"/>
              </a:rPr>
              <a:t>: </a:t>
            </a:r>
            <a:endParaRPr lang="it-IT" sz="1200" dirty="0" smtClean="0">
              <a:solidFill>
                <a:srgbClr val="000000"/>
              </a:solidFill>
              <a:ea typeface="Calibri"/>
              <a:cs typeface="Calibri"/>
              <a:sym typeface="Calibri"/>
            </a:endParaRPr>
          </a:p>
          <a:p>
            <a:pPr algn="just"/>
            <a:r>
              <a:rPr lang="en" sz="1200" dirty="0" err="1" smtClean="0">
                <a:solidFill>
                  <a:srgbClr val="000000"/>
                </a:solidFill>
                <a:ea typeface="Calibri"/>
                <a:cs typeface="Calibri"/>
                <a:sym typeface="Calibri"/>
              </a:rPr>
              <a:t>legge</a:t>
            </a:r>
            <a:r>
              <a:rPr lang="en" sz="1200" dirty="0" smtClean="0">
                <a:solidFill>
                  <a:srgbClr val="000000"/>
                </a:solidFill>
                <a:ea typeface="Calibri"/>
                <a:cs typeface="Calibri"/>
                <a:sym typeface="Calibri"/>
              </a:rPr>
              <a:t> </a:t>
            </a:r>
            <a:r>
              <a:rPr lang="en" sz="1200" b="1" dirty="0" smtClean="0">
                <a:solidFill>
                  <a:srgbClr val="000000"/>
                </a:solidFill>
                <a:ea typeface="Calibri"/>
                <a:cs typeface="Calibri"/>
                <a:sym typeface="Calibri"/>
              </a:rPr>
              <a:t>150/2000</a:t>
            </a:r>
            <a:r>
              <a:rPr lang="en" sz="1200" b="1" dirty="0" smtClean="0">
                <a:solidFill>
                  <a:srgbClr val="000000"/>
                </a:solidFill>
                <a:ea typeface="Calibri"/>
                <a:cs typeface="Calibri"/>
                <a:sym typeface="Wingdings"/>
              </a:rPr>
              <a:t></a:t>
            </a:r>
            <a:r>
              <a:rPr lang="en" sz="1200" dirty="0" smtClean="0">
                <a:solidFill>
                  <a:srgbClr val="000000"/>
                </a:solidFill>
                <a:ea typeface="Calibri"/>
                <a:cs typeface="Calibri"/>
                <a:sym typeface="Calibri"/>
              </a:rPr>
              <a:t>The </a:t>
            </a:r>
            <a:r>
              <a:rPr lang="en" sz="1200" dirty="0">
                <a:solidFill>
                  <a:srgbClr val="000000"/>
                </a:solidFill>
                <a:ea typeface="Calibri"/>
                <a:cs typeface="Calibri"/>
                <a:sym typeface="Calibri"/>
              </a:rPr>
              <a:t>purpose is to </a:t>
            </a:r>
            <a:r>
              <a:rPr lang="en" sz="1200" b="1" dirty="0">
                <a:solidFill>
                  <a:srgbClr val="000000"/>
                </a:solidFill>
                <a:ea typeface="Calibri"/>
                <a:cs typeface="Calibri"/>
                <a:sym typeface="Calibri"/>
              </a:rPr>
              <a:t>improve </a:t>
            </a:r>
            <a:r>
              <a:rPr lang="en" sz="1200" b="1" dirty="0" smtClean="0">
                <a:solidFill>
                  <a:srgbClr val="000000"/>
                </a:solidFill>
                <a:ea typeface="Calibri"/>
                <a:cs typeface="Calibri"/>
                <a:sym typeface="Calibri"/>
              </a:rPr>
              <a:t>communication</a:t>
            </a:r>
            <a:r>
              <a:rPr lang="it-IT" sz="1200" b="1" dirty="0" smtClean="0">
                <a:solidFill>
                  <a:srgbClr val="000000"/>
                </a:solidFill>
                <a:ea typeface="Calibri"/>
                <a:cs typeface="Calibri"/>
                <a:sym typeface="Calibri"/>
              </a:rPr>
              <a:t> </a:t>
            </a:r>
            <a:r>
              <a:rPr lang="en" sz="1200" dirty="0" smtClean="0">
                <a:solidFill>
                  <a:srgbClr val="000000"/>
                </a:solidFill>
                <a:ea typeface="Calibri"/>
                <a:cs typeface="Calibri"/>
                <a:sym typeface="Calibri"/>
              </a:rPr>
              <a:t>between </a:t>
            </a:r>
            <a:r>
              <a:rPr lang="en" sz="1200" dirty="0">
                <a:solidFill>
                  <a:srgbClr val="000000"/>
                </a:solidFill>
                <a:ea typeface="Calibri"/>
                <a:cs typeface="Calibri"/>
                <a:sym typeface="Calibri"/>
              </a:rPr>
              <a:t>citizens and PA via </a:t>
            </a:r>
            <a:r>
              <a:rPr lang="en" sz="1200" dirty="0" smtClean="0">
                <a:solidFill>
                  <a:srgbClr val="000000"/>
                </a:solidFill>
                <a:ea typeface="Calibri"/>
                <a:cs typeface="Calibri"/>
                <a:sym typeface="Calibri"/>
              </a:rPr>
              <a:t>web</a:t>
            </a:r>
            <a:r>
              <a:rPr lang="it-IT" sz="1200" dirty="0" smtClean="0">
                <a:solidFill>
                  <a:srgbClr val="000000"/>
                </a:solidFill>
                <a:ea typeface="Calibri"/>
                <a:cs typeface="Calibri"/>
                <a:sym typeface="Calibri"/>
              </a:rPr>
              <a:t>.</a:t>
            </a:r>
            <a:endParaRPr lang="en-US" sz="1200" dirty="0"/>
          </a:p>
        </p:txBody>
      </p:sp>
      <p:sp>
        <p:nvSpPr>
          <p:cNvPr id="86" name="Rettangolo 85"/>
          <p:cNvSpPr/>
          <p:nvPr/>
        </p:nvSpPr>
        <p:spPr>
          <a:xfrm>
            <a:off x="597935" y="4400549"/>
            <a:ext cx="2346344" cy="18345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tangolo 86"/>
          <p:cNvSpPr/>
          <p:nvPr/>
        </p:nvSpPr>
        <p:spPr>
          <a:xfrm>
            <a:off x="785813" y="4568456"/>
            <a:ext cx="2190089" cy="166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sz="1200" dirty="0">
                <a:solidFill>
                  <a:srgbClr val="000000"/>
                </a:solidFill>
                <a:ea typeface="Calibri"/>
                <a:cs typeface="Calibri"/>
                <a:sym typeface="Calibri"/>
              </a:rPr>
              <a:t>The European Commission released every year the </a:t>
            </a:r>
            <a:r>
              <a:rPr lang="en" sz="1200" b="1" dirty="0">
                <a:solidFill>
                  <a:srgbClr val="000000"/>
                </a:solidFill>
                <a:ea typeface="Calibri"/>
                <a:cs typeface="Calibri"/>
                <a:sym typeface="Calibri"/>
              </a:rPr>
              <a:t>DESI</a:t>
            </a:r>
            <a:r>
              <a:rPr lang="en" sz="1200" dirty="0">
                <a:solidFill>
                  <a:srgbClr val="000000"/>
                </a:solidFill>
                <a:ea typeface="Calibri"/>
                <a:cs typeface="Calibri"/>
                <a:sym typeface="Calibri"/>
              </a:rPr>
              <a:t> (</a:t>
            </a:r>
            <a:r>
              <a:rPr lang="en" sz="1200" b="1" dirty="0">
                <a:solidFill>
                  <a:srgbClr val="000000"/>
                </a:solidFill>
                <a:ea typeface="Calibri"/>
                <a:cs typeface="Calibri"/>
                <a:sym typeface="Calibri"/>
              </a:rPr>
              <a:t>Digital Economy and Society Index</a:t>
            </a:r>
            <a:r>
              <a:rPr lang="en" sz="1200" dirty="0">
                <a:solidFill>
                  <a:srgbClr val="000000"/>
                </a:solidFill>
                <a:ea typeface="Calibri"/>
                <a:cs typeface="Calibri"/>
                <a:sym typeface="Calibri"/>
              </a:rPr>
              <a:t>) </a:t>
            </a:r>
            <a:r>
              <a:rPr lang="en" sz="1200" dirty="0" smtClean="0">
                <a:solidFill>
                  <a:srgbClr val="000000"/>
                </a:solidFill>
                <a:ea typeface="Calibri"/>
                <a:cs typeface="Calibri"/>
                <a:sym typeface="Calibri"/>
              </a:rPr>
              <a:t>:</a:t>
            </a:r>
            <a:r>
              <a:rPr lang="it-IT" sz="1200" dirty="0" smtClean="0">
                <a:solidFill>
                  <a:srgbClr val="000000"/>
                </a:solidFill>
                <a:ea typeface="Calibri"/>
                <a:cs typeface="Calibri"/>
                <a:sym typeface="Calibri"/>
              </a:rPr>
              <a:t> </a:t>
            </a:r>
            <a:r>
              <a:rPr lang="en" sz="1200" dirty="0" smtClean="0">
                <a:solidFill>
                  <a:srgbClr val="000000"/>
                </a:solidFill>
                <a:ea typeface="Calibri"/>
                <a:cs typeface="Calibri"/>
                <a:sym typeface="Calibri"/>
              </a:rPr>
              <a:t>Italy </a:t>
            </a:r>
            <a:r>
              <a:rPr lang="en" sz="1200" dirty="0">
                <a:solidFill>
                  <a:srgbClr val="000000"/>
                </a:solidFill>
                <a:ea typeface="Calibri"/>
                <a:cs typeface="Calibri"/>
                <a:sym typeface="Calibri"/>
              </a:rPr>
              <a:t>is </a:t>
            </a:r>
            <a:r>
              <a:rPr lang="en" sz="1200" b="1" dirty="0">
                <a:solidFill>
                  <a:srgbClr val="000000"/>
                </a:solidFill>
                <a:ea typeface="Calibri"/>
                <a:cs typeface="Calibri"/>
                <a:sym typeface="Calibri"/>
              </a:rPr>
              <a:t>25th</a:t>
            </a:r>
            <a:r>
              <a:rPr lang="en" sz="1200" dirty="0">
                <a:solidFill>
                  <a:srgbClr val="000000"/>
                </a:solidFill>
                <a:ea typeface="Calibri"/>
                <a:cs typeface="Calibri"/>
                <a:sym typeface="Calibri"/>
              </a:rPr>
              <a:t> out of 28 in Europe overall, </a:t>
            </a:r>
            <a:r>
              <a:rPr lang="en" sz="1200" b="1" dirty="0">
                <a:solidFill>
                  <a:srgbClr val="000000"/>
                </a:solidFill>
                <a:ea typeface="Calibri"/>
                <a:cs typeface="Calibri"/>
                <a:sym typeface="Calibri"/>
              </a:rPr>
              <a:t>19th</a:t>
            </a:r>
            <a:r>
              <a:rPr lang="en" sz="1200" dirty="0">
                <a:solidFill>
                  <a:srgbClr val="000000"/>
                </a:solidFill>
                <a:ea typeface="Calibri"/>
                <a:cs typeface="Calibri"/>
                <a:sym typeface="Calibri"/>
              </a:rPr>
              <a:t> for Digital Public </a:t>
            </a:r>
            <a:r>
              <a:rPr lang="en" sz="1200" dirty="0" smtClean="0">
                <a:solidFill>
                  <a:srgbClr val="000000"/>
                </a:solidFill>
                <a:ea typeface="Calibri"/>
                <a:cs typeface="Calibri"/>
                <a:sym typeface="Calibri"/>
              </a:rPr>
              <a:t>Services.</a:t>
            </a:r>
            <a:endParaRPr lang="en" sz="1200" dirty="0">
              <a:solidFill>
                <a:srgbClr val="000000"/>
              </a:solidFill>
              <a:ea typeface="Calibri"/>
              <a:cs typeface="Calibri"/>
              <a:sym typeface="Calibri"/>
            </a:endParaRPr>
          </a:p>
        </p:txBody>
      </p:sp>
      <p:sp>
        <p:nvSpPr>
          <p:cNvPr id="89" name="Rettangolo 88"/>
          <p:cNvSpPr/>
          <p:nvPr/>
        </p:nvSpPr>
        <p:spPr>
          <a:xfrm>
            <a:off x="9149713" y="1782557"/>
            <a:ext cx="2444431" cy="1618745"/>
          </a:xfrm>
          <a:prstGeom prst="rect">
            <a:avLst/>
          </a:prstGeom>
          <a:solidFill>
            <a:srgbClr val="42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ttangolo 89"/>
          <p:cNvSpPr/>
          <p:nvPr/>
        </p:nvSpPr>
        <p:spPr>
          <a:xfrm>
            <a:off x="9329714" y="1966114"/>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asellaDiTesto 90"/>
          <p:cNvSpPr txBox="1"/>
          <p:nvPr/>
        </p:nvSpPr>
        <p:spPr>
          <a:xfrm>
            <a:off x="9318032" y="1966114"/>
            <a:ext cx="2276112" cy="1600438"/>
          </a:xfrm>
          <a:prstGeom prst="rect">
            <a:avLst/>
          </a:prstGeom>
          <a:solidFill>
            <a:schemeClr val="bg1"/>
          </a:solidFill>
        </p:spPr>
        <p:txBody>
          <a:bodyPr wrap="square" rtlCol="0">
            <a:spAutoFit/>
          </a:bodyPr>
          <a:lstStyle/>
          <a:p>
            <a:pPr marL="203191" algn="just">
              <a:buSzPts val="1200"/>
            </a:pPr>
            <a:r>
              <a:rPr lang="en" sz="1200" b="1" i="1" dirty="0">
                <a:latin typeface="Calibri"/>
                <a:ea typeface="Calibri"/>
                <a:cs typeface="Calibri"/>
                <a:sym typeface="Calibri"/>
              </a:rPr>
              <a:t>e-Government users</a:t>
            </a:r>
            <a:r>
              <a:rPr lang="en" sz="1200" dirty="0">
                <a:latin typeface="Calibri"/>
                <a:ea typeface="Calibri"/>
                <a:cs typeface="Calibri"/>
                <a:sym typeface="Calibri"/>
              </a:rPr>
              <a:t>: </a:t>
            </a:r>
            <a:r>
              <a:rPr lang="it-IT" sz="1200" dirty="0" err="1" smtClean="0">
                <a:latin typeface="Calibri"/>
                <a:ea typeface="Calibri"/>
                <a:cs typeface="Calibri"/>
                <a:sym typeface="Calibri"/>
              </a:rPr>
              <a:t>since</a:t>
            </a:r>
            <a:r>
              <a:rPr lang="en" sz="1200" dirty="0" smtClean="0">
                <a:latin typeface="Calibri"/>
                <a:ea typeface="Calibri"/>
                <a:cs typeface="Calibri"/>
                <a:sym typeface="Calibri"/>
              </a:rPr>
              <a:t> </a:t>
            </a:r>
            <a:r>
              <a:rPr lang="en" sz="1200" dirty="0">
                <a:latin typeface="Calibri"/>
                <a:ea typeface="Calibri"/>
                <a:cs typeface="Calibri"/>
                <a:sym typeface="Calibri"/>
              </a:rPr>
              <a:t>Italy is </a:t>
            </a:r>
            <a:r>
              <a:rPr lang="en" sz="1200" b="1" dirty="0">
                <a:latin typeface="Calibri"/>
                <a:ea typeface="Calibri"/>
                <a:cs typeface="Calibri"/>
                <a:sym typeface="Calibri"/>
              </a:rPr>
              <a:t>at the bottom </a:t>
            </a:r>
            <a:r>
              <a:rPr lang="en" sz="1200" dirty="0">
                <a:latin typeface="Calibri"/>
                <a:ea typeface="Calibri"/>
                <a:cs typeface="Calibri"/>
                <a:sym typeface="Calibri"/>
              </a:rPr>
              <a:t>in the </a:t>
            </a:r>
            <a:r>
              <a:rPr lang="en" sz="1200" dirty="0" smtClean="0">
                <a:latin typeface="Calibri"/>
                <a:ea typeface="Calibri"/>
                <a:cs typeface="Calibri"/>
                <a:sym typeface="Calibri"/>
              </a:rPr>
              <a:t>European </a:t>
            </a:r>
            <a:r>
              <a:rPr lang="en" sz="1200" dirty="0">
                <a:latin typeface="Calibri"/>
                <a:ea typeface="Calibri"/>
                <a:cs typeface="Calibri"/>
                <a:sym typeface="Calibri"/>
              </a:rPr>
              <a:t>ranking, digital public services do not add value to the citizens, and struggle to engage them into participating.</a:t>
            </a:r>
          </a:p>
          <a:p>
            <a:endParaRPr lang="en-US" sz="1400" dirty="0"/>
          </a:p>
        </p:txBody>
      </p:sp>
      <p:sp>
        <p:nvSpPr>
          <p:cNvPr id="92" name="Rettangolo 91"/>
          <p:cNvSpPr/>
          <p:nvPr/>
        </p:nvSpPr>
        <p:spPr>
          <a:xfrm>
            <a:off x="9149714" y="4400549"/>
            <a:ext cx="2444431" cy="1834568"/>
          </a:xfrm>
          <a:prstGeom prst="rect">
            <a:avLst/>
          </a:prstGeom>
          <a:solidFill>
            <a:srgbClr val="42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tangolo 92"/>
          <p:cNvSpPr/>
          <p:nvPr/>
        </p:nvSpPr>
        <p:spPr>
          <a:xfrm>
            <a:off x="9318032" y="4568456"/>
            <a:ext cx="2276113" cy="17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3191" algn="just">
              <a:buSzPts val="1200"/>
            </a:pPr>
            <a:endParaRPr lang="it-IT" sz="1200" b="1" i="1" dirty="0" smtClean="0">
              <a:solidFill>
                <a:schemeClr val="tx1"/>
              </a:solidFill>
              <a:ea typeface="Calibri"/>
              <a:cs typeface="Calibri"/>
              <a:sym typeface="Calibri"/>
            </a:endParaRPr>
          </a:p>
          <a:p>
            <a:pPr marL="203191" algn="just">
              <a:buSzPts val="1200"/>
            </a:pPr>
            <a:r>
              <a:rPr lang="en" sz="1200" b="1" i="1" dirty="0" smtClean="0">
                <a:solidFill>
                  <a:schemeClr val="tx1"/>
                </a:solidFill>
                <a:ea typeface="Calibri"/>
                <a:cs typeface="Calibri"/>
                <a:sym typeface="Calibri"/>
              </a:rPr>
              <a:t>Human </a:t>
            </a:r>
            <a:r>
              <a:rPr lang="en" sz="1200" b="1" i="1" dirty="0">
                <a:solidFill>
                  <a:schemeClr val="tx1"/>
                </a:solidFill>
                <a:ea typeface="Calibri"/>
                <a:cs typeface="Calibri"/>
                <a:sym typeface="Calibri"/>
              </a:rPr>
              <a:t>capital</a:t>
            </a:r>
            <a:r>
              <a:rPr lang="it-IT" sz="1200" b="1" i="1" dirty="0">
                <a:solidFill>
                  <a:schemeClr val="tx1"/>
                </a:solidFill>
                <a:ea typeface="Calibri"/>
                <a:cs typeface="Calibri"/>
                <a:sym typeface="Calibri"/>
              </a:rPr>
              <a:t>:</a:t>
            </a:r>
            <a:r>
              <a:rPr lang="en" sz="1200" dirty="0">
                <a:solidFill>
                  <a:schemeClr val="tx1"/>
                </a:solidFill>
                <a:ea typeface="Calibri"/>
                <a:cs typeface="Calibri"/>
                <a:sym typeface="Calibri"/>
              </a:rPr>
              <a:t>  </a:t>
            </a:r>
            <a:endParaRPr lang="it-IT" sz="1200" dirty="0">
              <a:solidFill>
                <a:schemeClr val="tx1"/>
              </a:solidFill>
              <a:ea typeface="Calibri"/>
              <a:cs typeface="Calibri"/>
              <a:sym typeface="Calibri"/>
            </a:endParaRPr>
          </a:p>
          <a:p>
            <a:pPr algn="just">
              <a:buClr>
                <a:schemeClr val="dk1"/>
              </a:buClr>
              <a:buSzPts val="1100"/>
            </a:pPr>
            <a:r>
              <a:rPr lang="en" sz="1200" dirty="0" smtClean="0">
                <a:solidFill>
                  <a:schemeClr val="tx1"/>
                </a:solidFill>
                <a:ea typeface="Calibri"/>
                <a:cs typeface="Calibri"/>
                <a:sym typeface="Calibri"/>
              </a:rPr>
              <a:t>→</a:t>
            </a:r>
            <a:r>
              <a:rPr lang="it-IT" sz="1200" dirty="0" smtClean="0">
                <a:solidFill>
                  <a:schemeClr val="tx1"/>
                </a:solidFill>
                <a:ea typeface="Calibri"/>
                <a:cs typeface="Calibri"/>
                <a:sym typeface="Wingdings"/>
              </a:rPr>
              <a:t> </a:t>
            </a:r>
            <a:r>
              <a:rPr lang="it-IT" sz="1200" dirty="0" err="1">
                <a:solidFill>
                  <a:schemeClr val="tx1"/>
                </a:solidFill>
                <a:ea typeface="Calibri"/>
                <a:cs typeface="Calibri"/>
                <a:sym typeface="Wingdings"/>
              </a:rPr>
              <a:t>Italian</a:t>
            </a:r>
            <a:r>
              <a:rPr lang="it-IT" sz="1200" dirty="0">
                <a:solidFill>
                  <a:schemeClr val="tx1"/>
                </a:solidFill>
                <a:ea typeface="Calibri"/>
                <a:cs typeface="Calibri"/>
                <a:sym typeface="Wingdings"/>
              </a:rPr>
              <a:t> </a:t>
            </a:r>
            <a:r>
              <a:rPr lang="it-IT" sz="1200" dirty="0" err="1">
                <a:solidFill>
                  <a:schemeClr val="tx1"/>
                </a:solidFill>
                <a:ea typeface="Calibri"/>
                <a:cs typeface="Calibri"/>
                <a:sym typeface="Wingdings"/>
              </a:rPr>
              <a:t>citizens</a:t>
            </a:r>
            <a:r>
              <a:rPr lang="it-IT" sz="1200" dirty="0">
                <a:solidFill>
                  <a:schemeClr val="tx1"/>
                </a:solidFill>
                <a:ea typeface="Calibri"/>
                <a:cs typeface="Calibri"/>
                <a:sym typeface="Wingdings"/>
              </a:rPr>
              <a:t> are </a:t>
            </a:r>
            <a:r>
              <a:rPr lang="it-IT" sz="1200" b="1" dirty="0" err="1">
                <a:solidFill>
                  <a:schemeClr val="tx1"/>
                </a:solidFill>
                <a:ea typeface="Calibri"/>
                <a:cs typeface="Calibri"/>
                <a:sym typeface="Wingdings"/>
              </a:rPr>
              <a:t>low-skilled</a:t>
            </a:r>
            <a:r>
              <a:rPr lang="it-IT" sz="1200" dirty="0">
                <a:solidFill>
                  <a:schemeClr val="tx1"/>
                </a:solidFill>
                <a:ea typeface="Calibri"/>
                <a:cs typeface="Calibri"/>
                <a:sym typeface="Wingdings"/>
              </a:rPr>
              <a:t> with </a:t>
            </a:r>
            <a:r>
              <a:rPr lang="it-IT" sz="1200" dirty="0" err="1">
                <a:solidFill>
                  <a:schemeClr val="tx1"/>
                </a:solidFill>
                <a:ea typeface="Calibri"/>
                <a:cs typeface="Calibri"/>
                <a:sym typeface="Wingdings"/>
              </a:rPr>
              <a:t>technolgy</a:t>
            </a:r>
            <a:r>
              <a:rPr lang="it-IT" sz="1200" dirty="0" smtClean="0">
                <a:solidFill>
                  <a:schemeClr val="tx1"/>
                </a:solidFill>
                <a:ea typeface="Calibri"/>
                <a:cs typeface="Calibri"/>
                <a:sym typeface="Wingdings"/>
              </a:rPr>
              <a:t>;</a:t>
            </a:r>
            <a:endParaRPr lang="it-IT" sz="1200" b="1" dirty="0" smtClean="0">
              <a:solidFill>
                <a:schemeClr val="tx1"/>
              </a:solidFill>
              <a:ea typeface="Calibri"/>
              <a:cs typeface="Calibri"/>
              <a:sym typeface="Calibri"/>
            </a:endParaRPr>
          </a:p>
          <a:p>
            <a:pPr algn="just">
              <a:buClr>
                <a:schemeClr val="dk1"/>
              </a:buClr>
              <a:buSzPts val="1100"/>
            </a:pPr>
            <a:r>
              <a:rPr lang="en" sz="1200" dirty="0">
                <a:solidFill>
                  <a:schemeClr val="tx1"/>
                </a:solidFill>
                <a:ea typeface="Calibri"/>
                <a:cs typeface="Calibri"/>
                <a:sym typeface="Calibri"/>
              </a:rPr>
              <a:t>→ Public digital services must be</a:t>
            </a:r>
            <a:r>
              <a:rPr lang="en" sz="1200" b="1" dirty="0">
                <a:solidFill>
                  <a:schemeClr val="tx1"/>
                </a:solidFill>
                <a:ea typeface="Calibri"/>
                <a:cs typeface="Calibri"/>
                <a:sym typeface="Calibri"/>
              </a:rPr>
              <a:t> user-friendly.</a:t>
            </a:r>
            <a:endParaRPr lang="it-IT" sz="1200" b="1" dirty="0">
              <a:solidFill>
                <a:schemeClr val="tx1"/>
              </a:solidFill>
              <a:ea typeface="Calibri"/>
              <a:cs typeface="Calibri"/>
              <a:sym typeface="Calibri"/>
            </a:endParaRPr>
          </a:p>
          <a:p>
            <a:pPr algn="just">
              <a:buClr>
                <a:schemeClr val="dk1"/>
              </a:buClr>
              <a:buSzPts val="1100"/>
            </a:pPr>
            <a:r>
              <a:rPr lang="en" sz="1200" dirty="0" smtClean="0">
                <a:solidFill>
                  <a:schemeClr val="tx1"/>
                </a:solidFill>
                <a:ea typeface="Calibri"/>
                <a:cs typeface="Calibri"/>
                <a:sym typeface="Calibri"/>
              </a:rPr>
              <a:t>→ </a:t>
            </a:r>
            <a:r>
              <a:rPr lang="en" sz="1200" dirty="0">
                <a:solidFill>
                  <a:schemeClr val="tx1"/>
                </a:solidFill>
                <a:ea typeface="Calibri"/>
                <a:cs typeface="Calibri"/>
                <a:sym typeface="Calibri"/>
              </a:rPr>
              <a:t>Public </a:t>
            </a:r>
            <a:r>
              <a:rPr lang="en" sz="1200" dirty="0" smtClean="0">
                <a:solidFill>
                  <a:schemeClr val="tx1"/>
                </a:solidFill>
                <a:ea typeface="Calibri"/>
                <a:cs typeface="Calibri"/>
                <a:sym typeface="Calibri"/>
              </a:rPr>
              <a:t>Administration </a:t>
            </a:r>
            <a:r>
              <a:rPr lang="it-IT" sz="1200" dirty="0" err="1" smtClean="0">
                <a:solidFill>
                  <a:schemeClr val="tx1"/>
                </a:solidFill>
                <a:ea typeface="Calibri"/>
                <a:cs typeface="Calibri"/>
                <a:sym typeface="Calibri"/>
              </a:rPr>
              <a:t>relies</a:t>
            </a:r>
            <a:r>
              <a:rPr lang="it-IT" sz="1200" dirty="0" smtClean="0">
                <a:solidFill>
                  <a:schemeClr val="tx1"/>
                </a:solidFill>
                <a:ea typeface="Calibri"/>
                <a:cs typeface="Calibri"/>
                <a:sym typeface="Calibri"/>
              </a:rPr>
              <a:t> on </a:t>
            </a:r>
            <a:r>
              <a:rPr lang="en" sz="1200" b="1" dirty="0" smtClean="0">
                <a:solidFill>
                  <a:schemeClr val="tx1"/>
                </a:solidFill>
                <a:ea typeface="Calibri"/>
                <a:cs typeface="Calibri"/>
                <a:sym typeface="Calibri"/>
              </a:rPr>
              <a:t>external </a:t>
            </a:r>
            <a:r>
              <a:rPr lang="it-IT" sz="1200" b="1" dirty="0" err="1" smtClean="0">
                <a:solidFill>
                  <a:schemeClr val="tx1"/>
                </a:solidFill>
                <a:ea typeface="Calibri"/>
                <a:cs typeface="Calibri"/>
                <a:sym typeface="Calibri"/>
              </a:rPr>
              <a:t>resources</a:t>
            </a:r>
            <a:r>
              <a:rPr lang="en" sz="1200" b="1" dirty="0" smtClean="0">
                <a:solidFill>
                  <a:schemeClr val="tx1"/>
                </a:solidFill>
                <a:ea typeface="Calibri"/>
                <a:cs typeface="Calibri"/>
                <a:sym typeface="Calibri"/>
              </a:rPr>
              <a:t> </a:t>
            </a:r>
            <a:r>
              <a:rPr lang="en" sz="1200" dirty="0">
                <a:solidFill>
                  <a:schemeClr val="tx1"/>
                </a:solidFill>
                <a:ea typeface="Calibri"/>
                <a:cs typeface="Calibri"/>
                <a:sym typeface="Calibri"/>
              </a:rPr>
              <a:t>(ex. ‘IO’, starting in summer 2019 and developed open-source).</a:t>
            </a:r>
            <a:endParaRPr lang="en-GB" sz="1200" dirty="0">
              <a:solidFill>
                <a:schemeClr val="tx1"/>
              </a:solidFill>
            </a:endParaRPr>
          </a:p>
        </p:txBody>
      </p:sp>
      <p:sp>
        <p:nvSpPr>
          <p:cNvPr id="95" name="Rettangolo 94"/>
          <p:cNvSpPr/>
          <p:nvPr/>
        </p:nvSpPr>
        <p:spPr>
          <a:xfrm>
            <a:off x="604283" y="834111"/>
            <a:ext cx="2059200" cy="741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it-IT" sz="1500" dirty="0" smtClean="0"/>
              <a:t>WHY IS THERE A MARKET NEED?</a:t>
            </a:r>
            <a:endParaRPr lang="it-IT" sz="1500" dirty="0"/>
          </a:p>
        </p:txBody>
      </p:sp>
      <p:sp>
        <p:nvSpPr>
          <p:cNvPr id="101" name="Rettangolo 100"/>
          <p:cNvSpPr/>
          <p:nvPr/>
        </p:nvSpPr>
        <p:spPr>
          <a:xfrm>
            <a:off x="700968" y="152147"/>
            <a:ext cx="3542958" cy="461665"/>
          </a:xfrm>
          <a:prstGeom prst="rect">
            <a:avLst/>
          </a:prstGeom>
        </p:spPr>
        <p:txBody>
          <a:bodyPr wrap="none">
            <a:spAutoFit/>
          </a:bodyPr>
          <a:lstStyle/>
          <a:p>
            <a:r>
              <a:rPr lang="en" sz="2400" b="1" dirty="0">
                <a:latin typeface="+mn-lt"/>
                <a:ea typeface="Calibri"/>
                <a:cs typeface="Calibri"/>
                <a:sym typeface="Calibri"/>
              </a:rPr>
              <a:t>Opportunity</a:t>
            </a:r>
            <a:r>
              <a:rPr lang="en" sz="2400" b="1" dirty="0">
                <a:latin typeface="Calibri"/>
                <a:ea typeface="Calibri"/>
                <a:cs typeface="Calibri"/>
                <a:sym typeface="Calibri"/>
              </a:rPr>
              <a:t> identification</a:t>
            </a:r>
            <a:endParaRPr lang="en-GB" sz="2400" b="1" dirty="0"/>
          </a:p>
        </p:txBody>
      </p:sp>
      <p:grpSp>
        <p:nvGrpSpPr>
          <p:cNvPr id="115" name="Group 30"/>
          <p:cNvGrpSpPr/>
          <p:nvPr/>
        </p:nvGrpSpPr>
        <p:grpSpPr>
          <a:xfrm>
            <a:off x="2616920" y="5877621"/>
            <a:ext cx="612000" cy="612000"/>
            <a:chOff x="4091659" y="5907019"/>
            <a:chExt cx="612000" cy="612000"/>
          </a:xfrm>
          <a:solidFill>
            <a:schemeClr val="bg1"/>
          </a:solidFill>
        </p:grpSpPr>
        <p:sp>
          <p:nvSpPr>
            <p:cNvPr id="116" name="Oval 142"/>
            <p:cNvSpPr/>
            <p:nvPr/>
          </p:nvSpPr>
          <p:spPr bwMode="ltGray">
            <a:xfrm>
              <a:off x="4091659" y="5907019"/>
              <a:ext cx="612000" cy="6120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17" name="Freeform 4840"/>
            <p:cNvSpPr>
              <a:spLocks noEditPoints="1"/>
            </p:cNvSpPr>
            <p:nvPr/>
          </p:nvSpPr>
          <p:spPr bwMode="auto">
            <a:xfrm>
              <a:off x="4242899" y="5995064"/>
              <a:ext cx="357646" cy="452026"/>
            </a:xfrm>
            <a:custGeom>
              <a:avLst/>
              <a:gdLst>
                <a:gd name="T0" fmla="*/ 120 w 288"/>
                <a:gd name="T1" fmla="*/ 84 h 364"/>
                <a:gd name="T2" fmla="*/ 96 w 288"/>
                <a:gd name="T3" fmla="*/ 74 h 364"/>
                <a:gd name="T4" fmla="*/ 106 w 288"/>
                <a:gd name="T5" fmla="*/ 52 h 364"/>
                <a:gd name="T6" fmla="*/ 130 w 288"/>
                <a:gd name="T7" fmla="*/ 62 h 364"/>
                <a:gd name="T8" fmla="*/ 74 w 288"/>
                <a:gd name="T9" fmla="*/ 52 h 364"/>
                <a:gd name="T10" fmla="*/ 50 w 288"/>
                <a:gd name="T11" fmla="*/ 58 h 364"/>
                <a:gd name="T12" fmla="*/ 54 w 288"/>
                <a:gd name="T13" fmla="*/ 82 h 364"/>
                <a:gd name="T14" fmla="*/ 80 w 288"/>
                <a:gd name="T15" fmla="*/ 78 h 364"/>
                <a:gd name="T16" fmla="*/ 148 w 288"/>
                <a:gd name="T17" fmla="*/ 54 h 364"/>
                <a:gd name="T18" fmla="*/ 148 w 288"/>
                <a:gd name="T19" fmla="*/ 80 h 364"/>
                <a:gd name="T20" fmla="*/ 174 w 288"/>
                <a:gd name="T21" fmla="*/ 80 h 364"/>
                <a:gd name="T22" fmla="*/ 174 w 288"/>
                <a:gd name="T23" fmla="*/ 54 h 364"/>
                <a:gd name="T24" fmla="*/ 128 w 288"/>
                <a:gd name="T25" fmla="*/ 106 h 364"/>
                <a:gd name="T26" fmla="*/ 102 w 288"/>
                <a:gd name="T27" fmla="*/ 100 h 364"/>
                <a:gd name="T28" fmla="*/ 98 w 288"/>
                <a:gd name="T29" fmla="*/ 126 h 364"/>
                <a:gd name="T30" fmla="*/ 122 w 288"/>
                <a:gd name="T31" fmla="*/ 130 h 364"/>
                <a:gd name="T32" fmla="*/ 82 w 288"/>
                <a:gd name="T33" fmla="*/ 110 h 364"/>
                <a:gd name="T34" fmla="*/ 58 w 288"/>
                <a:gd name="T35" fmla="*/ 100 h 364"/>
                <a:gd name="T36" fmla="*/ 48 w 288"/>
                <a:gd name="T37" fmla="*/ 122 h 364"/>
                <a:gd name="T38" fmla="*/ 72 w 288"/>
                <a:gd name="T39" fmla="*/ 132 h 364"/>
                <a:gd name="T40" fmla="*/ 120 w 288"/>
                <a:gd name="T41" fmla="*/ 148 h 364"/>
                <a:gd name="T42" fmla="*/ 96 w 288"/>
                <a:gd name="T43" fmla="*/ 158 h 364"/>
                <a:gd name="T44" fmla="*/ 106 w 288"/>
                <a:gd name="T45" fmla="*/ 180 h 364"/>
                <a:gd name="T46" fmla="*/ 130 w 288"/>
                <a:gd name="T47" fmla="*/ 170 h 364"/>
                <a:gd name="T48" fmla="*/ 120 w 288"/>
                <a:gd name="T49" fmla="*/ 148 h 364"/>
                <a:gd name="T50" fmla="*/ 52 w 288"/>
                <a:gd name="T51" fmla="*/ 150 h 364"/>
                <a:gd name="T52" fmla="*/ 52 w 288"/>
                <a:gd name="T53" fmla="*/ 176 h 364"/>
                <a:gd name="T54" fmla="*/ 78 w 288"/>
                <a:gd name="T55" fmla="*/ 176 h 364"/>
                <a:gd name="T56" fmla="*/ 78 w 288"/>
                <a:gd name="T57" fmla="*/ 150 h 364"/>
                <a:gd name="T58" fmla="*/ 216 w 288"/>
                <a:gd name="T59" fmla="*/ 348 h 364"/>
                <a:gd name="T60" fmla="*/ 40 w 288"/>
                <a:gd name="T61" fmla="*/ 364 h 364"/>
                <a:gd name="T62" fmla="*/ 8 w 288"/>
                <a:gd name="T63" fmla="*/ 346 h 364"/>
                <a:gd name="T64" fmla="*/ 2 w 288"/>
                <a:gd name="T65" fmla="*/ 32 h 364"/>
                <a:gd name="T66" fmla="*/ 32 w 288"/>
                <a:gd name="T67" fmla="*/ 0 h 364"/>
                <a:gd name="T68" fmla="*/ 208 w 288"/>
                <a:gd name="T69" fmla="*/ 6 h 364"/>
                <a:gd name="T70" fmla="*/ 224 w 288"/>
                <a:gd name="T71" fmla="*/ 158 h 364"/>
                <a:gd name="T72" fmla="*/ 206 w 288"/>
                <a:gd name="T73" fmla="*/ 148 h 364"/>
                <a:gd name="T74" fmla="*/ 194 w 288"/>
                <a:gd name="T75" fmla="*/ 36 h 364"/>
                <a:gd name="T76" fmla="*/ 36 w 288"/>
                <a:gd name="T77" fmla="*/ 30 h 364"/>
                <a:gd name="T78" fmla="*/ 32 w 288"/>
                <a:gd name="T79" fmla="*/ 274 h 364"/>
                <a:gd name="T80" fmla="*/ 156 w 288"/>
                <a:gd name="T81" fmla="*/ 324 h 364"/>
                <a:gd name="T82" fmla="*/ 216 w 288"/>
                <a:gd name="T83" fmla="*/ 348 h 364"/>
                <a:gd name="T84" fmla="*/ 120 w 288"/>
                <a:gd name="T85" fmla="*/ 304 h 364"/>
                <a:gd name="T86" fmla="*/ 92 w 288"/>
                <a:gd name="T87" fmla="*/ 324 h 364"/>
                <a:gd name="T88" fmla="*/ 112 w 288"/>
                <a:gd name="T89" fmla="*/ 342 h 364"/>
                <a:gd name="T90" fmla="*/ 288 w 288"/>
                <a:gd name="T91" fmla="*/ 256 h 364"/>
                <a:gd name="T92" fmla="*/ 282 w 288"/>
                <a:gd name="T93" fmla="*/ 188 h 364"/>
                <a:gd name="T94" fmla="*/ 254 w 288"/>
                <a:gd name="T95" fmla="*/ 190 h 364"/>
                <a:gd name="T96" fmla="*/ 242 w 288"/>
                <a:gd name="T97" fmla="*/ 174 h 364"/>
                <a:gd name="T98" fmla="*/ 216 w 288"/>
                <a:gd name="T99" fmla="*/ 186 h 364"/>
                <a:gd name="T100" fmla="*/ 198 w 288"/>
                <a:gd name="T101" fmla="*/ 164 h 364"/>
                <a:gd name="T102" fmla="*/ 180 w 288"/>
                <a:gd name="T103" fmla="*/ 118 h 364"/>
                <a:gd name="T104" fmla="*/ 162 w 288"/>
                <a:gd name="T105" fmla="*/ 100 h 364"/>
                <a:gd name="T106" fmla="*/ 118 w 288"/>
                <a:gd name="T107" fmla="*/ 212 h 364"/>
                <a:gd name="T108" fmla="*/ 92 w 288"/>
                <a:gd name="T109" fmla="*/ 212 h 364"/>
                <a:gd name="T110" fmla="*/ 166 w 288"/>
                <a:gd name="T111" fmla="*/ 312 h 364"/>
                <a:gd name="T112" fmla="*/ 216 w 288"/>
                <a:gd name="T113" fmla="*/ 332 h 364"/>
                <a:gd name="T114" fmla="*/ 276 w 288"/>
                <a:gd name="T115" fmla="*/ 300 h 364"/>
                <a:gd name="T116" fmla="*/ 288 w 288"/>
                <a:gd name="T117" fmla="*/ 25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64">
                  <a:moveTo>
                    <a:pt x="130" y="74"/>
                  </a:moveTo>
                  <a:lnTo>
                    <a:pt x="130" y="74"/>
                  </a:lnTo>
                  <a:lnTo>
                    <a:pt x="128" y="78"/>
                  </a:lnTo>
                  <a:lnTo>
                    <a:pt x="126" y="80"/>
                  </a:lnTo>
                  <a:lnTo>
                    <a:pt x="122" y="82"/>
                  </a:lnTo>
                  <a:lnTo>
                    <a:pt x="120" y="84"/>
                  </a:lnTo>
                  <a:lnTo>
                    <a:pt x="106" y="84"/>
                  </a:lnTo>
                  <a:lnTo>
                    <a:pt x="106" y="84"/>
                  </a:lnTo>
                  <a:lnTo>
                    <a:pt x="102" y="82"/>
                  </a:lnTo>
                  <a:lnTo>
                    <a:pt x="100" y="80"/>
                  </a:lnTo>
                  <a:lnTo>
                    <a:pt x="98" y="78"/>
                  </a:lnTo>
                  <a:lnTo>
                    <a:pt x="96" y="74"/>
                  </a:lnTo>
                  <a:lnTo>
                    <a:pt x="96" y="62"/>
                  </a:lnTo>
                  <a:lnTo>
                    <a:pt x="96" y="62"/>
                  </a:lnTo>
                  <a:lnTo>
                    <a:pt x="98" y="58"/>
                  </a:lnTo>
                  <a:lnTo>
                    <a:pt x="100" y="54"/>
                  </a:lnTo>
                  <a:lnTo>
                    <a:pt x="102" y="52"/>
                  </a:lnTo>
                  <a:lnTo>
                    <a:pt x="106" y="52"/>
                  </a:lnTo>
                  <a:lnTo>
                    <a:pt x="120" y="52"/>
                  </a:lnTo>
                  <a:lnTo>
                    <a:pt x="120" y="52"/>
                  </a:lnTo>
                  <a:lnTo>
                    <a:pt x="122" y="52"/>
                  </a:lnTo>
                  <a:lnTo>
                    <a:pt x="126" y="54"/>
                  </a:lnTo>
                  <a:lnTo>
                    <a:pt x="128" y="58"/>
                  </a:lnTo>
                  <a:lnTo>
                    <a:pt x="130" y="62"/>
                  </a:lnTo>
                  <a:lnTo>
                    <a:pt x="130" y="74"/>
                  </a:lnTo>
                  <a:close/>
                  <a:moveTo>
                    <a:pt x="82" y="62"/>
                  </a:moveTo>
                  <a:lnTo>
                    <a:pt x="82" y="62"/>
                  </a:lnTo>
                  <a:lnTo>
                    <a:pt x="80" y="58"/>
                  </a:lnTo>
                  <a:lnTo>
                    <a:pt x="78" y="54"/>
                  </a:lnTo>
                  <a:lnTo>
                    <a:pt x="74" y="52"/>
                  </a:lnTo>
                  <a:lnTo>
                    <a:pt x="72" y="52"/>
                  </a:lnTo>
                  <a:lnTo>
                    <a:pt x="58" y="52"/>
                  </a:lnTo>
                  <a:lnTo>
                    <a:pt x="58" y="52"/>
                  </a:lnTo>
                  <a:lnTo>
                    <a:pt x="54" y="52"/>
                  </a:lnTo>
                  <a:lnTo>
                    <a:pt x="52" y="54"/>
                  </a:lnTo>
                  <a:lnTo>
                    <a:pt x="50" y="58"/>
                  </a:lnTo>
                  <a:lnTo>
                    <a:pt x="48" y="62"/>
                  </a:lnTo>
                  <a:lnTo>
                    <a:pt x="48" y="74"/>
                  </a:lnTo>
                  <a:lnTo>
                    <a:pt x="48" y="74"/>
                  </a:lnTo>
                  <a:lnTo>
                    <a:pt x="50" y="78"/>
                  </a:lnTo>
                  <a:lnTo>
                    <a:pt x="52" y="80"/>
                  </a:lnTo>
                  <a:lnTo>
                    <a:pt x="54" y="82"/>
                  </a:lnTo>
                  <a:lnTo>
                    <a:pt x="58" y="84"/>
                  </a:lnTo>
                  <a:lnTo>
                    <a:pt x="72" y="84"/>
                  </a:lnTo>
                  <a:lnTo>
                    <a:pt x="72" y="84"/>
                  </a:lnTo>
                  <a:lnTo>
                    <a:pt x="74" y="82"/>
                  </a:lnTo>
                  <a:lnTo>
                    <a:pt x="78" y="80"/>
                  </a:lnTo>
                  <a:lnTo>
                    <a:pt x="80" y="78"/>
                  </a:lnTo>
                  <a:lnTo>
                    <a:pt x="82" y="74"/>
                  </a:lnTo>
                  <a:lnTo>
                    <a:pt x="82" y="62"/>
                  </a:lnTo>
                  <a:close/>
                  <a:moveTo>
                    <a:pt x="154" y="52"/>
                  </a:moveTo>
                  <a:lnTo>
                    <a:pt x="154" y="52"/>
                  </a:lnTo>
                  <a:lnTo>
                    <a:pt x="150" y="52"/>
                  </a:lnTo>
                  <a:lnTo>
                    <a:pt x="148" y="54"/>
                  </a:lnTo>
                  <a:lnTo>
                    <a:pt x="146" y="58"/>
                  </a:lnTo>
                  <a:lnTo>
                    <a:pt x="144" y="62"/>
                  </a:lnTo>
                  <a:lnTo>
                    <a:pt x="144" y="74"/>
                  </a:lnTo>
                  <a:lnTo>
                    <a:pt x="144" y="74"/>
                  </a:lnTo>
                  <a:lnTo>
                    <a:pt x="146" y="78"/>
                  </a:lnTo>
                  <a:lnTo>
                    <a:pt x="148" y="80"/>
                  </a:lnTo>
                  <a:lnTo>
                    <a:pt x="150" y="82"/>
                  </a:lnTo>
                  <a:lnTo>
                    <a:pt x="154" y="84"/>
                  </a:lnTo>
                  <a:lnTo>
                    <a:pt x="168" y="84"/>
                  </a:lnTo>
                  <a:lnTo>
                    <a:pt x="168" y="84"/>
                  </a:lnTo>
                  <a:lnTo>
                    <a:pt x="170" y="82"/>
                  </a:lnTo>
                  <a:lnTo>
                    <a:pt x="174" y="80"/>
                  </a:lnTo>
                  <a:lnTo>
                    <a:pt x="176" y="78"/>
                  </a:lnTo>
                  <a:lnTo>
                    <a:pt x="178" y="74"/>
                  </a:lnTo>
                  <a:lnTo>
                    <a:pt x="178" y="62"/>
                  </a:lnTo>
                  <a:lnTo>
                    <a:pt x="178" y="62"/>
                  </a:lnTo>
                  <a:lnTo>
                    <a:pt x="176" y="58"/>
                  </a:lnTo>
                  <a:lnTo>
                    <a:pt x="174" y="54"/>
                  </a:lnTo>
                  <a:lnTo>
                    <a:pt x="170" y="52"/>
                  </a:lnTo>
                  <a:lnTo>
                    <a:pt x="168" y="52"/>
                  </a:lnTo>
                  <a:lnTo>
                    <a:pt x="154" y="52"/>
                  </a:lnTo>
                  <a:close/>
                  <a:moveTo>
                    <a:pt x="130" y="110"/>
                  </a:moveTo>
                  <a:lnTo>
                    <a:pt x="130" y="110"/>
                  </a:lnTo>
                  <a:lnTo>
                    <a:pt x="128" y="106"/>
                  </a:lnTo>
                  <a:lnTo>
                    <a:pt x="126" y="102"/>
                  </a:lnTo>
                  <a:lnTo>
                    <a:pt x="122" y="100"/>
                  </a:lnTo>
                  <a:lnTo>
                    <a:pt x="120" y="100"/>
                  </a:lnTo>
                  <a:lnTo>
                    <a:pt x="106" y="100"/>
                  </a:lnTo>
                  <a:lnTo>
                    <a:pt x="106" y="100"/>
                  </a:lnTo>
                  <a:lnTo>
                    <a:pt x="102" y="100"/>
                  </a:lnTo>
                  <a:lnTo>
                    <a:pt x="100" y="102"/>
                  </a:lnTo>
                  <a:lnTo>
                    <a:pt x="98" y="106"/>
                  </a:lnTo>
                  <a:lnTo>
                    <a:pt x="96" y="110"/>
                  </a:lnTo>
                  <a:lnTo>
                    <a:pt x="96" y="122"/>
                  </a:lnTo>
                  <a:lnTo>
                    <a:pt x="96" y="122"/>
                  </a:lnTo>
                  <a:lnTo>
                    <a:pt x="98" y="126"/>
                  </a:lnTo>
                  <a:lnTo>
                    <a:pt x="100" y="128"/>
                  </a:lnTo>
                  <a:lnTo>
                    <a:pt x="102" y="130"/>
                  </a:lnTo>
                  <a:lnTo>
                    <a:pt x="106" y="132"/>
                  </a:lnTo>
                  <a:lnTo>
                    <a:pt x="120" y="132"/>
                  </a:lnTo>
                  <a:lnTo>
                    <a:pt x="120" y="132"/>
                  </a:lnTo>
                  <a:lnTo>
                    <a:pt x="122" y="130"/>
                  </a:lnTo>
                  <a:lnTo>
                    <a:pt x="126" y="128"/>
                  </a:lnTo>
                  <a:lnTo>
                    <a:pt x="128" y="126"/>
                  </a:lnTo>
                  <a:lnTo>
                    <a:pt x="130" y="122"/>
                  </a:lnTo>
                  <a:lnTo>
                    <a:pt x="130" y="110"/>
                  </a:lnTo>
                  <a:close/>
                  <a:moveTo>
                    <a:pt x="82" y="110"/>
                  </a:moveTo>
                  <a:lnTo>
                    <a:pt x="82" y="110"/>
                  </a:lnTo>
                  <a:lnTo>
                    <a:pt x="80" y="106"/>
                  </a:lnTo>
                  <a:lnTo>
                    <a:pt x="78" y="102"/>
                  </a:lnTo>
                  <a:lnTo>
                    <a:pt x="74" y="100"/>
                  </a:lnTo>
                  <a:lnTo>
                    <a:pt x="72" y="100"/>
                  </a:lnTo>
                  <a:lnTo>
                    <a:pt x="58" y="100"/>
                  </a:lnTo>
                  <a:lnTo>
                    <a:pt x="58" y="100"/>
                  </a:lnTo>
                  <a:lnTo>
                    <a:pt x="54" y="100"/>
                  </a:lnTo>
                  <a:lnTo>
                    <a:pt x="52" y="102"/>
                  </a:lnTo>
                  <a:lnTo>
                    <a:pt x="50" y="106"/>
                  </a:lnTo>
                  <a:lnTo>
                    <a:pt x="48" y="110"/>
                  </a:lnTo>
                  <a:lnTo>
                    <a:pt x="48" y="122"/>
                  </a:lnTo>
                  <a:lnTo>
                    <a:pt x="48" y="122"/>
                  </a:lnTo>
                  <a:lnTo>
                    <a:pt x="50" y="126"/>
                  </a:lnTo>
                  <a:lnTo>
                    <a:pt x="52" y="128"/>
                  </a:lnTo>
                  <a:lnTo>
                    <a:pt x="54" y="130"/>
                  </a:lnTo>
                  <a:lnTo>
                    <a:pt x="58" y="132"/>
                  </a:lnTo>
                  <a:lnTo>
                    <a:pt x="72" y="132"/>
                  </a:lnTo>
                  <a:lnTo>
                    <a:pt x="72" y="132"/>
                  </a:lnTo>
                  <a:lnTo>
                    <a:pt x="74" y="130"/>
                  </a:lnTo>
                  <a:lnTo>
                    <a:pt x="78" y="128"/>
                  </a:lnTo>
                  <a:lnTo>
                    <a:pt x="80" y="126"/>
                  </a:lnTo>
                  <a:lnTo>
                    <a:pt x="82" y="122"/>
                  </a:lnTo>
                  <a:lnTo>
                    <a:pt x="82" y="110"/>
                  </a:lnTo>
                  <a:close/>
                  <a:moveTo>
                    <a:pt x="120" y="148"/>
                  </a:moveTo>
                  <a:lnTo>
                    <a:pt x="106" y="148"/>
                  </a:lnTo>
                  <a:lnTo>
                    <a:pt x="106" y="148"/>
                  </a:lnTo>
                  <a:lnTo>
                    <a:pt x="102" y="148"/>
                  </a:lnTo>
                  <a:lnTo>
                    <a:pt x="100" y="150"/>
                  </a:lnTo>
                  <a:lnTo>
                    <a:pt x="98" y="154"/>
                  </a:lnTo>
                  <a:lnTo>
                    <a:pt x="96" y="158"/>
                  </a:lnTo>
                  <a:lnTo>
                    <a:pt x="96" y="170"/>
                  </a:lnTo>
                  <a:lnTo>
                    <a:pt x="96" y="170"/>
                  </a:lnTo>
                  <a:lnTo>
                    <a:pt x="98" y="174"/>
                  </a:lnTo>
                  <a:lnTo>
                    <a:pt x="100" y="176"/>
                  </a:lnTo>
                  <a:lnTo>
                    <a:pt x="102" y="178"/>
                  </a:lnTo>
                  <a:lnTo>
                    <a:pt x="106" y="180"/>
                  </a:lnTo>
                  <a:lnTo>
                    <a:pt x="120" y="180"/>
                  </a:lnTo>
                  <a:lnTo>
                    <a:pt x="120" y="180"/>
                  </a:lnTo>
                  <a:lnTo>
                    <a:pt x="122" y="178"/>
                  </a:lnTo>
                  <a:lnTo>
                    <a:pt x="126" y="176"/>
                  </a:lnTo>
                  <a:lnTo>
                    <a:pt x="128" y="174"/>
                  </a:lnTo>
                  <a:lnTo>
                    <a:pt x="130" y="170"/>
                  </a:lnTo>
                  <a:lnTo>
                    <a:pt x="130" y="158"/>
                  </a:lnTo>
                  <a:lnTo>
                    <a:pt x="130" y="158"/>
                  </a:lnTo>
                  <a:lnTo>
                    <a:pt x="128" y="154"/>
                  </a:lnTo>
                  <a:lnTo>
                    <a:pt x="126" y="150"/>
                  </a:lnTo>
                  <a:lnTo>
                    <a:pt x="122" y="148"/>
                  </a:lnTo>
                  <a:lnTo>
                    <a:pt x="120" y="148"/>
                  </a:lnTo>
                  <a:lnTo>
                    <a:pt x="120" y="148"/>
                  </a:lnTo>
                  <a:close/>
                  <a:moveTo>
                    <a:pt x="72" y="148"/>
                  </a:moveTo>
                  <a:lnTo>
                    <a:pt x="58" y="148"/>
                  </a:lnTo>
                  <a:lnTo>
                    <a:pt x="58" y="148"/>
                  </a:lnTo>
                  <a:lnTo>
                    <a:pt x="54" y="148"/>
                  </a:lnTo>
                  <a:lnTo>
                    <a:pt x="52" y="150"/>
                  </a:lnTo>
                  <a:lnTo>
                    <a:pt x="50" y="154"/>
                  </a:lnTo>
                  <a:lnTo>
                    <a:pt x="48" y="158"/>
                  </a:lnTo>
                  <a:lnTo>
                    <a:pt x="48" y="170"/>
                  </a:lnTo>
                  <a:lnTo>
                    <a:pt x="48" y="170"/>
                  </a:lnTo>
                  <a:lnTo>
                    <a:pt x="50" y="174"/>
                  </a:lnTo>
                  <a:lnTo>
                    <a:pt x="52" y="176"/>
                  </a:lnTo>
                  <a:lnTo>
                    <a:pt x="54" y="178"/>
                  </a:lnTo>
                  <a:lnTo>
                    <a:pt x="58" y="180"/>
                  </a:lnTo>
                  <a:lnTo>
                    <a:pt x="72" y="180"/>
                  </a:lnTo>
                  <a:lnTo>
                    <a:pt x="72" y="180"/>
                  </a:lnTo>
                  <a:lnTo>
                    <a:pt x="74" y="178"/>
                  </a:lnTo>
                  <a:lnTo>
                    <a:pt x="78" y="176"/>
                  </a:lnTo>
                  <a:lnTo>
                    <a:pt x="80" y="174"/>
                  </a:lnTo>
                  <a:lnTo>
                    <a:pt x="82" y="170"/>
                  </a:lnTo>
                  <a:lnTo>
                    <a:pt x="82" y="158"/>
                  </a:lnTo>
                  <a:lnTo>
                    <a:pt x="82" y="158"/>
                  </a:lnTo>
                  <a:lnTo>
                    <a:pt x="80" y="154"/>
                  </a:lnTo>
                  <a:lnTo>
                    <a:pt x="78" y="150"/>
                  </a:lnTo>
                  <a:lnTo>
                    <a:pt x="74" y="148"/>
                  </a:lnTo>
                  <a:lnTo>
                    <a:pt x="72" y="148"/>
                  </a:lnTo>
                  <a:lnTo>
                    <a:pt x="72" y="148"/>
                  </a:lnTo>
                  <a:close/>
                  <a:moveTo>
                    <a:pt x="216" y="348"/>
                  </a:moveTo>
                  <a:lnTo>
                    <a:pt x="216" y="348"/>
                  </a:lnTo>
                  <a:lnTo>
                    <a:pt x="216" y="348"/>
                  </a:lnTo>
                  <a:lnTo>
                    <a:pt x="216" y="348"/>
                  </a:lnTo>
                  <a:lnTo>
                    <a:pt x="210" y="354"/>
                  </a:lnTo>
                  <a:lnTo>
                    <a:pt x="202" y="360"/>
                  </a:lnTo>
                  <a:lnTo>
                    <a:pt x="194" y="362"/>
                  </a:lnTo>
                  <a:lnTo>
                    <a:pt x="184" y="364"/>
                  </a:lnTo>
                  <a:lnTo>
                    <a:pt x="40" y="364"/>
                  </a:lnTo>
                  <a:lnTo>
                    <a:pt x="40" y="364"/>
                  </a:lnTo>
                  <a:lnTo>
                    <a:pt x="32" y="364"/>
                  </a:lnTo>
                  <a:lnTo>
                    <a:pt x="26" y="360"/>
                  </a:lnTo>
                  <a:lnTo>
                    <a:pt x="18" y="358"/>
                  </a:lnTo>
                  <a:lnTo>
                    <a:pt x="12" y="352"/>
                  </a:lnTo>
                  <a:lnTo>
                    <a:pt x="8" y="346"/>
                  </a:lnTo>
                  <a:lnTo>
                    <a:pt x="4" y="340"/>
                  </a:lnTo>
                  <a:lnTo>
                    <a:pt x="2" y="332"/>
                  </a:lnTo>
                  <a:lnTo>
                    <a:pt x="0" y="324"/>
                  </a:lnTo>
                  <a:lnTo>
                    <a:pt x="0" y="40"/>
                  </a:lnTo>
                  <a:lnTo>
                    <a:pt x="0" y="40"/>
                  </a:lnTo>
                  <a:lnTo>
                    <a:pt x="2" y="32"/>
                  </a:lnTo>
                  <a:lnTo>
                    <a:pt x="4" y="24"/>
                  </a:lnTo>
                  <a:lnTo>
                    <a:pt x="8" y="18"/>
                  </a:lnTo>
                  <a:lnTo>
                    <a:pt x="12" y="12"/>
                  </a:lnTo>
                  <a:lnTo>
                    <a:pt x="18" y="6"/>
                  </a:lnTo>
                  <a:lnTo>
                    <a:pt x="26" y="4"/>
                  </a:lnTo>
                  <a:lnTo>
                    <a:pt x="32" y="0"/>
                  </a:lnTo>
                  <a:lnTo>
                    <a:pt x="40" y="0"/>
                  </a:lnTo>
                  <a:lnTo>
                    <a:pt x="184" y="0"/>
                  </a:lnTo>
                  <a:lnTo>
                    <a:pt x="184" y="0"/>
                  </a:lnTo>
                  <a:lnTo>
                    <a:pt x="192" y="0"/>
                  </a:lnTo>
                  <a:lnTo>
                    <a:pt x="200" y="4"/>
                  </a:lnTo>
                  <a:lnTo>
                    <a:pt x="208" y="6"/>
                  </a:lnTo>
                  <a:lnTo>
                    <a:pt x="214" y="12"/>
                  </a:lnTo>
                  <a:lnTo>
                    <a:pt x="218" y="18"/>
                  </a:lnTo>
                  <a:lnTo>
                    <a:pt x="222" y="24"/>
                  </a:lnTo>
                  <a:lnTo>
                    <a:pt x="224" y="32"/>
                  </a:lnTo>
                  <a:lnTo>
                    <a:pt x="224" y="40"/>
                  </a:lnTo>
                  <a:lnTo>
                    <a:pt x="224" y="158"/>
                  </a:lnTo>
                  <a:lnTo>
                    <a:pt x="224" y="158"/>
                  </a:lnTo>
                  <a:lnTo>
                    <a:pt x="224" y="158"/>
                  </a:lnTo>
                  <a:lnTo>
                    <a:pt x="224" y="158"/>
                  </a:lnTo>
                  <a:lnTo>
                    <a:pt x="218" y="154"/>
                  </a:lnTo>
                  <a:lnTo>
                    <a:pt x="212" y="150"/>
                  </a:lnTo>
                  <a:lnTo>
                    <a:pt x="206" y="148"/>
                  </a:lnTo>
                  <a:lnTo>
                    <a:pt x="198" y="148"/>
                  </a:lnTo>
                  <a:lnTo>
                    <a:pt x="198" y="148"/>
                  </a:lnTo>
                  <a:lnTo>
                    <a:pt x="194" y="148"/>
                  </a:lnTo>
                  <a:lnTo>
                    <a:pt x="194" y="40"/>
                  </a:lnTo>
                  <a:lnTo>
                    <a:pt x="194" y="40"/>
                  </a:lnTo>
                  <a:lnTo>
                    <a:pt x="194" y="36"/>
                  </a:lnTo>
                  <a:lnTo>
                    <a:pt x="192" y="32"/>
                  </a:lnTo>
                  <a:lnTo>
                    <a:pt x="188" y="30"/>
                  </a:lnTo>
                  <a:lnTo>
                    <a:pt x="184" y="30"/>
                  </a:lnTo>
                  <a:lnTo>
                    <a:pt x="40" y="30"/>
                  </a:lnTo>
                  <a:lnTo>
                    <a:pt x="40" y="30"/>
                  </a:lnTo>
                  <a:lnTo>
                    <a:pt x="36" y="30"/>
                  </a:lnTo>
                  <a:lnTo>
                    <a:pt x="34" y="32"/>
                  </a:lnTo>
                  <a:lnTo>
                    <a:pt x="32" y="36"/>
                  </a:lnTo>
                  <a:lnTo>
                    <a:pt x="30" y="40"/>
                  </a:lnTo>
                  <a:lnTo>
                    <a:pt x="30" y="270"/>
                  </a:lnTo>
                  <a:lnTo>
                    <a:pt x="30" y="270"/>
                  </a:lnTo>
                  <a:lnTo>
                    <a:pt x="32" y="274"/>
                  </a:lnTo>
                  <a:lnTo>
                    <a:pt x="34" y="276"/>
                  </a:lnTo>
                  <a:lnTo>
                    <a:pt x="36" y="278"/>
                  </a:lnTo>
                  <a:lnTo>
                    <a:pt x="40" y="280"/>
                  </a:lnTo>
                  <a:lnTo>
                    <a:pt x="110" y="280"/>
                  </a:lnTo>
                  <a:lnTo>
                    <a:pt x="156" y="324"/>
                  </a:lnTo>
                  <a:lnTo>
                    <a:pt x="156" y="324"/>
                  </a:lnTo>
                  <a:lnTo>
                    <a:pt x="160" y="328"/>
                  </a:lnTo>
                  <a:lnTo>
                    <a:pt x="160" y="328"/>
                  </a:lnTo>
                  <a:lnTo>
                    <a:pt x="172" y="336"/>
                  </a:lnTo>
                  <a:lnTo>
                    <a:pt x="186" y="342"/>
                  </a:lnTo>
                  <a:lnTo>
                    <a:pt x="200" y="346"/>
                  </a:lnTo>
                  <a:lnTo>
                    <a:pt x="216" y="348"/>
                  </a:lnTo>
                  <a:lnTo>
                    <a:pt x="216" y="348"/>
                  </a:lnTo>
                  <a:close/>
                  <a:moveTo>
                    <a:pt x="132" y="324"/>
                  </a:moveTo>
                  <a:lnTo>
                    <a:pt x="132" y="324"/>
                  </a:lnTo>
                  <a:lnTo>
                    <a:pt x="132" y="316"/>
                  </a:lnTo>
                  <a:lnTo>
                    <a:pt x="126" y="310"/>
                  </a:lnTo>
                  <a:lnTo>
                    <a:pt x="120" y="304"/>
                  </a:lnTo>
                  <a:lnTo>
                    <a:pt x="112" y="304"/>
                  </a:lnTo>
                  <a:lnTo>
                    <a:pt x="112" y="304"/>
                  </a:lnTo>
                  <a:lnTo>
                    <a:pt x="106" y="304"/>
                  </a:lnTo>
                  <a:lnTo>
                    <a:pt x="98" y="310"/>
                  </a:lnTo>
                  <a:lnTo>
                    <a:pt x="94" y="316"/>
                  </a:lnTo>
                  <a:lnTo>
                    <a:pt x="92" y="324"/>
                  </a:lnTo>
                  <a:lnTo>
                    <a:pt x="92" y="324"/>
                  </a:lnTo>
                  <a:lnTo>
                    <a:pt x="94" y="330"/>
                  </a:lnTo>
                  <a:lnTo>
                    <a:pt x="98" y="338"/>
                  </a:lnTo>
                  <a:lnTo>
                    <a:pt x="106" y="342"/>
                  </a:lnTo>
                  <a:lnTo>
                    <a:pt x="112" y="342"/>
                  </a:lnTo>
                  <a:lnTo>
                    <a:pt x="112" y="342"/>
                  </a:lnTo>
                  <a:lnTo>
                    <a:pt x="120" y="342"/>
                  </a:lnTo>
                  <a:lnTo>
                    <a:pt x="126" y="338"/>
                  </a:lnTo>
                  <a:lnTo>
                    <a:pt x="132" y="330"/>
                  </a:lnTo>
                  <a:lnTo>
                    <a:pt x="132" y="324"/>
                  </a:lnTo>
                  <a:lnTo>
                    <a:pt x="132" y="324"/>
                  </a:lnTo>
                  <a:close/>
                  <a:moveTo>
                    <a:pt x="288" y="256"/>
                  </a:moveTo>
                  <a:lnTo>
                    <a:pt x="288" y="256"/>
                  </a:lnTo>
                  <a:lnTo>
                    <a:pt x="288" y="256"/>
                  </a:lnTo>
                  <a:lnTo>
                    <a:pt x="288" y="200"/>
                  </a:lnTo>
                  <a:lnTo>
                    <a:pt x="288" y="200"/>
                  </a:lnTo>
                  <a:lnTo>
                    <a:pt x="286" y="192"/>
                  </a:lnTo>
                  <a:lnTo>
                    <a:pt x="282" y="188"/>
                  </a:lnTo>
                  <a:lnTo>
                    <a:pt x="276" y="184"/>
                  </a:lnTo>
                  <a:lnTo>
                    <a:pt x="270" y="182"/>
                  </a:lnTo>
                  <a:lnTo>
                    <a:pt x="270" y="182"/>
                  </a:lnTo>
                  <a:lnTo>
                    <a:pt x="264" y="182"/>
                  </a:lnTo>
                  <a:lnTo>
                    <a:pt x="258" y="186"/>
                  </a:lnTo>
                  <a:lnTo>
                    <a:pt x="254" y="190"/>
                  </a:lnTo>
                  <a:lnTo>
                    <a:pt x="252" y="196"/>
                  </a:lnTo>
                  <a:lnTo>
                    <a:pt x="252" y="190"/>
                  </a:lnTo>
                  <a:lnTo>
                    <a:pt x="252" y="190"/>
                  </a:lnTo>
                  <a:lnTo>
                    <a:pt x="250" y="184"/>
                  </a:lnTo>
                  <a:lnTo>
                    <a:pt x="246" y="178"/>
                  </a:lnTo>
                  <a:lnTo>
                    <a:pt x="242" y="174"/>
                  </a:lnTo>
                  <a:lnTo>
                    <a:pt x="234" y="172"/>
                  </a:lnTo>
                  <a:lnTo>
                    <a:pt x="234" y="172"/>
                  </a:lnTo>
                  <a:lnTo>
                    <a:pt x="228" y="174"/>
                  </a:lnTo>
                  <a:lnTo>
                    <a:pt x="222" y="176"/>
                  </a:lnTo>
                  <a:lnTo>
                    <a:pt x="218" y="180"/>
                  </a:lnTo>
                  <a:lnTo>
                    <a:pt x="216" y="186"/>
                  </a:lnTo>
                  <a:lnTo>
                    <a:pt x="216" y="182"/>
                  </a:lnTo>
                  <a:lnTo>
                    <a:pt x="216" y="182"/>
                  </a:lnTo>
                  <a:lnTo>
                    <a:pt x="214" y="174"/>
                  </a:lnTo>
                  <a:lnTo>
                    <a:pt x="212" y="168"/>
                  </a:lnTo>
                  <a:lnTo>
                    <a:pt x="206" y="164"/>
                  </a:lnTo>
                  <a:lnTo>
                    <a:pt x="198" y="164"/>
                  </a:lnTo>
                  <a:lnTo>
                    <a:pt x="198" y="164"/>
                  </a:lnTo>
                  <a:lnTo>
                    <a:pt x="192" y="164"/>
                  </a:lnTo>
                  <a:lnTo>
                    <a:pt x="186" y="168"/>
                  </a:lnTo>
                  <a:lnTo>
                    <a:pt x="182" y="172"/>
                  </a:lnTo>
                  <a:lnTo>
                    <a:pt x="180" y="176"/>
                  </a:lnTo>
                  <a:lnTo>
                    <a:pt x="180" y="118"/>
                  </a:lnTo>
                  <a:lnTo>
                    <a:pt x="180" y="118"/>
                  </a:lnTo>
                  <a:lnTo>
                    <a:pt x="180" y="110"/>
                  </a:lnTo>
                  <a:lnTo>
                    <a:pt x="176" y="104"/>
                  </a:lnTo>
                  <a:lnTo>
                    <a:pt x="170" y="100"/>
                  </a:lnTo>
                  <a:lnTo>
                    <a:pt x="162" y="100"/>
                  </a:lnTo>
                  <a:lnTo>
                    <a:pt x="162" y="100"/>
                  </a:lnTo>
                  <a:lnTo>
                    <a:pt x="156" y="100"/>
                  </a:lnTo>
                  <a:lnTo>
                    <a:pt x="150" y="104"/>
                  </a:lnTo>
                  <a:lnTo>
                    <a:pt x="146" y="110"/>
                  </a:lnTo>
                  <a:lnTo>
                    <a:pt x="144" y="118"/>
                  </a:lnTo>
                  <a:lnTo>
                    <a:pt x="144" y="238"/>
                  </a:lnTo>
                  <a:lnTo>
                    <a:pt x="118" y="212"/>
                  </a:lnTo>
                  <a:lnTo>
                    <a:pt x="118" y="212"/>
                  </a:lnTo>
                  <a:lnTo>
                    <a:pt x="112" y="208"/>
                  </a:lnTo>
                  <a:lnTo>
                    <a:pt x="104" y="206"/>
                  </a:lnTo>
                  <a:lnTo>
                    <a:pt x="98" y="208"/>
                  </a:lnTo>
                  <a:lnTo>
                    <a:pt x="92" y="212"/>
                  </a:lnTo>
                  <a:lnTo>
                    <a:pt x="92" y="212"/>
                  </a:lnTo>
                  <a:lnTo>
                    <a:pt x="88" y="218"/>
                  </a:lnTo>
                  <a:lnTo>
                    <a:pt x="86" y="224"/>
                  </a:lnTo>
                  <a:lnTo>
                    <a:pt x="88" y="232"/>
                  </a:lnTo>
                  <a:lnTo>
                    <a:pt x="92" y="238"/>
                  </a:lnTo>
                  <a:lnTo>
                    <a:pt x="166" y="312"/>
                  </a:lnTo>
                  <a:lnTo>
                    <a:pt x="166" y="312"/>
                  </a:lnTo>
                  <a:lnTo>
                    <a:pt x="170" y="314"/>
                  </a:lnTo>
                  <a:lnTo>
                    <a:pt x="170" y="314"/>
                  </a:lnTo>
                  <a:lnTo>
                    <a:pt x="180" y="322"/>
                  </a:lnTo>
                  <a:lnTo>
                    <a:pt x="190" y="328"/>
                  </a:lnTo>
                  <a:lnTo>
                    <a:pt x="204" y="330"/>
                  </a:lnTo>
                  <a:lnTo>
                    <a:pt x="216" y="332"/>
                  </a:lnTo>
                  <a:lnTo>
                    <a:pt x="216" y="332"/>
                  </a:lnTo>
                  <a:lnTo>
                    <a:pt x="230" y="330"/>
                  </a:lnTo>
                  <a:lnTo>
                    <a:pt x="244" y="326"/>
                  </a:lnTo>
                  <a:lnTo>
                    <a:pt x="256" y="320"/>
                  </a:lnTo>
                  <a:lnTo>
                    <a:pt x="268" y="312"/>
                  </a:lnTo>
                  <a:lnTo>
                    <a:pt x="276" y="300"/>
                  </a:lnTo>
                  <a:lnTo>
                    <a:pt x="282" y="288"/>
                  </a:lnTo>
                  <a:lnTo>
                    <a:pt x="286" y="274"/>
                  </a:lnTo>
                  <a:lnTo>
                    <a:pt x="288" y="260"/>
                  </a:lnTo>
                  <a:lnTo>
                    <a:pt x="288" y="260"/>
                  </a:lnTo>
                  <a:lnTo>
                    <a:pt x="288" y="256"/>
                  </a:lnTo>
                  <a:lnTo>
                    <a:pt x="288" y="256"/>
                  </a:lnTo>
                  <a:close/>
                </a:path>
              </a:pathLst>
            </a:custGeom>
            <a:grpFill/>
            <a:ln>
              <a:solidFill>
                <a:schemeClr val="tx1"/>
              </a:solidFill>
            </a:ln>
            <a:extLst/>
          </p:spPr>
          <p:txBody>
            <a:bodyPr vert="horz" wrap="square" lIns="91440" tIns="45720" rIns="91440" bIns="45720" numCol="1" anchor="t" anchorCtr="0" compatLnSpc="1">
              <a:prstTxWarp prst="textNoShape">
                <a:avLst/>
              </a:prstTxWarp>
            </a:bodyPr>
            <a:lstStyle/>
            <a:p>
              <a:endParaRPr lang="en-GB"/>
            </a:p>
          </p:txBody>
        </p:sp>
      </p:grpSp>
      <p:grpSp>
        <p:nvGrpSpPr>
          <p:cNvPr id="118" name="Group 107"/>
          <p:cNvGrpSpPr/>
          <p:nvPr/>
        </p:nvGrpSpPr>
        <p:grpSpPr>
          <a:xfrm>
            <a:off x="2616920" y="3167058"/>
            <a:ext cx="612000" cy="612000"/>
            <a:chOff x="7573215" y="3474401"/>
            <a:chExt cx="612000" cy="612000"/>
          </a:xfrm>
          <a:solidFill>
            <a:schemeClr val="bg1"/>
          </a:solidFill>
        </p:grpSpPr>
        <p:sp>
          <p:nvSpPr>
            <p:cNvPr id="119" name="Oval 279"/>
            <p:cNvSpPr/>
            <p:nvPr/>
          </p:nvSpPr>
          <p:spPr bwMode="ltGray">
            <a:xfrm>
              <a:off x="7573215" y="3474401"/>
              <a:ext cx="612000" cy="6120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20" name="Freeform 4992"/>
            <p:cNvSpPr>
              <a:spLocks noEditPoints="1"/>
            </p:cNvSpPr>
            <p:nvPr/>
          </p:nvSpPr>
          <p:spPr bwMode="auto">
            <a:xfrm>
              <a:off x="7695985" y="3601300"/>
              <a:ext cx="334377" cy="373145"/>
            </a:xfrm>
            <a:custGeom>
              <a:avLst/>
              <a:gdLst>
                <a:gd name="T0" fmla="*/ 14 w 276"/>
                <a:gd name="T1" fmla="*/ 26 h 308"/>
                <a:gd name="T2" fmla="*/ 36 w 276"/>
                <a:gd name="T3" fmla="*/ 30 h 308"/>
                <a:gd name="T4" fmla="*/ 2 w 276"/>
                <a:gd name="T5" fmla="*/ 52 h 308"/>
                <a:gd name="T6" fmla="*/ 6 w 276"/>
                <a:gd name="T7" fmla="*/ 30 h 308"/>
                <a:gd name="T8" fmla="*/ 176 w 276"/>
                <a:gd name="T9" fmla="*/ 202 h 308"/>
                <a:gd name="T10" fmla="*/ 174 w 276"/>
                <a:gd name="T11" fmla="*/ 194 h 308"/>
                <a:gd name="T12" fmla="*/ 100 w 276"/>
                <a:gd name="T13" fmla="*/ 132 h 308"/>
                <a:gd name="T14" fmla="*/ 50 w 276"/>
                <a:gd name="T15" fmla="*/ 80 h 308"/>
                <a:gd name="T16" fmla="*/ 30 w 276"/>
                <a:gd name="T17" fmla="*/ 58 h 308"/>
                <a:gd name="T18" fmla="*/ 22 w 276"/>
                <a:gd name="T19" fmla="*/ 64 h 308"/>
                <a:gd name="T20" fmla="*/ 42 w 276"/>
                <a:gd name="T21" fmla="*/ 88 h 308"/>
                <a:gd name="T22" fmla="*/ 92 w 276"/>
                <a:gd name="T23" fmla="*/ 140 h 308"/>
                <a:gd name="T24" fmla="*/ 168 w 276"/>
                <a:gd name="T25" fmla="*/ 204 h 308"/>
                <a:gd name="T26" fmla="*/ 172 w 276"/>
                <a:gd name="T27" fmla="*/ 206 h 308"/>
                <a:gd name="T28" fmla="*/ 176 w 276"/>
                <a:gd name="T29" fmla="*/ 202 h 308"/>
                <a:gd name="T30" fmla="*/ 276 w 276"/>
                <a:gd name="T31" fmla="*/ 292 h 308"/>
                <a:gd name="T32" fmla="*/ 266 w 276"/>
                <a:gd name="T33" fmla="*/ 308 h 308"/>
                <a:gd name="T34" fmla="*/ 62 w 276"/>
                <a:gd name="T35" fmla="*/ 308 h 308"/>
                <a:gd name="T36" fmla="*/ 46 w 276"/>
                <a:gd name="T37" fmla="*/ 298 h 308"/>
                <a:gd name="T38" fmla="*/ 46 w 276"/>
                <a:gd name="T39" fmla="*/ 112 h 308"/>
                <a:gd name="T40" fmla="*/ 88 w 276"/>
                <a:gd name="T41" fmla="*/ 156 h 308"/>
                <a:gd name="T42" fmla="*/ 168 w 276"/>
                <a:gd name="T43" fmla="*/ 220 h 308"/>
                <a:gd name="T44" fmla="*/ 182 w 276"/>
                <a:gd name="T45" fmla="*/ 214 h 308"/>
                <a:gd name="T46" fmla="*/ 200 w 276"/>
                <a:gd name="T47" fmla="*/ 196 h 308"/>
                <a:gd name="T48" fmla="*/ 204 w 276"/>
                <a:gd name="T49" fmla="*/ 182 h 308"/>
                <a:gd name="T50" fmla="*/ 136 w 276"/>
                <a:gd name="T51" fmla="*/ 106 h 308"/>
                <a:gd name="T52" fmla="*/ 86 w 276"/>
                <a:gd name="T53" fmla="*/ 62 h 308"/>
                <a:gd name="T54" fmla="*/ 62 w 276"/>
                <a:gd name="T55" fmla="*/ 34 h 308"/>
                <a:gd name="T56" fmla="*/ 116 w 276"/>
                <a:gd name="T57" fmla="*/ 68 h 308"/>
                <a:gd name="T58" fmla="*/ 150 w 276"/>
                <a:gd name="T59" fmla="*/ 106 h 308"/>
                <a:gd name="T60" fmla="*/ 162 w 276"/>
                <a:gd name="T61" fmla="*/ 126 h 308"/>
                <a:gd name="T62" fmla="*/ 168 w 276"/>
                <a:gd name="T63" fmla="*/ 126 h 308"/>
                <a:gd name="T64" fmla="*/ 170 w 276"/>
                <a:gd name="T65" fmla="*/ 118 h 308"/>
                <a:gd name="T66" fmla="*/ 144 w 276"/>
                <a:gd name="T67" fmla="*/ 80 h 308"/>
                <a:gd name="T68" fmla="*/ 102 w 276"/>
                <a:gd name="T69" fmla="*/ 40 h 308"/>
                <a:gd name="T70" fmla="*/ 62 w 276"/>
                <a:gd name="T71" fmla="*/ 20 h 308"/>
                <a:gd name="T72" fmla="*/ 46 w 276"/>
                <a:gd name="T73" fmla="*/ 16 h 308"/>
                <a:gd name="T74" fmla="*/ 50 w 276"/>
                <a:gd name="T75" fmla="*/ 4 h 308"/>
                <a:gd name="T76" fmla="*/ 194 w 276"/>
                <a:gd name="T77" fmla="*/ 0 h 308"/>
                <a:gd name="T78" fmla="*/ 276 w 276"/>
                <a:gd name="T79" fmla="*/ 82 h 308"/>
                <a:gd name="T80" fmla="*/ 220 w 276"/>
                <a:gd name="T81" fmla="*/ 206 h 308"/>
                <a:gd name="T82" fmla="*/ 220 w 276"/>
                <a:gd name="T83" fmla="*/ 206 h 308"/>
                <a:gd name="T84" fmla="*/ 202 w 276"/>
                <a:gd name="T85" fmla="*/ 214 h 308"/>
                <a:gd name="T86" fmla="*/ 194 w 276"/>
                <a:gd name="T87" fmla="*/ 226 h 308"/>
                <a:gd name="T88" fmla="*/ 240 w 276"/>
                <a:gd name="T89" fmla="*/ 272 h 308"/>
                <a:gd name="T90" fmla="*/ 238 w 276"/>
                <a:gd name="T91" fmla="*/ 266 h 308"/>
                <a:gd name="T92" fmla="*/ 88 w 276"/>
                <a:gd name="T93" fmla="*/ 264 h 308"/>
                <a:gd name="T94" fmla="*/ 84 w 276"/>
                <a:gd name="T95" fmla="*/ 266 h 308"/>
                <a:gd name="T96" fmla="*/ 80 w 276"/>
                <a:gd name="T97" fmla="*/ 272 h 308"/>
                <a:gd name="T98" fmla="*/ 86 w 276"/>
                <a:gd name="T99" fmla="*/ 280 h 308"/>
                <a:gd name="T100" fmla="*/ 232 w 276"/>
                <a:gd name="T101" fmla="*/ 280 h 308"/>
                <a:gd name="T102" fmla="*/ 240 w 276"/>
                <a:gd name="T103" fmla="*/ 274 h 308"/>
                <a:gd name="T104" fmla="*/ 262 w 276"/>
                <a:gd name="T105" fmla="*/ 84 h 308"/>
                <a:gd name="T106" fmla="*/ 220 w 276"/>
                <a:gd name="T107" fmla="*/ 42 h 308"/>
                <a:gd name="T108" fmla="*/ 262 w 276"/>
                <a:gd name="T109"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 h="308">
                  <a:moveTo>
                    <a:pt x="6" y="30"/>
                  </a:moveTo>
                  <a:lnTo>
                    <a:pt x="6" y="30"/>
                  </a:lnTo>
                  <a:lnTo>
                    <a:pt x="14" y="26"/>
                  </a:lnTo>
                  <a:lnTo>
                    <a:pt x="20" y="24"/>
                  </a:lnTo>
                  <a:lnTo>
                    <a:pt x="28" y="26"/>
                  </a:lnTo>
                  <a:lnTo>
                    <a:pt x="36" y="30"/>
                  </a:lnTo>
                  <a:lnTo>
                    <a:pt x="8" y="60"/>
                  </a:lnTo>
                  <a:lnTo>
                    <a:pt x="8" y="60"/>
                  </a:lnTo>
                  <a:lnTo>
                    <a:pt x="2" y="52"/>
                  </a:lnTo>
                  <a:lnTo>
                    <a:pt x="0" y="46"/>
                  </a:lnTo>
                  <a:lnTo>
                    <a:pt x="2" y="38"/>
                  </a:lnTo>
                  <a:lnTo>
                    <a:pt x="6" y="30"/>
                  </a:lnTo>
                  <a:lnTo>
                    <a:pt x="6" y="30"/>
                  </a:lnTo>
                  <a:close/>
                  <a:moveTo>
                    <a:pt x="176" y="202"/>
                  </a:moveTo>
                  <a:lnTo>
                    <a:pt x="176" y="202"/>
                  </a:lnTo>
                  <a:lnTo>
                    <a:pt x="176" y="198"/>
                  </a:lnTo>
                  <a:lnTo>
                    <a:pt x="174" y="194"/>
                  </a:lnTo>
                  <a:lnTo>
                    <a:pt x="174" y="194"/>
                  </a:lnTo>
                  <a:lnTo>
                    <a:pt x="154" y="178"/>
                  </a:lnTo>
                  <a:lnTo>
                    <a:pt x="130" y="158"/>
                  </a:lnTo>
                  <a:lnTo>
                    <a:pt x="100" y="132"/>
                  </a:lnTo>
                  <a:lnTo>
                    <a:pt x="100" y="132"/>
                  </a:lnTo>
                  <a:lnTo>
                    <a:pt x="70" y="102"/>
                  </a:lnTo>
                  <a:lnTo>
                    <a:pt x="50" y="80"/>
                  </a:lnTo>
                  <a:lnTo>
                    <a:pt x="32" y="60"/>
                  </a:lnTo>
                  <a:lnTo>
                    <a:pt x="32" y="60"/>
                  </a:lnTo>
                  <a:lnTo>
                    <a:pt x="30" y="58"/>
                  </a:lnTo>
                  <a:lnTo>
                    <a:pt x="24" y="60"/>
                  </a:lnTo>
                  <a:lnTo>
                    <a:pt x="24" y="60"/>
                  </a:lnTo>
                  <a:lnTo>
                    <a:pt x="22" y="64"/>
                  </a:lnTo>
                  <a:lnTo>
                    <a:pt x="24" y="68"/>
                  </a:lnTo>
                  <a:lnTo>
                    <a:pt x="24" y="68"/>
                  </a:lnTo>
                  <a:lnTo>
                    <a:pt x="42" y="88"/>
                  </a:lnTo>
                  <a:lnTo>
                    <a:pt x="62" y="110"/>
                  </a:lnTo>
                  <a:lnTo>
                    <a:pt x="92" y="140"/>
                  </a:lnTo>
                  <a:lnTo>
                    <a:pt x="92" y="140"/>
                  </a:lnTo>
                  <a:lnTo>
                    <a:pt x="122" y="168"/>
                  </a:lnTo>
                  <a:lnTo>
                    <a:pt x="146" y="188"/>
                  </a:lnTo>
                  <a:lnTo>
                    <a:pt x="168" y="204"/>
                  </a:lnTo>
                  <a:lnTo>
                    <a:pt x="168" y="204"/>
                  </a:lnTo>
                  <a:lnTo>
                    <a:pt x="172" y="206"/>
                  </a:lnTo>
                  <a:lnTo>
                    <a:pt x="172" y="206"/>
                  </a:lnTo>
                  <a:lnTo>
                    <a:pt x="174" y="204"/>
                  </a:lnTo>
                  <a:lnTo>
                    <a:pt x="176" y="202"/>
                  </a:lnTo>
                  <a:lnTo>
                    <a:pt x="176" y="202"/>
                  </a:lnTo>
                  <a:close/>
                  <a:moveTo>
                    <a:pt x="276" y="82"/>
                  </a:moveTo>
                  <a:lnTo>
                    <a:pt x="276" y="292"/>
                  </a:lnTo>
                  <a:lnTo>
                    <a:pt x="276" y="292"/>
                  </a:lnTo>
                  <a:lnTo>
                    <a:pt x="274" y="298"/>
                  </a:lnTo>
                  <a:lnTo>
                    <a:pt x="270" y="304"/>
                  </a:lnTo>
                  <a:lnTo>
                    <a:pt x="266" y="308"/>
                  </a:lnTo>
                  <a:lnTo>
                    <a:pt x="260" y="308"/>
                  </a:lnTo>
                  <a:lnTo>
                    <a:pt x="62" y="308"/>
                  </a:lnTo>
                  <a:lnTo>
                    <a:pt x="62" y="308"/>
                  </a:lnTo>
                  <a:lnTo>
                    <a:pt x="56" y="308"/>
                  </a:lnTo>
                  <a:lnTo>
                    <a:pt x="50" y="304"/>
                  </a:lnTo>
                  <a:lnTo>
                    <a:pt x="46" y="298"/>
                  </a:lnTo>
                  <a:lnTo>
                    <a:pt x="46" y="292"/>
                  </a:lnTo>
                  <a:lnTo>
                    <a:pt x="46" y="112"/>
                  </a:lnTo>
                  <a:lnTo>
                    <a:pt x="46" y="112"/>
                  </a:lnTo>
                  <a:lnTo>
                    <a:pt x="64" y="132"/>
                  </a:lnTo>
                  <a:lnTo>
                    <a:pt x="88" y="156"/>
                  </a:lnTo>
                  <a:lnTo>
                    <a:pt x="88" y="156"/>
                  </a:lnTo>
                  <a:lnTo>
                    <a:pt x="122" y="186"/>
                  </a:lnTo>
                  <a:lnTo>
                    <a:pt x="150" y="208"/>
                  </a:lnTo>
                  <a:lnTo>
                    <a:pt x="168" y="220"/>
                  </a:lnTo>
                  <a:lnTo>
                    <a:pt x="178" y="226"/>
                  </a:lnTo>
                  <a:lnTo>
                    <a:pt x="178" y="226"/>
                  </a:lnTo>
                  <a:lnTo>
                    <a:pt x="182" y="214"/>
                  </a:lnTo>
                  <a:lnTo>
                    <a:pt x="190" y="204"/>
                  </a:lnTo>
                  <a:lnTo>
                    <a:pt x="190" y="204"/>
                  </a:lnTo>
                  <a:lnTo>
                    <a:pt x="200" y="196"/>
                  </a:lnTo>
                  <a:lnTo>
                    <a:pt x="210" y="192"/>
                  </a:lnTo>
                  <a:lnTo>
                    <a:pt x="210" y="192"/>
                  </a:lnTo>
                  <a:lnTo>
                    <a:pt x="204" y="182"/>
                  </a:lnTo>
                  <a:lnTo>
                    <a:pt x="190" y="164"/>
                  </a:lnTo>
                  <a:lnTo>
                    <a:pt x="168" y="136"/>
                  </a:lnTo>
                  <a:lnTo>
                    <a:pt x="136" y="106"/>
                  </a:lnTo>
                  <a:lnTo>
                    <a:pt x="136" y="106"/>
                  </a:lnTo>
                  <a:lnTo>
                    <a:pt x="110" y="82"/>
                  </a:lnTo>
                  <a:lnTo>
                    <a:pt x="86" y="62"/>
                  </a:lnTo>
                  <a:lnTo>
                    <a:pt x="54" y="40"/>
                  </a:lnTo>
                  <a:lnTo>
                    <a:pt x="62" y="34"/>
                  </a:lnTo>
                  <a:lnTo>
                    <a:pt x="62" y="34"/>
                  </a:lnTo>
                  <a:lnTo>
                    <a:pt x="84" y="44"/>
                  </a:lnTo>
                  <a:lnTo>
                    <a:pt x="98" y="54"/>
                  </a:lnTo>
                  <a:lnTo>
                    <a:pt x="116" y="68"/>
                  </a:lnTo>
                  <a:lnTo>
                    <a:pt x="116" y="68"/>
                  </a:lnTo>
                  <a:lnTo>
                    <a:pt x="136" y="88"/>
                  </a:lnTo>
                  <a:lnTo>
                    <a:pt x="150" y="106"/>
                  </a:lnTo>
                  <a:lnTo>
                    <a:pt x="160" y="124"/>
                  </a:lnTo>
                  <a:lnTo>
                    <a:pt x="160" y="124"/>
                  </a:lnTo>
                  <a:lnTo>
                    <a:pt x="162" y="126"/>
                  </a:lnTo>
                  <a:lnTo>
                    <a:pt x="166" y="126"/>
                  </a:lnTo>
                  <a:lnTo>
                    <a:pt x="166" y="126"/>
                  </a:lnTo>
                  <a:lnTo>
                    <a:pt x="168" y="126"/>
                  </a:lnTo>
                  <a:lnTo>
                    <a:pt x="168" y="126"/>
                  </a:lnTo>
                  <a:lnTo>
                    <a:pt x="172" y="122"/>
                  </a:lnTo>
                  <a:lnTo>
                    <a:pt x="170" y="118"/>
                  </a:lnTo>
                  <a:lnTo>
                    <a:pt x="170" y="118"/>
                  </a:lnTo>
                  <a:lnTo>
                    <a:pt x="158" y="98"/>
                  </a:lnTo>
                  <a:lnTo>
                    <a:pt x="144" y="80"/>
                  </a:lnTo>
                  <a:lnTo>
                    <a:pt x="124" y="58"/>
                  </a:lnTo>
                  <a:lnTo>
                    <a:pt x="124" y="58"/>
                  </a:lnTo>
                  <a:lnTo>
                    <a:pt x="102" y="40"/>
                  </a:lnTo>
                  <a:lnTo>
                    <a:pt x="82" y="30"/>
                  </a:lnTo>
                  <a:lnTo>
                    <a:pt x="68" y="22"/>
                  </a:lnTo>
                  <a:lnTo>
                    <a:pt x="62" y="20"/>
                  </a:lnTo>
                  <a:lnTo>
                    <a:pt x="58" y="20"/>
                  </a:lnTo>
                  <a:lnTo>
                    <a:pt x="46" y="34"/>
                  </a:lnTo>
                  <a:lnTo>
                    <a:pt x="46" y="16"/>
                  </a:lnTo>
                  <a:lnTo>
                    <a:pt x="46" y="16"/>
                  </a:lnTo>
                  <a:lnTo>
                    <a:pt x="46" y="10"/>
                  </a:lnTo>
                  <a:lnTo>
                    <a:pt x="50" y="4"/>
                  </a:lnTo>
                  <a:lnTo>
                    <a:pt x="56" y="0"/>
                  </a:lnTo>
                  <a:lnTo>
                    <a:pt x="62" y="0"/>
                  </a:lnTo>
                  <a:lnTo>
                    <a:pt x="194" y="0"/>
                  </a:lnTo>
                  <a:lnTo>
                    <a:pt x="210" y="16"/>
                  </a:lnTo>
                  <a:lnTo>
                    <a:pt x="260" y="66"/>
                  </a:lnTo>
                  <a:lnTo>
                    <a:pt x="276" y="82"/>
                  </a:lnTo>
                  <a:close/>
                  <a:moveTo>
                    <a:pt x="194" y="234"/>
                  </a:moveTo>
                  <a:lnTo>
                    <a:pt x="234" y="246"/>
                  </a:lnTo>
                  <a:lnTo>
                    <a:pt x="220" y="206"/>
                  </a:lnTo>
                  <a:lnTo>
                    <a:pt x="220" y="206"/>
                  </a:lnTo>
                  <a:lnTo>
                    <a:pt x="220" y="206"/>
                  </a:lnTo>
                  <a:lnTo>
                    <a:pt x="220" y="206"/>
                  </a:lnTo>
                  <a:lnTo>
                    <a:pt x="212" y="208"/>
                  </a:lnTo>
                  <a:lnTo>
                    <a:pt x="206" y="210"/>
                  </a:lnTo>
                  <a:lnTo>
                    <a:pt x="202" y="214"/>
                  </a:lnTo>
                  <a:lnTo>
                    <a:pt x="202" y="214"/>
                  </a:lnTo>
                  <a:lnTo>
                    <a:pt x="198" y="220"/>
                  </a:lnTo>
                  <a:lnTo>
                    <a:pt x="194" y="226"/>
                  </a:lnTo>
                  <a:lnTo>
                    <a:pt x="194" y="234"/>
                  </a:lnTo>
                  <a:lnTo>
                    <a:pt x="194" y="234"/>
                  </a:lnTo>
                  <a:close/>
                  <a:moveTo>
                    <a:pt x="240" y="272"/>
                  </a:moveTo>
                  <a:lnTo>
                    <a:pt x="240" y="272"/>
                  </a:lnTo>
                  <a:lnTo>
                    <a:pt x="240" y="268"/>
                  </a:lnTo>
                  <a:lnTo>
                    <a:pt x="238" y="266"/>
                  </a:lnTo>
                  <a:lnTo>
                    <a:pt x="236" y="264"/>
                  </a:lnTo>
                  <a:lnTo>
                    <a:pt x="232" y="264"/>
                  </a:lnTo>
                  <a:lnTo>
                    <a:pt x="88" y="264"/>
                  </a:lnTo>
                  <a:lnTo>
                    <a:pt x="88" y="264"/>
                  </a:lnTo>
                  <a:lnTo>
                    <a:pt x="86" y="264"/>
                  </a:lnTo>
                  <a:lnTo>
                    <a:pt x="84" y="266"/>
                  </a:lnTo>
                  <a:lnTo>
                    <a:pt x="82" y="268"/>
                  </a:lnTo>
                  <a:lnTo>
                    <a:pt x="80" y="272"/>
                  </a:lnTo>
                  <a:lnTo>
                    <a:pt x="80" y="272"/>
                  </a:lnTo>
                  <a:lnTo>
                    <a:pt x="82" y="274"/>
                  </a:lnTo>
                  <a:lnTo>
                    <a:pt x="84" y="278"/>
                  </a:lnTo>
                  <a:lnTo>
                    <a:pt x="86" y="280"/>
                  </a:lnTo>
                  <a:lnTo>
                    <a:pt x="88" y="280"/>
                  </a:lnTo>
                  <a:lnTo>
                    <a:pt x="232" y="280"/>
                  </a:lnTo>
                  <a:lnTo>
                    <a:pt x="232" y="280"/>
                  </a:lnTo>
                  <a:lnTo>
                    <a:pt x="236" y="280"/>
                  </a:lnTo>
                  <a:lnTo>
                    <a:pt x="238" y="278"/>
                  </a:lnTo>
                  <a:lnTo>
                    <a:pt x="240" y="274"/>
                  </a:lnTo>
                  <a:lnTo>
                    <a:pt x="240" y="272"/>
                  </a:lnTo>
                  <a:lnTo>
                    <a:pt x="240" y="272"/>
                  </a:lnTo>
                  <a:close/>
                  <a:moveTo>
                    <a:pt x="262" y="84"/>
                  </a:moveTo>
                  <a:lnTo>
                    <a:pt x="244" y="66"/>
                  </a:lnTo>
                  <a:lnTo>
                    <a:pt x="220" y="66"/>
                  </a:lnTo>
                  <a:lnTo>
                    <a:pt x="220" y="42"/>
                  </a:lnTo>
                  <a:lnTo>
                    <a:pt x="202" y="24"/>
                  </a:lnTo>
                  <a:lnTo>
                    <a:pt x="202" y="84"/>
                  </a:lnTo>
                  <a:lnTo>
                    <a:pt x="262" y="84"/>
                  </a:lnTo>
                  <a:close/>
                </a:path>
              </a:pathLst>
            </a:custGeom>
            <a:grp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nvGrpSpPr>
          <p:cNvPr id="121" name="Group 6314"/>
          <p:cNvGrpSpPr/>
          <p:nvPr/>
        </p:nvGrpSpPr>
        <p:grpSpPr>
          <a:xfrm>
            <a:off x="11489714" y="5937975"/>
            <a:ext cx="612000" cy="612000"/>
            <a:chOff x="9617181" y="4690710"/>
            <a:chExt cx="612000" cy="612000"/>
          </a:xfrm>
          <a:solidFill>
            <a:schemeClr val="bg1"/>
          </a:solidFill>
        </p:grpSpPr>
        <p:sp>
          <p:nvSpPr>
            <p:cNvPr id="122" name="Oval 163"/>
            <p:cNvSpPr/>
            <p:nvPr/>
          </p:nvSpPr>
          <p:spPr bwMode="ltGray">
            <a:xfrm>
              <a:off x="9617181" y="4690710"/>
              <a:ext cx="612000" cy="6120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23" name="Freeform 4851"/>
            <p:cNvSpPr>
              <a:spLocks noEditPoints="1"/>
            </p:cNvSpPr>
            <p:nvPr/>
          </p:nvSpPr>
          <p:spPr bwMode="auto">
            <a:xfrm>
              <a:off x="9703458" y="481843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grpSp>
      <p:grpSp>
        <p:nvGrpSpPr>
          <p:cNvPr id="124" name="Group 6307"/>
          <p:cNvGrpSpPr/>
          <p:nvPr/>
        </p:nvGrpSpPr>
        <p:grpSpPr>
          <a:xfrm>
            <a:off x="11479067" y="3211408"/>
            <a:ext cx="612000" cy="612000"/>
            <a:chOff x="4091659" y="4690710"/>
            <a:chExt cx="612000" cy="612000"/>
          </a:xfrm>
          <a:solidFill>
            <a:schemeClr val="bg1"/>
          </a:solidFill>
        </p:grpSpPr>
        <p:sp>
          <p:nvSpPr>
            <p:cNvPr id="125" name="Oval 134"/>
            <p:cNvSpPr/>
            <p:nvPr/>
          </p:nvSpPr>
          <p:spPr bwMode="ltGray">
            <a:xfrm>
              <a:off x="4091659" y="4690710"/>
              <a:ext cx="612000" cy="612000"/>
            </a:xfrm>
            <a:prstGeom prst="ellipse">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26" name="Freeform 4827"/>
            <p:cNvSpPr>
              <a:spLocks noEditPoints="1"/>
            </p:cNvSpPr>
            <p:nvPr/>
          </p:nvSpPr>
          <p:spPr bwMode="auto">
            <a:xfrm>
              <a:off x="4181929" y="4792839"/>
              <a:ext cx="431460" cy="414299"/>
            </a:xfrm>
            <a:custGeom>
              <a:avLst/>
              <a:gdLst>
                <a:gd name="T0" fmla="*/ 338 w 352"/>
                <a:gd name="T1" fmla="*/ 194 h 338"/>
                <a:gd name="T2" fmla="*/ 294 w 352"/>
                <a:gd name="T3" fmla="*/ 46 h 338"/>
                <a:gd name="T4" fmla="*/ 292 w 352"/>
                <a:gd name="T5" fmla="*/ 46 h 338"/>
                <a:gd name="T6" fmla="*/ 292 w 352"/>
                <a:gd name="T7" fmla="*/ 44 h 338"/>
                <a:gd name="T8" fmla="*/ 290 w 352"/>
                <a:gd name="T9" fmla="*/ 44 h 338"/>
                <a:gd name="T10" fmla="*/ 288 w 352"/>
                <a:gd name="T11" fmla="*/ 42 h 338"/>
                <a:gd name="T12" fmla="*/ 288 w 352"/>
                <a:gd name="T13" fmla="*/ 42 h 338"/>
                <a:gd name="T14" fmla="*/ 286 w 352"/>
                <a:gd name="T15" fmla="*/ 40 h 338"/>
                <a:gd name="T16" fmla="*/ 284 w 352"/>
                <a:gd name="T17" fmla="*/ 40 h 338"/>
                <a:gd name="T18" fmla="*/ 202 w 352"/>
                <a:gd name="T19" fmla="*/ 40 h 338"/>
                <a:gd name="T20" fmla="*/ 192 w 352"/>
                <a:gd name="T21" fmla="*/ 26 h 338"/>
                <a:gd name="T22" fmla="*/ 186 w 352"/>
                <a:gd name="T23" fmla="*/ 10 h 338"/>
                <a:gd name="T24" fmla="*/ 180 w 352"/>
                <a:gd name="T25" fmla="*/ 2 h 338"/>
                <a:gd name="T26" fmla="*/ 172 w 352"/>
                <a:gd name="T27" fmla="*/ 2 h 338"/>
                <a:gd name="T28" fmla="*/ 166 w 352"/>
                <a:gd name="T29" fmla="*/ 10 h 338"/>
                <a:gd name="T30" fmla="*/ 160 w 352"/>
                <a:gd name="T31" fmla="*/ 26 h 338"/>
                <a:gd name="T32" fmla="*/ 150 w 352"/>
                <a:gd name="T33" fmla="*/ 40 h 338"/>
                <a:gd name="T34" fmla="*/ 68 w 352"/>
                <a:gd name="T35" fmla="*/ 40 h 338"/>
                <a:gd name="T36" fmla="*/ 66 w 352"/>
                <a:gd name="T37" fmla="*/ 40 h 338"/>
                <a:gd name="T38" fmla="*/ 64 w 352"/>
                <a:gd name="T39" fmla="*/ 42 h 338"/>
                <a:gd name="T40" fmla="*/ 64 w 352"/>
                <a:gd name="T41" fmla="*/ 42 h 338"/>
                <a:gd name="T42" fmla="*/ 62 w 352"/>
                <a:gd name="T43" fmla="*/ 44 h 338"/>
                <a:gd name="T44" fmla="*/ 60 w 352"/>
                <a:gd name="T45" fmla="*/ 44 h 338"/>
                <a:gd name="T46" fmla="*/ 60 w 352"/>
                <a:gd name="T47" fmla="*/ 46 h 338"/>
                <a:gd name="T48" fmla="*/ 58 w 352"/>
                <a:gd name="T49" fmla="*/ 46 h 338"/>
                <a:gd name="T50" fmla="*/ 14 w 352"/>
                <a:gd name="T51" fmla="*/ 194 h 338"/>
                <a:gd name="T52" fmla="*/ 0 w 352"/>
                <a:gd name="T53" fmla="*/ 194 h 338"/>
                <a:gd name="T54" fmla="*/ 18 w 352"/>
                <a:gd name="T55" fmla="*/ 220 h 338"/>
                <a:gd name="T56" fmla="*/ 46 w 352"/>
                <a:gd name="T57" fmla="*/ 236 h 338"/>
                <a:gd name="T58" fmla="*/ 68 w 352"/>
                <a:gd name="T59" fmla="*/ 240 h 338"/>
                <a:gd name="T60" fmla="*/ 100 w 352"/>
                <a:gd name="T61" fmla="*/ 232 h 338"/>
                <a:gd name="T62" fmla="*/ 124 w 352"/>
                <a:gd name="T63" fmla="*/ 212 h 338"/>
                <a:gd name="T64" fmla="*/ 122 w 352"/>
                <a:gd name="T65" fmla="*/ 194 h 338"/>
                <a:gd name="T66" fmla="*/ 82 w 352"/>
                <a:gd name="T67" fmla="*/ 60 h 338"/>
                <a:gd name="T68" fmla="*/ 152 w 352"/>
                <a:gd name="T69" fmla="*/ 66 h 338"/>
                <a:gd name="T70" fmla="*/ 166 w 352"/>
                <a:gd name="T71" fmla="*/ 78 h 338"/>
                <a:gd name="T72" fmla="*/ 122 w 352"/>
                <a:gd name="T73" fmla="*/ 306 h 338"/>
                <a:gd name="T74" fmla="*/ 108 w 352"/>
                <a:gd name="T75" fmla="*/ 316 h 338"/>
                <a:gd name="T76" fmla="*/ 108 w 352"/>
                <a:gd name="T77" fmla="*/ 328 h 338"/>
                <a:gd name="T78" fmla="*/ 122 w 352"/>
                <a:gd name="T79" fmla="*/ 338 h 338"/>
                <a:gd name="T80" fmla="*/ 236 w 352"/>
                <a:gd name="T81" fmla="*/ 338 h 338"/>
                <a:gd name="T82" fmla="*/ 246 w 352"/>
                <a:gd name="T83" fmla="*/ 322 h 338"/>
                <a:gd name="T84" fmla="*/ 242 w 352"/>
                <a:gd name="T85" fmla="*/ 312 h 338"/>
                <a:gd name="T86" fmla="*/ 186 w 352"/>
                <a:gd name="T87" fmla="*/ 306 h 338"/>
                <a:gd name="T88" fmla="*/ 192 w 352"/>
                <a:gd name="T89" fmla="*/ 74 h 338"/>
                <a:gd name="T90" fmla="*/ 202 w 352"/>
                <a:gd name="T91" fmla="*/ 60 h 338"/>
                <a:gd name="T92" fmla="*/ 230 w 352"/>
                <a:gd name="T93" fmla="*/ 194 h 338"/>
                <a:gd name="T94" fmla="*/ 216 w 352"/>
                <a:gd name="T95" fmla="*/ 194 h 338"/>
                <a:gd name="T96" fmla="*/ 234 w 352"/>
                <a:gd name="T97" fmla="*/ 220 h 338"/>
                <a:gd name="T98" fmla="*/ 262 w 352"/>
                <a:gd name="T99" fmla="*/ 236 h 338"/>
                <a:gd name="T100" fmla="*/ 284 w 352"/>
                <a:gd name="T101" fmla="*/ 240 h 338"/>
                <a:gd name="T102" fmla="*/ 316 w 352"/>
                <a:gd name="T103" fmla="*/ 232 h 338"/>
                <a:gd name="T104" fmla="*/ 340 w 352"/>
                <a:gd name="T105" fmla="*/ 212 h 338"/>
                <a:gd name="T106" fmla="*/ 338 w 352"/>
                <a:gd name="T107" fmla="*/ 194 h 338"/>
                <a:gd name="T108" fmla="*/ 100 w 352"/>
                <a:gd name="T109" fmla="*/ 194 h 338"/>
                <a:gd name="T110" fmla="*/ 284 w 352"/>
                <a:gd name="T111" fmla="*/ 8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2" h="338">
                  <a:moveTo>
                    <a:pt x="338" y="194"/>
                  </a:moveTo>
                  <a:lnTo>
                    <a:pt x="338" y="194"/>
                  </a:lnTo>
                  <a:lnTo>
                    <a:pt x="338" y="194"/>
                  </a:lnTo>
                  <a:lnTo>
                    <a:pt x="294" y="48"/>
                  </a:lnTo>
                  <a:lnTo>
                    <a:pt x="294" y="48"/>
                  </a:lnTo>
                  <a:lnTo>
                    <a:pt x="294" y="46"/>
                  </a:lnTo>
                  <a:lnTo>
                    <a:pt x="294" y="46"/>
                  </a:lnTo>
                  <a:lnTo>
                    <a:pt x="292" y="46"/>
                  </a:lnTo>
                  <a:lnTo>
                    <a:pt x="292" y="46"/>
                  </a:lnTo>
                  <a:lnTo>
                    <a:pt x="292" y="44"/>
                  </a:lnTo>
                  <a:lnTo>
                    <a:pt x="292" y="44"/>
                  </a:lnTo>
                  <a:lnTo>
                    <a:pt x="292" y="44"/>
                  </a:lnTo>
                  <a:lnTo>
                    <a:pt x="292" y="44"/>
                  </a:lnTo>
                  <a:lnTo>
                    <a:pt x="290" y="44"/>
                  </a:lnTo>
                  <a:lnTo>
                    <a:pt x="290" y="44"/>
                  </a:lnTo>
                  <a:lnTo>
                    <a:pt x="290" y="42"/>
                  </a:lnTo>
                  <a:lnTo>
                    <a:pt x="290" y="42"/>
                  </a:lnTo>
                  <a:lnTo>
                    <a:pt x="288" y="42"/>
                  </a:lnTo>
                  <a:lnTo>
                    <a:pt x="288" y="42"/>
                  </a:lnTo>
                  <a:lnTo>
                    <a:pt x="288" y="42"/>
                  </a:lnTo>
                  <a:lnTo>
                    <a:pt x="288" y="42"/>
                  </a:lnTo>
                  <a:lnTo>
                    <a:pt x="286" y="40"/>
                  </a:lnTo>
                  <a:lnTo>
                    <a:pt x="286" y="40"/>
                  </a:lnTo>
                  <a:lnTo>
                    <a:pt x="286" y="40"/>
                  </a:lnTo>
                  <a:lnTo>
                    <a:pt x="286" y="40"/>
                  </a:lnTo>
                  <a:lnTo>
                    <a:pt x="284" y="40"/>
                  </a:lnTo>
                  <a:lnTo>
                    <a:pt x="284" y="40"/>
                  </a:lnTo>
                  <a:lnTo>
                    <a:pt x="284" y="40"/>
                  </a:lnTo>
                  <a:lnTo>
                    <a:pt x="202" y="40"/>
                  </a:lnTo>
                  <a:lnTo>
                    <a:pt x="202" y="40"/>
                  </a:lnTo>
                  <a:lnTo>
                    <a:pt x="200" y="34"/>
                  </a:lnTo>
                  <a:lnTo>
                    <a:pt x="196" y="30"/>
                  </a:lnTo>
                  <a:lnTo>
                    <a:pt x="192" y="26"/>
                  </a:lnTo>
                  <a:lnTo>
                    <a:pt x="186" y="24"/>
                  </a:lnTo>
                  <a:lnTo>
                    <a:pt x="186" y="10"/>
                  </a:lnTo>
                  <a:lnTo>
                    <a:pt x="186" y="10"/>
                  </a:lnTo>
                  <a:lnTo>
                    <a:pt x="186" y="6"/>
                  </a:lnTo>
                  <a:lnTo>
                    <a:pt x="184" y="4"/>
                  </a:lnTo>
                  <a:lnTo>
                    <a:pt x="180" y="2"/>
                  </a:lnTo>
                  <a:lnTo>
                    <a:pt x="176" y="0"/>
                  </a:lnTo>
                  <a:lnTo>
                    <a:pt x="176" y="0"/>
                  </a:lnTo>
                  <a:lnTo>
                    <a:pt x="172" y="2"/>
                  </a:lnTo>
                  <a:lnTo>
                    <a:pt x="168" y="4"/>
                  </a:lnTo>
                  <a:lnTo>
                    <a:pt x="166" y="6"/>
                  </a:lnTo>
                  <a:lnTo>
                    <a:pt x="166" y="10"/>
                  </a:lnTo>
                  <a:lnTo>
                    <a:pt x="166" y="24"/>
                  </a:lnTo>
                  <a:lnTo>
                    <a:pt x="166" y="24"/>
                  </a:lnTo>
                  <a:lnTo>
                    <a:pt x="160" y="26"/>
                  </a:lnTo>
                  <a:lnTo>
                    <a:pt x="156" y="30"/>
                  </a:lnTo>
                  <a:lnTo>
                    <a:pt x="152" y="34"/>
                  </a:lnTo>
                  <a:lnTo>
                    <a:pt x="150" y="40"/>
                  </a:lnTo>
                  <a:lnTo>
                    <a:pt x="68" y="40"/>
                  </a:lnTo>
                  <a:lnTo>
                    <a:pt x="68" y="40"/>
                  </a:lnTo>
                  <a:lnTo>
                    <a:pt x="68" y="40"/>
                  </a:lnTo>
                  <a:lnTo>
                    <a:pt x="68" y="40"/>
                  </a:lnTo>
                  <a:lnTo>
                    <a:pt x="66" y="40"/>
                  </a:lnTo>
                  <a:lnTo>
                    <a:pt x="66" y="40"/>
                  </a:lnTo>
                  <a:lnTo>
                    <a:pt x="66" y="40"/>
                  </a:lnTo>
                  <a:lnTo>
                    <a:pt x="66" y="40"/>
                  </a:lnTo>
                  <a:lnTo>
                    <a:pt x="64" y="42"/>
                  </a:lnTo>
                  <a:lnTo>
                    <a:pt x="64" y="42"/>
                  </a:lnTo>
                  <a:lnTo>
                    <a:pt x="64" y="42"/>
                  </a:lnTo>
                  <a:lnTo>
                    <a:pt x="64" y="42"/>
                  </a:lnTo>
                  <a:lnTo>
                    <a:pt x="62" y="42"/>
                  </a:lnTo>
                  <a:lnTo>
                    <a:pt x="62" y="42"/>
                  </a:lnTo>
                  <a:lnTo>
                    <a:pt x="62" y="44"/>
                  </a:lnTo>
                  <a:lnTo>
                    <a:pt x="62" y="44"/>
                  </a:lnTo>
                  <a:lnTo>
                    <a:pt x="60" y="44"/>
                  </a:lnTo>
                  <a:lnTo>
                    <a:pt x="60" y="44"/>
                  </a:lnTo>
                  <a:lnTo>
                    <a:pt x="60" y="44"/>
                  </a:lnTo>
                  <a:lnTo>
                    <a:pt x="60" y="44"/>
                  </a:lnTo>
                  <a:lnTo>
                    <a:pt x="60" y="46"/>
                  </a:lnTo>
                  <a:lnTo>
                    <a:pt x="60" y="46"/>
                  </a:lnTo>
                  <a:lnTo>
                    <a:pt x="58" y="46"/>
                  </a:lnTo>
                  <a:lnTo>
                    <a:pt x="58" y="46"/>
                  </a:lnTo>
                  <a:lnTo>
                    <a:pt x="58" y="48"/>
                  </a:lnTo>
                  <a:lnTo>
                    <a:pt x="14" y="194"/>
                  </a:lnTo>
                  <a:lnTo>
                    <a:pt x="14" y="194"/>
                  </a:lnTo>
                  <a:lnTo>
                    <a:pt x="14" y="194"/>
                  </a:lnTo>
                  <a:lnTo>
                    <a:pt x="0" y="194"/>
                  </a:lnTo>
                  <a:lnTo>
                    <a:pt x="0" y="194"/>
                  </a:lnTo>
                  <a:lnTo>
                    <a:pt x="6" y="204"/>
                  </a:lnTo>
                  <a:lnTo>
                    <a:pt x="12" y="212"/>
                  </a:lnTo>
                  <a:lnTo>
                    <a:pt x="18" y="220"/>
                  </a:lnTo>
                  <a:lnTo>
                    <a:pt x="26" y="228"/>
                  </a:lnTo>
                  <a:lnTo>
                    <a:pt x="36" y="232"/>
                  </a:lnTo>
                  <a:lnTo>
                    <a:pt x="46" y="236"/>
                  </a:lnTo>
                  <a:lnTo>
                    <a:pt x="56" y="240"/>
                  </a:lnTo>
                  <a:lnTo>
                    <a:pt x="68" y="240"/>
                  </a:lnTo>
                  <a:lnTo>
                    <a:pt x="68" y="240"/>
                  </a:lnTo>
                  <a:lnTo>
                    <a:pt x="80" y="240"/>
                  </a:lnTo>
                  <a:lnTo>
                    <a:pt x="90" y="236"/>
                  </a:lnTo>
                  <a:lnTo>
                    <a:pt x="100" y="232"/>
                  </a:lnTo>
                  <a:lnTo>
                    <a:pt x="110" y="228"/>
                  </a:lnTo>
                  <a:lnTo>
                    <a:pt x="118" y="220"/>
                  </a:lnTo>
                  <a:lnTo>
                    <a:pt x="124" y="212"/>
                  </a:lnTo>
                  <a:lnTo>
                    <a:pt x="130" y="204"/>
                  </a:lnTo>
                  <a:lnTo>
                    <a:pt x="136" y="194"/>
                  </a:lnTo>
                  <a:lnTo>
                    <a:pt x="122" y="194"/>
                  </a:lnTo>
                  <a:lnTo>
                    <a:pt x="122" y="194"/>
                  </a:lnTo>
                  <a:lnTo>
                    <a:pt x="122" y="194"/>
                  </a:lnTo>
                  <a:lnTo>
                    <a:pt x="82" y="60"/>
                  </a:lnTo>
                  <a:lnTo>
                    <a:pt x="150" y="60"/>
                  </a:lnTo>
                  <a:lnTo>
                    <a:pt x="150" y="60"/>
                  </a:lnTo>
                  <a:lnTo>
                    <a:pt x="152" y="66"/>
                  </a:lnTo>
                  <a:lnTo>
                    <a:pt x="156" y="70"/>
                  </a:lnTo>
                  <a:lnTo>
                    <a:pt x="160" y="74"/>
                  </a:lnTo>
                  <a:lnTo>
                    <a:pt x="166" y="78"/>
                  </a:lnTo>
                  <a:lnTo>
                    <a:pt x="166" y="306"/>
                  </a:lnTo>
                  <a:lnTo>
                    <a:pt x="122" y="306"/>
                  </a:lnTo>
                  <a:lnTo>
                    <a:pt x="122" y="306"/>
                  </a:lnTo>
                  <a:lnTo>
                    <a:pt x="116" y="308"/>
                  </a:lnTo>
                  <a:lnTo>
                    <a:pt x="110" y="312"/>
                  </a:lnTo>
                  <a:lnTo>
                    <a:pt x="108" y="316"/>
                  </a:lnTo>
                  <a:lnTo>
                    <a:pt x="106" y="322"/>
                  </a:lnTo>
                  <a:lnTo>
                    <a:pt x="106" y="322"/>
                  </a:lnTo>
                  <a:lnTo>
                    <a:pt x="108" y="328"/>
                  </a:lnTo>
                  <a:lnTo>
                    <a:pt x="110" y="334"/>
                  </a:lnTo>
                  <a:lnTo>
                    <a:pt x="116" y="338"/>
                  </a:lnTo>
                  <a:lnTo>
                    <a:pt x="122" y="338"/>
                  </a:lnTo>
                  <a:lnTo>
                    <a:pt x="230" y="338"/>
                  </a:lnTo>
                  <a:lnTo>
                    <a:pt x="230" y="338"/>
                  </a:lnTo>
                  <a:lnTo>
                    <a:pt x="236" y="338"/>
                  </a:lnTo>
                  <a:lnTo>
                    <a:pt x="242" y="334"/>
                  </a:lnTo>
                  <a:lnTo>
                    <a:pt x="244" y="328"/>
                  </a:lnTo>
                  <a:lnTo>
                    <a:pt x="246" y="322"/>
                  </a:lnTo>
                  <a:lnTo>
                    <a:pt x="246" y="322"/>
                  </a:lnTo>
                  <a:lnTo>
                    <a:pt x="244" y="316"/>
                  </a:lnTo>
                  <a:lnTo>
                    <a:pt x="242" y="312"/>
                  </a:lnTo>
                  <a:lnTo>
                    <a:pt x="236" y="308"/>
                  </a:lnTo>
                  <a:lnTo>
                    <a:pt x="230" y="306"/>
                  </a:lnTo>
                  <a:lnTo>
                    <a:pt x="186" y="306"/>
                  </a:lnTo>
                  <a:lnTo>
                    <a:pt x="186" y="78"/>
                  </a:lnTo>
                  <a:lnTo>
                    <a:pt x="186" y="78"/>
                  </a:lnTo>
                  <a:lnTo>
                    <a:pt x="192" y="74"/>
                  </a:lnTo>
                  <a:lnTo>
                    <a:pt x="196" y="70"/>
                  </a:lnTo>
                  <a:lnTo>
                    <a:pt x="200" y="66"/>
                  </a:lnTo>
                  <a:lnTo>
                    <a:pt x="202" y="60"/>
                  </a:lnTo>
                  <a:lnTo>
                    <a:pt x="270" y="60"/>
                  </a:lnTo>
                  <a:lnTo>
                    <a:pt x="230" y="194"/>
                  </a:lnTo>
                  <a:lnTo>
                    <a:pt x="230" y="194"/>
                  </a:lnTo>
                  <a:lnTo>
                    <a:pt x="230" y="194"/>
                  </a:lnTo>
                  <a:lnTo>
                    <a:pt x="216" y="194"/>
                  </a:lnTo>
                  <a:lnTo>
                    <a:pt x="216" y="194"/>
                  </a:lnTo>
                  <a:lnTo>
                    <a:pt x="222" y="204"/>
                  </a:lnTo>
                  <a:lnTo>
                    <a:pt x="228" y="212"/>
                  </a:lnTo>
                  <a:lnTo>
                    <a:pt x="234" y="220"/>
                  </a:lnTo>
                  <a:lnTo>
                    <a:pt x="242" y="228"/>
                  </a:lnTo>
                  <a:lnTo>
                    <a:pt x="252" y="232"/>
                  </a:lnTo>
                  <a:lnTo>
                    <a:pt x="262" y="236"/>
                  </a:lnTo>
                  <a:lnTo>
                    <a:pt x="272" y="240"/>
                  </a:lnTo>
                  <a:lnTo>
                    <a:pt x="284" y="240"/>
                  </a:lnTo>
                  <a:lnTo>
                    <a:pt x="284" y="240"/>
                  </a:lnTo>
                  <a:lnTo>
                    <a:pt x="296" y="240"/>
                  </a:lnTo>
                  <a:lnTo>
                    <a:pt x="306" y="236"/>
                  </a:lnTo>
                  <a:lnTo>
                    <a:pt x="316" y="232"/>
                  </a:lnTo>
                  <a:lnTo>
                    <a:pt x="326" y="228"/>
                  </a:lnTo>
                  <a:lnTo>
                    <a:pt x="334" y="220"/>
                  </a:lnTo>
                  <a:lnTo>
                    <a:pt x="340" y="212"/>
                  </a:lnTo>
                  <a:lnTo>
                    <a:pt x="346" y="204"/>
                  </a:lnTo>
                  <a:lnTo>
                    <a:pt x="352" y="194"/>
                  </a:lnTo>
                  <a:lnTo>
                    <a:pt x="338" y="194"/>
                  </a:lnTo>
                  <a:close/>
                  <a:moveTo>
                    <a:pt x="36" y="194"/>
                  </a:moveTo>
                  <a:lnTo>
                    <a:pt x="68" y="86"/>
                  </a:lnTo>
                  <a:lnTo>
                    <a:pt x="100" y="194"/>
                  </a:lnTo>
                  <a:lnTo>
                    <a:pt x="36" y="194"/>
                  </a:lnTo>
                  <a:close/>
                  <a:moveTo>
                    <a:pt x="252" y="194"/>
                  </a:moveTo>
                  <a:lnTo>
                    <a:pt x="284" y="86"/>
                  </a:lnTo>
                  <a:lnTo>
                    <a:pt x="316" y="194"/>
                  </a:lnTo>
                  <a:lnTo>
                    <a:pt x="252" y="194"/>
                  </a:lnTo>
                  <a:close/>
                </a:path>
              </a:pathLst>
            </a:custGeom>
            <a:grpFill/>
            <a:ln>
              <a:solidFill>
                <a:schemeClr val="tx1"/>
              </a:solidFill>
            </a:ln>
            <a:extLst/>
          </p:spPr>
          <p:txBody>
            <a:bodyPr vert="horz" wrap="square" lIns="91440" tIns="45720" rIns="91440" bIns="45720" numCol="1" anchor="t" anchorCtr="0" compatLnSpc="1">
              <a:prstTxWarp prst="textNoShape">
                <a:avLst/>
              </a:prstTxWarp>
            </a:bodyPr>
            <a:lstStyle/>
            <a:p>
              <a:endParaRPr lang="en-GB"/>
            </a:p>
          </p:txBody>
        </p:sp>
      </p:grpSp>
      <p:sp>
        <p:nvSpPr>
          <p:cNvPr id="127" name="CasellaDiTesto 126"/>
          <p:cNvSpPr txBox="1"/>
          <p:nvPr/>
        </p:nvSpPr>
        <p:spPr>
          <a:xfrm>
            <a:off x="4542506" y="5614600"/>
            <a:ext cx="3447393" cy="995209"/>
          </a:xfrm>
          <a:prstGeom prst="rect">
            <a:avLst/>
          </a:prstGeom>
          <a:noFill/>
        </p:spPr>
        <p:txBody>
          <a:bodyPr wrap="square" rtlCol="0">
            <a:spAutoFit/>
          </a:bodyPr>
          <a:lstStyle/>
          <a:p>
            <a:pPr algn="ctr"/>
            <a:r>
              <a:rPr lang="en" sz="2000" dirty="0">
                <a:latin typeface="Calibri"/>
                <a:ea typeface="Calibri"/>
                <a:cs typeface="Calibri"/>
                <a:sym typeface="Calibri"/>
              </a:rPr>
              <a:t>There is much to do to make the </a:t>
            </a:r>
            <a:r>
              <a:rPr lang="en" sz="2000" b="1" dirty="0">
                <a:latin typeface="Calibri"/>
                <a:ea typeface="Calibri"/>
                <a:cs typeface="Calibri"/>
                <a:sym typeface="Calibri"/>
              </a:rPr>
              <a:t>communication </a:t>
            </a:r>
            <a:r>
              <a:rPr lang="en" sz="2000" b="1" dirty="0" smtClean="0">
                <a:latin typeface="Calibri"/>
                <a:ea typeface="Calibri"/>
                <a:cs typeface="Calibri"/>
                <a:sym typeface="Calibri"/>
              </a:rPr>
              <a:t>effective</a:t>
            </a:r>
            <a:endParaRPr lang="en" sz="2000" dirty="0">
              <a:latin typeface="Calibri"/>
              <a:ea typeface="Calibri"/>
              <a:cs typeface="Calibri"/>
              <a:sym typeface="Calibri"/>
            </a:endParaRPr>
          </a:p>
          <a:p>
            <a:endParaRPr lang="en-GB" dirty="0"/>
          </a:p>
        </p:txBody>
      </p:sp>
      <p:cxnSp>
        <p:nvCxnSpPr>
          <p:cNvPr id="130" name="Connettore 2 129"/>
          <p:cNvCxnSpPr/>
          <p:nvPr/>
        </p:nvCxnSpPr>
        <p:spPr>
          <a:xfrm>
            <a:off x="3886200" y="5290457"/>
            <a:ext cx="715453" cy="42454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ttore 2 131"/>
          <p:cNvCxnSpPr/>
          <p:nvPr/>
        </p:nvCxnSpPr>
        <p:spPr>
          <a:xfrm flipH="1">
            <a:off x="7958275" y="5290457"/>
            <a:ext cx="774612" cy="42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CasellaDiTesto 1"/>
          <p:cNvSpPr txBox="1"/>
          <p:nvPr/>
        </p:nvSpPr>
        <p:spPr>
          <a:xfrm>
            <a:off x="7989899" y="3379158"/>
            <a:ext cx="216000" cy="2102400"/>
          </a:xfrm>
          <a:prstGeom prst="rect">
            <a:avLst/>
          </a:prstGeom>
          <a:noFill/>
          <a:ln>
            <a:solidFill>
              <a:srgbClr val="C00000"/>
            </a:solidFill>
          </a:ln>
        </p:spPr>
        <p:txBody>
          <a:bodyPr wrap="square" rtlCol="0">
            <a:spAutoFit/>
          </a:bodyPr>
          <a:lstStyle/>
          <a:p>
            <a:endParaRPr lang="en-GB"/>
          </a:p>
        </p:txBody>
      </p:sp>
    </p:spTree>
    <p:extLst>
      <p:ext uri="{BB962C8B-B14F-4D97-AF65-F5344CB8AC3E}">
        <p14:creationId xmlns:p14="http://schemas.microsoft.com/office/powerpoint/2010/main" val="1201769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675" y="2695766"/>
            <a:ext cx="950815" cy="1099679"/>
          </a:xfrm>
          <a:prstGeom prst="rect">
            <a:avLst/>
          </a:prstGeom>
        </p:spPr>
      </p:pic>
      <p:sp>
        <p:nvSpPr>
          <p:cNvPr id="4" name="Shape 232">
            <a:extLst>
              <a:ext uri="{FF2B5EF4-FFF2-40B4-BE49-F238E27FC236}">
                <a16:creationId xmlns="" xmlns:a16="http://schemas.microsoft.com/office/drawing/2014/main" id="{C34789E8-D60B-634F-995D-FDE2EF977863}"/>
              </a:ext>
            </a:extLst>
          </p:cNvPr>
          <p:cNvSpPr/>
          <p:nvPr/>
        </p:nvSpPr>
        <p:spPr>
          <a:xfrm>
            <a:off x="9030644" y="691140"/>
            <a:ext cx="2880000" cy="5760000"/>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 name="Shape 267">
            <a:extLst>
              <a:ext uri="{FF2B5EF4-FFF2-40B4-BE49-F238E27FC236}">
                <a16:creationId xmlns="" xmlns:a16="http://schemas.microsoft.com/office/drawing/2014/main" id="{550E3168-56A4-6F40-929D-B4191BE7458A}"/>
              </a:ext>
            </a:extLst>
          </p:cNvPr>
          <p:cNvSpPr/>
          <p:nvPr/>
        </p:nvSpPr>
        <p:spPr>
          <a:xfrm>
            <a:off x="9030644" y="215287"/>
            <a:ext cx="2880000" cy="403157"/>
          </a:xfrm>
          <a:prstGeom prst="rect">
            <a:avLst/>
          </a:prstGeom>
          <a:solidFill>
            <a:srgbClr val="438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Montserrat"/>
              <a:buNone/>
            </a:pPr>
            <a:r>
              <a:rPr lang="it-IT" sz="2400" b="0" i="0" u="none" strike="noStrike" cap="none" dirty="0" err="1" smtClean="0">
                <a:solidFill>
                  <a:srgbClr val="FFFFFF"/>
                </a:solidFill>
                <a:latin typeface="+mn-lt"/>
                <a:ea typeface="Montserrat"/>
                <a:cs typeface="Montserrat"/>
                <a:sym typeface="Montserrat"/>
              </a:rPr>
              <a:t>App</a:t>
            </a:r>
            <a:r>
              <a:rPr lang="it-IT" sz="2400" b="0" i="0" u="none" strike="noStrike" cap="none" dirty="0" smtClean="0">
                <a:solidFill>
                  <a:srgbClr val="FFFFFF"/>
                </a:solidFill>
                <a:latin typeface="+mn-lt"/>
                <a:ea typeface="Montserrat"/>
                <a:cs typeface="Montserrat"/>
                <a:sym typeface="Montserrat"/>
              </a:rPr>
              <a:t> </a:t>
            </a:r>
            <a:r>
              <a:rPr lang="it-IT" sz="2400" b="0" i="0" u="none" strike="noStrike" cap="none" dirty="0" err="1" smtClean="0">
                <a:solidFill>
                  <a:srgbClr val="FFFFFF"/>
                </a:solidFill>
                <a:latin typeface="+mn-lt"/>
                <a:ea typeface="Montserrat"/>
                <a:cs typeface="Montserrat"/>
                <a:sym typeface="Montserrat"/>
              </a:rPr>
              <a:t>Goals</a:t>
            </a:r>
            <a:endParaRPr sz="2400" b="0" i="0" u="none" strike="noStrike" cap="none" dirty="0">
              <a:solidFill>
                <a:srgbClr val="FFFFFF"/>
              </a:solidFill>
              <a:latin typeface="+mn-lt"/>
              <a:ea typeface="Montserrat"/>
              <a:cs typeface="Montserrat"/>
              <a:sym typeface="Montserrat"/>
            </a:endParaRPr>
          </a:p>
        </p:txBody>
      </p:sp>
      <p:cxnSp>
        <p:nvCxnSpPr>
          <p:cNvPr id="6" name="Shape 241">
            <a:extLst>
              <a:ext uri="{FF2B5EF4-FFF2-40B4-BE49-F238E27FC236}">
                <a16:creationId xmlns="" xmlns:a16="http://schemas.microsoft.com/office/drawing/2014/main" id="{13BF7729-9E15-B042-83B3-FD15808DCBFF}"/>
              </a:ext>
            </a:extLst>
          </p:cNvPr>
          <p:cNvCxnSpPr/>
          <p:nvPr/>
        </p:nvCxnSpPr>
        <p:spPr>
          <a:xfrm flipH="1">
            <a:off x="10041807" y="685709"/>
            <a:ext cx="0" cy="5787549"/>
          </a:xfrm>
          <a:prstGeom prst="straightConnector1">
            <a:avLst/>
          </a:prstGeom>
          <a:noFill/>
          <a:ln w="9525" cap="flat" cmpd="sng">
            <a:solidFill>
              <a:srgbClr val="BFBFBF"/>
            </a:solidFill>
            <a:prstDash val="solid"/>
            <a:round/>
            <a:headEnd type="none" w="sm" len="sm"/>
            <a:tailEnd type="none" w="sm" len="sm"/>
          </a:ln>
        </p:spPr>
      </p:cxnSp>
      <p:sp>
        <p:nvSpPr>
          <p:cNvPr id="7" name="CasellaDiTesto 6">
            <a:extLst>
              <a:ext uri="{FF2B5EF4-FFF2-40B4-BE49-F238E27FC236}">
                <a16:creationId xmlns="" xmlns:a16="http://schemas.microsoft.com/office/drawing/2014/main" id="{3DA84594-F125-224D-B9F8-FA3E38C13EA4}"/>
              </a:ext>
            </a:extLst>
          </p:cNvPr>
          <p:cNvSpPr txBox="1"/>
          <p:nvPr/>
        </p:nvSpPr>
        <p:spPr>
          <a:xfrm>
            <a:off x="10083232" y="691140"/>
            <a:ext cx="1933402" cy="6801862"/>
          </a:xfrm>
          <a:prstGeom prst="rect">
            <a:avLst/>
          </a:prstGeom>
          <a:noFill/>
        </p:spPr>
        <p:txBody>
          <a:bodyPr wrap="square" rtlCol="0">
            <a:spAutoFit/>
          </a:bodyPr>
          <a:lstStyle/>
          <a:p>
            <a:pPr marL="285750" indent="-285750">
              <a:buFont typeface="Wingdings" charset="2"/>
              <a:buChar char="q"/>
            </a:pPr>
            <a:r>
              <a:rPr lang="en" sz="1600" dirty="0">
                <a:solidFill>
                  <a:schemeClr val="tx1"/>
                </a:solidFill>
                <a:latin typeface="Calibri" panose="020F0502020204030204" pitchFamily="34" charset="0"/>
                <a:ea typeface="Calibri"/>
                <a:cs typeface="Calibri" panose="020F0502020204030204" pitchFamily="34" charset="0"/>
                <a:sym typeface="Calibri"/>
              </a:rPr>
              <a:t>Improve the </a:t>
            </a:r>
            <a:r>
              <a:rPr lang="en" sz="1600" b="1" dirty="0">
                <a:solidFill>
                  <a:schemeClr val="tx1"/>
                </a:solidFill>
                <a:latin typeface="Calibri" panose="020F0502020204030204" pitchFamily="34" charset="0"/>
                <a:ea typeface="Calibri"/>
                <a:cs typeface="Calibri" panose="020F0502020204030204" pitchFamily="34" charset="0"/>
                <a:sym typeface="Calibri"/>
              </a:rPr>
              <a:t>communication </a:t>
            </a:r>
            <a:r>
              <a:rPr lang="en" sz="1600" dirty="0">
                <a:solidFill>
                  <a:schemeClr val="tx1"/>
                </a:solidFill>
                <a:latin typeface="Calibri" panose="020F0502020204030204" pitchFamily="34" charset="0"/>
                <a:ea typeface="Calibri"/>
                <a:cs typeface="Calibri" panose="020F0502020204030204" pitchFamily="34" charset="0"/>
                <a:sym typeface="Calibri"/>
              </a:rPr>
              <a:t>PA-citizens on both </a:t>
            </a:r>
            <a:r>
              <a:rPr lang="en" sz="1600" dirty="0" smtClean="0">
                <a:solidFill>
                  <a:schemeClr val="tx1"/>
                </a:solidFill>
                <a:latin typeface="Calibri" panose="020F0502020204030204" pitchFamily="34" charset="0"/>
                <a:ea typeface="Calibri"/>
                <a:cs typeface="Calibri" panose="020F0502020204030204" pitchFamily="34" charset="0"/>
                <a:sym typeface="Calibri"/>
              </a:rPr>
              <a:t>sides</a:t>
            </a:r>
            <a:r>
              <a:rPr lang="it-IT" sz="1600" dirty="0" smtClean="0">
                <a:solidFill>
                  <a:schemeClr val="tx1"/>
                </a:solidFill>
                <a:latin typeface="Calibri" panose="020F0502020204030204" pitchFamily="34" charset="0"/>
                <a:ea typeface="Calibri"/>
                <a:cs typeface="Calibri" panose="020F0502020204030204" pitchFamily="34" charset="0"/>
                <a:sym typeface="Calibri"/>
              </a:rPr>
              <a:t>;</a:t>
            </a:r>
          </a:p>
          <a:p>
            <a:pPr marL="28575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lvl="0" indent="-285750">
              <a:buFont typeface="Wingdings" charset="2"/>
              <a:buChar char="q"/>
            </a:pPr>
            <a:r>
              <a:rPr lang="it-IT" sz="1600" dirty="0">
                <a:solidFill>
                  <a:schemeClr val="tx1"/>
                </a:solidFill>
                <a:latin typeface="Calibri" panose="020F0502020204030204" pitchFamily="34" charset="0"/>
                <a:ea typeface="Calibri"/>
                <a:cs typeface="Calibri" panose="020F0502020204030204" pitchFamily="34" charset="0"/>
                <a:sym typeface="Calibri"/>
              </a:rPr>
              <a:t>Help the PA </a:t>
            </a:r>
            <a:r>
              <a:rPr lang="it-IT" sz="1600" b="1" dirty="0" err="1">
                <a:solidFill>
                  <a:schemeClr val="tx1"/>
                </a:solidFill>
                <a:latin typeface="Calibri" panose="020F0502020204030204" pitchFamily="34" charset="0"/>
                <a:ea typeface="Calibri"/>
                <a:cs typeface="Calibri" panose="020F0502020204030204" pitchFamily="34" charset="0"/>
                <a:sym typeface="Calibri"/>
              </a:rPr>
              <a:t>raising</a:t>
            </a:r>
            <a:r>
              <a:rPr lang="it-IT" sz="1600" b="1" dirty="0">
                <a:solidFill>
                  <a:schemeClr val="tx1"/>
                </a:solidFill>
                <a:latin typeface="Calibri" panose="020F0502020204030204" pitchFamily="34" charset="0"/>
                <a:ea typeface="Calibri"/>
                <a:cs typeface="Calibri" panose="020F0502020204030204" pitchFamily="34" charset="0"/>
                <a:sym typeface="Calibri"/>
              </a:rPr>
              <a:t> funds</a:t>
            </a:r>
            <a:r>
              <a:rPr lang="it-IT" sz="1600" dirty="0">
                <a:solidFill>
                  <a:schemeClr val="tx1"/>
                </a:solidFill>
                <a:latin typeface="Calibri" panose="020F0502020204030204" pitchFamily="34" charset="0"/>
                <a:ea typeface="Calibri"/>
                <a:cs typeface="Calibri" panose="020F0502020204030204" pitchFamily="34" charset="0"/>
                <a:sym typeface="Calibri"/>
              </a:rPr>
              <a:t> to solve some </a:t>
            </a:r>
            <a:r>
              <a:rPr lang="it-IT" sz="1600" dirty="0" err="1" smtClean="0">
                <a:solidFill>
                  <a:schemeClr val="tx1"/>
                </a:solidFill>
                <a:latin typeface="Calibri" panose="020F0502020204030204" pitchFamily="34" charset="0"/>
                <a:ea typeface="Calibri"/>
                <a:cs typeface="Calibri" panose="020F0502020204030204" pitchFamily="34" charset="0"/>
                <a:sym typeface="Calibri"/>
              </a:rPr>
              <a:t>problems</a:t>
            </a:r>
            <a:r>
              <a:rPr lang="it-IT" sz="1600" dirty="0" smtClean="0">
                <a:solidFill>
                  <a:schemeClr val="tx1"/>
                </a:solidFill>
                <a:latin typeface="Calibri" panose="020F0502020204030204" pitchFamily="34" charset="0"/>
                <a:ea typeface="Calibri"/>
                <a:cs typeface="Calibri" panose="020F0502020204030204" pitchFamily="34" charset="0"/>
                <a:sym typeface="Calibri"/>
              </a:rPr>
              <a:t>;</a:t>
            </a:r>
          </a:p>
          <a:p>
            <a:pPr marL="285750" lvl="0" indent="-285750">
              <a:buFont typeface="Wingdings" charset="2"/>
              <a:buChar char="q"/>
            </a:pPr>
            <a:endParaRPr lang="it-IT" sz="1400" dirty="0">
              <a:solidFill>
                <a:schemeClr val="tx1"/>
              </a:solidFill>
              <a:latin typeface="Calibri" panose="020F0502020204030204" pitchFamily="34" charset="0"/>
              <a:ea typeface="Calibri"/>
              <a:cs typeface="Calibri" panose="020F0502020204030204" pitchFamily="34" charset="0"/>
              <a:sym typeface="Calibri"/>
            </a:endParaRPr>
          </a:p>
          <a:p>
            <a:pPr marL="285750" lvl="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r>
              <a:rPr lang="en" sz="1600" dirty="0">
                <a:solidFill>
                  <a:schemeClr val="tx1"/>
                </a:solidFill>
                <a:latin typeface="Calibri" panose="020F0502020204030204" pitchFamily="34" charset="0"/>
                <a:ea typeface="Calibri"/>
                <a:cs typeface="Calibri" panose="020F0502020204030204" pitchFamily="34" charset="0"/>
                <a:sym typeface="Calibri"/>
              </a:rPr>
              <a:t>Transform the app into a </a:t>
            </a:r>
            <a:r>
              <a:rPr lang="en" sz="1600" b="1" dirty="0">
                <a:solidFill>
                  <a:schemeClr val="tx1"/>
                </a:solidFill>
                <a:latin typeface="Calibri" panose="020F0502020204030204" pitchFamily="34" charset="0"/>
                <a:ea typeface="Calibri"/>
                <a:cs typeface="Calibri" panose="020F0502020204030204" pitchFamily="34" charset="0"/>
                <a:sym typeface="Calibri"/>
              </a:rPr>
              <a:t>daily </a:t>
            </a:r>
            <a:r>
              <a:rPr lang="en" sz="1600" b="1" dirty="0" smtClean="0">
                <a:solidFill>
                  <a:schemeClr val="tx1"/>
                </a:solidFill>
                <a:latin typeface="Calibri" panose="020F0502020204030204" pitchFamily="34" charset="0"/>
                <a:ea typeface="Calibri"/>
                <a:cs typeface="Calibri" panose="020F0502020204030204" pitchFamily="34" charset="0"/>
                <a:sym typeface="Calibri"/>
              </a:rPr>
              <a:t>ritual</a:t>
            </a:r>
            <a:r>
              <a:rPr lang="it-IT" sz="1600" b="1" dirty="0" smtClean="0">
                <a:solidFill>
                  <a:schemeClr val="tx1"/>
                </a:solidFill>
                <a:latin typeface="Calibri" panose="020F0502020204030204" pitchFamily="34" charset="0"/>
                <a:ea typeface="Calibri"/>
                <a:cs typeface="Calibri" panose="020F0502020204030204" pitchFamily="34" charset="0"/>
                <a:sym typeface="Calibri"/>
              </a:rPr>
              <a:t>;</a:t>
            </a:r>
          </a:p>
          <a:p>
            <a:pPr marL="285750" indent="-285750">
              <a:buFont typeface="Wingdings" charset="2"/>
              <a:buChar char="q"/>
            </a:pPr>
            <a:endParaRPr lang="it-IT" sz="1400" b="1"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b="1"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r>
              <a:rPr lang="en" sz="1600" dirty="0">
                <a:solidFill>
                  <a:schemeClr val="tx1"/>
                </a:solidFill>
                <a:latin typeface="Calibri" panose="020F0502020204030204" pitchFamily="34" charset="0"/>
                <a:ea typeface="Calibri"/>
                <a:cs typeface="Calibri" panose="020F0502020204030204" pitchFamily="34" charset="0"/>
                <a:sym typeface="Calibri"/>
              </a:rPr>
              <a:t>Collect </a:t>
            </a:r>
            <a:r>
              <a:rPr lang="en" sz="1600" b="1" dirty="0">
                <a:solidFill>
                  <a:schemeClr val="tx1"/>
                </a:solidFill>
                <a:latin typeface="Calibri" panose="020F0502020204030204" pitchFamily="34" charset="0"/>
                <a:ea typeface="Calibri"/>
                <a:cs typeface="Calibri" panose="020F0502020204030204" pitchFamily="34" charset="0"/>
                <a:sym typeface="Calibri"/>
              </a:rPr>
              <a:t>user-generated data </a:t>
            </a:r>
            <a:r>
              <a:rPr lang="en" sz="1600" dirty="0">
                <a:solidFill>
                  <a:schemeClr val="tx1"/>
                </a:solidFill>
                <a:latin typeface="Calibri" panose="020F0502020204030204" pitchFamily="34" charset="0"/>
                <a:ea typeface="Calibri"/>
                <a:cs typeface="Calibri" panose="020F0502020204030204" pitchFamily="34" charset="0"/>
                <a:sym typeface="Calibri"/>
              </a:rPr>
              <a:t>and provide them to the </a:t>
            </a:r>
            <a:r>
              <a:rPr lang="en" sz="1600" dirty="0" smtClean="0">
                <a:solidFill>
                  <a:schemeClr val="tx1"/>
                </a:solidFill>
                <a:latin typeface="Calibri" panose="020F0502020204030204" pitchFamily="34" charset="0"/>
                <a:ea typeface="Calibri"/>
                <a:cs typeface="Calibri" panose="020F0502020204030204" pitchFamily="34" charset="0"/>
                <a:sym typeface="Calibri"/>
              </a:rPr>
              <a:t>PA</a:t>
            </a:r>
            <a:r>
              <a:rPr lang="it-IT" sz="1600" dirty="0">
                <a:solidFill>
                  <a:schemeClr val="tx1"/>
                </a:solidFill>
                <a:latin typeface="Calibri" panose="020F0502020204030204" pitchFamily="34" charset="0"/>
                <a:ea typeface="Calibri"/>
                <a:cs typeface="Calibri" panose="020F0502020204030204" pitchFamily="34" charset="0"/>
                <a:sym typeface="Calibri"/>
              </a:rPr>
              <a:t>.</a:t>
            </a:r>
            <a:endParaRPr lang="it-IT" sz="16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dirty="0">
              <a:solidFill>
                <a:schemeClr val="tx1"/>
              </a:solidFill>
            </a:endParaRPr>
          </a:p>
          <a:p>
            <a:pPr marL="285750" indent="-285750">
              <a:buFont typeface="Wingdings" charset="2"/>
              <a:buChar char="q"/>
            </a:pPr>
            <a:endParaRPr lang="en-GB" sz="1400" dirty="0">
              <a:solidFill>
                <a:schemeClr val="tx1"/>
              </a:solidFill>
            </a:endParaRPr>
          </a:p>
          <a:p>
            <a:pPr marL="285750" indent="-285750">
              <a:buFont typeface="Wingdings" charset="2"/>
              <a:buChar char="q"/>
            </a:pPr>
            <a:endParaRPr lang="en-GB" sz="1400" dirty="0">
              <a:solidFill>
                <a:schemeClr val="tx1"/>
              </a:solidFill>
            </a:endParaRPr>
          </a:p>
          <a:p>
            <a:pPr marL="285750" lvl="0" indent="-285750">
              <a:buFont typeface="Wingdings" charset="2"/>
              <a:buChar char="q"/>
            </a:pPr>
            <a:endParaRPr lang="it-IT" sz="1400" dirty="0">
              <a:solidFill>
                <a:schemeClr val="tx1"/>
              </a:solidFill>
            </a:endParaRPr>
          </a:p>
          <a:p>
            <a:pPr marL="285750" indent="-285750">
              <a:buFont typeface="Wingdings" charset="2"/>
              <a:buChar char="q"/>
            </a:pPr>
            <a:endParaRPr lang="it-IT" sz="1400" dirty="0" smtClean="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400" dirty="0">
              <a:solidFill>
                <a:schemeClr val="tx1"/>
              </a:solidFill>
            </a:endParaRPr>
          </a:p>
        </p:txBody>
      </p:sp>
      <p:pic>
        <p:nvPicPr>
          <p:cNvPr id="10" name="Immagine 9">
            <a:extLst>
              <a:ext uri="{FF2B5EF4-FFF2-40B4-BE49-F238E27FC236}">
                <a16:creationId xmlns="" xmlns:a16="http://schemas.microsoft.com/office/drawing/2014/main" id="{75091A01-CDC6-EE4A-B1B5-C31BF94513C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122229" y="4599836"/>
            <a:ext cx="794591" cy="657963"/>
          </a:xfrm>
          <a:prstGeom prst="rect">
            <a:avLst/>
          </a:prstGeom>
        </p:spPr>
      </p:pic>
      <p:pic>
        <p:nvPicPr>
          <p:cNvPr id="25" name="Immagine 24">
            <a:extLst>
              <a:ext uri="{FF2B5EF4-FFF2-40B4-BE49-F238E27FC236}">
                <a16:creationId xmlns="" xmlns:a16="http://schemas.microsoft.com/office/drawing/2014/main" id="{8D4473BD-D951-6844-904F-D30078F8DF3A}"/>
              </a:ext>
            </a:extLst>
          </p:cNvPr>
          <p:cNvPicPr>
            <a:picLocks noChangeAspect="1"/>
          </p:cNvPicPr>
          <p:nvPr/>
        </p:nvPicPr>
        <p:blipFill>
          <a:blip r:embed="rId4"/>
          <a:stretch>
            <a:fillRect/>
          </a:stretch>
        </p:blipFill>
        <p:spPr>
          <a:xfrm>
            <a:off x="9252338" y="849968"/>
            <a:ext cx="585814" cy="623499"/>
          </a:xfrm>
          <a:prstGeom prst="rect">
            <a:avLst/>
          </a:prstGeom>
        </p:spPr>
      </p:pic>
      <p:pic>
        <p:nvPicPr>
          <p:cNvPr id="27" name="Immagine 2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252338" y="1971177"/>
            <a:ext cx="599403" cy="565193"/>
          </a:xfrm>
          <a:prstGeom prst="rect">
            <a:avLst/>
          </a:prstGeom>
        </p:spPr>
      </p:pic>
      <p:pic>
        <p:nvPicPr>
          <p:cNvPr id="29" name="Immagine 2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9215840" y="3391393"/>
            <a:ext cx="635901" cy="578608"/>
          </a:xfrm>
          <a:prstGeom prst="rect">
            <a:avLst/>
          </a:prstGeom>
        </p:spPr>
      </p:pic>
      <p:grpSp>
        <p:nvGrpSpPr>
          <p:cNvPr id="13" name="Group 5"/>
          <p:cNvGrpSpPr>
            <a:grpSpLocks/>
          </p:cNvGrpSpPr>
          <p:nvPr/>
        </p:nvGrpSpPr>
        <p:grpSpPr bwMode="auto">
          <a:xfrm>
            <a:off x="3524677" y="1306578"/>
            <a:ext cx="4680000" cy="4320000"/>
            <a:chOff x="-132" y="-594"/>
            <a:chExt cx="6024" cy="5504"/>
          </a:xfrm>
          <a:solidFill>
            <a:srgbClr val="4384F4"/>
          </a:solidFill>
        </p:grpSpPr>
        <p:sp>
          <p:nvSpPr>
            <p:cNvPr id="14" name="Freeform 6"/>
            <p:cNvSpPr>
              <a:spLocks/>
            </p:cNvSpPr>
            <p:nvPr/>
          </p:nvSpPr>
          <p:spPr bwMode="auto">
            <a:xfrm>
              <a:off x="-132" y="-594"/>
              <a:ext cx="3012" cy="3543"/>
            </a:xfrm>
            <a:custGeom>
              <a:avLst/>
              <a:gdLst>
                <a:gd name="T0" fmla="*/ 13210 w 1275"/>
                <a:gd name="T1" fmla="*/ 10924 h 1500"/>
                <a:gd name="T2" fmla="*/ 13182 w 1275"/>
                <a:gd name="T3" fmla="*/ 10216 h 1500"/>
                <a:gd name="T4" fmla="*/ 16808 w 1275"/>
                <a:gd name="T5" fmla="*/ 2409 h 1500"/>
                <a:gd name="T6" fmla="*/ 10217 w 1275"/>
                <a:gd name="T7" fmla="*/ 0 h 1500"/>
                <a:gd name="T8" fmla="*/ 0 w 1275"/>
                <a:gd name="T9" fmla="*/ 10216 h 1500"/>
                <a:gd name="T10" fmla="*/ 6619 w 1275"/>
                <a:gd name="T11" fmla="*/ 19768 h 1500"/>
                <a:gd name="T12" fmla="*/ 13210 w 1275"/>
                <a:gd name="T13" fmla="*/ 10924 h 1500"/>
                <a:gd name="T14" fmla="*/ 0 60000 65536"/>
                <a:gd name="T15" fmla="*/ 0 60000 65536"/>
                <a:gd name="T16" fmla="*/ 0 60000 65536"/>
                <a:gd name="T17" fmla="*/ 0 60000 65536"/>
                <a:gd name="T18" fmla="*/ 0 60000 65536"/>
                <a:gd name="T19" fmla="*/ 0 60000 65536"/>
                <a:gd name="T20" fmla="*/ 0 60000 65536"/>
                <a:gd name="T21" fmla="*/ 0 w 1275"/>
                <a:gd name="T22" fmla="*/ 0 h 1500"/>
                <a:gd name="T23" fmla="*/ 1275 w 1275"/>
                <a:gd name="T24" fmla="*/ 1500 h 1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5" h="1500">
                  <a:moveTo>
                    <a:pt x="1002" y="829"/>
                  </a:moveTo>
                  <a:cubicBezTo>
                    <a:pt x="1001" y="811"/>
                    <a:pt x="1000" y="793"/>
                    <a:pt x="1000" y="775"/>
                  </a:cubicBezTo>
                  <a:cubicBezTo>
                    <a:pt x="1000" y="537"/>
                    <a:pt x="1107" y="325"/>
                    <a:pt x="1275" y="183"/>
                  </a:cubicBezTo>
                  <a:cubicBezTo>
                    <a:pt x="1140" y="69"/>
                    <a:pt x="966" y="0"/>
                    <a:pt x="775" y="0"/>
                  </a:cubicBezTo>
                  <a:cubicBezTo>
                    <a:pt x="347" y="0"/>
                    <a:pt x="0" y="347"/>
                    <a:pt x="0" y="775"/>
                  </a:cubicBezTo>
                  <a:cubicBezTo>
                    <a:pt x="0" y="1107"/>
                    <a:pt x="209" y="1390"/>
                    <a:pt x="502" y="1500"/>
                  </a:cubicBezTo>
                  <a:cubicBezTo>
                    <a:pt x="523" y="1192"/>
                    <a:pt x="725" y="934"/>
                    <a:pt x="1002" y="829"/>
                  </a:cubicBezTo>
                  <a:close/>
                </a:path>
              </a:pathLst>
            </a:custGeom>
            <a:grpFill/>
            <a:ln w="14351" cap="flat">
              <a:solidFill>
                <a:srgbClr val="FFFFFF"/>
              </a:solidFill>
              <a:prstDash val="solid"/>
              <a:miter lim="800000"/>
              <a:headEnd/>
              <a:tailEnd/>
            </a:ln>
          </p:spPr>
          <p:txBody>
            <a:bodyPr/>
            <a:lstStyle/>
            <a:p>
              <a:endParaRPr lang="en-GB" dirty="0"/>
            </a:p>
          </p:txBody>
        </p:sp>
        <p:sp>
          <p:nvSpPr>
            <p:cNvPr id="15" name="Freeform 7"/>
            <p:cNvSpPr>
              <a:spLocks/>
            </p:cNvSpPr>
            <p:nvPr/>
          </p:nvSpPr>
          <p:spPr bwMode="auto">
            <a:xfrm>
              <a:off x="2880" y="-572"/>
              <a:ext cx="3012" cy="3543"/>
            </a:xfrm>
            <a:custGeom>
              <a:avLst/>
              <a:gdLst>
                <a:gd name="T0" fmla="*/ 16808 w 1275"/>
                <a:gd name="T1" fmla="*/ 10216 h 1500"/>
                <a:gd name="T2" fmla="*/ 6591 w 1275"/>
                <a:gd name="T3" fmla="*/ 0 h 1500"/>
                <a:gd name="T4" fmla="*/ 0 w 1275"/>
                <a:gd name="T5" fmla="*/ 2409 h 1500"/>
                <a:gd name="T6" fmla="*/ 3629 w 1275"/>
                <a:gd name="T7" fmla="*/ 10216 h 1500"/>
                <a:gd name="T8" fmla="*/ 3600 w 1275"/>
                <a:gd name="T9" fmla="*/ 10924 h 1500"/>
                <a:gd name="T10" fmla="*/ 10191 w 1275"/>
                <a:gd name="T11" fmla="*/ 19768 h 1500"/>
                <a:gd name="T12" fmla="*/ 16808 w 1275"/>
                <a:gd name="T13" fmla="*/ 10216 h 1500"/>
                <a:gd name="T14" fmla="*/ 0 60000 65536"/>
                <a:gd name="T15" fmla="*/ 0 60000 65536"/>
                <a:gd name="T16" fmla="*/ 0 60000 65536"/>
                <a:gd name="T17" fmla="*/ 0 60000 65536"/>
                <a:gd name="T18" fmla="*/ 0 60000 65536"/>
                <a:gd name="T19" fmla="*/ 0 60000 65536"/>
                <a:gd name="T20" fmla="*/ 0 60000 65536"/>
                <a:gd name="T21" fmla="*/ 0 w 1275"/>
                <a:gd name="T22" fmla="*/ 0 h 1500"/>
                <a:gd name="T23" fmla="*/ 1275 w 1275"/>
                <a:gd name="T24" fmla="*/ 1500 h 1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5" h="1500">
                  <a:moveTo>
                    <a:pt x="1275" y="775"/>
                  </a:moveTo>
                  <a:cubicBezTo>
                    <a:pt x="1275" y="347"/>
                    <a:pt x="928" y="0"/>
                    <a:pt x="500" y="0"/>
                  </a:cubicBezTo>
                  <a:cubicBezTo>
                    <a:pt x="309" y="0"/>
                    <a:pt x="135" y="69"/>
                    <a:pt x="0" y="183"/>
                  </a:cubicBezTo>
                  <a:cubicBezTo>
                    <a:pt x="168" y="325"/>
                    <a:pt x="275" y="537"/>
                    <a:pt x="275" y="775"/>
                  </a:cubicBezTo>
                  <a:cubicBezTo>
                    <a:pt x="275" y="793"/>
                    <a:pt x="274" y="811"/>
                    <a:pt x="273" y="829"/>
                  </a:cubicBezTo>
                  <a:cubicBezTo>
                    <a:pt x="550" y="934"/>
                    <a:pt x="752" y="1192"/>
                    <a:pt x="773" y="1500"/>
                  </a:cubicBezTo>
                  <a:cubicBezTo>
                    <a:pt x="1066" y="1390"/>
                    <a:pt x="1275" y="1107"/>
                    <a:pt x="1275" y="775"/>
                  </a:cubicBezTo>
                  <a:close/>
                </a:path>
              </a:pathLst>
            </a:custGeom>
            <a:grpFill/>
            <a:ln w="14351" cap="flat">
              <a:solidFill>
                <a:srgbClr val="FFFFFF"/>
              </a:solidFill>
              <a:prstDash val="solid"/>
              <a:miter lim="800000"/>
              <a:headEnd/>
              <a:tailEnd/>
            </a:ln>
          </p:spPr>
          <p:txBody>
            <a:bodyPr/>
            <a:lstStyle/>
            <a:p>
              <a:endParaRPr lang="en-GB" dirty="0"/>
            </a:p>
          </p:txBody>
        </p:sp>
        <p:sp>
          <p:nvSpPr>
            <p:cNvPr id="16" name="Freeform 8"/>
            <p:cNvSpPr>
              <a:spLocks/>
            </p:cNvSpPr>
            <p:nvPr/>
          </p:nvSpPr>
          <p:spPr bwMode="auto">
            <a:xfrm>
              <a:off x="2230" y="-161"/>
              <a:ext cx="1300" cy="1526"/>
            </a:xfrm>
            <a:custGeom>
              <a:avLst/>
              <a:gdLst>
                <a:gd name="T0" fmla="*/ 0 w 550"/>
                <a:gd name="T1" fmla="*/ 7800 h 646"/>
                <a:gd name="T2" fmla="*/ 28 w 550"/>
                <a:gd name="T3" fmla="*/ 8516 h 646"/>
                <a:gd name="T4" fmla="*/ 3631 w 550"/>
                <a:gd name="T5" fmla="*/ 7869 h 646"/>
                <a:gd name="T6" fmla="*/ 7235 w 550"/>
                <a:gd name="T7" fmla="*/ 8516 h 646"/>
                <a:gd name="T8" fmla="*/ 7263 w 550"/>
                <a:gd name="T9" fmla="*/ 7800 h 646"/>
                <a:gd name="T10" fmla="*/ 3631 w 550"/>
                <a:gd name="T11" fmla="*/ 0 h 646"/>
                <a:gd name="T12" fmla="*/ 0 w 550"/>
                <a:gd name="T13" fmla="*/ 7800 h 646"/>
                <a:gd name="T14" fmla="*/ 0 60000 65536"/>
                <a:gd name="T15" fmla="*/ 0 60000 65536"/>
                <a:gd name="T16" fmla="*/ 0 60000 65536"/>
                <a:gd name="T17" fmla="*/ 0 60000 65536"/>
                <a:gd name="T18" fmla="*/ 0 60000 65536"/>
                <a:gd name="T19" fmla="*/ 0 60000 65536"/>
                <a:gd name="T20" fmla="*/ 0 60000 65536"/>
                <a:gd name="T21" fmla="*/ 0 w 550"/>
                <a:gd name="T22" fmla="*/ 0 h 646"/>
                <a:gd name="T23" fmla="*/ 550 w 550"/>
                <a:gd name="T24" fmla="*/ 646 h 6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0" h="646">
                  <a:moveTo>
                    <a:pt x="0" y="592"/>
                  </a:moveTo>
                  <a:cubicBezTo>
                    <a:pt x="0" y="610"/>
                    <a:pt x="1" y="628"/>
                    <a:pt x="2" y="646"/>
                  </a:cubicBezTo>
                  <a:cubicBezTo>
                    <a:pt x="87" y="614"/>
                    <a:pt x="179" y="597"/>
                    <a:pt x="275" y="597"/>
                  </a:cubicBezTo>
                  <a:cubicBezTo>
                    <a:pt x="371" y="597"/>
                    <a:pt x="463" y="614"/>
                    <a:pt x="548" y="646"/>
                  </a:cubicBezTo>
                  <a:cubicBezTo>
                    <a:pt x="549" y="628"/>
                    <a:pt x="550" y="610"/>
                    <a:pt x="550" y="592"/>
                  </a:cubicBezTo>
                  <a:cubicBezTo>
                    <a:pt x="550" y="354"/>
                    <a:pt x="443" y="142"/>
                    <a:pt x="275" y="0"/>
                  </a:cubicBezTo>
                  <a:cubicBezTo>
                    <a:pt x="107" y="142"/>
                    <a:pt x="0" y="354"/>
                    <a:pt x="0" y="592"/>
                  </a:cubicBezTo>
                  <a:close/>
                </a:path>
              </a:pathLst>
            </a:custGeom>
            <a:solidFill>
              <a:schemeClr val="accent6">
                <a:lumMod val="60000"/>
                <a:lumOff val="40000"/>
              </a:schemeClr>
            </a:solidFill>
            <a:ln w="14351" cap="flat">
              <a:solidFill>
                <a:srgbClr val="FFFFFF"/>
              </a:solidFill>
              <a:prstDash val="solid"/>
              <a:miter lim="800000"/>
              <a:headEnd/>
              <a:tailEnd/>
            </a:ln>
          </p:spPr>
          <p:txBody>
            <a:bodyPr/>
            <a:lstStyle/>
            <a:p>
              <a:endParaRPr lang="en-GB" dirty="0"/>
            </a:p>
          </p:txBody>
        </p:sp>
        <p:sp>
          <p:nvSpPr>
            <p:cNvPr id="17" name="Freeform 9"/>
            <p:cNvSpPr>
              <a:spLocks/>
            </p:cNvSpPr>
            <p:nvPr/>
          </p:nvSpPr>
          <p:spPr bwMode="auto">
            <a:xfrm>
              <a:off x="1049" y="2635"/>
              <a:ext cx="3662" cy="2275"/>
            </a:xfrm>
            <a:custGeom>
              <a:avLst/>
              <a:gdLst>
                <a:gd name="T0" fmla="*/ 10221 w 1550"/>
                <a:gd name="T1" fmla="*/ 0 h 963"/>
                <a:gd name="T2" fmla="*/ 3629 w 1550"/>
                <a:gd name="T3" fmla="*/ 2412 h 963"/>
                <a:gd name="T4" fmla="*/ 28 w 1550"/>
                <a:gd name="T5" fmla="*/ 1753 h 963"/>
                <a:gd name="T6" fmla="*/ 0 w 1550"/>
                <a:gd name="T7" fmla="*/ 2478 h 963"/>
                <a:gd name="T8" fmla="*/ 10221 w 1550"/>
                <a:gd name="T9" fmla="*/ 12696 h 963"/>
                <a:gd name="T10" fmla="*/ 20441 w 1550"/>
                <a:gd name="T11" fmla="*/ 2478 h 963"/>
                <a:gd name="T12" fmla="*/ 20413 w 1550"/>
                <a:gd name="T13" fmla="*/ 1753 h 963"/>
                <a:gd name="T14" fmla="*/ 16812 w 1550"/>
                <a:gd name="T15" fmla="*/ 2412 h 963"/>
                <a:gd name="T16" fmla="*/ 10221 w 1550"/>
                <a:gd name="T17" fmla="*/ 0 h 9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0"/>
                <a:gd name="T28" fmla="*/ 0 h 963"/>
                <a:gd name="T29" fmla="*/ 1550 w 1550"/>
                <a:gd name="T30" fmla="*/ 963 h 9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0" h="963">
                  <a:moveTo>
                    <a:pt x="775" y="0"/>
                  </a:moveTo>
                  <a:cubicBezTo>
                    <a:pt x="640" y="114"/>
                    <a:pt x="466" y="183"/>
                    <a:pt x="275" y="183"/>
                  </a:cubicBezTo>
                  <a:cubicBezTo>
                    <a:pt x="179" y="183"/>
                    <a:pt x="87" y="165"/>
                    <a:pt x="2" y="133"/>
                  </a:cubicBezTo>
                  <a:cubicBezTo>
                    <a:pt x="1" y="151"/>
                    <a:pt x="0" y="170"/>
                    <a:pt x="0" y="188"/>
                  </a:cubicBezTo>
                  <a:cubicBezTo>
                    <a:pt x="0" y="616"/>
                    <a:pt x="347" y="963"/>
                    <a:pt x="775" y="963"/>
                  </a:cubicBezTo>
                  <a:cubicBezTo>
                    <a:pt x="1203" y="963"/>
                    <a:pt x="1550" y="616"/>
                    <a:pt x="1550" y="188"/>
                  </a:cubicBezTo>
                  <a:cubicBezTo>
                    <a:pt x="1550" y="170"/>
                    <a:pt x="1549" y="151"/>
                    <a:pt x="1548" y="133"/>
                  </a:cubicBezTo>
                  <a:cubicBezTo>
                    <a:pt x="1463" y="165"/>
                    <a:pt x="1371" y="183"/>
                    <a:pt x="1275" y="183"/>
                  </a:cubicBezTo>
                  <a:cubicBezTo>
                    <a:pt x="1084" y="183"/>
                    <a:pt x="910" y="114"/>
                    <a:pt x="775" y="0"/>
                  </a:cubicBezTo>
                  <a:close/>
                </a:path>
              </a:pathLst>
            </a:custGeom>
            <a:grpFill/>
            <a:ln w="14351" cap="flat">
              <a:solidFill>
                <a:srgbClr val="FFFFFF"/>
              </a:solidFill>
              <a:prstDash val="solid"/>
              <a:miter lim="800000"/>
              <a:headEnd/>
              <a:tailEnd/>
            </a:ln>
          </p:spPr>
          <p:txBody>
            <a:bodyPr/>
            <a:lstStyle/>
            <a:p>
              <a:endParaRPr lang="en-GB" dirty="0"/>
            </a:p>
          </p:txBody>
        </p:sp>
        <p:sp>
          <p:nvSpPr>
            <p:cNvPr id="18" name="Freeform 10"/>
            <p:cNvSpPr>
              <a:spLocks/>
            </p:cNvSpPr>
            <p:nvPr/>
          </p:nvSpPr>
          <p:spPr bwMode="auto">
            <a:xfrm>
              <a:off x="1054" y="1365"/>
              <a:ext cx="1826" cy="1703"/>
            </a:xfrm>
            <a:custGeom>
              <a:avLst/>
              <a:gdLst>
                <a:gd name="T0" fmla="*/ 10188 w 773"/>
                <a:gd name="T1" fmla="*/ 7091 h 721"/>
                <a:gd name="T2" fmla="*/ 6591 w 773"/>
                <a:gd name="T3" fmla="*/ 0 h 721"/>
                <a:gd name="T4" fmla="*/ 0 w 773"/>
                <a:gd name="T5" fmla="*/ 8843 h 721"/>
                <a:gd name="T6" fmla="*/ 3600 w 773"/>
                <a:gd name="T7" fmla="*/ 9500 h 721"/>
                <a:gd name="T8" fmla="*/ 10188 w 773"/>
                <a:gd name="T9" fmla="*/ 7091 h 721"/>
                <a:gd name="T10" fmla="*/ 0 60000 65536"/>
                <a:gd name="T11" fmla="*/ 0 60000 65536"/>
                <a:gd name="T12" fmla="*/ 0 60000 65536"/>
                <a:gd name="T13" fmla="*/ 0 60000 65536"/>
                <a:gd name="T14" fmla="*/ 0 60000 65536"/>
                <a:gd name="T15" fmla="*/ 0 w 773"/>
                <a:gd name="T16" fmla="*/ 0 h 721"/>
                <a:gd name="T17" fmla="*/ 773 w 773"/>
                <a:gd name="T18" fmla="*/ 721 h 721"/>
              </a:gdLst>
              <a:ahLst/>
              <a:cxnLst>
                <a:cxn ang="T10">
                  <a:pos x="T0" y="T1"/>
                </a:cxn>
                <a:cxn ang="T11">
                  <a:pos x="T2" y="T3"/>
                </a:cxn>
                <a:cxn ang="T12">
                  <a:pos x="T4" y="T5"/>
                </a:cxn>
                <a:cxn ang="T13">
                  <a:pos x="T6" y="T7"/>
                </a:cxn>
                <a:cxn ang="T14">
                  <a:pos x="T8" y="T9"/>
                </a:cxn>
              </a:cxnLst>
              <a:rect l="T15" t="T16" r="T17" b="T18"/>
              <a:pathLst>
                <a:path w="773" h="721">
                  <a:moveTo>
                    <a:pt x="773" y="538"/>
                  </a:moveTo>
                  <a:cubicBezTo>
                    <a:pt x="618" y="407"/>
                    <a:pt x="515" y="216"/>
                    <a:pt x="500" y="0"/>
                  </a:cubicBezTo>
                  <a:cubicBezTo>
                    <a:pt x="223" y="105"/>
                    <a:pt x="21" y="363"/>
                    <a:pt x="0" y="671"/>
                  </a:cubicBezTo>
                  <a:cubicBezTo>
                    <a:pt x="85" y="703"/>
                    <a:pt x="177" y="721"/>
                    <a:pt x="273" y="721"/>
                  </a:cubicBezTo>
                  <a:cubicBezTo>
                    <a:pt x="464" y="721"/>
                    <a:pt x="638" y="652"/>
                    <a:pt x="773" y="538"/>
                  </a:cubicBezTo>
                  <a:close/>
                </a:path>
              </a:pathLst>
            </a:custGeom>
            <a:solidFill>
              <a:schemeClr val="accent6">
                <a:lumMod val="60000"/>
                <a:lumOff val="40000"/>
              </a:schemeClr>
            </a:solidFill>
            <a:ln w="14351" cap="flat">
              <a:solidFill>
                <a:srgbClr val="FFFFFF"/>
              </a:solidFill>
              <a:prstDash val="solid"/>
              <a:miter lim="800000"/>
              <a:headEnd/>
              <a:tailEnd/>
            </a:ln>
          </p:spPr>
          <p:txBody>
            <a:bodyPr/>
            <a:lstStyle/>
            <a:p>
              <a:endParaRPr lang="en-GB" dirty="0"/>
            </a:p>
          </p:txBody>
        </p:sp>
        <p:sp>
          <p:nvSpPr>
            <p:cNvPr id="19" name="Freeform 11"/>
            <p:cNvSpPr>
              <a:spLocks/>
            </p:cNvSpPr>
            <p:nvPr/>
          </p:nvSpPr>
          <p:spPr bwMode="auto">
            <a:xfrm>
              <a:off x="2880" y="1365"/>
              <a:ext cx="1826" cy="1703"/>
            </a:xfrm>
            <a:custGeom>
              <a:avLst/>
              <a:gdLst>
                <a:gd name="T0" fmla="*/ 3600 w 773"/>
                <a:gd name="T1" fmla="*/ 0 h 721"/>
                <a:gd name="T2" fmla="*/ 0 w 773"/>
                <a:gd name="T3" fmla="*/ 7091 h 721"/>
                <a:gd name="T4" fmla="*/ 6591 w 773"/>
                <a:gd name="T5" fmla="*/ 9500 h 721"/>
                <a:gd name="T6" fmla="*/ 10188 w 773"/>
                <a:gd name="T7" fmla="*/ 8843 h 721"/>
                <a:gd name="T8" fmla="*/ 3600 w 773"/>
                <a:gd name="T9" fmla="*/ 0 h 721"/>
                <a:gd name="T10" fmla="*/ 0 60000 65536"/>
                <a:gd name="T11" fmla="*/ 0 60000 65536"/>
                <a:gd name="T12" fmla="*/ 0 60000 65536"/>
                <a:gd name="T13" fmla="*/ 0 60000 65536"/>
                <a:gd name="T14" fmla="*/ 0 60000 65536"/>
                <a:gd name="T15" fmla="*/ 0 w 773"/>
                <a:gd name="T16" fmla="*/ 0 h 721"/>
                <a:gd name="T17" fmla="*/ 773 w 773"/>
                <a:gd name="T18" fmla="*/ 721 h 721"/>
              </a:gdLst>
              <a:ahLst/>
              <a:cxnLst>
                <a:cxn ang="T10">
                  <a:pos x="T0" y="T1"/>
                </a:cxn>
                <a:cxn ang="T11">
                  <a:pos x="T2" y="T3"/>
                </a:cxn>
                <a:cxn ang="T12">
                  <a:pos x="T4" y="T5"/>
                </a:cxn>
                <a:cxn ang="T13">
                  <a:pos x="T6" y="T7"/>
                </a:cxn>
                <a:cxn ang="T14">
                  <a:pos x="T8" y="T9"/>
                </a:cxn>
              </a:cxnLst>
              <a:rect l="T15" t="T16" r="T17" b="T18"/>
              <a:pathLst>
                <a:path w="773" h="721">
                  <a:moveTo>
                    <a:pt x="273" y="0"/>
                  </a:moveTo>
                  <a:cubicBezTo>
                    <a:pt x="258" y="216"/>
                    <a:pt x="155" y="407"/>
                    <a:pt x="0" y="538"/>
                  </a:cubicBezTo>
                  <a:cubicBezTo>
                    <a:pt x="135" y="652"/>
                    <a:pt x="309" y="721"/>
                    <a:pt x="500" y="721"/>
                  </a:cubicBezTo>
                  <a:cubicBezTo>
                    <a:pt x="596" y="721"/>
                    <a:pt x="688" y="703"/>
                    <a:pt x="773" y="671"/>
                  </a:cubicBezTo>
                  <a:cubicBezTo>
                    <a:pt x="752" y="363"/>
                    <a:pt x="550" y="105"/>
                    <a:pt x="273" y="0"/>
                  </a:cubicBezTo>
                  <a:close/>
                </a:path>
              </a:pathLst>
            </a:custGeom>
            <a:solidFill>
              <a:schemeClr val="accent6">
                <a:lumMod val="60000"/>
                <a:lumOff val="40000"/>
              </a:schemeClr>
            </a:solidFill>
            <a:ln w="14351" cap="flat">
              <a:solidFill>
                <a:srgbClr val="FFFFFF"/>
              </a:solidFill>
              <a:prstDash val="solid"/>
              <a:miter lim="800000"/>
              <a:headEnd/>
              <a:tailEnd/>
            </a:ln>
          </p:spPr>
          <p:txBody>
            <a:bodyPr/>
            <a:lstStyle/>
            <a:p>
              <a:endParaRPr lang="en-GB" dirty="0"/>
            </a:p>
          </p:txBody>
        </p:sp>
        <p:sp>
          <p:nvSpPr>
            <p:cNvPr id="20" name="Freeform 12"/>
            <p:cNvSpPr>
              <a:spLocks/>
            </p:cNvSpPr>
            <p:nvPr/>
          </p:nvSpPr>
          <p:spPr bwMode="auto">
            <a:xfrm>
              <a:off x="2235" y="1249"/>
              <a:ext cx="1290" cy="1386"/>
            </a:xfrm>
            <a:custGeom>
              <a:avLst/>
              <a:gdLst>
                <a:gd name="T0" fmla="*/ 0 w 546"/>
                <a:gd name="T1" fmla="*/ 647 h 587"/>
                <a:gd name="T2" fmla="*/ 3601 w 546"/>
                <a:gd name="T3" fmla="*/ 7728 h 587"/>
                <a:gd name="T4" fmla="*/ 7201 w 546"/>
                <a:gd name="T5" fmla="*/ 647 h 587"/>
                <a:gd name="T6" fmla="*/ 3601 w 546"/>
                <a:gd name="T7" fmla="*/ 0 h 587"/>
                <a:gd name="T8" fmla="*/ 0 w 546"/>
                <a:gd name="T9" fmla="*/ 647 h 587"/>
                <a:gd name="T10" fmla="*/ 0 60000 65536"/>
                <a:gd name="T11" fmla="*/ 0 60000 65536"/>
                <a:gd name="T12" fmla="*/ 0 60000 65536"/>
                <a:gd name="T13" fmla="*/ 0 60000 65536"/>
                <a:gd name="T14" fmla="*/ 0 60000 65536"/>
                <a:gd name="T15" fmla="*/ 0 w 546"/>
                <a:gd name="T16" fmla="*/ 0 h 587"/>
                <a:gd name="T17" fmla="*/ 546 w 546"/>
                <a:gd name="T18" fmla="*/ 587 h 587"/>
              </a:gdLst>
              <a:ahLst/>
              <a:cxnLst>
                <a:cxn ang="T10">
                  <a:pos x="T0" y="T1"/>
                </a:cxn>
                <a:cxn ang="T11">
                  <a:pos x="T2" y="T3"/>
                </a:cxn>
                <a:cxn ang="T12">
                  <a:pos x="T4" y="T5"/>
                </a:cxn>
                <a:cxn ang="T13">
                  <a:pos x="T6" y="T7"/>
                </a:cxn>
                <a:cxn ang="T14">
                  <a:pos x="T8" y="T9"/>
                </a:cxn>
              </a:cxnLst>
              <a:rect l="T15" t="T16" r="T17" b="T18"/>
              <a:pathLst>
                <a:path w="546" h="587">
                  <a:moveTo>
                    <a:pt x="0" y="49"/>
                  </a:moveTo>
                  <a:cubicBezTo>
                    <a:pt x="15" y="265"/>
                    <a:pt x="118" y="456"/>
                    <a:pt x="273" y="587"/>
                  </a:cubicBezTo>
                  <a:cubicBezTo>
                    <a:pt x="428" y="456"/>
                    <a:pt x="531" y="265"/>
                    <a:pt x="546" y="49"/>
                  </a:cubicBezTo>
                  <a:cubicBezTo>
                    <a:pt x="461" y="17"/>
                    <a:pt x="369" y="0"/>
                    <a:pt x="273" y="0"/>
                  </a:cubicBezTo>
                  <a:cubicBezTo>
                    <a:pt x="177" y="0"/>
                    <a:pt x="85" y="17"/>
                    <a:pt x="0" y="49"/>
                  </a:cubicBezTo>
                  <a:close/>
                </a:path>
              </a:pathLst>
            </a:custGeom>
            <a:noFill/>
            <a:ln w="14351" cap="flat">
              <a:noFill/>
              <a:prstDash val="solid"/>
              <a:miter lim="800000"/>
              <a:headEnd/>
              <a:tailEnd/>
            </a:ln>
          </p:spPr>
          <p:txBody>
            <a:bodyPr/>
            <a:lstStyle/>
            <a:p>
              <a:endParaRPr lang="en-GB" dirty="0"/>
            </a:p>
          </p:txBody>
        </p:sp>
      </p:grpSp>
      <p:sp>
        <p:nvSpPr>
          <p:cNvPr id="2" name="CasellaDiTesto 1"/>
          <p:cNvSpPr txBox="1"/>
          <p:nvPr/>
        </p:nvSpPr>
        <p:spPr>
          <a:xfrm>
            <a:off x="4236193" y="2266048"/>
            <a:ext cx="756745" cy="400110"/>
          </a:xfrm>
          <a:prstGeom prst="rect">
            <a:avLst/>
          </a:prstGeom>
          <a:noFill/>
        </p:spPr>
        <p:txBody>
          <a:bodyPr wrap="square" rtlCol="0">
            <a:spAutoFit/>
          </a:bodyPr>
          <a:lstStyle/>
          <a:p>
            <a:r>
              <a:rPr lang="en-GB" sz="2000" b="1" dirty="0" smtClean="0">
                <a:solidFill>
                  <a:schemeClr val="bg1"/>
                </a:solidFill>
                <a:latin typeface="+mn-lt"/>
              </a:rPr>
              <a:t>PA</a:t>
            </a:r>
            <a:endParaRPr lang="en-GB" sz="2000" b="1" dirty="0">
              <a:solidFill>
                <a:schemeClr val="bg1"/>
              </a:solidFill>
              <a:latin typeface="+mn-lt"/>
            </a:endParaRPr>
          </a:p>
        </p:txBody>
      </p:sp>
      <p:sp>
        <p:nvSpPr>
          <p:cNvPr id="3" name="CasellaDiTesto 2"/>
          <p:cNvSpPr txBox="1"/>
          <p:nvPr/>
        </p:nvSpPr>
        <p:spPr>
          <a:xfrm>
            <a:off x="6417345" y="2266048"/>
            <a:ext cx="1091516" cy="400110"/>
          </a:xfrm>
          <a:prstGeom prst="rect">
            <a:avLst/>
          </a:prstGeom>
          <a:noFill/>
        </p:spPr>
        <p:txBody>
          <a:bodyPr wrap="square" rtlCol="0">
            <a:spAutoFit/>
          </a:bodyPr>
          <a:lstStyle/>
          <a:p>
            <a:r>
              <a:rPr lang="en-GB" sz="2000" b="1" dirty="0" smtClean="0">
                <a:solidFill>
                  <a:schemeClr val="bg1"/>
                </a:solidFill>
                <a:latin typeface="+mn-lt"/>
              </a:rPr>
              <a:t>Citizens</a:t>
            </a:r>
            <a:endParaRPr lang="en-GB" sz="2000" b="1" dirty="0">
              <a:solidFill>
                <a:schemeClr val="bg1"/>
              </a:solidFill>
              <a:latin typeface="+mn-lt"/>
            </a:endParaRPr>
          </a:p>
        </p:txBody>
      </p:sp>
      <p:sp>
        <p:nvSpPr>
          <p:cNvPr id="8" name="CasellaDiTesto 7"/>
          <p:cNvSpPr txBox="1"/>
          <p:nvPr/>
        </p:nvSpPr>
        <p:spPr>
          <a:xfrm>
            <a:off x="5065890" y="4410009"/>
            <a:ext cx="1597572" cy="400110"/>
          </a:xfrm>
          <a:prstGeom prst="rect">
            <a:avLst/>
          </a:prstGeom>
          <a:noFill/>
        </p:spPr>
        <p:txBody>
          <a:bodyPr wrap="square" rtlCol="0">
            <a:spAutoFit/>
          </a:bodyPr>
          <a:lstStyle/>
          <a:p>
            <a:r>
              <a:rPr lang="en-GB" sz="2000" b="1" dirty="0" smtClean="0">
                <a:solidFill>
                  <a:schemeClr val="bg1"/>
                </a:solidFill>
                <a:latin typeface="+mn-lt"/>
              </a:rPr>
              <a:t>Enterprises</a:t>
            </a:r>
            <a:endParaRPr lang="en-GB" sz="2000" b="1" dirty="0">
              <a:solidFill>
                <a:schemeClr val="bg1"/>
              </a:solidFill>
              <a:latin typeface="+mn-lt"/>
            </a:endParaRPr>
          </a:p>
        </p:txBody>
      </p:sp>
      <p:sp>
        <p:nvSpPr>
          <p:cNvPr id="24" name="Shape 232">
            <a:extLst>
              <a:ext uri="{FF2B5EF4-FFF2-40B4-BE49-F238E27FC236}">
                <a16:creationId xmlns="" xmlns:a16="http://schemas.microsoft.com/office/drawing/2014/main" id="{C34789E8-D60B-634F-995D-FDE2EF977863}"/>
              </a:ext>
            </a:extLst>
          </p:cNvPr>
          <p:cNvSpPr/>
          <p:nvPr/>
        </p:nvSpPr>
        <p:spPr>
          <a:xfrm>
            <a:off x="198842" y="618444"/>
            <a:ext cx="2880000" cy="5760000"/>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7">
            <a:extLst>
              <a:ext uri="{FF2B5EF4-FFF2-40B4-BE49-F238E27FC236}">
                <a16:creationId xmlns="" xmlns:a16="http://schemas.microsoft.com/office/drawing/2014/main" id="{550E3168-56A4-6F40-929D-B4191BE7458A}"/>
              </a:ext>
            </a:extLst>
          </p:cNvPr>
          <p:cNvSpPr/>
          <p:nvPr/>
        </p:nvSpPr>
        <p:spPr>
          <a:xfrm>
            <a:off x="137500" y="96429"/>
            <a:ext cx="2941341" cy="403157"/>
          </a:xfrm>
          <a:prstGeom prst="rect">
            <a:avLst/>
          </a:prstGeom>
          <a:solidFill>
            <a:srgbClr val="428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Montserrat"/>
              <a:buNone/>
            </a:pPr>
            <a:r>
              <a:rPr lang="it-IT" sz="2400" b="0" i="0" u="none" strike="noStrike" cap="none" dirty="0" err="1" smtClean="0">
                <a:solidFill>
                  <a:srgbClr val="FFFFFF"/>
                </a:solidFill>
                <a:latin typeface="+mn-lt"/>
                <a:ea typeface="Montserrat"/>
                <a:cs typeface="Montserrat"/>
                <a:sym typeface="Montserrat"/>
              </a:rPr>
              <a:t>App</a:t>
            </a:r>
            <a:r>
              <a:rPr lang="it-IT" sz="2400" b="0" i="0" u="none" strike="noStrike" cap="none" dirty="0" smtClean="0">
                <a:solidFill>
                  <a:srgbClr val="FFFFFF"/>
                </a:solidFill>
                <a:latin typeface="+mn-lt"/>
                <a:ea typeface="Montserrat"/>
                <a:cs typeface="Montserrat"/>
                <a:sym typeface="Montserrat"/>
              </a:rPr>
              <a:t> </a:t>
            </a:r>
            <a:r>
              <a:rPr lang="it-IT" sz="2400" b="0" i="0" u="none" strike="noStrike" cap="none" dirty="0" err="1" smtClean="0">
                <a:solidFill>
                  <a:srgbClr val="FFFFFF"/>
                </a:solidFill>
                <a:latin typeface="+mn-lt"/>
                <a:ea typeface="Montserrat"/>
                <a:cs typeface="Montserrat"/>
                <a:sym typeface="Montserrat"/>
              </a:rPr>
              <a:t>Goals</a:t>
            </a:r>
            <a:endParaRPr sz="2400" b="0" i="0" u="none" strike="noStrike" cap="none" dirty="0">
              <a:solidFill>
                <a:srgbClr val="FFFFFF"/>
              </a:solidFill>
              <a:latin typeface="+mn-lt"/>
              <a:ea typeface="Montserrat"/>
              <a:cs typeface="Montserrat"/>
              <a:sym typeface="Montserrat"/>
            </a:endParaRPr>
          </a:p>
        </p:txBody>
      </p:sp>
      <p:cxnSp>
        <p:nvCxnSpPr>
          <p:cNvPr id="31" name="Shape 241">
            <a:extLst>
              <a:ext uri="{FF2B5EF4-FFF2-40B4-BE49-F238E27FC236}">
                <a16:creationId xmlns="" xmlns:a16="http://schemas.microsoft.com/office/drawing/2014/main" id="{13BF7729-9E15-B042-83B3-FD15808DCBFF}"/>
              </a:ext>
            </a:extLst>
          </p:cNvPr>
          <p:cNvCxnSpPr/>
          <p:nvPr/>
        </p:nvCxnSpPr>
        <p:spPr>
          <a:xfrm>
            <a:off x="-268014" y="1022363"/>
            <a:ext cx="21021" cy="6085767"/>
          </a:xfrm>
          <a:prstGeom prst="straightConnector1">
            <a:avLst/>
          </a:prstGeom>
          <a:noFill/>
          <a:ln w="9525" cap="flat" cmpd="sng">
            <a:solidFill>
              <a:srgbClr val="BFBFBF"/>
            </a:solidFill>
            <a:prstDash val="solid"/>
            <a:round/>
            <a:headEnd type="none" w="sm" len="sm"/>
            <a:tailEnd type="none" w="sm" len="sm"/>
          </a:ln>
        </p:spPr>
      </p:cxnSp>
      <p:pic>
        <p:nvPicPr>
          <p:cNvPr id="33" name="Immagine 32">
            <a:extLst>
              <a:ext uri="{FF2B5EF4-FFF2-40B4-BE49-F238E27FC236}">
                <a16:creationId xmlns="" xmlns:a16="http://schemas.microsoft.com/office/drawing/2014/main" id="{720713B7-A87E-8048-8D50-E9CACCDBD94B}"/>
              </a:ext>
            </a:extLst>
          </p:cNvPr>
          <p:cNvPicPr>
            <a:picLocks noChangeAspect="1"/>
          </p:cNvPicPr>
          <p:nvPr/>
        </p:nvPicPr>
        <p:blipFill>
          <a:blip r:embed="rId7"/>
          <a:stretch>
            <a:fillRect/>
          </a:stretch>
        </p:blipFill>
        <p:spPr>
          <a:xfrm>
            <a:off x="293139" y="1948297"/>
            <a:ext cx="677099" cy="588074"/>
          </a:xfrm>
          <a:prstGeom prst="rect">
            <a:avLst/>
          </a:prstGeom>
        </p:spPr>
      </p:pic>
      <p:pic>
        <p:nvPicPr>
          <p:cNvPr id="36" name="Immagine 3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50468" y="3611480"/>
            <a:ext cx="619770" cy="569341"/>
          </a:xfrm>
          <a:prstGeom prst="rect">
            <a:avLst/>
          </a:prstGeom>
        </p:spPr>
      </p:pic>
      <p:pic>
        <p:nvPicPr>
          <p:cNvPr id="38" name="Immagine 37"/>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01001" y="752363"/>
            <a:ext cx="540000" cy="540000"/>
          </a:xfrm>
          <a:prstGeom prst="rect">
            <a:avLst/>
          </a:prstGeom>
        </p:spPr>
      </p:pic>
      <p:sp>
        <p:nvSpPr>
          <p:cNvPr id="9" name="CasellaDiTesto 8"/>
          <p:cNvSpPr txBox="1"/>
          <p:nvPr/>
        </p:nvSpPr>
        <p:spPr>
          <a:xfrm>
            <a:off x="1106572" y="685709"/>
            <a:ext cx="1972269" cy="5016758"/>
          </a:xfrm>
          <a:prstGeom prst="rect">
            <a:avLst/>
          </a:prstGeom>
          <a:noFill/>
        </p:spPr>
        <p:txBody>
          <a:bodyPr wrap="square" rtlCol="0">
            <a:spAutoFit/>
          </a:bodyPr>
          <a:lstStyle/>
          <a:p>
            <a:pPr marL="285750" indent="-285750">
              <a:buFont typeface="Wingdings" charset="2"/>
              <a:buChar char="q"/>
            </a:pPr>
            <a:r>
              <a:rPr lang="en" sz="1600" dirty="0">
                <a:solidFill>
                  <a:schemeClr val="tx1"/>
                </a:solidFill>
                <a:latin typeface="Calibri" panose="020F0502020204030204" pitchFamily="34" charset="0"/>
                <a:ea typeface="Calibri"/>
                <a:cs typeface="Calibri" panose="020F0502020204030204" pitchFamily="34" charset="0"/>
                <a:sym typeface="Calibri"/>
              </a:rPr>
              <a:t>Publish </a:t>
            </a:r>
            <a:r>
              <a:rPr lang="en" sz="1600" b="1" dirty="0">
                <a:solidFill>
                  <a:schemeClr val="tx1"/>
                </a:solidFill>
                <a:latin typeface="Calibri" panose="020F0502020204030204" pitchFamily="34" charset="0"/>
                <a:ea typeface="Calibri"/>
                <a:cs typeface="Calibri" panose="020F0502020204030204" pitchFamily="34" charset="0"/>
                <a:sym typeface="Calibri"/>
              </a:rPr>
              <a:t>events </a:t>
            </a:r>
            <a:r>
              <a:rPr lang="en" sz="1600" dirty="0">
                <a:solidFill>
                  <a:schemeClr val="tx1"/>
                </a:solidFill>
                <a:latin typeface="Calibri" panose="020F0502020204030204" pitchFamily="34" charset="0"/>
                <a:ea typeface="Calibri"/>
                <a:cs typeface="Calibri" panose="020F0502020204030204" pitchFamily="34" charset="0"/>
                <a:sym typeface="Calibri"/>
              </a:rPr>
              <a:t>promoted by the PA</a:t>
            </a:r>
            <a:r>
              <a:rPr lang="it-IT" sz="1600" dirty="0">
                <a:solidFill>
                  <a:schemeClr val="tx1"/>
                </a:solidFill>
                <a:latin typeface="Calibri" panose="020F0502020204030204" pitchFamily="34" charset="0"/>
                <a:ea typeface="Calibri"/>
                <a:cs typeface="Calibri" panose="020F0502020204030204" pitchFamily="34" charset="0"/>
                <a:sym typeface="Calibri"/>
              </a:rPr>
              <a:t>;</a:t>
            </a:r>
          </a:p>
          <a:p>
            <a:pPr marL="285750" indent="-285750">
              <a:buFont typeface="Wingdings" charset="2"/>
              <a:buChar char="q"/>
            </a:pPr>
            <a:endParaRPr lang="en-GB" sz="1600" dirty="0">
              <a:solidFill>
                <a:schemeClr val="tx1"/>
              </a:solidFill>
            </a:endParaRPr>
          </a:p>
          <a:p>
            <a:pPr marL="285750" indent="-285750">
              <a:buFont typeface="Wingdings" charset="2"/>
              <a:buChar char="q"/>
            </a:pPr>
            <a:endParaRPr lang="en-GB" sz="1600" dirty="0">
              <a:solidFill>
                <a:schemeClr val="tx1"/>
              </a:solidFill>
            </a:endParaRPr>
          </a:p>
          <a:p>
            <a:pPr marL="285750" indent="-285750">
              <a:buFont typeface="Wingdings" charset="2"/>
              <a:buChar char="q"/>
            </a:pPr>
            <a:r>
              <a:rPr lang="en" sz="1600" dirty="0">
                <a:solidFill>
                  <a:schemeClr val="tx1"/>
                </a:solidFill>
                <a:latin typeface="Calibri" panose="020F0502020204030204" pitchFamily="34" charset="0"/>
                <a:ea typeface="Calibri"/>
                <a:cs typeface="Calibri" panose="020F0502020204030204" pitchFamily="34" charset="0"/>
                <a:sym typeface="Calibri"/>
              </a:rPr>
              <a:t>Give a more visible </a:t>
            </a:r>
            <a:r>
              <a:rPr lang="en" sz="1600" b="1" dirty="0">
                <a:solidFill>
                  <a:schemeClr val="tx1"/>
                </a:solidFill>
                <a:latin typeface="Calibri" panose="020F0502020204030204" pitchFamily="34" charset="0"/>
                <a:ea typeface="Calibri"/>
                <a:cs typeface="Calibri" panose="020F0502020204030204" pitchFamily="34" charset="0"/>
                <a:sym typeface="Calibri"/>
              </a:rPr>
              <a:t>CSR </a:t>
            </a:r>
            <a:r>
              <a:rPr lang="en" sz="1600" dirty="0">
                <a:solidFill>
                  <a:schemeClr val="tx1"/>
                </a:solidFill>
                <a:latin typeface="Calibri" panose="020F0502020204030204" pitchFamily="34" charset="0"/>
                <a:ea typeface="Calibri"/>
                <a:cs typeface="Calibri" panose="020F0502020204030204" pitchFamily="34" charset="0"/>
                <a:sym typeface="Calibri"/>
              </a:rPr>
              <a:t>option to social responsible enterprises</a:t>
            </a:r>
            <a:r>
              <a:rPr lang="it-IT" sz="1600" dirty="0">
                <a:solidFill>
                  <a:schemeClr val="tx1"/>
                </a:solidFill>
                <a:latin typeface="Calibri" panose="020F0502020204030204" pitchFamily="34" charset="0"/>
                <a:ea typeface="Calibri"/>
                <a:cs typeface="Calibri" panose="020F0502020204030204" pitchFamily="34" charset="0"/>
                <a:sym typeface="Calibri"/>
              </a:rPr>
              <a:t>;</a:t>
            </a:r>
          </a:p>
          <a:p>
            <a:pPr marL="285750" indent="-285750">
              <a:buFont typeface="Wingdings" charset="2"/>
              <a:buChar char="q"/>
            </a:pPr>
            <a:endParaRPr lang="it-IT" sz="1600" dirty="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endParaRPr lang="it-IT" sz="1600" dirty="0">
              <a:solidFill>
                <a:schemeClr val="tx1"/>
              </a:solidFill>
              <a:latin typeface="Calibri" panose="020F0502020204030204" pitchFamily="34" charset="0"/>
              <a:ea typeface="Calibri"/>
              <a:cs typeface="Calibri" panose="020F0502020204030204" pitchFamily="34" charset="0"/>
              <a:sym typeface="Calibri"/>
            </a:endParaRPr>
          </a:p>
          <a:p>
            <a:pPr marL="285750" indent="-285750">
              <a:buFont typeface="Wingdings" charset="2"/>
              <a:buChar char="q"/>
            </a:pPr>
            <a:r>
              <a:rPr lang="it-IT" sz="1600" dirty="0">
                <a:solidFill>
                  <a:schemeClr val="tx1"/>
                </a:solidFill>
                <a:latin typeface="Calibri" panose="020F0502020204030204" pitchFamily="34" charset="0"/>
                <a:ea typeface="Calibri"/>
                <a:cs typeface="Calibri" panose="020F0502020204030204" pitchFamily="34" charset="0"/>
                <a:sym typeface="Calibri"/>
              </a:rPr>
              <a:t>G</a:t>
            </a:r>
            <a:r>
              <a:rPr lang="en" sz="1600" dirty="0" err="1">
                <a:solidFill>
                  <a:schemeClr val="tx1"/>
                </a:solidFill>
                <a:latin typeface="Calibri" panose="020F0502020204030204" pitchFamily="34" charset="0"/>
                <a:ea typeface="Calibri"/>
                <a:cs typeface="Calibri" panose="020F0502020204030204" pitchFamily="34" charset="0"/>
                <a:sym typeface="Calibri"/>
              </a:rPr>
              <a:t>ive</a:t>
            </a:r>
            <a:r>
              <a:rPr lang="en" sz="1600" dirty="0">
                <a:solidFill>
                  <a:schemeClr val="tx1"/>
                </a:solidFill>
                <a:latin typeface="Calibri" panose="020F0502020204030204" pitchFamily="34" charset="0"/>
                <a:ea typeface="Calibri"/>
                <a:cs typeface="Calibri" panose="020F0502020204030204" pitchFamily="34" charset="0"/>
                <a:sym typeface="Calibri"/>
              </a:rPr>
              <a:t> to the PA the possibility to reach higher </a:t>
            </a:r>
            <a:r>
              <a:rPr lang="en" sz="1600" b="1" dirty="0">
                <a:solidFill>
                  <a:schemeClr val="tx1"/>
                </a:solidFill>
                <a:latin typeface="Calibri" panose="020F0502020204030204" pitchFamily="34" charset="0"/>
                <a:ea typeface="Calibri"/>
                <a:cs typeface="Calibri" panose="020F0502020204030204" pitchFamily="34" charset="0"/>
                <a:sym typeface="Calibri"/>
              </a:rPr>
              <a:t>consensus</a:t>
            </a:r>
            <a:r>
              <a:rPr lang="en" sz="1600" dirty="0">
                <a:solidFill>
                  <a:schemeClr val="tx1"/>
                </a:solidFill>
                <a:latin typeface="Calibri" panose="020F0502020204030204" pitchFamily="34" charset="0"/>
                <a:ea typeface="Calibri"/>
                <a:cs typeface="Calibri" panose="020F0502020204030204" pitchFamily="34" charset="0"/>
                <a:sym typeface="Calibri"/>
              </a:rPr>
              <a:t> by positively impressing the citizens for its efforts</a:t>
            </a:r>
            <a:r>
              <a:rPr lang="it-IT" sz="1600" dirty="0">
                <a:solidFill>
                  <a:schemeClr val="tx1"/>
                </a:solidFill>
                <a:latin typeface="Calibri" panose="020F0502020204030204" pitchFamily="34" charset="0"/>
                <a:ea typeface="Calibri"/>
                <a:cs typeface="Calibri" panose="020F0502020204030204" pitchFamily="34" charset="0"/>
                <a:sym typeface="Calibri"/>
              </a:rPr>
              <a:t>.</a:t>
            </a:r>
            <a:endParaRPr lang="en-GB" sz="1600" dirty="0">
              <a:solidFill>
                <a:schemeClr val="tx1"/>
              </a:solidFill>
            </a:endParaRPr>
          </a:p>
        </p:txBody>
      </p:sp>
      <p:cxnSp>
        <p:nvCxnSpPr>
          <p:cNvPr id="40" name="Shape 241">
            <a:extLst>
              <a:ext uri="{FF2B5EF4-FFF2-40B4-BE49-F238E27FC236}">
                <a16:creationId xmlns="" xmlns:a16="http://schemas.microsoft.com/office/drawing/2014/main" id="{13BF7729-9E15-B042-83B3-FD15808DCBFF}"/>
              </a:ext>
            </a:extLst>
          </p:cNvPr>
          <p:cNvCxnSpPr/>
          <p:nvPr/>
        </p:nvCxnSpPr>
        <p:spPr>
          <a:xfrm>
            <a:off x="1106572" y="618444"/>
            <a:ext cx="5895" cy="5760000"/>
          </a:xfrm>
          <a:prstGeom prst="straightConnector1">
            <a:avLst/>
          </a:prstGeom>
          <a:noFill/>
          <a:ln w="9525" cap="flat" cmpd="sng">
            <a:solidFill>
              <a:srgbClr val="BFBFBF"/>
            </a:solidFill>
            <a:prstDash val="solid"/>
            <a:round/>
            <a:headEnd type="none" w="sm" len="sm"/>
            <a:tailEnd type="none" w="sm" len="sm"/>
          </a:ln>
        </p:spPr>
      </p:cxnSp>
      <p:sp>
        <p:nvSpPr>
          <p:cNvPr id="42" name="CasellaDiTesto 41"/>
          <p:cNvSpPr txBox="1"/>
          <p:nvPr/>
        </p:nvSpPr>
        <p:spPr>
          <a:xfrm>
            <a:off x="4262729" y="184029"/>
            <a:ext cx="3300248" cy="400110"/>
          </a:xfrm>
          <a:prstGeom prst="rect">
            <a:avLst/>
          </a:prstGeom>
          <a:solidFill>
            <a:srgbClr val="4384F4"/>
          </a:solidFill>
        </p:spPr>
        <p:txBody>
          <a:bodyPr wrap="square" rtlCol="0">
            <a:spAutoFit/>
          </a:bodyPr>
          <a:lstStyle/>
          <a:p>
            <a:pPr algn="ctr"/>
            <a:r>
              <a:rPr lang="en-GB" sz="2000" b="1" dirty="0" smtClean="0">
                <a:solidFill>
                  <a:schemeClr val="bg1"/>
                </a:solidFill>
                <a:latin typeface="+mn-lt"/>
              </a:rPr>
              <a:t>OUR MISSION</a:t>
            </a:r>
            <a:endParaRPr lang="en-GB" sz="2000" b="1" dirty="0">
              <a:solidFill>
                <a:schemeClr val="bg1"/>
              </a:solidFill>
              <a:latin typeface="+mn-lt"/>
            </a:endParaRPr>
          </a:p>
        </p:txBody>
      </p:sp>
      <p:sp>
        <p:nvSpPr>
          <p:cNvPr id="43" name="Freccia giù 42"/>
          <p:cNvSpPr/>
          <p:nvPr/>
        </p:nvSpPr>
        <p:spPr>
          <a:xfrm>
            <a:off x="5770963" y="691140"/>
            <a:ext cx="283780" cy="571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8392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2">
            <a:extLst>
              <a:ext uri="{FF2B5EF4-FFF2-40B4-BE49-F238E27FC236}">
                <a16:creationId xmlns="" xmlns:a16="http://schemas.microsoft.com/office/drawing/2014/main" id="{9075BB63-214D-4024-896F-8BAB8865B5B5}"/>
              </a:ext>
            </a:extLst>
          </p:cNvPr>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5" name="CasellaDiTesto 4"/>
          <p:cNvSpPr txBox="1"/>
          <p:nvPr/>
        </p:nvSpPr>
        <p:spPr>
          <a:xfrm>
            <a:off x="5082801" y="2049668"/>
            <a:ext cx="2292726" cy="2595647"/>
          </a:xfrm>
          <a:prstGeom prst="rect">
            <a:avLst/>
          </a:prstGeom>
          <a:noFill/>
        </p:spPr>
        <p:txBody>
          <a:bodyPr wrap="square" rtlCol="0">
            <a:spAutoFit/>
          </a:bodyPr>
          <a:lstStyle/>
          <a:p>
            <a:pPr algn="just"/>
            <a:r>
              <a:rPr lang="it-IT" sz="1600" b="1" dirty="0">
                <a:latin typeface="+mn-lt"/>
                <a:ea typeface="Calibri"/>
                <a:cs typeface="Calibri"/>
                <a:sym typeface="Calibri"/>
              </a:rPr>
              <a:t>C</a:t>
            </a:r>
            <a:r>
              <a:rPr lang="en" sz="1600" b="1" dirty="0" err="1" smtClean="0">
                <a:latin typeface="+mn-lt"/>
                <a:ea typeface="Calibri"/>
                <a:cs typeface="Calibri"/>
                <a:sym typeface="Calibri"/>
              </a:rPr>
              <a:t>ompetition</a:t>
            </a:r>
            <a:r>
              <a:rPr lang="en" sz="1600" b="1" dirty="0" smtClean="0">
                <a:latin typeface="+mn-lt"/>
                <a:ea typeface="Calibri"/>
                <a:cs typeface="Calibri"/>
                <a:sym typeface="Calibri"/>
              </a:rPr>
              <a:t> </a:t>
            </a:r>
            <a:r>
              <a:rPr lang="en" sz="1600" b="1" dirty="0">
                <a:latin typeface="+mn-lt"/>
                <a:ea typeface="Calibri"/>
                <a:cs typeface="Calibri"/>
                <a:sym typeface="Calibri"/>
              </a:rPr>
              <a:t>on price</a:t>
            </a:r>
            <a:endParaRPr lang="en-US" sz="1600" dirty="0">
              <a:latin typeface="+mn-lt"/>
            </a:endParaRPr>
          </a:p>
          <a:p>
            <a:pPr algn="just"/>
            <a:endParaRPr lang="en-US" sz="1600" b="1" dirty="0">
              <a:latin typeface="+mn-lt"/>
            </a:endParaRPr>
          </a:p>
          <a:p>
            <a:pPr algn="just"/>
            <a:r>
              <a:rPr lang="en-US" sz="1600" b="1" dirty="0" smtClean="0">
                <a:latin typeface="+mn-lt"/>
              </a:rPr>
              <a:t>Mature sector</a:t>
            </a:r>
            <a:endParaRPr lang="en-US" sz="1600" b="1" dirty="0">
              <a:latin typeface="+mn-lt"/>
            </a:endParaRPr>
          </a:p>
          <a:p>
            <a:pPr algn="just"/>
            <a:endParaRPr lang="en-US" sz="1600" dirty="0">
              <a:latin typeface="+mn-lt"/>
            </a:endParaRPr>
          </a:p>
          <a:p>
            <a:pPr algn="just"/>
            <a:r>
              <a:rPr lang="en-US" sz="1600" b="1" dirty="0" smtClean="0">
                <a:latin typeface="+mn-lt"/>
              </a:rPr>
              <a:t>Fragmented sector</a:t>
            </a:r>
            <a:endParaRPr lang="en-US" sz="1600" b="1" dirty="0">
              <a:latin typeface="+mn-lt"/>
            </a:endParaRPr>
          </a:p>
          <a:p>
            <a:pPr algn="just"/>
            <a:endParaRPr lang="en-US" sz="1600" b="1" dirty="0">
              <a:latin typeface="+mn-lt"/>
            </a:endParaRPr>
          </a:p>
          <a:p>
            <a:pPr algn="just"/>
            <a:r>
              <a:rPr lang="en-US" sz="1600" b="1" dirty="0" smtClean="0">
                <a:latin typeface="+mn-lt"/>
              </a:rPr>
              <a:t>Volatile market shares</a:t>
            </a:r>
          </a:p>
          <a:p>
            <a:pPr algn="just"/>
            <a:endParaRPr lang="en-US" sz="1600" b="1" dirty="0" smtClean="0">
              <a:latin typeface="+mn-lt"/>
            </a:endParaRPr>
          </a:p>
          <a:p>
            <a:pPr algn="just"/>
            <a:r>
              <a:rPr lang="en-US" sz="1600" b="1" dirty="0" smtClean="0">
                <a:latin typeface="+mn-lt"/>
              </a:rPr>
              <a:t>Low switching costs</a:t>
            </a:r>
            <a:endParaRPr lang="en-US" sz="1600" b="1" dirty="0">
              <a:latin typeface="+mn-lt"/>
            </a:endParaRPr>
          </a:p>
          <a:p>
            <a:pPr marL="285750" indent="-285750">
              <a:buFont typeface="Arial" panose="020B0604020202020204" pitchFamily="34" charset="0"/>
              <a:buChar char="•"/>
            </a:pPr>
            <a:endParaRPr lang="en-US" dirty="0"/>
          </a:p>
        </p:txBody>
      </p:sp>
      <p:sp>
        <p:nvSpPr>
          <p:cNvPr id="6" name="Line 4"/>
          <p:cNvSpPr>
            <a:spLocks noChangeShapeType="1"/>
          </p:cNvSpPr>
          <p:nvPr/>
        </p:nvSpPr>
        <p:spPr bwMode="auto">
          <a:xfrm>
            <a:off x="766763" y="5338632"/>
            <a:ext cx="3181667" cy="0"/>
          </a:xfrm>
          <a:prstGeom prst="line">
            <a:avLst/>
          </a:prstGeom>
          <a:noFill/>
          <a:ln w="50800">
            <a:solidFill>
              <a:srgbClr val="4285F6"/>
            </a:solidFill>
            <a:round/>
            <a:headEnd type="none" w="sm" len="sm"/>
            <a:tailEnd type="none" w="sm" len="sm"/>
          </a:ln>
          <a:effectLst/>
        </p:spPr>
        <p:txBody>
          <a:bodyPr wrap="none" lIns="97256" tIns="48628" rIns="97256" bIns="48628" anchor="ctr"/>
          <a:lstStyle/>
          <a:p>
            <a:endParaRPr lang="en-GB"/>
          </a:p>
        </p:txBody>
      </p:sp>
      <p:sp>
        <p:nvSpPr>
          <p:cNvPr id="7" name="Line 5"/>
          <p:cNvSpPr>
            <a:spLocks noChangeShapeType="1"/>
          </p:cNvSpPr>
          <p:nvPr/>
        </p:nvSpPr>
        <p:spPr bwMode="auto">
          <a:xfrm>
            <a:off x="8523430" y="4609388"/>
            <a:ext cx="3181667" cy="0"/>
          </a:xfrm>
          <a:prstGeom prst="line">
            <a:avLst/>
          </a:prstGeom>
          <a:noFill/>
          <a:ln w="50800">
            <a:solidFill>
              <a:srgbClr val="4285F6"/>
            </a:solidFill>
            <a:round/>
            <a:headEnd type="none" w="sm" len="sm"/>
            <a:tailEnd type="none" w="sm" len="sm"/>
          </a:ln>
          <a:effectLst/>
        </p:spPr>
        <p:txBody>
          <a:bodyPr wrap="none" lIns="97256" tIns="48628" rIns="97256" bIns="48628" anchor="ctr"/>
          <a:lstStyle/>
          <a:p>
            <a:endParaRPr lang="en-GB"/>
          </a:p>
        </p:txBody>
      </p:sp>
      <p:sp>
        <p:nvSpPr>
          <p:cNvPr id="8" name="AutoShape 6"/>
          <p:cNvSpPr>
            <a:spLocks noChangeArrowheads="1"/>
          </p:cNvSpPr>
          <p:nvPr/>
        </p:nvSpPr>
        <p:spPr bwMode="auto">
          <a:xfrm flipV="1">
            <a:off x="5767705" y="5446433"/>
            <a:ext cx="656590" cy="590127"/>
          </a:xfrm>
          <a:custGeom>
            <a:avLst/>
            <a:gdLst>
              <a:gd name="G0" fmla="+- 9943 0 0"/>
              <a:gd name="G1" fmla="+- 21600 0 9943"/>
              <a:gd name="G2" fmla="*/ 9943 1 2"/>
              <a:gd name="G3" fmla="+- 21600 0 G2"/>
              <a:gd name="G4" fmla="+/ 9943 21600 2"/>
              <a:gd name="G5" fmla="+/ G1 0 2"/>
              <a:gd name="G6" fmla="*/ 21600 21600 9943"/>
              <a:gd name="G7" fmla="*/ G6 1 2"/>
              <a:gd name="G8" fmla="+- 21600 0 G7"/>
              <a:gd name="G9" fmla="*/ 21600 1 2"/>
              <a:gd name="G10" fmla="+- 9943 0 G9"/>
              <a:gd name="G11" fmla="?: G10 G8 0"/>
              <a:gd name="G12" fmla="?: G10 G7 21600"/>
              <a:gd name="T0" fmla="*/ 16628 w 21600"/>
              <a:gd name="T1" fmla="*/ 10800 h 21600"/>
              <a:gd name="T2" fmla="*/ 10800 w 21600"/>
              <a:gd name="T3" fmla="*/ 21600 h 21600"/>
              <a:gd name="T4" fmla="*/ 4972 w 21600"/>
              <a:gd name="T5" fmla="*/ 10800 h 21600"/>
              <a:gd name="T6" fmla="*/ 10800 w 21600"/>
              <a:gd name="T7" fmla="*/ 0 h 21600"/>
              <a:gd name="T8" fmla="*/ 6772 w 21600"/>
              <a:gd name="T9" fmla="*/ 6772 h 21600"/>
              <a:gd name="T10" fmla="*/ 14828 w 21600"/>
              <a:gd name="T11" fmla="*/ 14828 h 21600"/>
            </a:gdLst>
            <a:ahLst/>
            <a:cxnLst>
              <a:cxn ang="0">
                <a:pos x="T0" y="T1"/>
              </a:cxn>
              <a:cxn ang="0">
                <a:pos x="T2" y="T3"/>
              </a:cxn>
              <a:cxn ang="0">
                <a:pos x="T4" y="T5"/>
              </a:cxn>
              <a:cxn ang="0">
                <a:pos x="T6" y="T7"/>
              </a:cxn>
            </a:cxnLst>
            <a:rect l="T8" t="T9" r="T10" b="T11"/>
            <a:pathLst>
              <a:path w="21600" h="21600">
                <a:moveTo>
                  <a:pt x="0" y="0"/>
                </a:moveTo>
                <a:lnTo>
                  <a:pt x="9943" y="21600"/>
                </a:lnTo>
                <a:lnTo>
                  <a:pt x="11657" y="21600"/>
                </a:lnTo>
                <a:lnTo>
                  <a:pt x="21600" y="0"/>
                </a:lnTo>
                <a:close/>
              </a:path>
            </a:pathLst>
          </a:custGeom>
          <a:solidFill>
            <a:srgbClr val="4285F6"/>
          </a:solidFill>
          <a:ln w="12700">
            <a:noFill/>
            <a:miter lim="800000"/>
            <a:headEnd/>
            <a:tailEnd/>
          </a:ln>
          <a:effectLst/>
        </p:spPr>
        <p:txBody>
          <a:bodyPr wrap="none" lIns="97256" tIns="48628" rIns="97256" bIns="48628" anchor="ctr"/>
          <a:lstStyle/>
          <a:p>
            <a:endParaRPr lang="en-GB"/>
          </a:p>
        </p:txBody>
      </p:sp>
      <p:sp>
        <p:nvSpPr>
          <p:cNvPr id="9" name="Rectangle 7"/>
          <p:cNvSpPr>
            <a:spLocks noChangeArrowheads="1"/>
          </p:cNvSpPr>
          <p:nvPr/>
        </p:nvSpPr>
        <p:spPr bwMode="auto">
          <a:xfrm>
            <a:off x="766763" y="2276475"/>
            <a:ext cx="3185160" cy="2938040"/>
          </a:xfrm>
          <a:prstGeom prst="rect">
            <a:avLst/>
          </a:prstGeom>
          <a:noFill/>
          <a:ln w="38100">
            <a:solidFill>
              <a:srgbClr val="C00000"/>
            </a:solidFill>
            <a:miter lim="800000"/>
            <a:headEnd/>
            <a:tailEnd/>
          </a:ln>
          <a:effectLst/>
        </p:spPr>
        <p:txBody>
          <a:bodyPr lIns="97256" tIns="48628" rIns="97256" bIns="48628"/>
          <a:lstStyle/>
          <a:p>
            <a:pPr>
              <a:spcBef>
                <a:spcPts val="638"/>
              </a:spcBef>
              <a:buClr>
                <a:schemeClr val="accent2"/>
              </a:buClr>
            </a:pPr>
            <a:endParaRPr lang="en-GB" sz="1300">
              <a:solidFill>
                <a:schemeClr val="bg2"/>
              </a:solidFill>
              <a:latin typeface="+mj-lt"/>
            </a:endParaRPr>
          </a:p>
        </p:txBody>
      </p:sp>
      <p:sp>
        <p:nvSpPr>
          <p:cNvPr id="10" name="Rectangle 8"/>
          <p:cNvSpPr>
            <a:spLocks noChangeArrowheads="1"/>
          </p:cNvSpPr>
          <p:nvPr/>
        </p:nvSpPr>
        <p:spPr bwMode="auto">
          <a:xfrm>
            <a:off x="8551467" y="1525382"/>
            <a:ext cx="3185160" cy="2938040"/>
          </a:xfrm>
          <a:prstGeom prst="rect">
            <a:avLst/>
          </a:prstGeom>
          <a:noFill/>
          <a:ln w="38100" algn="ctr">
            <a:solidFill>
              <a:schemeClr val="accent6"/>
            </a:solidFill>
            <a:miter lim="800000"/>
            <a:headEnd/>
            <a:tailEnd/>
          </a:ln>
          <a:effectLst/>
        </p:spPr>
        <p:txBody>
          <a:bodyPr lIns="97256" tIns="48628" rIns="97256" bIns="48628"/>
          <a:lstStyle/>
          <a:p>
            <a:pPr>
              <a:spcBef>
                <a:spcPts val="638"/>
              </a:spcBef>
              <a:buClr>
                <a:schemeClr val="accent2"/>
              </a:buClr>
            </a:pPr>
            <a:endParaRPr lang="en-GB" sz="1400" b="1">
              <a:solidFill>
                <a:schemeClr val="bg2"/>
              </a:solidFill>
              <a:latin typeface="+mj-lt"/>
            </a:endParaRPr>
          </a:p>
        </p:txBody>
      </p:sp>
      <p:sp>
        <p:nvSpPr>
          <p:cNvPr id="11" name="Freeform 10"/>
          <p:cNvSpPr>
            <a:spLocks/>
          </p:cNvSpPr>
          <p:nvPr/>
        </p:nvSpPr>
        <p:spPr bwMode="auto">
          <a:xfrm>
            <a:off x="2286000" y="4645979"/>
            <a:ext cx="7945821" cy="1108435"/>
          </a:xfrm>
          <a:custGeom>
            <a:avLst/>
            <a:gdLst/>
            <a:ahLst/>
            <a:cxnLst>
              <a:cxn ang="0">
                <a:pos x="0" y="528"/>
              </a:cxn>
              <a:cxn ang="0">
                <a:pos x="0" y="768"/>
              </a:cxn>
              <a:cxn ang="0">
                <a:pos x="2928" y="240"/>
              </a:cxn>
              <a:cxn ang="0">
                <a:pos x="2928" y="0"/>
              </a:cxn>
            </a:cxnLst>
            <a:rect l="0" t="0" r="r" b="b"/>
            <a:pathLst>
              <a:path w="2929" h="769">
                <a:moveTo>
                  <a:pt x="0" y="528"/>
                </a:moveTo>
                <a:lnTo>
                  <a:pt x="0" y="768"/>
                </a:lnTo>
                <a:lnTo>
                  <a:pt x="2928" y="240"/>
                </a:lnTo>
                <a:lnTo>
                  <a:pt x="2928" y="0"/>
                </a:lnTo>
              </a:path>
            </a:pathLst>
          </a:custGeom>
          <a:noFill/>
          <a:ln w="50800" cap="rnd" cmpd="sng">
            <a:solidFill>
              <a:srgbClr val="4285F6"/>
            </a:solidFill>
            <a:prstDash val="solid"/>
            <a:round/>
            <a:headEnd type="none" w="sm" len="sm"/>
            <a:tailEnd type="none" w="sm" len="sm"/>
          </a:ln>
          <a:effectLst/>
        </p:spPr>
        <p:txBody>
          <a:bodyPr/>
          <a:lstStyle/>
          <a:p>
            <a:endParaRPr lang="en-GB"/>
          </a:p>
        </p:txBody>
      </p:sp>
      <p:sp>
        <p:nvSpPr>
          <p:cNvPr id="20" name="Shape 231"/>
          <p:cNvSpPr/>
          <p:nvPr/>
        </p:nvSpPr>
        <p:spPr>
          <a:xfrm>
            <a:off x="5051425" y="1560786"/>
            <a:ext cx="2089150" cy="27957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 name="Rettangolo 20"/>
          <p:cNvSpPr>
            <a:spLocks/>
          </p:cNvSpPr>
          <p:nvPr/>
        </p:nvSpPr>
        <p:spPr>
          <a:xfrm>
            <a:off x="5238575" y="1267043"/>
            <a:ext cx="1674000" cy="720000"/>
          </a:xfrm>
          <a:prstGeom prst="rect">
            <a:avLst/>
          </a:prstGeom>
          <a:solidFill>
            <a:srgbClr val="428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sellaDiTesto 21"/>
          <p:cNvSpPr txBox="1"/>
          <p:nvPr/>
        </p:nvSpPr>
        <p:spPr>
          <a:xfrm>
            <a:off x="5254102" y="1283732"/>
            <a:ext cx="1529255" cy="707886"/>
          </a:xfrm>
          <a:prstGeom prst="rect">
            <a:avLst/>
          </a:prstGeom>
          <a:noFill/>
        </p:spPr>
        <p:txBody>
          <a:bodyPr wrap="square" rtlCol="0">
            <a:spAutoFit/>
          </a:bodyPr>
          <a:lstStyle/>
          <a:p>
            <a:pPr algn="ctr"/>
            <a:r>
              <a:rPr lang="en-US" sz="2000" b="1" dirty="0" smtClean="0">
                <a:solidFill>
                  <a:schemeClr val="bg1"/>
                </a:solidFill>
                <a:latin typeface="+mn-lt"/>
              </a:rPr>
              <a:t>Internal</a:t>
            </a:r>
          </a:p>
          <a:p>
            <a:pPr algn="ctr"/>
            <a:r>
              <a:rPr lang="en-US" sz="2000" b="1" dirty="0" smtClean="0">
                <a:solidFill>
                  <a:schemeClr val="bg1"/>
                </a:solidFill>
                <a:latin typeface="+mn-lt"/>
              </a:rPr>
              <a:t>rivalry</a:t>
            </a:r>
            <a:endParaRPr lang="en-US" sz="2000" b="1" dirty="0">
              <a:solidFill>
                <a:schemeClr val="bg1"/>
              </a:solidFill>
              <a:latin typeface="+mn-lt"/>
            </a:endParaRPr>
          </a:p>
        </p:txBody>
      </p:sp>
      <p:pic>
        <p:nvPicPr>
          <p:cNvPr id="23" name="Immagine 2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72903" y="3925684"/>
            <a:ext cx="468000" cy="468000"/>
          </a:xfrm>
          <a:prstGeom prst="rect">
            <a:avLst/>
          </a:prstGeom>
        </p:spPr>
      </p:pic>
      <p:pic>
        <p:nvPicPr>
          <p:cNvPr id="25" name="Immagin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19231" y="2452005"/>
            <a:ext cx="468000" cy="468000"/>
          </a:xfrm>
          <a:prstGeom prst="rect">
            <a:avLst/>
          </a:prstGeom>
        </p:spPr>
      </p:pic>
      <p:pic>
        <p:nvPicPr>
          <p:cNvPr id="27" name="Immagine 2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37688" y="1947415"/>
            <a:ext cx="468000" cy="468000"/>
          </a:xfrm>
          <a:prstGeom prst="rect">
            <a:avLst/>
          </a:prstGeom>
        </p:spPr>
      </p:pic>
      <p:pic>
        <p:nvPicPr>
          <p:cNvPr id="28" name="Immagin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95873" y="2879491"/>
            <a:ext cx="468000" cy="468000"/>
          </a:xfrm>
          <a:prstGeom prst="rect">
            <a:avLst/>
          </a:prstGeom>
        </p:spPr>
      </p:pic>
      <p:pic>
        <p:nvPicPr>
          <p:cNvPr id="29" name="Immagine 28"/>
          <p:cNvPicPr>
            <a:picLocks noChangeAspect="1"/>
          </p:cNvPicPr>
          <p:nvPr/>
        </p:nvPicPr>
        <p:blipFill>
          <a:blip r:embed="rId2">
            <a:extLst>
              <a:ext uri="{28A0092B-C50C-407E-A947-70E740481C1C}">
                <a14:useLocalDpi xmlns:a14="http://schemas.microsoft.com/office/drawing/2010/main"/>
              </a:ext>
            </a:extLst>
          </a:blip>
          <a:stretch>
            <a:fillRect/>
          </a:stretch>
        </p:blipFill>
        <p:spPr>
          <a:xfrm rot="21431676">
            <a:off x="7195873" y="3409537"/>
            <a:ext cx="468000" cy="468000"/>
          </a:xfrm>
          <a:prstGeom prst="rect">
            <a:avLst/>
          </a:prstGeom>
        </p:spPr>
      </p:pic>
      <p:sp>
        <p:nvSpPr>
          <p:cNvPr id="32" name="CasellaDiTesto 31"/>
          <p:cNvSpPr txBox="1"/>
          <p:nvPr/>
        </p:nvSpPr>
        <p:spPr>
          <a:xfrm>
            <a:off x="679677" y="163829"/>
            <a:ext cx="3645341" cy="461665"/>
          </a:xfrm>
          <a:prstGeom prst="rect">
            <a:avLst/>
          </a:prstGeom>
          <a:noFill/>
        </p:spPr>
        <p:txBody>
          <a:bodyPr wrap="square" rtlCol="0">
            <a:spAutoFit/>
          </a:bodyPr>
          <a:lstStyle/>
          <a:p>
            <a:r>
              <a:rPr lang="en-GB" sz="2400" b="1" dirty="0" smtClean="0">
                <a:latin typeface="+mn-lt"/>
              </a:rPr>
              <a:t>Competitors overview</a:t>
            </a:r>
            <a:endParaRPr lang="en-GB" sz="2400" b="1" dirty="0">
              <a:latin typeface="+mn-lt"/>
            </a:endParaRPr>
          </a:p>
        </p:txBody>
      </p:sp>
      <p:pic>
        <p:nvPicPr>
          <p:cNvPr id="34" name="Immagine 3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42230" y="2347850"/>
            <a:ext cx="2531245" cy="1144309"/>
          </a:xfrm>
          <a:prstGeom prst="rect">
            <a:avLst/>
          </a:prstGeom>
        </p:spPr>
      </p:pic>
      <p:pic>
        <p:nvPicPr>
          <p:cNvPr id="36" name="Immagine 3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45580" y="1635454"/>
            <a:ext cx="2172790" cy="1035174"/>
          </a:xfrm>
          <a:prstGeom prst="rect">
            <a:avLst/>
          </a:prstGeom>
        </p:spPr>
      </p:pic>
      <p:pic>
        <p:nvPicPr>
          <p:cNvPr id="37" name="Immagine 3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9173904" y="2731099"/>
            <a:ext cx="2080895" cy="1730427"/>
          </a:xfrm>
          <a:prstGeom prst="rect">
            <a:avLst/>
          </a:prstGeom>
        </p:spPr>
      </p:pic>
      <p:pic>
        <p:nvPicPr>
          <p:cNvPr id="38" name="Immagine 3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413492" y="3470411"/>
            <a:ext cx="1988720" cy="1552315"/>
          </a:xfrm>
          <a:prstGeom prst="rect">
            <a:avLst/>
          </a:prstGeom>
        </p:spPr>
      </p:pic>
    </p:spTree>
    <p:extLst>
      <p:ext uri="{BB962C8B-B14F-4D97-AF65-F5344CB8AC3E}">
        <p14:creationId xmlns:p14="http://schemas.microsoft.com/office/powerpoint/2010/main" val="211810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2">
            <a:extLst>
              <a:ext uri="{FF2B5EF4-FFF2-40B4-BE49-F238E27FC236}">
                <a16:creationId xmlns="" xmlns:a16="http://schemas.microsoft.com/office/drawing/2014/main" id="{9075BB63-214D-4024-896F-8BAB8865B5B5}"/>
              </a:ext>
            </a:extLst>
          </p:cNvPr>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 xmlns:a16="http://schemas.microsoft.com/office/drawing/2014/main" id="{90C55A49-DF55-455B-945B-2792988FF53D}"/>
              </a:ext>
            </a:extLst>
          </p:cNvPr>
          <p:cNvSpPr txBox="1"/>
          <p:nvPr/>
        </p:nvSpPr>
        <p:spPr>
          <a:xfrm>
            <a:off x="659977" y="164167"/>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Positioning map </a:t>
            </a:r>
            <a:endParaRPr lang="en-US" sz="2400" b="1" dirty="0">
              <a:latin typeface="+mn-lt"/>
              <a:ea typeface="Helvetica Neue" charset="0"/>
              <a:cs typeface="Helvetica Neue" charset="0"/>
            </a:endParaRPr>
          </a:p>
        </p:txBody>
      </p:sp>
      <p:sp>
        <p:nvSpPr>
          <p:cNvPr id="16" name="Shape 331"/>
          <p:cNvSpPr/>
          <p:nvPr/>
        </p:nvSpPr>
        <p:spPr>
          <a:xfrm>
            <a:off x="235714" y="1736078"/>
            <a:ext cx="2855737" cy="1974074"/>
          </a:xfrm>
          <a:prstGeom prst="rect">
            <a:avLst/>
          </a:prstGeom>
          <a:noFill/>
          <a:ln w="9525" cap="flat" cmpd="sng">
            <a:solidFill>
              <a:srgbClr val="3AA757"/>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Rettangolo 16"/>
          <p:cNvSpPr/>
          <p:nvPr/>
        </p:nvSpPr>
        <p:spPr>
          <a:xfrm>
            <a:off x="235713" y="1403338"/>
            <a:ext cx="2855737" cy="260027"/>
          </a:xfrm>
          <a:prstGeom prst="rect">
            <a:avLst/>
          </a:prstGeom>
          <a:solidFill>
            <a:srgbClr val="3AA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331"/>
          <p:cNvSpPr/>
          <p:nvPr/>
        </p:nvSpPr>
        <p:spPr>
          <a:xfrm>
            <a:off x="8799397" y="1241945"/>
            <a:ext cx="2854800" cy="1345151"/>
          </a:xfrm>
          <a:prstGeom prst="rect">
            <a:avLst/>
          </a:prstGeom>
          <a:noFill/>
          <a:ln w="9525" cap="flat" cmpd="sng">
            <a:solidFill>
              <a:srgbClr val="4285F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Rettangolo 19"/>
          <p:cNvSpPr/>
          <p:nvPr/>
        </p:nvSpPr>
        <p:spPr>
          <a:xfrm>
            <a:off x="8799397" y="895067"/>
            <a:ext cx="2854800" cy="253388"/>
          </a:xfrm>
          <a:prstGeom prst="rect">
            <a:avLst/>
          </a:prstGeom>
          <a:solidFill>
            <a:srgbClr val="428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hape 331"/>
          <p:cNvSpPr/>
          <p:nvPr/>
        </p:nvSpPr>
        <p:spPr>
          <a:xfrm>
            <a:off x="250947" y="4891941"/>
            <a:ext cx="2840502" cy="1291269"/>
          </a:xfrm>
          <a:prstGeom prst="rect">
            <a:avLst/>
          </a:prstGeom>
          <a:noFill/>
          <a:ln w="9525" cap="flat" cmpd="sng">
            <a:solidFill>
              <a:srgbClr val="FFC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Rettangolo 22"/>
          <p:cNvSpPr/>
          <p:nvPr/>
        </p:nvSpPr>
        <p:spPr>
          <a:xfrm>
            <a:off x="237037" y="4577049"/>
            <a:ext cx="2854412" cy="253388"/>
          </a:xfrm>
          <a:prstGeom prst="rect">
            <a:avLst/>
          </a:prstGeom>
          <a:solidFill>
            <a:srgbClr val="F9BB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8798915" y="1272685"/>
            <a:ext cx="2855282" cy="1015663"/>
          </a:xfrm>
          <a:prstGeom prst="rect">
            <a:avLst/>
          </a:prstGeom>
          <a:noFill/>
        </p:spPr>
        <p:txBody>
          <a:bodyPr wrap="square" rtlCol="0">
            <a:spAutoFit/>
          </a:bodyPr>
          <a:lstStyle/>
          <a:p>
            <a:pPr algn="just"/>
            <a:r>
              <a:rPr lang="en" sz="1500" dirty="0" err="1" smtClean="0">
                <a:solidFill>
                  <a:schemeClr val="dk1"/>
                </a:solidFill>
                <a:latin typeface="Calibri"/>
                <a:ea typeface="Calibri"/>
                <a:cs typeface="Calibri"/>
                <a:sym typeface="Calibri"/>
              </a:rPr>
              <a:t>Socity's</a:t>
            </a:r>
            <a:r>
              <a:rPr lang="en" sz="1500" dirty="0" smtClean="0">
                <a:solidFill>
                  <a:schemeClr val="dk1"/>
                </a:solidFill>
                <a:latin typeface="Calibri"/>
                <a:ea typeface="Calibri"/>
                <a:cs typeface="Calibri"/>
                <a:sym typeface="Calibri"/>
              </a:rPr>
              <a:t> </a:t>
            </a:r>
            <a:r>
              <a:rPr lang="en" sz="1500" dirty="0">
                <a:solidFill>
                  <a:schemeClr val="dk1"/>
                </a:solidFill>
                <a:latin typeface="Calibri"/>
                <a:ea typeface="Calibri"/>
                <a:cs typeface="Calibri"/>
                <a:sym typeface="Calibri"/>
              </a:rPr>
              <a:t>goal is to position itself at the </a:t>
            </a:r>
            <a:r>
              <a:rPr lang="en" sz="1500" b="1" dirty="0">
                <a:solidFill>
                  <a:schemeClr val="dk1"/>
                </a:solidFill>
                <a:latin typeface="Calibri"/>
                <a:ea typeface="Calibri"/>
                <a:cs typeface="Calibri"/>
                <a:sym typeface="Calibri"/>
              </a:rPr>
              <a:t>top right</a:t>
            </a:r>
            <a:r>
              <a:rPr lang="en" sz="1500" dirty="0">
                <a:solidFill>
                  <a:schemeClr val="dk1"/>
                </a:solidFill>
                <a:latin typeface="Calibri"/>
                <a:ea typeface="Calibri"/>
                <a:cs typeface="Calibri"/>
                <a:sym typeface="Calibri"/>
              </a:rPr>
              <a:t>,  where interaction and communication reach the highest </a:t>
            </a:r>
            <a:r>
              <a:rPr lang="en" sz="1500" dirty="0" smtClean="0">
                <a:solidFill>
                  <a:schemeClr val="dk1"/>
                </a:solidFill>
                <a:latin typeface="Calibri"/>
                <a:ea typeface="Calibri"/>
                <a:cs typeface="Calibri"/>
                <a:sym typeface="Calibri"/>
              </a:rPr>
              <a:t>level</a:t>
            </a:r>
            <a:r>
              <a:rPr lang="it-IT" sz="1500" dirty="0" smtClean="0">
                <a:solidFill>
                  <a:schemeClr val="dk1"/>
                </a:solidFill>
                <a:latin typeface="Calibri"/>
                <a:ea typeface="Calibri"/>
                <a:cs typeface="Calibri"/>
                <a:sym typeface="Calibri"/>
              </a:rPr>
              <a:t>.</a:t>
            </a:r>
            <a:endParaRPr lang="en-GB" sz="1500" dirty="0"/>
          </a:p>
        </p:txBody>
      </p:sp>
      <p:sp>
        <p:nvSpPr>
          <p:cNvPr id="31" name="CasellaDiTesto 30"/>
          <p:cNvSpPr txBox="1"/>
          <p:nvPr/>
        </p:nvSpPr>
        <p:spPr>
          <a:xfrm>
            <a:off x="8798915" y="809121"/>
            <a:ext cx="1358695" cy="400110"/>
          </a:xfrm>
          <a:prstGeom prst="rect">
            <a:avLst/>
          </a:prstGeom>
          <a:noFill/>
        </p:spPr>
        <p:txBody>
          <a:bodyPr wrap="square" rtlCol="0">
            <a:spAutoFit/>
          </a:bodyPr>
          <a:lstStyle/>
          <a:p>
            <a:r>
              <a:rPr lang="en" sz="2000" b="1" dirty="0">
                <a:solidFill>
                  <a:schemeClr val="dk1"/>
                </a:solidFill>
                <a:latin typeface="Calibri"/>
                <a:ea typeface="Calibri"/>
                <a:cs typeface="Calibri"/>
                <a:sym typeface="Calibri"/>
              </a:rPr>
              <a:t>Our </a:t>
            </a:r>
            <a:r>
              <a:rPr lang="en" sz="2000" b="1" dirty="0" smtClean="0">
                <a:solidFill>
                  <a:schemeClr val="dk1"/>
                </a:solidFill>
                <a:latin typeface="Calibri"/>
                <a:ea typeface="Calibri"/>
                <a:cs typeface="Calibri"/>
                <a:sym typeface="Calibri"/>
              </a:rPr>
              <a:t>Goal</a:t>
            </a:r>
            <a:endParaRPr lang="en-GB" dirty="0"/>
          </a:p>
        </p:txBody>
      </p:sp>
      <p:sp>
        <p:nvSpPr>
          <p:cNvPr id="32" name="CasellaDiTesto 31"/>
          <p:cNvSpPr txBox="1"/>
          <p:nvPr/>
        </p:nvSpPr>
        <p:spPr>
          <a:xfrm>
            <a:off x="212308" y="1788417"/>
            <a:ext cx="2879143" cy="1323439"/>
          </a:xfrm>
          <a:prstGeom prst="rect">
            <a:avLst/>
          </a:prstGeom>
          <a:noFill/>
        </p:spPr>
        <p:txBody>
          <a:bodyPr wrap="square" rtlCol="0">
            <a:spAutoFit/>
          </a:bodyPr>
          <a:lstStyle/>
          <a:p>
            <a:pPr algn="just"/>
            <a:r>
              <a:rPr lang="it-IT" sz="1600" dirty="0" err="1" smtClean="0">
                <a:latin typeface="Calibri"/>
                <a:ea typeface="Calibri"/>
                <a:cs typeface="Calibri"/>
                <a:sym typeface="Calibri"/>
              </a:rPr>
              <a:t>It</a:t>
            </a:r>
            <a:r>
              <a:rPr lang="it-IT" sz="1600" dirty="0" smtClean="0">
                <a:latin typeface="Calibri"/>
                <a:ea typeface="Calibri"/>
                <a:cs typeface="Calibri"/>
                <a:sym typeface="Calibri"/>
              </a:rPr>
              <a:t> </a:t>
            </a:r>
            <a:r>
              <a:rPr lang="en" sz="1600" dirty="0" smtClean="0">
                <a:latin typeface="Calibri"/>
                <a:ea typeface="Calibri"/>
                <a:cs typeface="Calibri"/>
                <a:sym typeface="Calibri"/>
              </a:rPr>
              <a:t>represents </a:t>
            </a:r>
            <a:r>
              <a:rPr lang="en" sz="1600" dirty="0">
                <a:latin typeface="Calibri"/>
                <a:ea typeface="Calibri"/>
                <a:cs typeface="Calibri"/>
                <a:sym typeface="Calibri"/>
              </a:rPr>
              <a:t>the interaction part of an application. The </a:t>
            </a:r>
            <a:r>
              <a:rPr lang="it-IT" sz="1600" dirty="0" err="1" smtClean="0">
                <a:latin typeface="Calibri"/>
                <a:ea typeface="Calibri"/>
                <a:cs typeface="Calibri"/>
                <a:sym typeface="Calibri"/>
              </a:rPr>
              <a:t>higher</a:t>
            </a:r>
            <a:r>
              <a:rPr lang="it-IT" sz="1600" dirty="0" smtClean="0">
                <a:latin typeface="Calibri"/>
                <a:ea typeface="Calibri"/>
                <a:cs typeface="Calibri"/>
                <a:sym typeface="Calibri"/>
              </a:rPr>
              <a:t> the score, </a:t>
            </a:r>
            <a:r>
              <a:rPr lang="en" sz="1600" dirty="0" smtClean="0">
                <a:latin typeface="Calibri"/>
                <a:ea typeface="Calibri"/>
                <a:cs typeface="Calibri"/>
                <a:sym typeface="Calibri"/>
              </a:rPr>
              <a:t> the </a:t>
            </a:r>
            <a:r>
              <a:rPr lang="en" sz="1600" dirty="0">
                <a:latin typeface="Calibri"/>
                <a:ea typeface="Calibri"/>
                <a:cs typeface="Calibri"/>
                <a:sym typeface="Calibri"/>
              </a:rPr>
              <a:t>higher </a:t>
            </a:r>
            <a:r>
              <a:rPr lang="it-IT" sz="1600" dirty="0" err="1" smtClean="0">
                <a:latin typeface="Calibri"/>
                <a:ea typeface="Calibri"/>
                <a:cs typeface="Calibri"/>
                <a:sym typeface="Calibri"/>
              </a:rPr>
              <a:t>is</a:t>
            </a:r>
            <a:r>
              <a:rPr lang="it-IT" sz="1600" dirty="0" smtClean="0">
                <a:latin typeface="Calibri"/>
                <a:ea typeface="Calibri"/>
                <a:cs typeface="Calibri"/>
                <a:sym typeface="Calibri"/>
              </a:rPr>
              <a:t> the </a:t>
            </a:r>
            <a:r>
              <a:rPr lang="it-IT" sz="1600" b="1" dirty="0" err="1" smtClean="0">
                <a:latin typeface="Calibri"/>
                <a:ea typeface="Calibri"/>
                <a:cs typeface="Calibri"/>
                <a:sym typeface="Calibri"/>
              </a:rPr>
              <a:t>perception</a:t>
            </a:r>
            <a:r>
              <a:rPr lang="it-IT" sz="1600" dirty="0" smtClean="0">
                <a:latin typeface="Calibri"/>
                <a:ea typeface="Calibri"/>
                <a:cs typeface="Calibri"/>
                <a:sym typeface="Calibri"/>
              </a:rPr>
              <a:t> of </a:t>
            </a:r>
            <a:r>
              <a:rPr lang="it-IT" sz="1600" dirty="0" err="1" smtClean="0">
                <a:latin typeface="Calibri"/>
                <a:ea typeface="Calibri"/>
                <a:cs typeface="Calibri"/>
                <a:sym typeface="Calibri"/>
              </a:rPr>
              <a:t>users</a:t>
            </a:r>
            <a:r>
              <a:rPr lang="it-IT" sz="1600" dirty="0" smtClean="0">
                <a:latin typeface="Calibri"/>
                <a:ea typeface="Calibri"/>
                <a:cs typeface="Calibri"/>
                <a:sym typeface="Calibri"/>
              </a:rPr>
              <a:t> </a:t>
            </a:r>
            <a:r>
              <a:rPr lang="it-IT" sz="1600" dirty="0" err="1" smtClean="0">
                <a:latin typeface="Calibri"/>
                <a:ea typeface="Calibri"/>
                <a:cs typeface="Calibri"/>
                <a:sym typeface="Calibri"/>
              </a:rPr>
              <a:t>about</a:t>
            </a:r>
            <a:r>
              <a:rPr lang="it-IT" sz="1600" dirty="0" smtClean="0">
                <a:latin typeface="Calibri"/>
                <a:ea typeface="Calibri"/>
                <a:cs typeface="Calibri"/>
                <a:sym typeface="Calibri"/>
              </a:rPr>
              <a:t> </a:t>
            </a:r>
            <a:r>
              <a:rPr lang="it-IT" sz="1600" b="1" dirty="0" err="1" smtClean="0">
                <a:latin typeface="Calibri"/>
                <a:ea typeface="Calibri"/>
                <a:cs typeface="Calibri"/>
                <a:sym typeface="Calibri"/>
              </a:rPr>
              <a:t>interactivity</a:t>
            </a:r>
            <a:r>
              <a:rPr lang="it-IT" sz="1600" dirty="0" smtClean="0">
                <a:latin typeface="Calibri"/>
                <a:ea typeface="Calibri"/>
                <a:cs typeface="Calibri"/>
                <a:sym typeface="Calibri"/>
              </a:rPr>
              <a:t>.</a:t>
            </a:r>
            <a:endParaRPr lang="en-GB" sz="1600" dirty="0"/>
          </a:p>
        </p:txBody>
      </p:sp>
      <p:sp>
        <p:nvSpPr>
          <p:cNvPr id="33" name="CasellaDiTesto 32"/>
          <p:cNvSpPr txBox="1"/>
          <p:nvPr/>
        </p:nvSpPr>
        <p:spPr>
          <a:xfrm>
            <a:off x="197312" y="1340757"/>
            <a:ext cx="2894137" cy="400110"/>
          </a:xfrm>
          <a:prstGeom prst="rect">
            <a:avLst/>
          </a:prstGeom>
          <a:noFill/>
        </p:spPr>
        <p:txBody>
          <a:bodyPr wrap="square" rtlCol="0">
            <a:spAutoFit/>
          </a:bodyPr>
          <a:lstStyle/>
          <a:p>
            <a:r>
              <a:rPr lang="en" sz="2000" b="1" dirty="0">
                <a:latin typeface="Calibri"/>
                <a:ea typeface="Calibri"/>
                <a:cs typeface="Calibri"/>
                <a:sym typeface="Calibri"/>
              </a:rPr>
              <a:t>Interaction</a:t>
            </a:r>
            <a:endParaRPr lang="en-GB" dirty="0"/>
          </a:p>
        </p:txBody>
      </p:sp>
      <p:sp>
        <p:nvSpPr>
          <p:cNvPr id="34" name="CasellaDiTesto 33"/>
          <p:cNvSpPr txBox="1"/>
          <p:nvPr/>
        </p:nvSpPr>
        <p:spPr>
          <a:xfrm>
            <a:off x="279756" y="4883576"/>
            <a:ext cx="2811693" cy="1246495"/>
          </a:xfrm>
          <a:prstGeom prst="rect">
            <a:avLst/>
          </a:prstGeom>
          <a:noFill/>
        </p:spPr>
        <p:txBody>
          <a:bodyPr wrap="square" rtlCol="0">
            <a:spAutoFit/>
          </a:bodyPr>
          <a:lstStyle/>
          <a:p>
            <a:pPr algn="just"/>
            <a:r>
              <a:rPr lang="it-IT" sz="1500" dirty="0" err="1" smtClean="0">
                <a:latin typeface="Calibri"/>
                <a:ea typeface="Calibri"/>
                <a:cs typeface="Calibri"/>
                <a:sym typeface="Calibri"/>
              </a:rPr>
              <a:t>It</a:t>
            </a:r>
            <a:r>
              <a:rPr lang="it-IT" sz="1500" dirty="0" smtClean="0">
                <a:latin typeface="Calibri"/>
                <a:ea typeface="Calibri"/>
                <a:cs typeface="Calibri"/>
                <a:sym typeface="Calibri"/>
              </a:rPr>
              <a:t> </a:t>
            </a:r>
            <a:r>
              <a:rPr lang="en" sz="1500" dirty="0" smtClean="0">
                <a:latin typeface="Calibri"/>
                <a:ea typeface="Calibri"/>
                <a:cs typeface="Calibri"/>
                <a:sym typeface="Calibri"/>
              </a:rPr>
              <a:t>represents </a:t>
            </a:r>
            <a:r>
              <a:rPr lang="en" sz="1500" dirty="0">
                <a:latin typeface="Calibri"/>
                <a:ea typeface="Calibri"/>
                <a:cs typeface="Calibri"/>
                <a:sym typeface="Calibri"/>
              </a:rPr>
              <a:t>the communication aspect of an application. The </a:t>
            </a:r>
            <a:r>
              <a:rPr lang="en" sz="1500" dirty="0" smtClean="0">
                <a:latin typeface="Calibri"/>
                <a:ea typeface="Calibri"/>
                <a:cs typeface="Calibri"/>
                <a:sym typeface="Calibri"/>
              </a:rPr>
              <a:t>higher</a:t>
            </a:r>
            <a:r>
              <a:rPr lang="it-IT" sz="1500" dirty="0" smtClean="0">
                <a:latin typeface="Calibri"/>
                <a:ea typeface="Calibri"/>
                <a:cs typeface="Calibri"/>
                <a:sym typeface="Calibri"/>
              </a:rPr>
              <a:t> the score, the </a:t>
            </a:r>
            <a:r>
              <a:rPr lang="it-IT" sz="1500" dirty="0" err="1" smtClean="0">
                <a:latin typeface="Calibri"/>
                <a:ea typeface="Calibri"/>
                <a:cs typeface="Calibri"/>
                <a:sym typeface="Calibri"/>
              </a:rPr>
              <a:t>higher</a:t>
            </a:r>
            <a:r>
              <a:rPr lang="it-IT" sz="1500" dirty="0" smtClean="0">
                <a:latin typeface="Calibri"/>
                <a:ea typeface="Calibri"/>
                <a:cs typeface="Calibri"/>
                <a:sym typeface="Calibri"/>
              </a:rPr>
              <a:t> </a:t>
            </a:r>
            <a:r>
              <a:rPr lang="it-IT" sz="1500" dirty="0" err="1" smtClean="0">
                <a:latin typeface="Calibri"/>
                <a:ea typeface="Calibri"/>
                <a:cs typeface="Calibri"/>
                <a:sym typeface="Calibri"/>
              </a:rPr>
              <a:t>is</a:t>
            </a:r>
            <a:r>
              <a:rPr lang="it-IT" sz="1500" dirty="0" smtClean="0">
                <a:latin typeface="Calibri"/>
                <a:ea typeface="Calibri"/>
                <a:cs typeface="Calibri"/>
                <a:sym typeface="Calibri"/>
              </a:rPr>
              <a:t> the </a:t>
            </a:r>
            <a:r>
              <a:rPr lang="it-IT" sz="1500" b="1" dirty="0" err="1" smtClean="0">
                <a:latin typeface="Calibri"/>
                <a:ea typeface="Calibri"/>
                <a:cs typeface="Calibri"/>
                <a:sym typeface="Calibri"/>
              </a:rPr>
              <a:t>perception</a:t>
            </a:r>
            <a:r>
              <a:rPr lang="it-IT" sz="1500" dirty="0" smtClean="0">
                <a:latin typeface="Calibri"/>
                <a:ea typeface="Calibri"/>
                <a:cs typeface="Calibri"/>
                <a:sym typeface="Calibri"/>
              </a:rPr>
              <a:t> of </a:t>
            </a:r>
            <a:r>
              <a:rPr lang="it-IT" sz="1500" dirty="0" err="1" smtClean="0">
                <a:latin typeface="Calibri"/>
                <a:ea typeface="Calibri"/>
                <a:cs typeface="Calibri"/>
                <a:sym typeface="Calibri"/>
              </a:rPr>
              <a:t>users</a:t>
            </a:r>
            <a:r>
              <a:rPr lang="it-IT" sz="1500" dirty="0" smtClean="0">
                <a:latin typeface="Calibri"/>
                <a:ea typeface="Calibri"/>
                <a:cs typeface="Calibri"/>
                <a:sym typeface="Calibri"/>
              </a:rPr>
              <a:t> </a:t>
            </a:r>
            <a:r>
              <a:rPr lang="it-IT" sz="1500" dirty="0" err="1" smtClean="0">
                <a:latin typeface="Calibri"/>
                <a:ea typeface="Calibri"/>
                <a:cs typeface="Calibri"/>
                <a:sym typeface="Calibri"/>
              </a:rPr>
              <a:t>about</a:t>
            </a:r>
            <a:r>
              <a:rPr lang="it-IT" sz="1500" dirty="0" smtClean="0">
                <a:latin typeface="Calibri"/>
                <a:ea typeface="Calibri"/>
                <a:cs typeface="Calibri"/>
                <a:sym typeface="Calibri"/>
              </a:rPr>
              <a:t> </a:t>
            </a:r>
            <a:r>
              <a:rPr lang="it-IT" sz="1500" b="1" dirty="0" err="1">
                <a:latin typeface="Calibri"/>
                <a:ea typeface="Calibri"/>
                <a:cs typeface="Calibri"/>
                <a:sym typeface="Calibri"/>
              </a:rPr>
              <a:t>C</a:t>
            </a:r>
            <a:r>
              <a:rPr lang="it-IT" sz="1500" b="1" dirty="0" err="1" smtClean="0">
                <a:latin typeface="Calibri"/>
                <a:ea typeface="Calibri"/>
                <a:cs typeface="Calibri"/>
                <a:sym typeface="Calibri"/>
              </a:rPr>
              <a:t>ommunication</a:t>
            </a:r>
            <a:r>
              <a:rPr lang="it-IT" sz="1500" dirty="0" smtClean="0">
                <a:latin typeface="Calibri"/>
                <a:ea typeface="Calibri"/>
                <a:cs typeface="Calibri"/>
                <a:sym typeface="Calibri"/>
              </a:rPr>
              <a:t>.</a:t>
            </a:r>
            <a:endParaRPr lang="en-GB" sz="1500" dirty="0"/>
          </a:p>
        </p:txBody>
      </p:sp>
      <p:sp>
        <p:nvSpPr>
          <p:cNvPr id="35" name="CasellaDiTesto 34"/>
          <p:cNvSpPr txBox="1"/>
          <p:nvPr/>
        </p:nvSpPr>
        <p:spPr>
          <a:xfrm>
            <a:off x="189863" y="4523910"/>
            <a:ext cx="2658440" cy="400110"/>
          </a:xfrm>
          <a:prstGeom prst="rect">
            <a:avLst/>
          </a:prstGeom>
          <a:noFill/>
        </p:spPr>
        <p:txBody>
          <a:bodyPr wrap="square" rtlCol="0">
            <a:spAutoFit/>
          </a:bodyPr>
          <a:lstStyle/>
          <a:p>
            <a:r>
              <a:rPr lang="en-GB" sz="2000" b="1" dirty="0" smtClean="0">
                <a:latin typeface="+mn-lt"/>
              </a:rPr>
              <a:t>Communication</a:t>
            </a:r>
            <a:endParaRPr lang="en-GB" sz="2000" b="1" dirty="0">
              <a:latin typeface="+mn-lt"/>
            </a:endParaRPr>
          </a:p>
        </p:txBody>
      </p:sp>
      <p:grpSp>
        <p:nvGrpSpPr>
          <p:cNvPr id="36" name="Gruppo 35">
            <a:extLst>
              <a:ext uri="{FF2B5EF4-FFF2-40B4-BE49-F238E27FC236}">
                <a16:creationId xmlns:a16="http://schemas.microsoft.com/office/drawing/2014/main" xmlns="" id="{F8A2B8BF-CB64-B742-9895-471DD88AF9C4}"/>
              </a:ext>
            </a:extLst>
          </p:cNvPr>
          <p:cNvGrpSpPr/>
          <p:nvPr/>
        </p:nvGrpSpPr>
        <p:grpSpPr>
          <a:xfrm>
            <a:off x="4148543" y="1163740"/>
            <a:ext cx="4320000" cy="4320000"/>
            <a:chOff x="167524" y="993300"/>
            <a:chExt cx="4404475" cy="3969589"/>
          </a:xfrm>
        </p:grpSpPr>
        <p:pic>
          <p:nvPicPr>
            <p:cNvPr id="37" name="Google Shape;122;p22"/>
            <p:cNvPicPr preferRelativeResize="0"/>
            <p:nvPr/>
          </p:nvPicPr>
          <p:blipFill rotWithShape="1">
            <a:blip r:embed="rId2">
              <a:alphaModFix/>
              <a:extLst>
                <a:ext uri="{28A0092B-C50C-407E-A947-70E740481C1C}">
                  <a14:useLocalDpi xmlns:a14="http://schemas.microsoft.com/office/drawing/2010/main"/>
                </a:ext>
              </a:extLst>
            </a:blip>
            <a:srcRect/>
            <a:stretch/>
          </p:blipFill>
          <p:spPr>
            <a:xfrm>
              <a:off x="167524" y="993300"/>
              <a:ext cx="4404475" cy="3969589"/>
            </a:xfrm>
            <a:prstGeom prst="rect">
              <a:avLst/>
            </a:prstGeom>
            <a:noFill/>
            <a:ln>
              <a:noFill/>
            </a:ln>
          </p:spPr>
        </p:pic>
        <p:pic>
          <p:nvPicPr>
            <p:cNvPr id="38" name="Immagine 37">
              <a:extLst>
                <a:ext uri="{FF2B5EF4-FFF2-40B4-BE49-F238E27FC236}">
                  <a16:creationId xmlns:a16="http://schemas.microsoft.com/office/drawing/2014/main" xmlns="" id="{8C4CAE63-5FCB-4D4E-A608-1A1FB297DF05}"/>
                </a:ext>
              </a:extLst>
            </p:cNvPr>
            <p:cNvPicPr>
              <a:picLocks noChangeAspect="1"/>
            </p:cNvPicPr>
            <p:nvPr/>
          </p:nvPicPr>
          <p:blipFill>
            <a:blip r:embed="rId3"/>
            <a:stretch>
              <a:fillRect/>
            </a:stretch>
          </p:blipFill>
          <p:spPr>
            <a:xfrm>
              <a:off x="940758" y="2843842"/>
              <a:ext cx="902850" cy="162202"/>
            </a:xfrm>
            <a:prstGeom prst="rect">
              <a:avLst/>
            </a:prstGeom>
          </p:spPr>
        </p:pic>
        <p:pic>
          <p:nvPicPr>
            <p:cNvPr id="39" name="Immagine 38">
              <a:extLst>
                <a:ext uri="{FF2B5EF4-FFF2-40B4-BE49-F238E27FC236}">
                  <a16:creationId xmlns:a16="http://schemas.microsoft.com/office/drawing/2014/main" xmlns="" id="{BDA1AD81-4525-A940-BBD7-CCB2B9B165E7}"/>
                </a:ext>
              </a:extLst>
            </p:cNvPr>
            <p:cNvPicPr>
              <a:picLocks/>
            </p:cNvPicPr>
            <p:nvPr/>
          </p:nvPicPr>
          <p:blipFill rotWithShape="1">
            <a:blip r:embed="rId4">
              <a:extLst>
                <a:ext uri="{28A0092B-C50C-407E-A947-70E740481C1C}">
                  <a14:useLocalDpi xmlns:a14="http://schemas.microsoft.com/office/drawing/2010/main"/>
                </a:ext>
              </a:extLst>
            </a:blip>
            <a:srcRect/>
            <a:stretch/>
          </p:blipFill>
          <p:spPr>
            <a:xfrm>
              <a:off x="1551809" y="1094473"/>
              <a:ext cx="986400" cy="134252"/>
            </a:xfrm>
            <a:prstGeom prst="rect">
              <a:avLst/>
            </a:prstGeom>
          </p:spPr>
        </p:pic>
        <p:pic>
          <p:nvPicPr>
            <p:cNvPr id="40" name="Immagine 39">
              <a:extLst>
                <a:ext uri="{FF2B5EF4-FFF2-40B4-BE49-F238E27FC236}">
                  <a16:creationId xmlns:a16="http://schemas.microsoft.com/office/drawing/2014/main" xmlns="" id="{C6F8AFB2-4325-EB4F-A190-A3E091CBCA5F}"/>
                </a:ext>
              </a:extLst>
            </p:cNvPr>
            <p:cNvPicPr>
              <a:picLocks noChangeAspect="1"/>
            </p:cNvPicPr>
            <p:nvPr/>
          </p:nvPicPr>
          <p:blipFill>
            <a:blip r:embed="rId5"/>
            <a:stretch>
              <a:fillRect/>
            </a:stretch>
          </p:blipFill>
          <p:spPr>
            <a:xfrm>
              <a:off x="940758" y="3651775"/>
              <a:ext cx="1054633" cy="216840"/>
            </a:xfrm>
            <a:prstGeom prst="rect">
              <a:avLst/>
            </a:prstGeom>
          </p:spPr>
        </p:pic>
        <p:pic>
          <p:nvPicPr>
            <p:cNvPr id="41" name="Immagine 40">
              <a:extLst>
                <a:ext uri="{FF2B5EF4-FFF2-40B4-BE49-F238E27FC236}">
                  <a16:creationId xmlns:a16="http://schemas.microsoft.com/office/drawing/2014/main" xmlns="" id="{3E215F7C-DDDC-AB4B-8840-DE6373778820}"/>
                </a:ext>
              </a:extLst>
            </p:cNvPr>
            <p:cNvPicPr>
              <a:picLocks/>
            </p:cNvPicPr>
            <p:nvPr/>
          </p:nvPicPr>
          <p:blipFill>
            <a:blip r:embed="rId6"/>
            <a:stretch>
              <a:fillRect/>
            </a:stretch>
          </p:blipFill>
          <p:spPr>
            <a:xfrm>
              <a:off x="2567609" y="1119809"/>
              <a:ext cx="1008991" cy="303791"/>
            </a:xfrm>
            <a:prstGeom prst="rect">
              <a:avLst/>
            </a:prstGeom>
          </p:spPr>
        </p:pic>
      </p:grpSp>
      <p:sp>
        <p:nvSpPr>
          <p:cNvPr id="42" name="Ovale 41"/>
          <p:cNvSpPr/>
          <p:nvPr/>
        </p:nvSpPr>
        <p:spPr>
          <a:xfrm>
            <a:off x="4113689" y="2531251"/>
            <a:ext cx="245587" cy="12927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e 48"/>
          <p:cNvSpPr/>
          <p:nvPr/>
        </p:nvSpPr>
        <p:spPr>
          <a:xfrm>
            <a:off x="5827559" y="5276193"/>
            <a:ext cx="1292400" cy="2448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reccia destra 52"/>
          <p:cNvSpPr/>
          <p:nvPr/>
        </p:nvSpPr>
        <p:spPr>
          <a:xfrm>
            <a:off x="3226677" y="2931625"/>
            <a:ext cx="844620" cy="314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reccia destra 53"/>
          <p:cNvSpPr/>
          <p:nvPr/>
        </p:nvSpPr>
        <p:spPr>
          <a:xfrm>
            <a:off x="3226677" y="5235224"/>
            <a:ext cx="1970784" cy="314640"/>
          </a:xfrm>
          <a:prstGeom prst="rightArrow">
            <a:avLst>
              <a:gd name="adj1" fmla="val 43319"/>
              <a:gd name="adj2" fmla="val 5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Shape 331"/>
          <p:cNvSpPr/>
          <p:nvPr/>
        </p:nvSpPr>
        <p:spPr>
          <a:xfrm>
            <a:off x="8798915" y="3485285"/>
            <a:ext cx="2855282" cy="2854800"/>
          </a:xfrm>
          <a:prstGeom prst="rect">
            <a:avLst/>
          </a:prstGeom>
          <a:noFill/>
          <a:ln w="9525" cap="flat" cmpd="sng">
            <a:solidFill>
              <a:srgbClr val="4285F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Rettangolo 56"/>
          <p:cNvSpPr/>
          <p:nvPr/>
        </p:nvSpPr>
        <p:spPr>
          <a:xfrm>
            <a:off x="8798915" y="3160422"/>
            <a:ext cx="2855282" cy="253388"/>
          </a:xfrm>
          <a:prstGeom prst="rect">
            <a:avLst/>
          </a:prstGeom>
          <a:solidFill>
            <a:srgbClr val="4285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asellaDiTesto 59"/>
          <p:cNvSpPr txBox="1"/>
          <p:nvPr/>
        </p:nvSpPr>
        <p:spPr>
          <a:xfrm>
            <a:off x="8737831" y="3532613"/>
            <a:ext cx="2916366" cy="2841868"/>
          </a:xfrm>
          <a:prstGeom prst="rect">
            <a:avLst/>
          </a:prstGeom>
          <a:noFill/>
        </p:spPr>
        <p:txBody>
          <a:bodyPr wrap="square" rtlCol="0">
            <a:spAutoFit/>
          </a:bodyPr>
          <a:lstStyle/>
          <a:p>
            <a:pPr marL="203191" algn="just">
              <a:buClr>
                <a:schemeClr val="dk1"/>
              </a:buClr>
              <a:buSzPts val="1200"/>
            </a:pPr>
            <a:r>
              <a:rPr lang="en" sz="1600" b="1" dirty="0" err="1" smtClean="0">
                <a:solidFill>
                  <a:schemeClr val="dk1"/>
                </a:solidFill>
                <a:latin typeface="Calibri"/>
                <a:ea typeface="Calibri"/>
                <a:cs typeface="Calibri"/>
                <a:sym typeface="Calibri"/>
              </a:rPr>
              <a:t>Comuni-chiamo</a:t>
            </a:r>
            <a:r>
              <a:rPr lang="en" sz="1600" b="1" dirty="0" smtClean="0">
                <a:solidFill>
                  <a:schemeClr val="dk1"/>
                </a:solidFill>
                <a:latin typeface="Calibri"/>
                <a:ea typeface="Calibri"/>
                <a:cs typeface="Calibri"/>
                <a:sym typeface="Calibri"/>
              </a:rPr>
              <a:t> </a:t>
            </a:r>
            <a:r>
              <a:rPr lang="en" sz="1600" dirty="0">
                <a:solidFill>
                  <a:schemeClr val="dk1"/>
                </a:solidFill>
                <a:latin typeface="Calibri"/>
                <a:ea typeface="Calibri"/>
                <a:cs typeface="Calibri"/>
                <a:sym typeface="Calibri"/>
              </a:rPr>
              <a:t>and </a:t>
            </a:r>
            <a:r>
              <a:rPr lang="en" sz="1600" b="1" dirty="0" err="1">
                <a:solidFill>
                  <a:schemeClr val="dk1"/>
                </a:solidFill>
                <a:latin typeface="Calibri"/>
                <a:ea typeface="Calibri"/>
                <a:cs typeface="Calibri"/>
                <a:sym typeface="Calibri"/>
              </a:rPr>
              <a:t>Decoro</a:t>
            </a:r>
            <a:r>
              <a:rPr lang="en" sz="1600" b="1" dirty="0">
                <a:solidFill>
                  <a:schemeClr val="dk1"/>
                </a:solidFill>
                <a:latin typeface="Calibri"/>
                <a:ea typeface="Calibri"/>
                <a:cs typeface="Calibri"/>
                <a:sym typeface="Calibri"/>
              </a:rPr>
              <a:t> </a:t>
            </a:r>
            <a:r>
              <a:rPr lang="en" sz="1600" b="1" dirty="0" err="1">
                <a:solidFill>
                  <a:schemeClr val="dk1"/>
                </a:solidFill>
                <a:latin typeface="Calibri"/>
                <a:ea typeface="Calibri"/>
                <a:cs typeface="Calibri"/>
                <a:sym typeface="Calibri"/>
              </a:rPr>
              <a:t>Urbano</a:t>
            </a:r>
            <a:r>
              <a:rPr lang="en" sz="1600" b="1" dirty="0">
                <a:solidFill>
                  <a:schemeClr val="dk1"/>
                </a:solidFill>
                <a:latin typeface="Calibri"/>
                <a:ea typeface="Calibri"/>
                <a:cs typeface="Calibri"/>
                <a:sym typeface="Calibri"/>
              </a:rPr>
              <a:t> </a:t>
            </a:r>
            <a:r>
              <a:rPr lang="it-IT" sz="1600" dirty="0" smtClean="0">
                <a:solidFill>
                  <a:schemeClr val="dk1"/>
                </a:solidFill>
                <a:latin typeface="Calibri"/>
                <a:ea typeface="Calibri"/>
                <a:cs typeface="Calibri"/>
                <a:sym typeface="Calibri"/>
              </a:rPr>
              <a:t>are </a:t>
            </a:r>
            <a:r>
              <a:rPr lang="it-IT" sz="1600" dirty="0" err="1" smtClean="0">
                <a:solidFill>
                  <a:schemeClr val="dk1"/>
                </a:solidFill>
                <a:latin typeface="Calibri"/>
                <a:ea typeface="Calibri"/>
                <a:cs typeface="Calibri"/>
                <a:sym typeface="Calibri"/>
              </a:rPr>
              <a:t>our</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main</a:t>
            </a:r>
            <a:r>
              <a:rPr lang="it-IT" sz="1600" dirty="0" smtClean="0">
                <a:solidFill>
                  <a:schemeClr val="dk1"/>
                </a:solidFill>
                <a:latin typeface="Calibri"/>
                <a:ea typeface="Calibri"/>
                <a:cs typeface="Calibri"/>
                <a:sym typeface="Calibri"/>
              </a:rPr>
              <a:t> competitors. </a:t>
            </a:r>
            <a:r>
              <a:rPr lang="it-IT" sz="1600" dirty="0" err="1" smtClean="0">
                <a:solidFill>
                  <a:schemeClr val="dk1"/>
                </a:solidFill>
                <a:latin typeface="Calibri"/>
                <a:ea typeface="Calibri"/>
                <a:cs typeface="Calibri"/>
                <a:sym typeface="Calibri"/>
              </a:rPr>
              <a:t>There</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is</a:t>
            </a:r>
            <a:r>
              <a:rPr lang="it-IT" sz="1600" dirty="0" smtClean="0">
                <a:solidFill>
                  <a:schemeClr val="dk1"/>
                </a:solidFill>
                <a:latin typeface="Calibri"/>
                <a:ea typeface="Calibri"/>
                <a:cs typeface="Calibri"/>
                <a:sym typeface="Calibri"/>
              </a:rPr>
              <a:t> a </a:t>
            </a:r>
            <a:r>
              <a:rPr lang="it-IT" sz="1600" b="1" dirty="0" smtClean="0">
                <a:solidFill>
                  <a:schemeClr val="dk1"/>
                </a:solidFill>
                <a:latin typeface="Calibri"/>
                <a:ea typeface="Calibri"/>
                <a:cs typeface="Calibri"/>
                <a:sym typeface="Calibri"/>
              </a:rPr>
              <a:t>free spot</a:t>
            </a:r>
            <a:r>
              <a:rPr lang="it-IT" sz="1600" dirty="0" smtClean="0">
                <a:solidFill>
                  <a:schemeClr val="dk1"/>
                </a:solidFill>
                <a:latin typeface="Calibri"/>
                <a:ea typeface="Calibri"/>
                <a:cs typeface="Calibri"/>
                <a:sym typeface="Calibri"/>
              </a:rPr>
              <a:t> in the market </a:t>
            </a:r>
            <a:r>
              <a:rPr lang="it-IT" sz="1600" dirty="0" err="1" smtClean="0">
                <a:solidFill>
                  <a:schemeClr val="dk1"/>
                </a:solidFill>
                <a:latin typeface="Calibri"/>
                <a:ea typeface="Calibri"/>
                <a:cs typeface="Calibri"/>
                <a:sym typeface="Calibri"/>
              </a:rPr>
              <a:t>that</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we</a:t>
            </a:r>
            <a:r>
              <a:rPr lang="it-IT" sz="1600" dirty="0" smtClean="0">
                <a:solidFill>
                  <a:schemeClr val="dk1"/>
                </a:solidFill>
                <a:latin typeface="Calibri"/>
                <a:ea typeface="Calibri"/>
                <a:cs typeface="Calibri"/>
                <a:sym typeface="Calibri"/>
              </a:rPr>
              <a:t> can exploit, </a:t>
            </a:r>
            <a:r>
              <a:rPr lang="it-IT" sz="1600" dirty="0" err="1" smtClean="0">
                <a:solidFill>
                  <a:schemeClr val="dk1"/>
                </a:solidFill>
                <a:latin typeface="Calibri"/>
                <a:ea typeface="Calibri"/>
                <a:cs typeface="Calibri"/>
                <a:sym typeface="Calibri"/>
              </a:rPr>
              <a:t>especially</a:t>
            </a:r>
            <a:r>
              <a:rPr lang="it-IT" sz="1600" dirty="0" smtClean="0">
                <a:solidFill>
                  <a:schemeClr val="dk1"/>
                </a:solidFill>
                <a:latin typeface="Calibri"/>
                <a:ea typeface="Calibri"/>
                <a:cs typeface="Calibri"/>
                <a:sym typeface="Calibri"/>
              </a:rPr>
              <a:t> in the </a:t>
            </a:r>
            <a:r>
              <a:rPr lang="it-IT" sz="1600" dirty="0" err="1" smtClean="0">
                <a:solidFill>
                  <a:schemeClr val="dk1"/>
                </a:solidFill>
                <a:latin typeface="Calibri"/>
                <a:ea typeface="Calibri"/>
                <a:cs typeface="Calibri"/>
                <a:sym typeface="Calibri"/>
              </a:rPr>
              <a:t>Communication</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dimension</a:t>
            </a:r>
            <a:r>
              <a:rPr lang="it-IT" sz="1600" dirty="0" smtClean="0">
                <a:solidFill>
                  <a:schemeClr val="dk1"/>
                </a:solidFill>
                <a:latin typeface="Calibri"/>
                <a:ea typeface="Calibri"/>
                <a:cs typeface="Calibri"/>
                <a:sym typeface="Calibri"/>
              </a:rPr>
              <a:t>.</a:t>
            </a:r>
          </a:p>
          <a:p>
            <a:pPr marL="203191" algn="just">
              <a:buClr>
                <a:schemeClr val="dk1"/>
              </a:buClr>
              <a:buSzPts val="1200"/>
            </a:pPr>
            <a:r>
              <a:rPr lang="it-IT" sz="1600" dirty="0" err="1" smtClean="0">
                <a:solidFill>
                  <a:schemeClr val="dk1"/>
                </a:solidFill>
                <a:latin typeface="Calibri"/>
                <a:ea typeface="Calibri"/>
                <a:cs typeface="Calibri"/>
                <a:sym typeface="Calibri"/>
              </a:rPr>
              <a:t>We</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decided</a:t>
            </a:r>
            <a:r>
              <a:rPr lang="it-IT" sz="1600" dirty="0" smtClean="0">
                <a:solidFill>
                  <a:schemeClr val="dk1"/>
                </a:solidFill>
                <a:latin typeface="Calibri"/>
                <a:ea typeface="Calibri"/>
                <a:cs typeface="Calibri"/>
                <a:sym typeface="Calibri"/>
              </a:rPr>
              <a:t> to focus on Comuni-Chiamo </a:t>
            </a:r>
            <a:r>
              <a:rPr lang="it-IT" sz="1600" dirty="0" err="1" smtClean="0">
                <a:solidFill>
                  <a:schemeClr val="dk1"/>
                </a:solidFill>
                <a:latin typeface="Calibri"/>
                <a:ea typeface="Calibri"/>
                <a:cs typeface="Calibri"/>
                <a:sym typeface="Calibri"/>
              </a:rPr>
              <a:t>because</a:t>
            </a:r>
            <a:r>
              <a:rPr lang="it-IT" sz="1600" dirty="0" smtClean="0">
                <a:solidFill>
                  <a:schemeClr val="dk1"/>
                </a:solidFill>
                <a:latin typeface="Calibri"/>
                <a:ea typeface="Calibri"/>
                <a:cs typeface="Calibri"/>
                <a:sym typeface="Calibri"/>
              </a:rPr>
              <a:t> the </a:t>
            </a:r>
            <a:r>
              <a:rPr lang="it-IT" sz="1600" dirty="0" err="1" smtClean="0">
                <a:solidFill>
                  <a:schemeClr val="dk1"/>
                </a:solidFill>
                <a:latin typeface="Calibri"/>
                <a:ea typeface="Calibri"/>
                <a:cs typeface="Calibri"/>
                <a:sym typeface="Calibri"/>
              </a:rPr>
              <a:t>other</a:t>
            </a:r>
            <a:r>
              <a:rPr lang="it-IT" sz="1600" dirty="0" smtClean="0">
                <a:solidFill>
                  <a:schemeClr val="dk1"/>
                </a:solidFill>
                <a:latin typeface="Calibri"/>
                <a:ea typeface="Calibri"/>
                <a:cs typeface="Calibri"/>
                <a:sym typeface="Calibri"/>
              </a:rPr>
              <a:t> competitor </a:t>
            </a:r>
            <a:r>
              <a:rPr lang="it-IT" sz="1600" dirty="0" err="1" smtClean="0">
                <a:solidFill>
                  <a:schemeClr val="dk1"/>
                </a:solidFill>
                <a:latin typeface="Calibri"/>
                <a:ea typeface="Calibri"/>
                <a:cs typeface="Calibri"/>
                <a:sym typeface="Calibri"/>
              </a:rPr>
              <a:t>is</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not</a:t>
            </a:r>
            <a:r>
              <a:rPr lang="it-IT" sz="1600" dirty="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expanding</a:t>
            </a:r>
            <a:r>
              <a:rPr lang="it-IT" sz="1600" dirty="0" smtClean="0">
                <a:solidFill>
                  <a:schemeClr val="dk1"/>
                </a:solidFill>
                <a:latin typeface="Calibri"/>
                <a:ea typeface="Calibri"/>
                <a:cs typeface="Calibri"/>
                <a:sym typeface="Calibri"/>
              </a:rPr>
              <a:t> </a:t>
            </a:r>
            <a:r>
              <a:rPr lang="it-IT" sz="1600" dirty="0" err="1" smtClean="0">
                <a:solidFill>
                  <a:schemeClr val="dk1"/>
                </a:solidFill>
                <a:latin typeface="Calibri"/>
                <a:ea typeface="Calibri"/>
                <a:cs typeface="Calibri"/>
                <a:sym typeface="Calibri"/>
              </a:rPr>
              <a:t>anymore</a:t>
            </a:r>
            <a:r>
              <a:rPr lang="it-IT" sz="1600" dirty="0" smtClean="0">
                <a:solidFill>
                  <a:schemeClr val="dk1"/>
                </a:solidFill>
                <a:latin typeface="Calibri"/>
                <a:ea typeface="Calibri"/>
                <a:cs typeface="Calibri"/>
                <a:sym typeface="Calibri"/>
              </a:rPr>
              <a:t>. </a:t>
            </a:r>
            <a:endParaRPr lang="it-IT" sz="1600" b="1" dirty="0" smtClean="0">
              <a:solidFill>
                <a:schemeClr val="dk1"/>
              </a:solidFill>
              <a:latin typeface="Calibri"/>
              <a:ea typeface="Calibri"/>
              <a:cs typeface="Calibri"/>
              <a:sym typeface="Calibri"/>
            </a:endParaRPr>
          </a:p>
          <a:p>
            <a:endParaRPr lang="en-GB" dirty="0"/>
          </a:p>
        </p:txBody>
      </p:sp>
      <p:sp>
        <p:nvSpPr>
          <p:cNvPr id="61" name="CasellaDiTesto 60"/>
          <p:cNvSpPr txBox="1"/>
          <p:nvPr/>
        </p:nvSpPr>
        <p:spPr>
          <a:xfrm>
            <a:off x="8737831" y="3088945"/>
            <a:ext cx="1494725" cy="400110"/>
          </a:xfrm>
          <a:prstGeom prst="rect">
            <a:avLst/>
          </a:prstGeom>
          <a:noFill/>
        </p:spPr>
        <p:txBody>
          <a:bodyPr wrap="square" rtlCol="0">
            <a:spAutoFit/>
          </a:bodyPr>
          <a:lstStyle/>
          <a:p>
            <a:r>
              <a:rPr lang="en-GB" sz="2000" b="1" dirty="0" smtClean="0">
                <a:latin typeface="+mn-lt"/>
              </a:rPr>
              <a:t>Conclusion</a:t>
            </a:r>
            <a:endParaRPr lang="en-GB" sz="2000" b="1" dirty="0">
              <a:latin typeface="+mn-lt"/>
            </a:endParaRPr>
          </a:p>
        </p:txBody>
      </p:sp>
      <p:sp>
        <p:nvSpPr>
          <p:cNvPr id="2" name="Ovale 1"/>
          <p:cNvSpPr/>
          <p:nvPr/>
        </p:nvSpPr>
        <p:spPr>
          <a:xfrm>
            <a:off x="7646728" y="1304147"/>
            <a:ext cx="630621" cy="630000"/>
          </a:xfrm>
          <a:prstGeom prst="ellipse">
            <a:avLst/>
          </a:prstGeom>
          <a:solidFill>
            <a:schemeClr val="bg1"/>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reccia destra 44"/>
          <p:cNvSpPr/>
          <p:nvPr/>
        </p:nvSpPr>
        <p:spPr>
          <a:xfrm rot="19265481">
            <a:off x="8060798" y="1118483"/>
            <a:ext cx="816477" cy="289216"/>
          </a:xfrm>
          <a:prstGeom prst="rightArrow">
            <a:avLst>
              <a:gd name="adj1" fmla="val 50000"/>
              <a:gd name="adj2" fmla="val 60813"/>
            </a:avLst>
          </a:prstGeom>
          <a:solidFill>
            <a:srgbClr val="438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e 2"/>
          <p:cNvSpPr/>
          <p:nvPr/>
        </p:nvSpPr>
        <p:spPr>
          <a:xfrm flipH="1">
            <a:off x="7840184" y="1485667"/>
            <a:ext cx="243708" cy="248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Tree>
    <p:extLst>
      <p:ext uri="{BB962C8B-B14F-4D97-AF65-F5344CB8AC3E}">
        <p14:creationId xmlns:p14="http://schemas.microsoft.com/office/powerpoint/2010/main" val="2033853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Google Shape;142;p25"/>
          <p:cNvPicPr preferRelativeResize="0"/>
          <p:nvPr/>
        </p:nvPicPr>
        <p:blipFill>
          <a:blip r:embed="rId2">
            <a:alphaModFix/>
          </a:blip>
          <a:stretch>
            <a:fillRect/>
          </a:stretch>
        </p:blipFill>
        <p:spPr>
          <a:xfrm>
            <a:off x="2970705" y="598109"/>
            <a:ext cx="5760000" cy="5760000"/>
          </a:xfrm>
          <a:prstGeom prst="rect">
            <a:avLst/>
          </a:prstGeom>
          <a:noFill/>
          <a:ln>
            <a:noFill/>
          </a:ln>
        </p:spPr>
      </p:pic>
      <p:cxnSp>
        <p:nvCxnSpPr>
          <p:cNvPr id="4" name="Connettore 1 3"/>
          <p:cNvCxnSpPr/>
          <p:nvPr/>
        </p:nvCxnSpPr>
        <p:spPr>
          <a:xfrm>
            <a:off x="785813" y="557213"/>
            <a:ext cx="10015537" cy="14288"/>
          </a:xfrm>
          <a:prstGeom prst="line">
            <a:avLst/>
          </a:prstGeom>
          <a:ln w="28575">
            <a:solidFill>
              <a:srgbClr val="4688F1"/>
            </a:solidFill>
          </a:ln>
        </p:spPr>
        <p:style>
          <a:lnRef idx="1">
            <a:schemeClr val="accent1"/>
          </a:lnRef>
          <a:fillRef idx="0">
            <a:schemeClr val="accent1"/>
          </a:fillRef>
          <a:effectRef idx="0">
            <a:schemeClr val="accent1"/>
          </a:effectRef>
          <a:fontRef idx="minor">
            <a:schemeClr val="tx1"/>
          </a:fontRef>
        </p:style>
      </p:cxnSp>
      <p:sp>
        <p:nvSpPr>
          <p:cNvPr id="5" name="Rettangolo 4"/>
          <p:cNvSpPr/>
          <p:nvPr/>
        </p:nvSpPr>
        <p:spPr>
          <a:xfrm>
            <a:off x="635403" y="1722618"/>
            <a:ext cx="3041644" cy="22288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331"/>
          <p:cNvSpPr/>
          <p:nvPr/>
        </p:nvSpPr>
        <p:spPr>
          <a:xfrm>
            <a:off x="8671515" y="1024827"/>
            <a:ext cx="3240000"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Rettangolo 6"/>
          <p:cNvSpPr/>
          <p:nvPr/>
        </p:nvSpPr>
        <p:spPr>
          <a:xfrm>
            <a:off x="8787422" y="725738"/>
            <a:ext cx="2061665" cy="736930"/>
          </a:xfrm>
          <a:prstGeom prst="rect">
            <a:avLst/>
          </a:prstGeom>
          <a:solidFill>
            <a:srgbClr val="4285F6"/>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it-IT"/>
          </a:p>
        </p:txBody>
      </p:sp>
      <p:sp>
        <p:nvSpPr>
          <p:cNvPr id="8" name="CasellaDiTesto 7"/>
          <p:cNvSpPr txBox="1"/>
          <p:nvPr/>
        </p:nvSpPr>
        <p:spPr>
          <a:xfrm>
            <a:off x="8828085" y="702379"/>
            <a:ext cx="1807417" cy="830997"/>
          </a:xfrm>
          <a:prstGeom prst="rect">
            <a:avLst/>
          </a:prstGeom>
          <a:noFill/>
        </p:spPr>
        <p:txBody>
          <a:bodyPr wrap="square" rtlCol="0">
            <a:spAutoFit/>
          </a:bodyPr>
          <a:lstStyle/>
          <a:p>
            <a:pPr>
              <a:buClr>
                <a:srgbClr val="FFFFFF"/>
              </a:buClr>
            </a:pPr>
            <a:r>
              <a:rPr lang="en" sz="1600" b="1" dirty="0">
                <a:solidFill>
                  <a:schemeClr val="bg1"/>
                </a:solidFill>
                <a:latin typeface="Calibri"/>
                <a:ea typeface="Calibri"/>
                <a:cs typeface="Calibri"/>
                <a:sym typeface="Calibri"/>
              </a:rPr>
              <a:t>Performance in competitive dimensions</a:t>
            </a:r>
            <a:endParaRPr lang="en-US" sz="1500" dirty="0">
              <a:solidFill>
                <a:schemeClr val="bg1"/>
              </a:solidFill>
              <a:ea typeface="Montserrat"/>
              <a:cs typeface="Montserrat"/>
            </a:endParaRPr>
          </a:p>
        </p:txBody>
      </p:sp>
      <p:sp>
        <p:nvSpPr>
          <p:cNvPr id="9" name="Shape 331"/>
          <p:cNvSpPr/>
          <p:nvPr/>
        </p:nvSpPr>
        <p:spPr>
          <a:xfrm>
            <a:off x="483762" y="1044137"/>
            <a:ext cx="3240000"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 name="Rettangolo 9"/>
          <p:cNvSpPr/>
          <p:nvPr/>
        </p:nvSpPr>
        <p:spPr>
          <a:xfrm>
            <a:off x="705142" y="1908379"/>
            <a:ext cx="2971905" cy="2043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3191" algn="just">
              <a:buSzPts val="1200"/>
            </a:pPr>
            <a:r>
              <a:rPr lang="en" sz="1400" b="1" dirty="0">
                <a:solidFill>
                  <a:srgbClr val="000000"/>
                </a:solidFill>
                <a:ea typeface="Calibri"/>
                <a:cs typeface="Calibri"/>
                <a:sym typeface="Calibri"/>
              </a:rPr>
              <a:t>Demographics:</a:t>
            </a:r>
          </a:p>
          <a:p>
            <a:pPr marL="488941" indent="-285750" algn="just">
              <a:buSzPts val="1200"/>
              <a:buFont typeface="Wingdings" charset="2"/>
              <a:buChar char="q"/>
            </a:pPr>
            <a:r>
              <a:rPr lang="en" sz="1300" dirty="0">
                <a:solidFill>
                  <a:srgbClr val="000000"/>
                </a:solidFill>
                <a:ea typeface="Calibri"/>
                <a:cs typeface="Calibri"/>
                <a:sym typeface="Calibri"/>
              </a:rPr>
              <a:t>number of </a:t>
            </a:r>
            <a:r>
              <a:rPr lang="en" sz="1300" b="1" dirty="0">
                <a:solidFill>
                  <a:srgbClr val="000000"/>
                </a:solidFill>
                <a:ea typeface="Calibri"/>
                <a:cs typeface="Calibri"/>
                <a:sym typeface="Calibri"/>
              </a:rPr>
              <a:t>active municipalities: </a:t>
            </a:r>
            <a:r>
              <a:rPr lang="en" sz="1300" b="1" dirty="0" smtClean="0">
                <a:solidFill>
                  <a:srgbClr val="000000"/>
                </a:solidFill>
                <a:ea typeface="Calibri"/>
                <a:cs typeface="Calibri"/>
                <a:sym typeface="Calibri"/>
              </a:rPr>
              <a:t>105;</a:t>
            </a:r>
            <a:endParaRPr lang="it-IT" sz="1300" b="1" dirty="0" smtClean="0">
              <a:solidFill>
                <a:srgbClr val="000000"/>
              </a:solidFill>
              <a:ea typeface="Calibri"/>
              <a:cs typeface="Calibri"/>
              <a:sym typeface="Calibri"/>
            </a:endParaRPr>
          </a:p>
          <a:p>
            <a:pPr marL="488941" indent="-285750" algn="just">
              <a:buSzPts val="1200"/>
              <a:buFont typeface="Wingdings" charset="2"/>
              <a:buChar char="q"/>
            </a:pPr>
            <a:r>
              <a:rPr lang="en" sz="1300" b="1" dirty="0" smtClean="0">
                <a:solidFill>
                  <a:srgbClr val="000000"/>
                </a:solidFill>
                <a:ea typeface="Calibri"/>
                <a:cs typeface="Calibri"/>
                <a:sym typeface="Calibri"/>
              </a:rPr>
              <a:t>biggest </a:t>
            </a:r>
            <a:r>
              <a:rPr lang="en" sz="1300" b="1" dirty="0">
                <a:solidFill>
                  <a:srgbClr val="000000"/>
                </a:solidFill>
                <a:ea typeface="Calibri"/>
                <a:cs typeface="Calibri"/>
                <a:sym typeface="Calibri"/>
              </a:rPr>
              <a:t>cities: </a:t>
            </a:r>
            <a:r>
              <a:rPr lang="en" sz="1300" dirty="0">
                <a:solidFill>
                  <a:srgbClr val="000000"/>
                </a:solidFill>
                <a:ea typeface="Calibri"/>
                <a:cs typeface="Calibri"/>
                <a:sym typeface="Calibri"/>
              </a:rPr>
              <a:t>Bologna, Trieste, </a:t>
            </a:r>
            <a:r>
              <a:rPr lang="en" sz="1300" dirty="0" smtClean="0">
                <a:solidFill>
                  <a:srgbClr val="000000"/>
                </a:solidFill>
                <a:ea typeface="Calibri"/>
                <a:cs typeface="Calibri"/>
                <a:sym typeface="Calibri"/>
              </a:rPr>
              <a:t>Parma;</a:t>
            </a:r>
            <a:endParaRPr lang="it-IT" sz="1300" dirty="0" smtClean="0">
              <a:solidFill>
                <a:srgbClr val="000000"/>
              </a:solidFill>
              <a:ea typeface="Calibri"/>
              <a:cs typeface="Calibri"/>
              <a:sym typeface="Calibri"/>
            </a:endParaRPr>
          </a:p>
          <a:p>
            <a:pPr marL="488941" indent="-285750" algn="just">
              <a:buSzPts val="1200"/>
              <a:buFont typeface="Wingdings" charset="2"/>
              <a:buChar char="q"/>
            </a:pPr>
            <a:r>
              <a:rPr lang="en" sz="1300" b="1" dirty="0" smtClean="0">
                <a:solidFill>
                  <a:srgbClr val="000000"/>
                </a:solidFill>
                <a:ea typeface="Calibri"/>
                <a:cs typeface="Calibri"/>
                <a:sym typeface="Calibri"/>
              </a:rPr>
              <a:t>focus </a:t>
            </a:r>
            <a:r>
              <a:rPr lang="en" sz="1300" dirty="0">
                <a:solidFill>
                  <a:srgbClr val="000000"/>
                </a:solidFill>
                <a:ea typeface="Calibri"/>
                <a:cs typeface="Calibri"/>
                <a:sym typeface="Calibri"/>
              </a:rPr>
              <a:t>is on </a:t>
            </a:r>
            <a:r>
              <a:rPr lang="en" sz="1300" b="1" dirty="0">
                <a:solidFill>
                  <a:srgbClr val="000000"/>
                </a:solidFill>
                <a:ea typeface="Calibri"/>
                <a:cs typeface="Calibri"/>
                <a:sym typeface="Calibri"/>
              </a:rPr>
              <a:t>small towns</a:t>
            </a:r>
            <a:r>
              <a:rPr lang="it-IT" sz="1300" b="1" dirty="0">
                <a:solidFill>
                  <a:srgbClr val="000000"/>
                </a:solidFill>
                <a:ea typeface="Calibri"/>
                <a:cs typeface="Calibri"/>
                <a:sym typeface="Calibri"/>
              </a:rPr>
              <a:t>.</a:t>
            </a:r>
            <a:endParaRPr lang="en-US" sz="1300" b="1" dirty="0">
              <a:solidFill>
                <a:srgbClr val="000000"/>
              </a:solidFill>
              <a:ea typeface="Calibri"/>
              <a:cs typeface="Calibri"/>
            </a:endParaRPr>
          </a:p>
        </p:txBody>
      </p:sp>
      <p:sp>
        <p:nvSpPr>
          <p:cNvPr id="11" name="Rettangolo 10"/>
          <p:cNvSpPr/>
          <p:nvPr/>
        </p:nvSpPr>
        <p:spPr>
          <a:xfrm>
            <a:off x="635403" y="4302587"/>
            <a:ext cx="3041643" cy="205552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tangolo 11"/>
          <p:cNvSpPr/>
          <p:nvPr/>
        </p:nvSpPr>
        <p:spPr>
          <a:xfrm>
            <a:off x="714547" y="4490634"/>
            <a:ext cx="2971905" cy="1867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3191" algn="just">
              <a:buSzPts val="1200"/>
            </a:pPr>
            <a:r>
              <a:rPr lang="en" sz="1400" b="1" dirty="0">
                <a:solidFill>
                  <a:srgbClr val="000000"/>
                </a:solidFill>
                <a:ea typeface="Calibri"/>
                <a:cs typeface="Calibri"/>
                <a:sym typeface="Calibri"/>
              </a:rPr>
              <a:t>Geographical </a:t>
            </a:r>
            <a:r>
              <a:rPr lang="en" sz="1400" b="1" dirty="0" smtClean="0">
                <a:solidFill>
                  <a:srgbClr val="000000"/>
                </a:solidFill>
                <a:ea typeface="Calibri"/>
                <a:cs typeface="Calibri"/>
                <a:sym typeface="Calibri"/>
              </a:rPr>
              <a:t>analysis</a:t>
            </a:r>
            <a:r>
              <a:rPr lang="en" sz="1200" b="1" dirty="0" smtClean="0">
                <a:solidFill>
                  <a:srgbClr val="000000"/>
                </a:solidFill>
                <a:ea typeface="Calibri"/>
                <a:cs typeface="Calibri"/>
                <a:sym typeface="Calibri"/>
              </a:rPr>
              <a:t>:</a:t>
            </a:r>
            <a:endParaRPr lang="it-IT" sz="1200" b="1" dirty="0" smtClean="0">
              <a:solidFill>
                <a:srgbClr val="000000"/>
              </a:solidFill>
              <a:ea typeface="Calibri"/>
              <a:cs typeface="Calibri"/>
              <a:sym typeface="Calibri"/>
            </a:endParaRPr>
          </a:p>
          <a:p>
            <a:pPr marL="374641" indent="-171450" algn="just">
              <a:buSzPts val="1200"/>
              <a:buFont typeface="Wingdings" charset="2"/>
              <a:buChar char="q"/>
            </a:pPr>
            <a:r>
              <a:rPr lang="en" sz="1300" b="1" dirty="0" smtClean="0">
                <a:solidFill>
                  <a:srgbClr val="000000"/>
                </a:solidFill>
                <a:ea typeface="Calibri"/>
                <a:cs typeface="Calibri"/>
                <a:sym typeface="Calibri"/>
              </a:rPr>
              <a:t>82</a:t>
            </a:r>
            <a:r>
              <a:rPr lang="en" sz="1300" b="1" dirty="0">
                <a:solidFill>
                  <a:srgbClr val="000000"/>
                </a:solidFill>
                <a:ea typeface="Calibri"/>
                <a:cs typeface="Calibri"/>
                <a:sym typeface="Calibri"/>
              </a:rPr>
              <a:t>%</a:t>
            </a:r>
            <a:r>
              <a:rPr lang="en" sz="1300" dirty="0">
                <a:solidFill>
                  <a:srgbClr val="000000"/>
                </a:solidFill>
                <a:ea typeface="Calibri"/>
                <a:cs typeface="Calibri"/>
                <a:sym typeface="Calibri"/>
              </a:rPr>
              <a:t> of municipalities they serve is in the </a:t>
            </a:r>
            <a:r>
              <a:rPr lang="en" sz="1300" b="1" dirty="0" smtClean="0">
                <a:solidFill>
                  <a:srgbClr val="000000"/>
                </a:solidFill>
                <a:ea typeface="Calibri"/>
                <a:cs typeface="Calibri"/>
                <a:sym typeface="Calibri"/>
              </a:rPr>
              <a:t>North</a:t>
            </a:r>
            <a:r>
              <a:rPr lang="en" sz="1300" dirty="0" smtClean="0">
                <a:solidFill>
                  <a:srgbClr val="000000"/>
                </a:solidFill>
                <a:ea typeface="Calibri"/>
                <a:cs typeface="Calibri"/>
                <a:sym typeface="Calibri"/>
              </a:rPr>
              <a:t>;</a:t>
            </a:r>
            <a:endParaRPr lang="it-IT" sz="1300" dirty="0" smtClean="0">
              <a:solidFill>
                <a:srgbClr val="000000"/>
              </a:solidFill>
              <a:ea typeface="Calibri"/>
              <a:cs typeface="Calibri"/>
              <a:sym typeface="Calibri"/>
            </a:endParaRPr>
          </a:p>
          <a:p>
            <a:pPr marL="374641" indent="-171450" algn="just">
              <a:buSzPts val="1200"/>
              <a:buFont typeface="Wingdings" charset="2"/>
              <a:buChar char="q"/>
            </a:pPr>
            <a:r>
              <a:rPr lang="en" sz="1300" b="1" dirty="0" smtClean="0">
                <a:solidFill>
                  <a:srgbClr val="000000"/>
                </a:solidFill>
                <a:ea typeface="Calibri"/>
                <a:cs typeface="Calibri"/>
                <a:sym typeface="Calibri"/>
              </a:rPr>
              <a:t>50</a:t>
            </a:r>
            <a:r>
              <a:rPr lang="en" sz="1300" dirty="0" smtClean="0">
                <a:solidFill>
                  <a:srgbClr val="000000"/>
                </a:solidFill>
                <a:ea typeface="Calibri"/>
                <a:cs typeface="Calibri"/>
                <a:sym typeface="Calibri"/>
              </a:rPr>
              <a:t> </a:t>
            </a:r>
            <a:r>
              <a:rPr lang="en" sz="1300" dirty="0">
                <a:solidFill>
                  <a:srgbClr val="000000"/>
                </a:solidFill>
                <a:ea typeface="Calibri"/>
                <a:cs typeface="Calibri"/>
                <a:sym typeface="Calibri"/>
              </a:rPr>
              <a:t>municipalities in </a:t>
            </a:r>
            <a:r>
              <a:rPr lang="en" sz="1300" b="1" dirty="0">
                <a:solidFill>
                  <a:srgbClr val="000000"/>
                </a:solidFill>
                <a:ea typeface="Calibri"/>
                <a:cs typeface="Calibri"/>
                <a:sym typeface="Calibri"/>
              </a:rPr>
              <a:t>Emilia</a:t>
            </a:r>
            <a:r>
              <a:rPr lang="en" sz="1300" dirty="0">
                <a:solidFill>
                  <a:srgbClr val="000000"/>
                </a:solidFill>
                <a:ea typeface="Calibri"/>
                <a:cs typeface="Calibri"/>
                <a:sym typeface="Calibri"/>
              </a:rPr>
              <a:t> </a:t>
            </a:r>
            <a:r>
              <a:rPr lang="en" sz="1300" b="1" dirty="0" smtClean="0">
                <a:solidFill>
                  <a:srgbClr val="000000"/>
                </a:solidFill>
                <a:ea typeface="Calibri"/>
                <a:cs typeface="Calibri"/>
                <a:sym typeface="Calibri"/>
              </a:rPr>
              <a:t>Romagna</a:t>
            </a:r>
            <a:r>
              <a:rPr lang="en" sz="1300" dirty="0" smtClean="0">
                <a:solidFill>
                  <a:srgbClr val="000000"/>
                </a:solidFill>
                <a:ea typeface="Calibri"/>
                <a:cs typeface="Calibri"/>
                <a:sym typeface="Calibri"/>
              </a:rPr>
              <a:t>;</a:t>
            </a:r>
            <a:endParaRPr lang="it-IT" sz="1300" dirty="0" smtClean="0">
              <a:solidFill>
                <a:srgbClr val="000000"/>
              </a:solidFill>
              <a:ea typeface="Calibri"/>
              <a:cs typeface="Calibri"/>
              <a:sym typeface="Calibri"/>
            </a:endParaRPr>
          </a:p>
          <a:p>
            <a:pPr marL="374641" indent="-171450" algn="just">
              <a:buSzPts val="1200"/>
              <a:buFont typeface="Wingdings" charset="2"/>
              <a:buChar char="q"/>
            </a:pPr>
            <a:r>
              <a:rPr lang="en" sz="1300" b="1" dirty="0" smtClean="0">
                <a:solidFill>
                  <a:srgbClr val="000000"/>
                </a:solidFill>
                <a:ea typeface="Calibri"/>
                <a:cs typeface="Calibri"/>
                <a:sym typeface="Calibri"/>
              </a:rPr>
              <a:t>20</a:t>
            </a:r>
            <a:r>
              <a:rPr lang="en" sz="1300" dirty="0" smtClean="0">
                <a:solidFill>
                  <a:srgbClr val="000000"/>
                </a:solidFill>
                <a:ea typeface="Calibri"/>
                <a:cs typeface="Calibri"/>
                <a:sym typeface="Calibri"/>
              </a:rPr>
              <a:t> </a:t>
            </a:r>
            <a:r>
              <a:rPr lang="en" sz="1300" dirty="0">
                <a:solidFill>
                  <a:srgbClr val="000000"/>
                </a:solidFill>
                <a:ea typeface="Calibri"/>
                <a:cs typeface="Calibri"/>
                <a:sym typeface="Calibri"/>
              </a:rPr>
              <a:t>municipalities in </a:t>
            </a:r>
            <a:r>
              <a:rPr lang="en" sz="1300" b="1" dirty="0" err="1">
                <a:solidFill>
                  <a:srgbClr val="000000"/>
                </a:solidFill>
                <a:ea typeface="Calibri"/>
                <a:cs typeface="Calibri"/>
                <a:sym typeface="Calibri"/>
              </a:rPr>
              <a:t>Lombardia</a:t>
            </a:r>
            <a:r>
              <a:rPr lang="en" sz="1300" dirty="0">
                <a:solidFill>
                  <a:srgbClr val="000000"/>
                </a:solidFill>
                <a:ea typeface="Calibri"/>
                <a:cs typeface="Calibri"/>
                <a:sym typeface="Calibri"/>
              </a:rPr>
              <a:t>.</a:t>
            </a:r>
          </a:p>
        </p:txBody>
      </p:sp>
      <p:sp>
        <p:nvSpPr>
          <p:cNvPr id="13" name="Rettangolo 12"/>
          <p:cNvSpPr/>
          <p:nvPr/>
        </p:nvSpPr>
        <p:spPr>
          <a:xfrm>
            <a:off x="8828085" y="1722618"/>
            <a:ext cx="2996052" cy="2228896"/>
          </a:xfrm>
          <a:prstGeom prst="rect">
            <a:avLst/>
          </a:prstGeom>
          <a:solidFill>
            <a:srgbClr val="42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tangolo 13"/>
          <p:cNvSpPr/>
          <p:nvPr/>
        </p:nvSpPr>
        <p:spPr>
          <a:xfrm>
            <a:off x="9009599" y="1957500"/>
            <a:ext cx="216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p:cNvSpPr txBox="1"/>
          <p:nvPr/>
        </p:nvSpPr>
        <p:spPr>
          <a:xfrm>
            <a:off x="8917595" y="1908380"/>
            <a:ext cx="2906541" cy="2323713"/>
          </a:xfrm>
          <a:prstGeom prst="rect">
            <a:avLst/>
          </a:prstGeom>
          <a:solidFill>
            <a:schemeClr val="bg1"/>
          </a:solidFill>
        </p:spPr>
        <p:txBody>
          <a:bodyPr wrap="square" rtlCol="0">
            <a:spAutoFit/>
          </a:bodyPr>
          <a:lstStyle/>
          <a:p>
            <a:pPr algn="just"/>
            <a:r>
              <a:rPr lang="en" sz="1400" b="1" u="sng" dirty="0">
                <a:latin typeface="Calibri"/>
                <a:ea typeface="Calibri"/>
                <a:cs typeface="Calibri"/>
                <a:sym typeface="Calibri"/>
              </a:rPr>
              <a:t>Strengths</a:t>
            </a:r>
            <a:endParaRPr lang="en" sz="1200" b="1" u="sng" dirty="0">
              <a:latin typeface="Calibri"/>
              <a:ea typeface="Calibri"/>
              <a:cs typeface="Calibri"/>
              <a:sym typeface="Calibri"/>
            </a:endParaRPr>
          </a:p>
          <a:p>
            <a:pPr marL="609570" indent="-389448" algn="just">
              <a:buSzPts val="1000"/>
              <a:buFont typeface="Wingdings" charset="2"/>
              <a:buChar char="q"/>
            </a:pPr>
            <a:r>
              <a:rPr lang="en" sz="1300" b="1" dirty="0" smtClean="0">
                <a:latin typeface="Calibri"/>
                <a:ea typeface="Calibri"/>
                <a:cs typeface="Calibri"/>
                <a:sym typeface="Calibri"/>
              </a:rPr>
              <a:t>+10K download </a:t>
            </a:r>
            <a:r>
              <a:rPr lang="en" sz="1300" dirty="0" smtClean="0">
                <a:latin typeface="Calibri"/>
                <a:ea typeface="Calibri"/>
                <a:cs typeface="Calibri"/>
                <a:sym typeface="Calibri"/>
              </a:rPr>
              <a:t>on Google Play Store</a:t>
            </a:r>
            <a:r>
              <a:rPr lang="it-IT" sz="1300" dirty="0" smtClean="0">
                <a:latin typeface="Calibri"/>
                <a:ea typeface="Calibri"/>
                <a:cs typeface="Calibri"/>
                <a:sym typeface="Calibri"/>
              </a:rPr>
              <a:t>;</a:t>
            </a:r>
          </a:p>
          <a:p>
            <a:pPr marL="609570" indent="-389448" algn="just">
              <a:buSzPts val="1000"/>
              <a:buFont typeface="Wingdings" charset="2"/>
              <a:buChar char="q"/>
            </a:pPr>
            <a:r>
              <a:rPr lang="en" sz="1300" b="1" dirty="0" smtClean="0">
                <a:latin typeface="Calibri"/>
                <a:ea typeface="Calibri"/>
                <a:cs typeface="Calibri"/>
                <a:sym typeface="Calibri"/>
              </a:rPr>
              <a:t>392</a:t>
            </a:r>
            <a:r>
              <a:rPr lang="it-IT" sz="1300" b="1" dirty="0" smtClean="0">
                <a:latin typeface="Calibri"/>
                <a:ea typeface="Calibri"/>
                <a:cs typeface="Calibri"/>
                <a:sym typeface="Calibri"/>
              </a:rPr>
              <a:t> </a:t>
            </a:r>
            <a:r>
              <a:rPr lang="en" sz="1300" b="1" dirty="0" smtClean="0">
                <a:latin typeface="Calibri"/>
                <a:ea typeface="Calibri"/>
                <a:cs typeface="Calibri"/>
                <a:sym typeface="Calibri"/>
              </a:rPr>
              <a:t>K</a:t>
            </a:r>
            <a:r>
              <a:rPr lang="en" sz="1300" dirty="0" smtClean="0">
                <a:latin typeface="Calibri"/>
                <a:ea typeface="Calibri"/>
                <a:cs typeface="Calibri"/>
                <a:sym typeface="Calibri"/>
              </a:rPr>
              <a:t> people between 25 and 44 years interested in politics (our </a:t>
            </a:r>
            <a:r>
              <a:rPr lang="en" sz="1300" b="1" dirty="0" smtClean="0">
                <a:latin typeface="Calibri"/>
                <a:ea typeface="Calibri"/>
                <a:cs typeface="Calibri"/>
                <a:sym typeface="Calibri"/>
              </a:rPr>
              <a:t>target</a:t>
            </a:r>
            <a:r>
              <a:rPr lang="en" sz="1300" dirty="0" smtClean="0">
                <a:latin typeface="Calibri"/>
                <a:ea typeface="Calibri"/>
                <a:cs typeface="Calibri"/>
                <a:sym typeface="Calibri"/>
              </a:rPr>
              <a:t>);</a:t>
            </a:r>
            <a:endParaRPr lang="it-IT" sz="1300" dirty="0" smtClean="0">
              <a:latin typeface="Calibri"/>
              <a:ea typeface="Calibri"/>
              <a:cs typeface="Calibri"/>
              <a:sym typeface="Calibri"/>
            </a:endParaRPr>
          </a:p>
          <a:p>
            <a:pPr marL="609570" indent="-389448" algn="just">
              <a:buSzPts val="1000"/>
              <a:buFont typeface="Wingdings" charset="2"/>
              <a:buChar char="q"/>
            </a:pPr>
            <a:r>
              <a:rPr lang="en" sz="1300" b="1" dirty="0" smtClean="0">
                <a:latin typeface="Calibri"/>
                <a:ea typeface="Calibri"/>
                <a:cs typeface="Calibri"/>
                <a:sym typeface="Calibri"/>
              </a:rPr>
              <a:t>target conversion rate </a:t>
            </a:r>
            <a:r>
              <a:rPr lang="en" sz="1300" dirty="0" smtClean="0">
                <a:latin typeface="Calibri"/>
                <a:ea typeface="Calibri"/>
                <a:cs typeface="Calibri"/>
                <a:sym typeface="Calibri"/>
              </a:rPr>
              <a:t>of</a:t>
            </a:r>
            <a:r>
              <a:rPr lang="it-IT" sz="1300" dirty="0" smtClean="0">
                <a:latin typeface="Calibri"/>
                <a:ea typeface="Calibri"/>
                <a:cs typeface="Calibri"/>
                <a:sym typeface="Calibri"/>
              </a:rPr>
              <a:t> </a:t>
            </a:r>
            <a:r>
              <a:rPr lang="en" sz="1300" b="1" dirty="0" smtClean="0">
                <a:latin typeface="Calibri"/>
                <a:ea typeface="Calibri"/>
                <a:cs typeface="Calibri"/>
                <a:sym typeface="Calibri"/>
              </a:rPr>
              <a:t>7.65% </a:t>
            </a:r>
            <a:r>
              <a:rPr lang="en" sz="1300" dirty="0" smtClean="0">
                <a:latin typeface="Calibri"/>
                <a:ea typeface="Calibri"/>
                <a:cs typeface="Calibri"/>
                <a:sym typeface="Calibri"/>
              </a:rPr>
              <a:t>(our benchmark);</a:t>
            </a:r>
            <a:endParaRPr lang="it-IT" sz="1300" dirty="0" smtClean="0">
              <a:latin typeface="Calibri"/>
              <a:ea typeface="Calibri"/>
              <a:cs typeface="Calibri"/>
              <a:sym typeface="Calibri"/>
            </a:endParaRPr>
          </a:p>
          <a:p>
            <a:pPr marL="609570" indent="-389448" algn="just">
              <a:buSzPts val="1000"/>
              <a:buFont typeface="Wingdings" charset="2"/>
              <a:buChar char="q"/>
            </a:pPr>
            <a:r>
              <a:rPr lang="en" sz="1300" dirty="0" smtClean="0">
                <a:latin typeface="Calibri"/>
                <a:ea typeface="Calibri"/>
                <a:cs typeface="Calibri"/>
                <a:sym typeface="Calibri"/>
              </a:rPr>
              <a:t>relationships with the Public Administration</a:t>
            </a:r>
            <a:r>
              <a:rPr lang="it-IT" sz="1300" dirty="0" smtClean="0">
                <a:latin typeface="Calibri"/>
                <a:ea typeface="Calibri"/>
                <a:cs typeface="Calibri"/>
                <a:sym typeface="Calibri"/>
              </a:rPr>
              <a:t>:</a:t>
            </a:r>
            <a:r>
              <a:rPr lang="en" sz="1300" dirty="0" smtClean="0">
                <a:latin typeface="Calibri"/>
                <a:ea typeface="Calibri"/>
                <a:cs typeface="Calibri"/>
                <a:sym typeface="Calibri"/>
              </a:rPr>
              <a:t> </a:t>
            </a:r>
            <a:r>
              <a:rPr lang="en" sz="1300" b="1" dirty="0" smtClean="0">
                <a:latin typeface="Calibri"/>
                <a:ea typeface="Calibri"/>
                <a:cs typeface="Calibri"/>
                <a:sym typeface="Calibri"/>
              </a:rPr>
              <a:t>collaboration</a:t>
            </a:r>
            <a:r>
              <a:rPr lang="en" sz="1300" dirty="0" smtClean="0">
                <a:latin typeface="Calibri"/>
                <a:ea typeface="Calibri"/>
                <a:cs typeface="Calibri"/>
                <a:sym typeface="Calibri"/>
              </a:rPr>
              <a:t>.</a:t>
            </a:r>
          </a:p>
          <a:p>
            <a:endParaRPr lang="en-US" sz="1400" dirty="0"/>
          </a:p>
        </p:txBody>
      </p:sp>
      <p:sp>
        <p:nvSpPr>
          <p:cNvPr id="16" name="Rettangolo 15"/>
          <p:cNvSpPr/>
          <p:nvPr/>
        </p:nvSpPr>
        <p:spPr>
          <a:xfrm>
            <a:off x="8828084" y="4302587"/>
            <a:ext cx="3042661" cy="2055522"/>
          </a:xfrm>
          <a:prstGeom prst="rect">
            <a:avLst/>
          </a:prstGeom>
          <a:solidFill>
            <a:srgbClr val="428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sp>
        <p:nvSpPr>
          <p:cNvPr id="17" name="Rettangolo 16"/>
          <p:cNvSpPr/>
          <p:nvPr/>
        </p:nvSpPr>
        <p:spPr>
          <a:xfrm>
            <a:off x="8926936" y="4490634"/>
            <a:ext cx="2943809" cy="1867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t-IT" sz="1200" i="1" u="sng" dirty="0" smtClean="0">
              <a:solidFill>
                <a:srgbClr val="000000"/>
              </a:solidFill>
              <a:ea typeface="Calibri"/>
              <a:cs typeface="Calibri"/>
              <a:sym typeface="Calibri"/>
            </a:endParaRPr>
          </a:p>
          <a:p>
            <a:pPr algn="just"/>
            <a:endParaRPr lang="it-IT" sz="1200" i="1" u="sng" dirty="0">
              <a:solidFill>
                <a:srgbClr val="000000"/>
              </a:solidFill>
              <a:ea typeface="Calibri"/>
              <a:cs typeface="Calibri"/>
              <a:sym typeface="Calibri"/>
            </a:endParaRPr>
          </a:p>
          <a:p>
            <a:pPr algn="just"/>
            <a:r>
              <a:rPr lang="en" sz="1400" b="1" u="sng" dirty="0" smtClean="0">
                <a:solidFill>
                  <a:srgbClr val="000000"/>
                </a:solidFill>
                <a:ea typeface="Calibri"/>
                <a:cs typeface="Calibri"/>
                <a:sym typeface="Calibri"/>
              </a:rPr>
              <a:t>Weaknesses</a:t>
            </a:r>
            <a:endParaRPr lang="en" sz="1200" b="1" u="sng" dirty="0">
              <a:solidFill>
                <a:srgbClr val="000000"/>
              </a:solidFill>
              <a:ea typeface="Calibri"/>
              <a:cs typeface="Calibri"/>
              <a:sym typeface="Calibri"/>
            </a:endParaRPr>
          </a:p>
          <a:p>
            <a:pPr marL="609570" indent="-389448" algn="just">
              <a:buSzPts val="1000"/>
              <a:buFont typeface="Wingdings" charset="2"/>
              <a:buChar char="q"/>
            </a:pPr>
            <a:r>
              <a:rPr lang="en" sz="1300" dirty="0">
                <a:solidFill>
                  <a:srgbClr val="000000"/>
                </a:solidFill>
                <a:ea typeface="Calibri"/>
                <a:cs typeface="Calibri"/>
                <a:sym typeface="Calibri"/>
              </a:rPr>
              <a:t>Low utility in small towns (their majority): </a:t>
            </a:r>
            <a:r>
              <a:rPr lang="en" sz="1300" b="1" dirty="0">
                <a:solidFill>
                  <a:srgbClr val="000000"/>
                </a:solidFill>
                <a:ea typeface="Calibri"/>
                <a:cs typeface="Calibri"/>
                <a:sym typeface="Calibri"/>
              </a:rPr>
              <a:t>few problems to </a:t>
            </a:r>
            <a:r>
              <a:rPr lang="en" sz="1300" b="1" dirty="0" smtClean="0">
                <a:solidFill>
                  <a:srgbClr val="000000"/>
                </a:solidFill>
                <a:ea typeface="Calibri"/>
                <a:cs typeface="Calibri"/>
                <a:sym typeface="Calibri"/>
              </a:rPr>
              <a:t>report</a:t>
            </a:r>
            <a:r>
              <a:rPr lang="en" sz="1300" dirty="0" smtClean="0">
                <a:solidFill>
                  <a:srgbClr val="000000"/>
                </a:solidFill>
                <a:ea typeface="Calibri"/>
                <a:cs typeface="Calibri"/>
                <a:sym typeface="Calibri"/>
              </a:rPr>
              <a:t>;</a:t>
            </a:r>
            <a:endParaRPr lang="it-IT" sz="1300" dirty="0" smtClean="0">
              <a:solidFill>
                <a:srgbClr val="000000"/>
              </a:solidFill>
              <a:ea typeface="Calibri"/>
              <a:cs typeface="Calibri"/>
              <a:sym typeface="Calibri"/>
            </a:endParaRPr>
          </a:p>
          <a:p>
            <a:pPr marL="609570" indent="-389448" algn="just">
              <a:buSzPts val="1000"/>
              <a:buFont typeface="Wingdings" charset="2"/>
              <a:buChar char="q"/>
            </a:pPr>
            <a:r>
              <a:rPr lang="en" sz="1300" dirty="0" smtClean="0">
                <a:solidFill>
                  <a:srgbClr val="000000"/>
                </a:solidFill>
                <a:ea typeface="Calibri"/>
                <a:cs typeface="Calibri"/>
                <a:sym typeface="Calibri"/>
              </a:rPr>
              <a:t>only </a:t>
            </a:r>
            <a:r>
              <a:rPr lang="en" sz="1300" b="1" dirty="0">
                <a:solidFill>
                  <a:srgbClr val="000000"/>
                </a:solidFill>
                <a:ea typeface="Calibri"/>
                <a:cs typeface="Calibri"/>
                <a:sym typeface="Calibri"/>
              </a:rPr>
              <a:t>11%</a:t>
            </a:r>
            <a:r>
              <a:rPr lang="en" sz="1300" dirty="0">
                <a:solidFill>
                  <a:srgbClr val="000000"/>
                </a:solidFill>
                <a:ea typeface="Calibri"/>
                <a:cs typeface="Calibri"/>
                <a:sym typeface="Calibri"/>
              </a:rPr>
              <a:t> of </a:t>
            </a:r>
            <a:r>
              <a:rPr lang="en" sz="1300" dirty="0" smtClean="0">
                <a:solidFill>
                  <a:srgbClr val="000000"/>
                </a:solidFill>
                <a:ea typeface="Calibri"/>
                <a:cs typeface="Calibri"/>
                <a:sym typeface="Calibri"/>
              </a:rPr>
              <a:t>municipalities</a:t>
            </a:r>
            <a:r>
              <a:rPr lang="it-IT" sz="1300" dirty="0" smtClean="0">
                <a:solidFill>
                  <a:srgbClr val="000000"/>
                </a:solidFill>
                <a:ea typeface="Calibri"/>
                <a:cs typeface="Calibri"/>
                <a:sym typeface="Calibri"/>
              </a:rPr>
              <a:t> </a:t>
            </a:r>
            <a:r>
              <a:rPr lang="en" sz="1300" dirty="0" smtClean="0">
                <a:solidFill>
                  <a:srgbClr val="000000"/>
                </a:solidFill>
                <a:ea typeface="Calibri"/>
                <a:cs typeface="Calibri"/>
                <a:sym typeface="Calibri"/>
              </a:rPr>
              <a:t>have</a:t>
            </a:r>
            <a:r>
              <a:rPr lang="it-IT" sz="1300" dirty="0" smtClean="0">
                <a:solidFill>
                  <a:srgbClr val="000000"/>
                </a:solidFill>
                <a:ea typeface="Calibri"/>
                <a:cs typeface="Calibri"/>
                <a:sym typeface="Calibri"/>
              </a:rPr>
              <a:t> t</a:t>
            </a:r>
            <a:r>
              <a:rPr lang="en" sz="1300" dirty="0" smtClean="0">
                <a:solidFill>
                  <a:srgbClr val="000000"/>
                </a:solidFill>
                <a:ea typeface="Calibri"/>
                <a:cs typeface="Calibri"/>
                <a:sym typeface="Calibri"/>
              </a:rPr>
              <a:t>he </a:t>
            </a:r>
            <a:r>
              <a:rPr lang="en" sz="1300" b="1" dirty="0">
                <a:solidFill>
                  <a:srgbClr val="000000"/>
                </a:solidFill>
                <a:ea typeface="Calibri"/>
                <a:cs typeface="Calibri"/>
                <a:sym typeface="Calibri"/>
              </a:rPr>
              <a:t>“communication” feature </a:t>
            </a:r>
            <a:r>
              <a:rPr lang="en" sz="1300" dirty="0" smtClean="0">
                <a:solidFill>
                  <a:srgbClr val="000000"/>
                </a:solidFill>
                <a:ea typeface="Calibri"/>
                <a:cs typeface="Calibri"/>
                <a:sym typeface="Calibri"/>
              </a:rPr>
              <a:t>available</a:t>
            </a:r>
            <a:r>
              <a:rPr lang="it-IT" sz="1300" dirty="0" smtClean="0">
                <a:solidFill>
                  <a:srgbClr val="000000"/>
                </a:solidFill>
                <a:ea typeface="Calibri"/>
                <a:cs typeface="Calibri"/>
                <a:sym typeface="Calibri"/>
              </a:rPr>
              <a:t>;</a:t>
            </a:r>
          </a:p>
          <a:p>
            <a:pPr marL="609570" indent="-389448" algn="just">
              <a:buSzPts val="1000"/>
              <a:buFont typeface="Wingdings" charset="2"/>
              <a:buChar char="q"/>
            </a:pPr>
            <a:r>
              <a:rPr lang="en" sz="1300" b="1" dirty="0" smtClean="0">
                <a:solidFill>
                  <a:srgbClr val="000000"/>
                </a:solidFill>
                <a:ea typeface="Calibri"/>
                <a:cs typeface="Calibri"/>
                <a:sym typeface="Calibri"/>
              </a:rPr>
              <a:t>not</a:t>
            </a:r>
            <a:r>
              <a:rPr lang="en" sz="1300" dirty="0" smtClean="0">
                <a:solidFill>
                  <a:srgbClr val="000000"/>
                </a:solidFill>
                <a:ea typeface="Calibri"/>
                <a:cs typeface="Calibri"/>
                <a:sym typeface="Calibri"/>
              </a:rPr>
              <a:t> </a:t>
            </a:r>
            <a:r>
              <a:rPr lang="en" sz="1300" dirty="0">
                <a:solidFill>
                  <a:srgbClr val="000000"/>
                </a:solidFill>
                <a:ea typeface="Calibri"/>
                <a:cs typeface="Calibri"/>
                <a:sym typeface="Calibri"/>
              </a:rPr>
              <a:t>designed as a </a:t>
            </a:r>
            <a:r>
              <a:rPr lang="en" sz="1300" b="1" dirty="0">
                <a:solidFill>
                  <a:srgbClr val="000000"/>
                </a:solidFill>
                <a:ea typeface="Calibri"/>
                <a:cs typeface="Calibri"/>
                <a:sym typeface="Calibri"/>
              </a:rPr>
              <a:t>social networks.</a:t>
            </a:r>
          </a:p>
          <a:p>
            <a:pPr marL="203191" algn="just">
              <a:buSzPts val="1200"/>
            </a:pPr>
            <a:endParaRPr lang="en-GB" sz="1200" dirty="0">
              <a:solidFill>
                <a:schemeClr val="tx1"/>
              </a:solidFill>
            </a:endParaRPr>
          </a:p>
        </p:txBody>
      </p:sp>
      <p:sp>
        <p:nvSpPr>
          <p:cNvPr id="18" name="Rettangolo 17"/>
          <p:cNvSpPr/>
          <p:nvPr/>
        </p:nvSpPr>
        <p:spPr>
          <a:xfrm>
            <a:off x="604283" y="834111"/>
            <a:ext cx="2059200" cy="741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it-IT" sz="1500" dirty="0"/>
          </a:p>
        </p:txBody>
      </p:sp>
      <p:sp>
        <p:nvSpPr>
          <p:cNvPr id="19" name="Rettangolo 18"/>
          <p:cNvSpPr/>
          <p:nvPr/>
        </p:nvSpPr>
        <p:spPr>
          <a:xfrm>
            <a:off x="705142" y="161481"/>
            <a:ext cx="3682418" cy="461665"/>
          </a:xfrm>
          <a:prstGeom prst="rect">
            <a:avLst/>
          </a:prstGeom>
        </p:spPr>
        <p:txBody>
          <a:bodyPr wrap="none">
            <a:spAutoFit/>
          </a:bodyPr>
          <a:lstStyle/>
          <a:p>
            <a:r>
              <a:rPr lang="en-GB" sz="2400" b="1" dirty="0" smtClean="0">
                <a:latin typeface="+mn-lt"/>
              </a:rPr>
              <a:t>Analysis of </a:t>
            </a:r>
            <a:r>
              <a:rPr lang="en-GB" sz="2400" b="1" dirty="0" err="1" smtClean="0">
                <a:latin typeface="+mn-lt"/>
              </a:rPr>
              <a:t>Comuni-Chiamo</a:t>
            </a:r>
            <a:endParaRPr lang="en-GB" sz="2400" b="1" dirty="0">
              <a:latin typeface="+mn-lt"/>
            </a:endParaRPr>
          </a:p>
        </p:txBody>
      </p:sp>
      <p:sp>
        <p:nvSpPr>
          <p:cNvPr id="37" name="CasellaDiTesto 36"/>
          <p:cNvSpPr txBox="1"/>
          <p:nvPr/>
        </p:nvSpPr>
        <p:spPr>
          <a:xfrm>
            <a:off x="4601653" y="5662626"/>
            <a:ext cx="3447393" cy="995209"/>
          </a:xfrm>
          <a:prstGeom prst="rect">
            <a:avLst/>
          </a:prstGeom>
          <a:noFill/>
        </p:spPr>
        <p:txBody>
          <a:bodyPr wrap="square" rtlCol="0">
            <a:spAutoFit/>
          </a:bodyPr>
          <a:lstStyle/>
          <a:p>
            <a:pPr algn="ctr"/>
            <a:r>
              <a:rPr lang="en" sz="2000" b="1" dirty="0">
                <a:latin typeface="Calibri"/>
                <a:ea typeface="Calibri"/>
                <a:cs typeface="Calibri"/>
                <a:sym typeface="Calibri"/>
              </a:rPr>
              <a:t>Opportunity</a:t>
            </a:r>
            <a:r>
              <a:rPr lang="en" sz="2000" dirty="0">
                <a:latin typeface="Calibri"/>
                <a:ea typeface="Calibri"/>
                <a:cs typeface="Calibri"/>
                <a:sym typeface="Calibri"/>
              </a:rPr>
              <a:t>: exploit </a:t>
            </a:r>
            <a:r>
              <a:rPr lang="en" sz="2000" dirty="0" err="1" smtClean="0">
                <a:latin typeface="Calibri"/>
                <a:ea typeface="Calibri"/>
                <a:cs typeface="Calibri"/>
                <a:sym typeface="Calibri"/>
              </a:rPr>
              <a:t>Comuni-chiamo</a:t>
            </a:r>
            <a:r>
              <a:rPr lang="en" sz="2000" dirty="0">
                <a:latin typeface="Calibri"/>
                <a:ea typeface="Calibri"/>
                <a:cs typeface="Calibri"/>
                <a:sym typeface="Calibri"/>
              </a:rPr>
              <a:t>’ </a:t>
            </a:r>
            <a:r>
              <a:rPr lang="en" sz="2000" dirty="0" smtClean="0">
                <a:latin typeface="Calibri"/>
                <a:ea typeface="Calibri"/>
                <a:cs typeface="Calibri"/>
                <a:sym typeface="Calibri"/>
              </a:rPr>
              <a:t>s</a:t>
            </a:r>
            <a:r>
              <a:rPr lang="it-IT" sz="2000" dirty="0" smtClean="0">
                <a:latin typeface="Calibri"/>
                <a:ea typeface="Calibri"/>
                <a:cs typeface="Calibri"/>
                <a:sym typeface="Calibri"/>
              </a:rPr>
              <a:t> </a:t>
            </a:r>
            <a:r>
              <a:rPr lang="en" sz="2000" dirty="0" smtClean="0">
                <a:latin typeface="Calibri"/>
                <a:ea typeface="Calibri"/>
                <a:cs typeface="Calibri"/>
                <a:sym typeface="Calibri"/>
              </a:rPr>
              <a:t>weaknesses</a:t>
            </a:r>
            <a:r>
              <a:rPr lang="en" sz="2000" dirty="0">
                <a:latin typeface="Calibri"/>
                <a:ea typeface="Calibri"/>
                <a:cs typeface="Calibri"/>
                <a:sym typeface="Calibri"/>
              </a:rPr>
              <a:t>.</a:t>
            </a:r>
          </a:p>
          <a:p>
            <a:endParaRPr lang="en-GB" dirty="0"/>
          </a:p>
        </p:txBody>
      </p:sp>
      <p:cxnSp>
        <p:nvCxnSpPr>
          <p:cNvPr id="38" name="Connettore 2 37"/>
          <p:cNvCxnSpPr/>
          <p:nvPr/>
        </p:nvCxnSpPr>
        <p:spPr>
          <a:xfrm>
            <a:off x="3886200" y="5290457"/>
            <a:ext cx="715453" cy="42454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p:cNvCxnSpPr/>
          <p:nvPr/>
        </p:nvCxnSpPr>
        <p:spPr>
          <a:xfrm flipH="1">
            <a:off x="7892032" y="5290457"/>
            <a:ext cx="774612" cy="42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604279" y="863149"/>
            <a:ext cx="1859382" cy="584775"/>
          </a:xfrm>
          <a:prstGeom prst="rect">
            <a:avLst/>
          </a:prstGeom>
          <a:noFill/>
        </p:spPr>
        <p:txBody>
          <a:bodyPr wrap="square" rtlCol="0">
            <a:spAutoFit/>
          </a:bodyPr>
          <a:lstStyle/>
          <a:p>
            <a:r>
              <a:rPr lang="en-GB" sz="1600" b="1" dirty="0" smtClean="0">
                <a:solidFill>
                  <a:schemeClr val="bg1"/>
                </a:solidFill>
                <a:latin typeface="+mn-lt"/>
              </a:rPr>
              <a:t>Active municipalities</a:t>
            </a:r>
            <a:endParaRPr lang="en-GB" sz="1600" b="1" dirty="0">
              <a:solidFill>
                <a:schemeClr val="bg1"/>
              </a:solidFill>
              <a:latin typeface="+mn-lt"/>
            </a:endParaRPr>
          </a:p>
        </p:txBody>
      </p:sp>
    </p:spTree>
    <p:extLst>
      <p:ext uri="{BB962C8B-B14F-4D97-AF65-F5344CB8AC3E}">
        <p14:creationId xmlns:p14="http://schemas.microsoft.com/office/powerpoint/2010/main" val="143542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xmlns="" id="{55AEB00A-8570-40C9-9577-F8634D22F2EE}"/>
              </a:ext>
            </a:extLst>
          </p:cNvPr>
          <p:cNvPicPr>
            <a:picLocks noChangeAspect="1"/>
          </p:cNvPicPr>
          <p:nvPr/>
        </p:nvPicPr>
        <p:blipFill rotWithShape="1">
          <a:blip r:embed="rId2"/>
          <a:srcRect l="20840" t="6624" r="11646" b="13893"/>
          <a:stretch/>
        </p:blipFill>
        <p:spPr>
          <a:xfrm>
            <a:off x="5115697" y="622858"/>
            <a:ext cx="6662646" cy="5702752"/>
          </a:xfrm>
          <a:prstGeom prst="rect">
            <a:avLst/>
          </a:prstGeom>
        </p:spPr>
      </p:pic>
      <p:cxnSp>
        <p:nvCxnSpPr>
          <p:cNvPr id="7" name="Connettore 1 6"/>
          <p:cNvCxnSpPr/>
          <p:nvPr/>
        </p:nvCxnSpPr>
        <p:spPr>
          <a:xfrm>
            <a:off x="676895" y="60857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558489" y="205236"/>
            <a:ext cx="7693572" cy="461665"/>
          </a:xfrm>
          <a:prstGeom prst="rect">
            <a:avLst/>
          </a:prstGeom>
          <a:noFill/>
        </p:spPr>
        <p:txBody>
          <a:bodyPr wrap="square" rtlCol="0">
            <a:spAutoFit/>
          </a:bodyPr>
          <a:lstStyle/>
          <a:p>
            <a:r>
              <a:rPr lang="en-US" sz="2400" b="1" dirty="0">
                <a:latin typeface="+mn-lt"/>
                <a:ea typeface="Helvetica Neue" charset="0"/>
                <a:cs typeface="Helvetica Neue" charset="0"/>
              </a:rPr>
              <a:t>S</a:t>
            </a:r>
            <a:r>
              <a:rPr lang="en-US" sz="2400" b="1" dirty="0" smtClean="0">
                <a:latin typeface="+mn-lt"/>
                <a:ea typeface="Helvetica Neue" charset="0"/>
                <a:cs typeface="Helvetica Neue" charset="0"/>
              </a:rPr>
              <a:t>trategy</a:t>
            </a:r>
            <a:endParaRPr lang="en-US" sz="2400" b="1" dirty="0">
              <a:latin typeface="+mn-lt"/>
              <a:ea typeface="Helvetica Neue" charset="0"/>
              <a:cs typeface="Helvetica Neue" charset="0"/>
            </a:endParaRPr>
          </a:p>
        </p:txBody>
      </p:sp>
      <p:sp>
        <p:nvSpPr>
          <p:cNvPr id="10" name="Shape 331"/>
          <p:cNvSpPr/>
          <p:nvPr/>
        </p:nvSpPr>
        <p:spPr>
          <a:xfrm>
            <a:off x="247135" y="1077789"/>
            <a:ext cx="4868563"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357"/>
          <p:cNvSpPr/>
          <p:nvPr/>
        </p:nvSpPr>
        <p:spPr>
          <a:xfrm>
            <a:off x="247134" y="686662"/>
            <a:ext cx="4868563" cy="327323"/>
          </a:xfrm>
          <a:prstGeom prst="rect">
            <a:avLst/>
          </a:prstGeom>
          <a:solidFill>
            <a:srgbClr val="4285F6"/>
          </a:solidFill>
          <a:ln>
            <a:noFill/>
          </a:ln>
        </p:spPr>
        <p:txBody>
          <a:bodyPr spcFirstLastPara="1" wrap="square" lIns="91425" tIns="91425" rIns="91425" bIns="91425" anchor="ctr" anchorCtr="0">
            <a:noAutofit/>
          </a:bodyPr>
          <a:lstStyle/>
          <a:p>
            <a:pPr>
              <a:buClr>
                <a:srgbClr val="FFFFFF"/>
              </a:buClr>
            </a:pPr>
            <a:r>
              <a:rPr lang="en" sz="2400" b="1" dirty="0">
                <a:solidFill>
                  <a:schemeClr val="bg1"/>
                </a:solidFill>
                <a:latin typeface="Calibri"/>
                <a:ea typeface="Calibri"/>
                <a:cs typeface="Calibri"/>
                <a:sym typeface="Calibri"/>
              </a:rPr>
              <a:t>Our strategy (1</a:t>
            </a:r>
            <a:r>
              <a:rPr lang="en" sz="2400" b="1" dirty="0" smtClean="0">
                <a:solidFill>
                  <a:schemeClr val="bg1"/>
                </a:solidFill>
                <a:latin typeface="Calibri"/>
                <a:ea typeface="Calibri"/>
                <a:cs typeface="Calibri"/>
                <a:sym typeface="Calibri"/>
              </a:rPr>
              <a:t>)</a:t>
            </a:r>
            <a:endParaRPr sz="2400" dirty="0">
              <a:solidFill>
                <a:schemeClr val="bg1"/>
              </a:solidFill>
              <a:latin typeface="+mn-lt"/>
              <a:ea typeface="Montserrat"/>
              <a:cs typeface="Montserrat"/>
              <a:sym typeface="Montserrat"/>
            </a:endParaRPr>
          </a:p>
        </p:txBody>
      </p:sp>
      <p:sp>
        <p:nvSpPr>
          <p:cNvPr id="16" name="CasellaDiTesto 15"/>
          <p:cNvSpPr txBox="1"/>
          <p:nvPr/>
        </p:nvSpPr>
        <p:spPr>
          <a:xfrm>
            <a:off x="247134" y="1097550"/>
            <a:ext cx="4868563" cy="5611857"/>
          </a:xfrm>
          <a:prstGeom prst="rect">
            <a:avLst/>
          </a:prstGeom>
          <a:noFill/>
        </p:spPr>
        <p:txBody>
          <a:bodyPr wrap="square" rtlCol="0">
            <a:spAutoFit/>
          </a:bodyPr>
          <a:lstStyle/>
          <a:p>
            <a:pPr algn="just"/>
            <a:endParaRPr lang="it-IT" sz="1800" dirty="0" smtClean="0">
              <a:latin typeface="Calibri"/>
              <a:ea typeface="Calibri"/>
              <a:cs typeface="Calibri"/>
              <a:sym typeface="Calibri"/>
            </a:endParaRPr>
          </a:p>
          <a:p>
            <a:pPr algn="just"/>
            <a:r>
              <a:rPr lang="en" sz="1800" dirty="0" smtClean="0">
                <a:latin typeface="Calibri"/>
                <a:ea typeface="Calibri"/>
                <a:cs typeface="Calibri"/>
                <a:sym typeface="Calibri"/>
              </a:rPr>
              <a:t>Focus </a:t>
            </a:r>
            <a:r>
              <a:rPr lang="en" sz="1800" dirty="0">
                <a:latin typeface="Calibri"/>
                <a:ea typeface="Calibri"/>
                <a:cs typeface="Calibri"/>
                <a:sym typeface="Calibri"/>
              </a:rPr>
              <a:t>on big town → </a:t>
            </a:r>
            <a:r>
              <a:rPr lang="en" sz="1800" b="1" dirty="0">
                <a:latin typeface="Calibri"/>
                <a:ea typeface="Calibri"/>
                <a:cs typeface="Calibri"/>
                <a:sym typeface="Calibri"/>
              </a:rPr>
              <a:t>top down </a:t>
            </a:r>
            <a:r>
              <a:rPr lang="en" sz="1800" b="1" dirty="0" smtClean="0">
                <a:latin typeface="Calibri"/>
                <a:ea typeface="Calibri"/>
                <a:cs typeface="Calibri"/>
                <a:sym typeface="Calibri"/>
              </a:rPr>
              <a:t>approach</a:t>
            </a:r>
            <a:r>
              <a:rPr lang="it-IT" sz="1800" dirty="0" smtClean="0">
                <a:latin typeface="Calibri"/>
                <a:ea typeface="Calibri"/>
                <a:cs typeface="Calibri"/>
                <a:sym typeface="Calibri"/>
              </a:rPr>
              <a:t>, </a:t>
            </a:r>
            <a:r>
              <a:rPr lang="en" sz="1800" dirty="0" smtClean="0">
                <a:solidFill>
                  <a:schemeClr val="dk1"/>
                </a:solidFill>
                <a:latin typeface="Calibri"/>
                <a:ea typeface="Calibri"/>
                <a:cs typeface="Calibri"/>
                <a:sym typeface="Calibri"/>
              </a:rPr>
              <a:t>starting </a:t>
            </a:r>
            <a:r>
              <a:rPr lang="en" sz="1800" dirty="0">
                <a:solidFill>
                  <a:schemeClr val="dk1"/>
                </a:solidFill>
                <a:latin typeface="Calibri"/>
                <a:ea typeface="Calibri"/>
                <a:cs typeface="Calibri"/>
                <a:sym typeface="Calibri"/>
              </a:rPr>
              <a:t>from big cities (especially in the </a:t>
            </a:r>
            <a:r>
              <a:rPr lang="en" sz="1800" dirty="0" smtClean="0">
                <a:solidFill>
                  <a:schemeClr val="dk1"/>
                </a:solidFill>
                <a:latin typeface="Calibri"/>
                <a:ea typeface="Calibri"/>
                <a:cs typeface="Calibri"/>
                <a:sym typeface="Calibri"/>
              </a:rPr>
              <a:t>North). </a:t>
            </a:r>
            <a:endParaRPr lang="it-IT" sz="1800" dirty="0" smtClean="0">
              <a:solidFill>
                <a:schemeClr val="dk1"/>
              </a:solidFill>
              <a:latin typeface="Calibri"/>
              <a:ea typeface="Calibri"/>
              <a:cs typeface="Calibri"/>
              <a:sym typeface="Calibri"/>
            </a:endParaRPr>
          </a:p>
          <a:p>
            <a:pPr algn="just"/>
            <a:endParaRPr lang="it-IT" sz="1600" dirty="0" smtClean="0">
              <a:solidFill>
                <a:schemeClr val="dk1"/>
              </a:solidFill>
              <a:latin typeface="Calibri"/>
              <a:ea typeface="Calibri"/>
              <a:cs typeface="Calibri"/>
              <a:sym typeface="Calibri"/>
            </a:endParaRPr>
          </a:p>
          <a:p>
            <a:pPr algn="ctr"/>
            <a:r>
              <a:rPr lang="en" sz="2000" b="1" dirty="0" smtClean="0">
                <a:latin typeface="Calibri"/>
                <a:ea typeface="Calibri"/>
                <a:cs typeface="Calibri"/>
                <a:sym typeface="Calibri"/>
              </a:rPr>
              <a:t>Why?</a:t>
            </a:r>
            <a:endParaRPr lang="it-IT" sz="2000" b="1" dirty="0" smtClean="0">
              <a:latin typeface="Calibri"/>
              <a:ea typeface="Calibri"/>
              <a:cs typeface="Calibri"/>
              <a:sym typeface="Calibri"/>
            </a:endParaRPr>
          </a:p>
          <a:p>
            <a:pPr marL="285750" indent="-285750" algn="just">
              <a:buFont typeface="Wingdings" charset="2"/>
              <a:buChar char="q"/>
            </a:pPr>
            <a:r>
              <a:rPr lang="en" sz="1800" dirty="0" smtClean="0">
                <a:latin typeface="Calibri"/>
                <a:ea typeface="Calibri"/>
                <a:cs typeface="Calibri"/>
                <a:sym typeface="Calibri"/>
              </a:rPr>
              <a:t>easier </a:t>
            </a:r>
            <a:r>
              <a:rPr lang="en" sz="1800" dirty="0">
                <a:latin typeface="Calibri"/>
                <a:ea typeface="Calibri"/>
                <a:cs typeface="Calibri"/>
                <a:sym typeface="Calibri"/>
              </a:rPr>
              <a:t>to reach </a:t>
            </a:r>
            <a:r>
              <a:rPr lang="en" sz="1800" b="1" dirty="0">
                <a:latin typeface="Calibri"/>
                <a:ea typeface="Calibri"/>
                <a:cs typeface="Calibri"/>
                <a:sym typeface="Calibri"/>
              </a:rPr>
              <a:t>network </a:t>
            </a:r>
            <a:r>
              <a:rPr lang="en" sz="1800" b="1" dirty="0" smtClean="0">
                <a:latin typeface="Calibri"/>
                <a:ea typeface="Calibri"/>
                <a:cs typeface="Calibri"/>
                <a:sym typeface="Calibri"/>
              </a:rPr>
              <a:t>effects</a:t>
            </a:r>
            <a:r>
              <a:rPr lang="en" sz="1800" dirty="0" smtClean="0">
                <a:latin typeface="Calibri"/>
                <a:ea typeface="Calibri"/>
                <a:cs typeface="Calibri"/>
                <a:sym typeface="Calibri"/>
              </a:rPr>
              <a:t>;</a:t>
            </a:r>
            <a:endParaRPr lang="it-IT" sz="1800" dirty="0">
              <a:latin typeface="Calibri"/>
              <a:ea typeface="Calibri"/>
              <a:cs typeface="Calibri"/>
              <a:sym typeface="Calibri"/>
            </a:endParaRPr>
          </a:p>
          <a:p>
            <a:pPr marL="285750" indent="-285750" algn="just">
              <a:buFont typeface="Wingdings" charset="2"/>
              <a:buChar char="q"/>
            </a:pPr>
            <a:r>
              <a:rPr lang="en" sz="1800" b="1" dirty="0" smtClean="0">
                <a:solidFill>
                  <a:schemeClr val="dk1"/>
                </a:solidFill>
                <a:latin typeface="Calibri"/>
                <a:ea typeface="Calibri"/>
                <a:cs typeface="Calibri"/>
                <a:sym typeface="Calibri"/>
              </a:rPr>
              <a:t>greater </a:t>
            </a:r>
            <a:r>
              <a:rPr lang="en" sz="1800" b="1" dirty="0">
                <a:solidFill>
                  <a:schemeClr val="dk1"/>
                </a:solidFill>
                <a:latin typeface="Calibri"/>
                <a:ea typeface="Calibri"/>
                <a:cs typeface="Calibri"/>
                <a:sym typeface="Calibri"/>
              </a:rPr>
              <a:t>interest</a:t>
            </a:r>
            <a:r>
              <a:rPr lang="en" sz="1800" dirty="0">
                <a:solidFill>
                  <a:schemeClr val="dk1"/>
                </a:solidFill>
                <a:latin typeface="Calibri"/>
                <a:ea typeface="Calibri"/>
                <a:cs typeface="Calibri"/>
                <a:sym typeface="Calibri"/>
              </a:rPr>
              <a:t> of their citizens in </a:t>
            </a:r>
            <a:r>
              <a:rPr lang="en" sz="1800" b="1" dirty="0">
                <a:solidFill>
                  <a:schemeClr val="dk1"/>
                </a:solidFill>
                <a:latin typeface="Calibri"/>
                <a:ea typeface="Calibri"/>
                <a:cs typeface="Calibri"/>
                <a:sym typeface="Calibri"/>
              </a:rPr>
              <a:t>public </a:t>
            </a:r>
            <a:r>
              <a:rPr lang="en" sz="1800" b="1" dirty="0" smtClean="0">
                <a:solidFill>
                  <a:schemeClr val="dk1"/>
                </a:solidFill>
                <a:latin typeface="Calibri"/>
                <a:ea typeface="Calibri"/>
                <a:cs typeface="Calibri"/>
                <a:sym typeface="Calibri"/>
              </a:rPr>
              <a:t>affairs</a:t>
            </a:r>
            <a:r>
              <a:rPr lang="en" sz="1800" dirty="0" smtClean="0">
                <a:solidFill>
                  <a:schemeClr val="dk1"/>
                </a:solidFill>
                <a:latin typeface="Calibri"/>
                <a:ea typeface="Calibri"/>
                <a:cs typeface="Calibri"/>
                <a:sym typeface="Calibri"/>
              </a:rPr>
              <a:t>,</a:t>
            </a:r>
            <a:r>
              <a:rPr lang="it-IT" sz="1800" dirty="0" smtClean="0">
                <a:solidFill>
                  <a:schemeClr val="dk1"/>
                </a:solidFill>
                <a:latin typeface="Calibri"/>
                <a:ea typeface="Calibri"/>
                <a:cs typeface="Calibri"/>
                <a:sym typeface="Calibri"/>
              </a:rPr>
              <a:t> </a:t>
            </a:r>
            <a:r>
              <a:rPr lang="en" sz="1800" dirty="0" smtClean="0">
                <a:solidFill>
                  <a:schemeClr val="dk1"/>
                </a:solidFill>
                <a:latin typeface="Calibri"/>
                <a:ea typeface="Calibri"/>
                <a:cs typeface="Calibri"/>
                <a:sym typeface="Calibri"/>
              </a:rPr>
              <a:t>thanks </a:t>
            </a:r>
            <a:r>
              <a:rPr lang="en" sz="1800" dirty="0">
                <a:solidFill>
                  <a:schemeClr val="dk1"/>
                </a:solidFill>
                <a:latin typeface="Calibri"/>
                <a:ea typeface="Calibri"/>
                <a:cs typeface="Calibri"/>
                <a:sym typeface="Calibri"/>
              </a:rPr>
              <a:t>to a </a:t>
            </a:r>
            <a:r>
              <a:rPr lang="en" sz="1800" b="1" dirty="0">
                <a:solidFill>
                  <a:schemeClr val="dk1"/>
                </a:solidFill>
                <a:latin typeface="Calibri"/>
                <a:ea typeface="Calibri"/>
                <a:cs typeface="Calibri"/>
                <a:sym typeface="Calibri"/>
              </a:rPr>
              <a:t>higher level </a:t>
            </a:r>
            <a:r>
              <a:rPr lang="en" sz="1800" b="1" dirty="0" smtClean="0">
                <a:solidFill>
                  <a:schemeClr val="dk1"/>
                </a:solidFill>
                <a:latin typeface="Calibri"/>
                <a:ea typeface="Calibri"/>
                <a:cs typeface="Calibri"/>
                <a:sym typeface="Calibri"/>
              </a:rPr>
              <a:t>of education</a:t>
            </a:r>
            <a:r>
              <a:rPr lang="en" sz="1800" dirty="0" smtClean="0">
                <a:solidFill>
                  <a:schemeClr val="dk1"/>
                </a:solidFill>
                <a:latin typeface="Calibri"/>
                <a:ea typeface="Calibri"/>
                <a:cs typeface="Calibri"/>
                <a:sym typeface="Calibri"/>
              </a:rPr>
              <a:t>;</a:t>
            </a:r>
            <a:endParaRPr lang="it-IT" sz="1800" dirty="0">
              <a:solidFill>
                <a:schemeClr val="dk1"/>
              </a:solidFill>
              <a:latin typeface="Calibri"/>
              <a:ea typeface="Calibri"/>
              <a:cs typeface="Calibri"/>
              <a:sym typeface="Calibri"/>
            </a:endParaRPr>
          </a:p>
          <a:p>
            <a:pPr marL="285750" indent="-285750" algn="just">
              <a:buFont typeface="Wingdings" charset="2"/>
              <a:buChar char="q"/>
            </a:pPr>
            <a:r>
              <a:rPr lang="en" sz="1800" b="1" dirty="0" smtClean="0">
                <a:latin typeface="Calibri"/>
                <a:ea typeface="Calibri"/>
                <a:cs typeface="Calibri"/>
                <a:sym typeface="Calibri"/>
              </a:rPr>
              <a:t>big </a:t>
            </a:r>
            <a:r>
              <a:rPr lang="en" sz="1800" b="1" dirty="0">
                <a:latin typeface="Calibri"/>
                <a:ea typeface="Calibri"/>
                <a:cs typeface="Calibri"/>
                <a:sym typeface="Calibri"/>
              </a:rPr>
              <a:t>cities</a:t>
            </a:r>
            <a:r>
              <a:rPr lang="en" sz="1800" dirty="0">
                <a:latin typeface="Calibri"/>
                <a:ea typeface="Calibri"/>
                <a:cs typeface="Calibri"/>
                <a:sym typeface="Calibri"/>
              </a:rPr>
              <a:t> have </a:t>
            </a:r>
            <a:r>
              <a:rPr lang="en" sz="1800" b="1" dirty="0">
                <a:latin typeface="Calibri"/>
                <a:ea typeface="Calibri"/>
                <a:cs typeface="Calibri"/>
                <a:sym typeface="Calibri"/>
              </a:rPr>
              <a:t>more problems</a:t>
            </a:r>
            <a:r>
              <a:rPr lang="en" sz="1800" dirty="0">
                <a:latin typeface="Calibri"/>
                <a:ea typeface="Calibri"/>
                <a:cs typeface="Calibri"/>
                <a:sym typeface="Calibri"/>
              </a:rPr>
              <a:t> → more expected activity </a:t>
            </a:r>
            <a:r>
              <a:rPr lang="en" sz="1800" dirty="0" smtClean="0">
                <a:latin typeface="Calibri"/>
                <a:ea typeface="Calibri"/>
                <a:cs typeface="Calibri"/>
                <a:sym typeface="Calibri"/>
              </a:rPr>
              <a:t>on</a:t>
            </a:r>
            <a:r>
              <a:rPr lang="it-IT" sz="1800" dirty="0" smtClean="0">
                <a:latin typeface="Calibri"/>
                <a:ea typeface="Calibri"/>
                <a:cs typeface="Calibri"/>
                <a:sym typeface="Calibri"/>
              </a:rPr>
              <a:t> </a:t>
            </a:r>
            <a:r>
              <a:rPr lang="en" sz="1800" dirty="0" smtClean="0">
                <a:latin typeface="Calibri"/>
                <a:ea typeface="Calibri"/>
                <a:cs typeface="Calibri"/>
                <a:sym typeface="Calibri"/>
              </a:rPr>
              <a:t>the </a:t>
            </a:r>
            <a:r>
              <a:rPr lang="en" sz="1800" dirty="0">
                <a:latin typeface="Calibri"/>
                <a:ea typeface="Calibri"/>
                <a:cs typeface="Calibri"/>
                <a:sym typeface="Calibri"/>
              </a:rPr>
              <a:t>application</a:t>
            </a:r>
            <a:r>
              <a:rPr lang="en" sz="1800" dirty="0" smtClean="0">
                <a:latin typeface="Calibri"/>
                <a:ea typeface="Calibri"/>
                <a:cs typeface="Calibri"/>
                <a:sym typeface="Calibri"/>
              </a:rPr>
              <a:t>.</a:t>
            </a:r>
            <a:endParaRPr lang="it-IT" sz="1800" dirty="0" smtClean="0">
              <a:latin typeface="Calibri"/>
              <a:ea typeface="Calibri"/>
              <a:cs typeface="Calibri"/>
              <a:sym typeface="Calibri"/>
            </a:endParaRPr>
          </a:p>
          <a:p>
            <a:pPr marL="285750" indent="-285750" algn="just">
              <a:buFont typeface="Arial" charset="0"/>
              <a:buChar char="•"/>
            </a:pPr>
            <a:endParaRPr lang="en" sz="1600" dirty="0">
              <a:latin typeface="Calibri"/>
              <a:ea typeface="Calibri"/>
              <a:cs typeface="Calibri"/>
              <a:sym typeface="Calibri"/>
            </a:endParaRPr>
          </a:p>
          <a:p>
            <a:pPr algn="ctr"/>
            <a:r>
              <a:rPr lang="en" sz="2000" b="1" dirty="0" smtClean="0">
                <a:latin typeface="Calibri"/>
                <a:ea typeface="Calibri"/>
                <a:cs typeface="Calibri"/>
                <a:sym typeface="Calibri"/>
              </a:rPr>
              <a:t>How </a:t>
            </a:r>
            <a:r>
              <a:rPr lang="en" sz="2000" b="1" dirty="0">
                <a:latin typeface="Calibri"/>
                <a:ea typeface="Calibri"/>
                <a:cs typeface="Calibri"/>
                <a:sym typeface="Calibri"/>
              </a:rPr>
              <a:t>do we define a city “big</a:t>
            </a:r>
            <a:r>
              <a:rPr lang="en" sz="2000" b="1" dirty="0" smtClean="0">
                <a:latin typeface="Calibri"/>
                <a:ea typeface="Calibri"/>
                <a:cs typeface="Calibri"/>
                <a:sym typeface="Calibri"/>
              </a:rPr>
              <a:t>”?</a:t>
            </a:r>
            <a:endParaRPr lang="en" sz="2000" b="1" dirty="0">
              <a:latin typeface="Calibri"/>
              <a:ea typeface="Calibri"/>
              <a:cs typeface="Calibri"/>
              <a:sym typeface="Calibri"/>
            </a:endParaRPr>
          </a:p>
          <a:p>
            <a:pPr algn="just"/>
            <a:r>
              <a:rPr lang="it-IT" sz="1800" dirty="0" err="1">
                <a:latin typeface="Calibri"/>
                <a:ea typeface="Calibri"/>
                <a:cs typeface="Calibri"/>
                <a:sym typeface="Calibri"/>
              </a:rPr>
              <a:t>F</a:t>
            </a:r>
            <a:r>
              <a:rPr lang="en" sz="1800" dirty="0" err="1" smtClean="0">
                <a:latin typeface="Calibri"/>
                <a:ea typeface="Calibri"/>
                <a:cs typeface="Calibri"/>
                <a:sym typeface="Calibri"/>
              </a:rPr>
              <a:t>ocus</a:t>
            </a:r>
            <a:r>
              <a:rPr lang="en" sz="1800" dirty="0" smtClean="0">
                <a:latin typeface="Calibri"/>
                <a:ea typeface="Calibri"/>
                <a:cs typeface="Calibri"/>
                <a:sym typeface="Calibri"/>
              </a:rPr>
              <a:t> </a:t>
            </a:r>
            <a:r>
              <a:rPr lang="en" sz="1800" dirty="0">
                <a:latin typeface="Calibri"/>
                <a:ea typeface="Calibri"/>
                <a:cs typeface="Calibri"/>
                <a:sym typeface="Calibri"/>
              </a:rPr>
              <a:t>on cities in the </a:t>
            </a:r>
            <a:r>
              <a:rPr lang="en" sz="1800" b="1" dirty="0">
                <a:latin typeface="Calibri"/>
                <a:ea typeface="Calibri"/>
                <a:cs typeface="Calibri"/>
                <a:sym typeface="Calibri"/>
              </a:rPr>
              <a:t>top </a:t>
            </a:r>
            <a:r>
              <a:rPr lang="en" sz="1800" b="1" dirty="0" smtClean="0">
                <a:latin typeface="Calibri"/>
                <a:ea typeface="Calibri"/>
                <a:cs typeface="Calibri"/>
                <a:sym typeface="Calibri"/>
              </a:rPr>
              <a:t>0.5%</a:t>
            </a:r>
            <a:r>
              <a:rPr lang="it-IT" sz="1800" b="1" dirty="0" smtClean="0">
                <a:latin typeface="Calibri"/>
                <a:ea typeface="Calibri"/>
                <a:cs typeface="Calibri"/>
                <a:sym typeface="Calibri"/>
              </a:rPr>
              <a:t> </a:t>
            </a:r>
            <a:r>
              <a:rPr lang="en" sz="1800" b="1" dirty="0" smtClean="0">
                <a:latin typeface="Calibri"/>
                <a:ea typeface="Calibri"/>
                <a:cs typeface="Calibri"/>
                <a:sym typeface="Calibri"/>
              </a:rPr>
              <a:t>percentile</a:t>
            </a:r>
            <a:r>
              <a:rPr lang="en" sz="1800" dirty="0" smtClean="0">
                <a:latin typeface="Calibri"/>
                <a:ea typeface="Calibri"/>
                <a:cs typeface="Calibri"/>
                <a:sym typeface="Calibri"/>
              </a:rPr>
              <a:t> </a:t>
            </a:r>
            <a:r>
              <a:rPr lang="en" sz="1800" dirty="0">
                <a:latin typeface="Calibri"/>
                <a:ea typeface="Calibri"/>
                <a:cs typeface="Calibri"/>
                <a:sym typeface="Calibri"/>
              </a:rPr>
              <a:t>→ more than 110 K citizens</a:t>
            </a:r>
            <a:r>
              <a:rPr lang="en" sz="1800" dirty="0" smtClean="0">
                <a:latin typeface="Calibri"/>
                <a:ea typeface="Calibri"/>
                <a:cs typeface="Calibri"/>
                <a:sym typeface="Calibri"/>
              </a:rPr>
              <a:t>.</a:t>
            </a:r>
            <a:endParaRPr lang="it-IT" sz="1800" dirty="0" smtClean="0">
              <a:latin typeface="Calibri"/>
              <a:ea typeface="Calibri"/>
              <a:cs typeface="Calibri"/>
              <a:sym typeface="Calibri"/>
            </a:endParaRPr>
          </a:p>
          <a:p>
            <a:pPr algn="just"/>
            <a:endParaRPr lang="en" sz="1600" dirty="0">
              <a:latin typeface="Calibri"/>
              <a:ea typeface="Calibri"/>
              <a:cs typeface="Calibri"/>
              <a:sym typeface="Calibri"/>
            </a:endParaRPr>
          </a:p>
          <a:p>
            <a:pPr algn="ctr"/>
            <a:r>
              <a:rPr lang="en" sz="2000" b="1" dirty="0" smtClean="0">
                <a:latin typeface="Calibri"/>
                <a:ea typeface="Calibri"/>
                <a:cs typeface="Calibri"/>
                <a:sym typeface="Calibri"/>
              </a:rPr>
              <a:t>Where are these cities located?</a:t>
            </a:r>
            <a:endParaRPr lang="it-IT" sz="2000" b="1" dirty="0">
              <a:latin typeface="Calibri"/>
              <a:ea typeface="Calibri"/>
              <a:cs typeface="Calibri"/>
              <a:sym typeface="Calibri"/>
            </a:endParaRPr>
          </a:p>
          <a:p>
            <a:pPr algn="just"/>
            <a:r>
              <a:rPr lang="en" sz="1800" dirty="0" smtClean="0">
                <a:latin typeface="Calibri"/>
                <a:ea typeface="Calibri"/>
                <a:cs typeface="Calibri"/>
                <a:sym typeface="Calibri"/>
              </a:rPr>
              <a:t>→ mainly in </a:t>
            </a:r>
            <a:r>
              <a:rPr lang="en" sz="1800" b="1" dirty="0" smtClean="0">
                <a:latin typeface="Calibri"/>
                <a:ea typeface="Calibri"/>
                <a:cs typeface="Calibri"/>
                <a:sym typeface="Calibri"/>
              </a:rPr>
              <a:t>North Italy</a:t>
            </a:r>
            <a:r>
              <a:rPr lang="en" sz="1800" dirty="0" smtClean="0">
                <a:latin typeface="Calibri"/>
                <a:ea typeface="Calibri"/>
                <a:cs typeface="Calibri"/>
                <a:sym typeface="Calibri"/>
              </a:rPr>
              <a:t>: </a:t>
            </a:r>
            <a:r>
              <a:rPr lang="en" sz="1800" b="1" dirty="0" smtClean="0">
                <a:latin typeface="Calibri"/>
                <a:ea typeface="Calibri"/>
                <a:cs typeface="Calibri"/>
                <a:sym typeface="Calibri"/>
              </a:rPr>
              <a:t>50%</a:t>
            </a:r>
          </a:p>
          <a:p>
            <a:pPr marL="342900" indent="-342900">
              <a:buFont typeface="Wingdings" charset="2"/>
              <a:buChar char="q"/>
            </a:pPr>
            <a:endParaRPr lang="it-IT" sz="1400" dirty="0" smtClean="0">
              <a:latin typeface="Calibri"/>
              <a:ea typeface="Calibri"/>
              <a:cs typeface="Calibri"/>
              <a:sym typeface="Calibri"/>
            </a:endParaRPr>
          </a:p>
          <a:p>
            <a:pPr marL="342900" indent="-342900">
              <a:buFont typeface="Wingdings" charset="2"/>
              <a:buChar char="q"/>
            </a:pPr>
            <a:endParaRPr lang="it-IT" sz="2000" dirty="0" smtClean="0">
              <a:latin typeface="Calibri"/>
              <a:ea typeface="Calibri"/>
              <a:cs typeface="Calibri"/>
              <a:sym typeface="Calibri"/>
            </a:endParaRPr>
          </a:p>
          <a:p>
            <a:pPr marL="342900" indent="-342900">
              <a:buFont typeface="Wingdings" charset="2"/>
              <a:buChar char="q"/>
            </a:pPr>
            <a:endParaRPr lang="en-GB" dirty="0"/>
          </a:p>
        </p:txBody>
      </p:sp>
    </p:spTree>
    <p:extLst>
      <p:ext uri="{BB962C8B-B14F-4D97-AF65-F5344CB8AC3E}">
        <p14:creationId xmlns:p14="http://schemas.microsoft.com/office/powerpoint/2010/main" val="466812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3"/>
          <p:cNvCxnSpPr/>
          <p:nvPr/>
        </p:nvCxnSpPr>
        <p:spPr>
          <a:xfrm>
            <a:off x="676895" y="60857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5" name="CasellaDiTesto 4"/>
          <p:cNvSpPr txBox="1"/>
          <p:nvPr/>
        </p:nvSpPr>
        <p:spPr>
          <a:xfrm>
            <a:off x="558489" y="205236"/>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Strategy</a:t>
            </a:r>
            <a:endParaRPr lang="en-US" sz="2400" b="1" dirty="0">
              <a:latin typeface="+mn-lt"/>
              <a:ea typeface="Helvetica Neue" charset="0"/>
              <a:cs typeface="Helvetica Neue" charset="0"/>
            </a:endParaRPr>
          </a:p>
        </p:txBody>
      </p:sp>
      <p:sp>
        <p:nvSpPr>
          <p:cNvPr id="6" name="Shape 331"/>
          <p:cNvSpPr/>
          <p:nvPr/>
        </p:nvSpPr>
        <p:spPr>
          <a:xfrm>
            <a:off x="247136" y="1161535"/>
            <a:ext cx="4133528" cy="5477716"/>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357"/>
          <p:cNvSpPr/>
          <p:nvPr/>
        </p:nvSpPr>
        <p:spPr>
          <a:xfrm>
            <a:off x="247134" y="686662"/>
            <a:ext cx="4133529" cy="327323"/>
          </a:xfrm>
          <a:prstGeom prst="rect">
            <a:avLst/>
          </a:prstGeom>
          <a:solidFill>
            <a:srgbClr val="4285F6"/>
          </a:solidFill>
          <a:ln>
            <a:noFill/>
          </a:ln>
        </p:spPr>
        <p:txBody>
          <a:bodyPr spcFirstLastPara="1" wrap="square" lIns="91425" tIns="91425" rIns="91425" bIns="91425" anchor="ctr" anchorCtr="0">
            <a:noAutofit/>
          </a:bodyPr>
          <a:lstStyle/>
          <a:p>
            <a:pPr>
              <a:buClr>
                <a:srgbClr val="FFFFFF"/>
              </a:buClr>
            </a:pPr>
            <a:r>
              <a:rPr lang="en" sz="2400" b="1" dirty="0">
                <a:solidFill>
                  <a:schemeClr val="bg1"/>
                </a:solidFill>
                <a:latin typeface="Calibri"/>
                <a:ea typeface="Calibri"/>
                <a:cs typeface="Calibri"/>
                <a:sym typeface="Calibri"/>
              </a:rPr>
              <a:t>Our strategy </a:t>
            </a:r>
            <a:r>
              <a:rPr lang="en" sz="2400" b="1" dirty="0" smtClean="0">
                <a:solidFill>
                  <a:schemeClr val="bg1"/>
                </a:solidFill>
                <a:latin typeface="Calibri"/>
                <a:ea typeface="Calibri"/>
                <a:cs typeface="Calibri"/>
                <a:sym typeface="Calibri"/>
              </a:rPr>
              <a:t>(</a:t>
            </a:r>
            <a:r>
              <a:rPr lang="it-IT" sz="2400" b="1" dirty="0" smtClean="0">
                <a:solidFill>
                  <a:schemeClr val="bg1"/>
                </a:solidFill>
                <a:latin typeface="Calibri"/>
                <a:ea typeface="Calibri"/>
                <a:cs typeface="Calibri"/>
                <a:sym typeface="Calibri"/>
              </a:rPr>
              <a:t>2</a:t>
            </a:r>
            <a:r>
              <a:rPr lang="en" sz="2400" b="1" dirty="0" smtClean="0">
                <a:solidFill>
                  <a:schemeClr val="bg1"/>
                </a:solidFill>
                <a:latin typeface="Calibri"/>
                <a:ea typeface="Calibri"/>
                <a:cs typeface="Calibri"/>
                <a:sym typeface="Calibri"/>
              </a:rPr>
              <a:t>)</a:t>
            </a:r>
            <a:endParaRPr sz="2400" dirty="0">
              <a:solidFill>
                <a:schemeClr val="bg1"/>
              </a:solidFill>
              <a:latin typeface="+mn-lt"/>
              <a:ea typeface="Montserrat"/>
              <a:cs typeface="Montserrat"/>
              <a:sym typeface="Montserrat"/>
            </a:endParaRPr>
          </a:p>
        </p:txBody>
      </p:sp>
      <p:sp>
        <p:nvSpPr>
          <p:cNvPr id="10" name="Rettangolo 9"/>
          <p:cNvSpPr/>
          <p:nvPr/>
        </p:nvSpPr>
        <p:spPr>
          <a:xfrm>
            <a:off x="247134" y="1161535"/>
            <a:ext cx="4133528" cy="5334858"/>
          </a:xfrm>
          <a:prstGeom prst="rect">
            <a:avLst/>
          </a:prstGeom>
        </p:spPr>
        <p:txBody>
          <a:bodyPr wrap="square">
            <a:spAutoFit/>
          </a:bodyPr>
          <a:lstStyle/>
          <a:p>
            <a:pPr algn="just"/>
            <a:r>
              <a:rPr lang="en" sz="2000" dirty="0" smtClean="0">
                <a:latin typeface="Calibri"/>
                <a:ea typeface="Calibri"/>
                <a:cs typeface="Calibri"/>
                <a:sym typeface="Calibri"/>
              </a:rPr>
              <a:t>Focus </a:t>
            </a:r>
            <a:r>
              <a:rPr lang="en" sz="2000" dirty="0">
                <a:latin typeface="Calibri"/>
                <a:ea typeface="Calibri"/>
                <a:cs typeface="Calibri"/>
                <a:sym typeface="Calibri"/>
              </a:rPr>
              <a:t>on regions where the </a:t>
            </a:r>
            <a:r>
              <a:rPr lang="en" sz="2000" b="1" dirty="0">
                <a:latin typeface="Calibri"/>
                <a:ea typeface="Calibri"/>
                <a:cs typeface="Calibri"/>
                <a:sym typeface="Calibri"/>
              </a:rPr>
              <a:t>participation in the last political elections </a:t>
            </a:r>
            <a:r>
              <a:rPr lang="en" sz="2000" dirty="0">
                <a:latin typeface="Calibri"/>
                <a:ea typeface="Calibri"/>
                <a:cs typeface="Calibri"/>
                <a:sym typeface="Calibri"/>
              </a:rPr>
              <a:t>was </a:t>
            </a:r>
            <a:r>
              <a:rPr lang="en" sz="2000" dirty="0" smtClean="0">
                <a:latin typeface="Calibri"/>
                <a:ea typeface="Calibri"/>
                <a:cs typeface="Calibri"/>
                <a:sym typeface="Calibri"/>
              </a:rPr>
              <a:t>higher</a:t>
            </a:r>
            <a:r>
              <a:rPr lang="it-IT" sz="2000" dirty="0" smtClean="0">
                <a:latin typeface="Calibri"/>
                <a:ea typeface="Calibri"/>
                <a:cs typeface="Calibri"/>
                <a:sym typeface="Calibri"/>
              </a:rPr>
              <a:t>;</a:t>
            </a:r>
          </a:p>
          <a:p>
            <a:pPr algn="just"/>
            <a:r>
              <a:rPr lang="en" sz="2000" dirty="0" smtClean="0">
                <a:latin typeface="Calibri"/>
                <a:ea typeface="Calibri"/>
                <a:cs typeface="Calibri"/>
                <a:sym typeface="Calibri"/>
              </a:rPr>
              <a:t>→ </a:t>
            </a:r>
            <a:r>
              <a:rPr lang="en" sz="2000" dirty="0">
                <a:latin typeface="Calibri"/>
                <a:ea typeface="Calibri"/>
                <a:cs typeface="Calibri"/>
                <a:sym typeface="Calibri"/>
              </a:rPr>
              <a:t>we assume that, more voting people in a region means higher interest toward politics and social topics</a:t>
            </a:r>
            <a:r>
              <a:rPr lang="en" sz="2000" dirty="0" smtClean="0">
                <a:latin typeface="Calibri"/>
                <a:ea typeface="Calibri"/>
                <a:cs typeface="Calibri"/>
                <a:sym typeface="Calibri"/>
              </a:rPr>
              <a:t>.</a:t>
            </a:r>
            <a:endParaRPr lang="it-IT" sz="2000" dirty="0" smtClean="0">
              <a:latin typeface="Calibri"/>
              <a:ea typeface="Calibri"/>
              <a:cs typeface="Calibri"/>
              <a:sym typeface="Calibri"/>
            </a:endParaRPr>
          </a:p>
          <a:p>
            <a:endParaRPr lang="en" sz="2000" dirty="0">
              <a:latin typeface="Calibri"/>
              <a:ea typeface="Calibri"/>
              <a:cs typeface="Calibri"/>
              <a:sym typeface="Calibri"/>
            </a:endParaRPr>
          </a:p>
          <a:p>
            <a:pPr algn="ctr"/>
            <a:r>
              <a:rPr lang="en" sz="2200" b="1" dirty="0">
                <a:latin typeface="Calibri"/>
                <a:ea typeface="Calibri"/>
                <a:cs typeface="Calibri"/>
                <a:sym typeface="Calibri"/>
              </a:rPr>
              <a:t>Which are these regions</a:t>
            </a:r>
            <a:r>
              <a:rPr lang="en" sz="2200" b="1" dirty="0" smtClean="0">
                <a:latin typeface="Calibri"/>
                <a:ea typeface="Calibri"/>
                <a:cs typeface="Calibri"/>
                <a:sym typeface="Calibri"/>
              </a:rPr>
              <a:t>?</a:t>
            </a:r>
            <a:endParaRPr lang="it-IT" sz="2200" b="1" dirty="0" smtClean="0">
              <a:latin typeface="Calibri"/>
              <a:ea typeface="Calibri"/>
              <a:cs typeface="Calibri"/>
              <a:sym typeface="Calibri"/>
            </a:endParaRPr>
          </a:p>
          <a:p>
            <a:pPr algn="just"/>
            <a:r>
              <a:rPr lang="en" sz="2000" dirty="0" smtClean="0">
                <a:latin typeface="Calibri"/>
                <a:ea typeface="Calibri"/>
                <a:cs typeface="Calibri"/>
                <a:sym typeface="Calibri"/>
              </a:rPr>
              <a:t>→ </a:t>
            </a:r>
            <a:r>
              <a:rPr lang="en" sz="2000" dirty="0">
                <a:latin typeface="Calibri"/>
                <a:ea typeface="Calibri"/>
                <a:cs typeface="Calibri"/>
                <a:sym typeface="Calibri"/>
              </a:rPr>
              <a:t>Again, mainly Northern Italy </a:t>
            </a:r>
            <a:r>
              <a:rPr lang="en" sz="2000" dirty="0" smtClean="0">
                <a:latin typeface="Calibri"/>
                <a:ea typeface="Calibri"/>
                <a:cs typeface="Calibri"/>
                <a:sym typeface="Calibri"/>
              </a:rPr>
              <a:t>regions</a:t>
            </a:r>
            <a:r>
              <a:rPr lang="it-IT" sz="2000" dirty="0" smtClean="0">
                <a:latin typeface="Calibri"/>
                <a:ea typeface="Calibri"/>
                <a:cs typeface="Calibri"/>
                <a:sym typeface="Calibri"/>
              </a:rPr>
              <a:t>.</a:t>
            </a:r>
          </a:p>
          <a:p>
            <a:endParaRPr lang="it-IT" sz="2000" dirty="0">
              <a:latin typeface="Calibri"/>
              <a:ea typeface="Calibri"/>
              <a:cs typeface="Calibri"/>
              <a:sym typeface="Calibri"/>
            </a:endParaRPr>
          </a:p>
          <a:p>
            <a:pPr algn="just"/>
            <a:r>
              <a:rPr lang="en" sz="2000" b="1" dirty="0">
                <a:solidFill>
                  <a:schemeClr val="dk1"/>
                </a:solidFill>
                <a:latin typeface="Calibri"/>
                <a:ea typeface="Calibri"/>
                <a:cs typeface="Calibri"/>
                <a:sym typeface="Calibri"/>
              </a:rPr>
              <a:t>Conclusion:</a:t>
            </a:r>
            <a:r>
              <a:rPr lang="en" sz="2000" dirty="0">
                <a:solidFill>
                  <a:schemeClr val="dk1"/>
                </a:solidFill>
                <a:latin typeface="Calibri"/>
                <a:ea typeface="Calibri"/>
                <a:cs typeface="Calibri"/>
                <a:sym typeface="Calibri"/>
              </a:rPr>
              <a:t> Our target municipalities are in regions with </a:t>
            </a:r>
            <a:r>
              <a:rPr lang="en" sz="2000" b="1" dirty="0">
                <a:solidFill>
                  <a:schemeClr val="dk1"/>
                </a:solidFill>
                <a:latin typeface="Calibri"/>
                <a:ea typeface="Calibri"/>
                <a:cs typeface="Calibri"/>
                <a:sym typeface="Calibri"/>
              </a:rPr>
              <a:t>high political participation</a:t>
            </a:r>
            <a:r>
              <a:rPr lang="en" sz="2000" dirty="0">
                <a:solidFill>
                  <a:schemeClr val="dk1"/>
                </a:solidFill>
                <a:latin typeface="Calibri"/>
                <a:ea typeface="Calibri"/>
                <a:cs typeface="Calibri"/>
                <a:sym typeface="Calibri"/>
              </a:rPr>
              <a:t> and </a:t>
            </a:r>
            <a:r>
              <a:rPr lang="en" sz="2000" b="1" dirty="0">
                <a:solidFill>
                  <a:schemeClr val="dk1"/>
                </a:solidFill>
                <a:latin typeface="Calibri"/>
                <a:ea typeface="Calibri"/>
                <a:cs typeface="Calibri"/>
                <a:sym typeface="Calibri"/>
              </a:rPr>
              <a:t>more than 110K </a:t>
            </a:r>
            <a:r>
              <a:rPr lang="en" sz="2000" b="1" dirty="0" smtClean="0">
                <a:solidFill>
                  <a:schemeClr val="dk1"/>
                </a:solidFill>
                <a:latin typeface="Calibri"/>
                <a:ea typeface="Calibri"/>
                <a:cs typeface="Calibri"/>
                <a:sym typeface="Calibri"/>
              </a:rPr>
              <a:t>citizens</a:t>
            </a:r>
            <a:r>
              <a:rPr lang="it-IT" sz="2000" b="1" dirty="0" smtClean="0">
                <a:solidFill>
                  <a:schemeClr val="dk1"/>
                </a:solidFill>
                <a:latin typeface="Calibri"/>
                <a:ea typeface="Calibri"/>
                <a:cs typeface="Calibri"/>
                <a:sym typeface="Calibri"/>
              </a:rPr>
              <a:t>.</a:t>
            </a:r>
            <a:endParaRPr lang="it-IT" sz="2000" b="1" dirty="0">
              <a:solidFill>
                <a:schemeClr val="dk1"/>
              </a:solidFill>
              <a:latin typeface="Calibri"/>
              <a:ea typeface="Calibri"/>
              <a:cs typeface="Calibri"/>
              <a:sym typeface="Calibri"/>
            </a:endParaRPr>
          </a:p>
          <a:p>
            <a:pPr algn="just"/>
            <a:r>
              <a:rPr lang="it-IT" sz="2000" dirty="0" err="1" smtClean="0">
                <a:solidFill>
                  <a:schemeClr val="dk1"/>
                </a:solidFill>
                <a:latin typeface="Calibri"/>
                <a:ea typeface="Calibri"/>
                <a:cs typeface="Calibri"/>
                <a:sym typeface="Calibri"/>
              </a:rPr>
              <a:t>We</a:t>
            </a:r>
            <a:r>
              <a:rPr lang="it-IT" sz="2000" dirty="0" smtClean="0">
                <a:solidFill>
                  <a:schemeClr val="dk1"/>
                </a:solidFill>
                <a:latin typeface="Calibri"/>
                <a:ea typeface="Calibri"/>
                <a:cs typeface="Calibri"/>
                <a:sym typeface="Calibri"/>
              </a:rPr>
              <a:t> start from </a:t>
            </a:r>
            <a:r>
              <a:rPr lang="it-IT" sz="2000" b="1" dirty="0" smtClean="0">
                <a:solidFill>
                  <a:schemeClr val="dk1"/>
                </a:solidFill>
                <a:latin typeface="Calibri"/>
                <a:ea typeface="Calibri"/>
                <a:cs typeface="Calibri"/>
                <a:sym typeface="Calibri"/>
              </a:rPr>
              <a:t>North Italy</a:t>
            </a:r>
            <a:r>
              <a:rPr lang="it-IT" sz="2000" dirty="0" smtClean="0">
                <a:solidFill>
                  <a:schemeClr val="dk1"/>
                </a:solidFill>
                <a:latin typeface="Calibri"/>
                <a:ea typeface="Calibri"/>
                <a:cs typeface="Calibri"/>
                <a:sym typeface="Calibri"/>
              </a:rPr>
              <a:t>.</a:t>
            </a:r>
            <a:endParaRPr lang="en-GB" dirty="0"/>
          </a:p>
        </p:txBody>
      </p:sp>
      <p:pic>
        <p:nvPicPr>
          <p:cNvPr id="9" name="Immagine 8">
            <a:extLst>
              <a:ext uri="{FF2B5EF4-FFF2-40B4-BE49-F238E27FC236}">
                <a16:creationId xmlns:a16="http://schemas.microsoft.com/office/drawing/2014/main" xmlns="" id="{3FFD5375-93A0-4DC6-8802-24FDB39836D2}"/>
              </a:ext>
            </a:extLst>
          </p:cNvPr>
          <p:cNvPicPr>
            <a:picLocks noChangeAspect="1"/>
          </p:cNvPicPr>
          <p:nvPr/>
        </p:nvPicPr>
        <p:blipFill rotWithShape="1">
          <a:blip r:embed="rId2"/>
          <a:srcRect b="7499"/>
          <a:stretch/>
        </p:blipFill>
        <p:spPr>
          <a:xfrm>
            <a:off x="4789714" y="666900"/>
            <a:ext cx="7403873" cy="6104013"/>
          </a:xfrm>
          <a:prstGeom prst="rect">
            <a:avLst/>
          </a:prstGeom>
        </p:spPr>
      </p:pic>
    </p:spTree>
    <p:extLst>
      <p:ext uri="{BB962C8B-B14F-4D97-AF65-F5344CB8AC3E}">
        <p14:creationId xmlns:p14="http://schemas.microsoft.com/office/powerpoint/2010/main" val="869854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magine 6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69596" y="2579913"/>
            <a:ext cx="1751949" cy="1620000"/>
          </a:xfrm>
          <a:prstGeom prst="rect">
            <a:avLst/>
          </a:prstGeom>
        </p:spPr>
      </p:pic>
      <p:sp>
        <p:nvSpPr>
          <p:cNvPr id="36" name="Freccia sinistra 35"/>
          <p:cNvSpPr/>
          <p:nvPr/>
        </p:nvSpPr>
        <p:spPr>
          <a:xfrm rot="10800000">
            <a:off x="7982608" y="3087563"/>
            <a:ext cx="1080000" cy="54000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ccia sinistra 36"/>
          <p:cNvSpPr/>
          <p:nvPr/>
        </p:nvSpPr>
        <p:spPr>
          <a:xfrm>
            <a:off x="3026979" y="3087563"/>
            <a:ext cx="1080000" cy="540000"/>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ttore 1 37"/>
          <p:cNvCxnSpPr/>
          <p:nvPr/>
        </p:nvCxnSpPr>
        <p:spPr>
          <a:xfrm>
            <a:off x="785813" y="571500"/>
            <a:ext cx="10015537" cy="14288"/>
          </a:xfrm>
          <a:prstGeom prst="line">
            <a:avLst/>
          </a:prstGeom>
          <a:ln w="28575">
            <a:solidFill>
              <a:srgbClr val="4285F5"/>
            </a:solidFill>
          </a:ln>
        </p:spPr>
        <p:style>
          <a:lnRef idx="1">
            <a:schemeClr val="accent1"/>
          </a:lnRef>
          <a:fillRef idx="0">
            <a:schemeClr val="accent1"/>
          </a:fillRef>
          <a:effectRef idx="0">
            <a:schemeClr val="accent1"/>
          </a:effectRef>
          <a:fontRef idx="minor">
            <a:schemeClr val="tx1"/>
          </a:fontRef>
        </p:style>
      </p:cxnSp>
      <p:sp>
        <p:nvSpPr>
          <p:cNvPr id="39" name="CasellaDiTesto 38"/>
          <p:cNvSpPr txBox="1"/>
          <p:nvPr/>
        </p:nvSpPr>
        <p:spPr>
          <a:xfrm>
            <a:off x="667407" y="168166"/>
            <a:ext cx="7693572" cy="461665"/>
          </a:xfrm>
          <a:prstGeom prst="rect">
            <a:avLst/>
          </a:prstGeom>
          <a:noFill/>
        </p:spPr>
        <p:txBody>
          <a:bodyPr wrap="square" rtlCol="0">
            <a:spAutoFit/>
          </a:bodyPr>
          <a:lstStyle/>
          <a:p>
            <a:r>
              <a:rPr lang="en-US" sz="2400" b="1" dirty="0" smtClean="0">
                <a:latin typeface="+mn-lt"/>
                <a:ea typeface="Helvetica Neue" charset="0"/>
                <a:cs typeface="Helvetica Neue" charset="0"/>
              </a:rPr>
              <a:t>Potential market</a:t>
            </a:r>
            <a:endParaRPr lang="en-US" sz="2400" b="1" dirty="0">
              <a:latin typeface="+mn-lt"/>
              <a:ea typeface="Helvetica Neue" charset="0"/>
              <a:cs typeface="Helvetica Neue" charset="0"/>
            </a:endParaRPr>
          </a:p>
        </p:txBody>
      </p:sp>
      <p:graphicFrame>
        <p:nvGraphicFramePr>
          <p:cNvPr id="40" name="Grafico 39"/>
          <p:cNvGraphicFramePr/>
          <p:nvPr>
            <p:extLst>
              <p:ext uri="{D42A27DB-BD31-4B8C-83A1-F6EECF244321}">
                <p14:modId xmlns:p14="http://schemas.microsoft.com/office/powerpoint/2010/main" val="1658055985"/>
              </p:ext>
            </p:extLst>
          </p:nvPr>
        </p:nvGraphicFramePr>
        <p:xfrm>
          <a:off x="1882372" y="721055"/>
          <a:ext cx="833410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42" name="Shape 331"/>
          <p:cNvSpPr/>
          <p:nvPr/>
        </p:nvSpPr>
        <p:spPr>
          <a:xfrm>
            <a:off x="108918" y="954952"/>
            <a:ext cx="2739385"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3" name="Shape 357"/>
          <p:cNvSpPr/>
          <p:nvPr/>
        </p:nvSpPr>
        <p:spPr>
          <a:xfrm>
            <a:off x="269479" y="775521"/>
            <a:ext cx="2210962" cy="391127"/>
          </a:xfrm>
          <a:prstGeom prst="rect">
            <a:avLst/>
          </a:prstGeom>
          <a:solidFill>
            <a:srgbClr val="4285F6"/>
          </a:solidFill>
          <a:ln>
            <a:noFill/>
          </a:ln>
        </p:spPr>
        <p:txBody>
          <a:bodyPr spcFirstLastPara="1" wrap="square" lIns="91425" tIns="91425" rIns="91425" bIns="91425" anchor="ctr" anchorCtr="0">
            <a:noAutofit/>
          </a:bodyPr>
          <a:lstStyle/>
          <a:p>
            <a:pPr>
              <a:buClr>
                <a:srgbClr val="FFFFFF"/>
              </a:buClr>
            </a:pPr>
            <a:r>
              <a:rPr lang="it-IT" sz="2400" dirty="0" err="1" smtClean="0">
                <a:solidFill>
                  <a:srgbClr val="FFFFFF"/>
                </a:solidFill>
                <a:latin typeface="+mn-lt"/>
                <a:ea typeface="Montserrat"/>
                <a:cs typeface="Montserrat"/>
                <a:sym typeface="Montserrat"/>
              </a:rPr>
              <a:t>Facebook</a:t>
            </a:r>
            <a:endParaRPr sz="2400" dirty="0">
              <a:solidFill>
                <a:srgbClr val="FFFFFF"/>
              </a:solidFill>
              <a:latin typeface="+mn-lt"/>
              <a:ea typeface="Montserrat"/>
              <a:cs typeface="Montserrat"/>
              <a:sym typeface="Montserrat"/>
            </a:endParaRPr>
          </a:p>
        </p:txBody>
      </p:sp>
      <p:sp>
        <p:nvSpPr>
          <p:cNvPr id="44" name="Shape 331"/>
          <p:cNvSpPr/>
          <p:nvPr/>
        </p:nvSpPr>
        <p:spPr>
          <a:xfrm>
            <a:off x="9279194" y="944563"/>
            <a:ext cx="2739385" cy="5561462"/>
          </a:xfrm>
          <a:prstGeom prst="rect">
            <a:avLst/>
          </a:prstGeom>
          <a:noFill/>
          <a:ln w="9525" cap="flat" cmpd="sng">
            <a:solidFill>
              <a:srgbClr val="666666"/>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 name="Rettangolo 44"/>
          <p:cNvSpPr/>
          <p:nvPr/>
        </p:nvSpPr>
        <p:spPr>
          <a:xfrm>
            <a:off x="9448800" y="809296"/>
            <a:ext cx="2210400" cy="392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sellaDiTesto 45"/>
          <p:cNvSpPr txBox="1"/>
          <p:nvPr/>
        </p:nvSpPr>
        <p:spPr>
          <a:xfrm>
            <a:off x="9455745" y="752959"/>
            <a:ext cx="1513489" cy="461665"/>
          </a:xfrm>
          <a:prstGeom prst="rect">
            <a:avLst/>
          </a:prstGeom>
          <a:noFill/>
        </p:spPr>
        <p:txBody>
          <a:bodyPr wrap="square" rtlCol="0">
            <a:spAutoFit/>
          </a:bodyPr>
          <a:lstStyle/>
          <a:p>
            <a:pPr>
              <a:buClr>
                <a:srgbClr val="FFFFFF"/>
              </a:buClr>
            </a:pPr>
            <a:r>
              <a:rPr lang="en-US" sz="2400" dirty="0" err="1" smtClean="0">
                <a:solidFill>
                  <a:srgbClr val="FFFFFF"/>
                </a:solidFill>
                <a:latin typeface="+mn-lt"/>
                <a:ea typeface="Montserrat"/>
                <a:cs typeface="Montserrat"/>
              </a:rPr>
              <a:t>Istat</a:t>
            </a:r>
            <a:endParaRPr lang="en-US" sz="2400" dirty="0">
              <a:solidFill>
                <a:srgbClr val="FFFFFF"/>
              </a:solidFill>
              <a:latin typeface="+mn-lt"/>
              <a:ea typeface="Montserrat"/>
              <a:cs typeface="Montserrat"/>
            </a:endParaRPr>
          </a:p>
        </p:txBody>
      </p:sp>
      <p:cxnSp>
        <p:nvCxnSpPr>
          <p:cNvPr id="52" name="Connettore 1 51"/>
          <p:cNvCxnSpPr/>
          <p:nvPr/>
        </p:nvCxnSpPr>
        <p:spPr>
          <a:xfrm flipH="1">
            <a:off x="6041571" y="1502229"/>
            <a:ext cx="16329" cy="38862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CasellaDiTesto 57"/>
          <p:cNvSpPr txBox="1"/>
          <p:nvPr/>
        </p:nvSpPr>
        <p:spPr>
          <a:xfrm>
            <a:off x="97222" y="1290530"/>
            <a:ext cx="2739385" cy="3980642"/>
          </a:xfrm>
          <a:prstGeom prst="rect">
            <a:avLst/>
          </a:prstGeom>
          <a:noFill/>
        </p:spPr>
        <p:txBody>
          <a:bodyPr wrap="square" rtlCol="0">
            <a:spAutoFit/>
          </a:bodyPr>
          <a:lstStyle/>
          <a:p>
            <a:r>
              <a:rPr lang="it-IT" sz="1800" b="1" dirty="0" err="1" smtClean="0">
                <a:latin typeface="Calibri"/>
                <a:ea typeface="Calibri"/>
                <a:cs typeface="Calibri"/>
                <a:sym typeface="Calibri"/>
              </a:rPr>
              <a:t>Who</a:t>
            </a:r>
            <a:r>
              <a:rPr lang="it-IT" sz="1800" b="1" dirty="0" smtClean="0">
                <a:latin typeface="Calibri"/>
                <a:ea typeface="Calibri"/>
                <a:cs typeface="Calibri"/>
                <a:sym typeface="Calibri"/>
              </a:rPr>
              <a:t> </a:t>
            </a:r>
            <a:r>
              <a:rPr lang="it-IT" sz="1800" b="1" dirty="0" err="1" smtClean="0">
                <a:latin typeface="Calibri"/>
                <a:ea typeface="Calibri"/>
                <a:cs typeface="Calibri"/>
                <a:sym typeface="Calibri"/>
              </a:rPr>
              <a:t>follows</a:t>
            </a:r>
            <a:r>
              <a:rPr lang="it-IT" sz="1800" b="1" dirty="0" smtClean="0">
                <a:latin typeface="Calibri"/>
                <a:ea typeface="Calibri"/>
                <a:cs typeface="Calibri"/>
                <a:sym typeface="Calibri"/>
              </a:rPr>
              <a:t> the Comune di Milano </a:t>
            </a:r>
            <a:r>
              <a:rPr lang="it-IT" sz="1800" b="1" dirty="0" err="1" smtClean="0">
                <a:latin typeface="Calibri"/>
                <a:ea typeface="Calibri"/>
                <a:cs typeface="Calibri"/>
                <a:sym typeface="Calibri"/>
              </a:rPr>
              <a:t>Fb</a:t>
            </a:r>
            <a:r>
              <a:rPr lang="it-IT" sz="1800" b="1" dirty="0" smtClean="0">
                <a:latin typeface="Calibri"/>
                <a:ea typeface="Calibri"/>
                <a:cs typeface="Calibri"/>
                <a:sym typeface="Calibri"/>
              </a:rPr>
              <a:t> page?</a:t>
            </a:r>
            <a:endParaRPr lang="it-IT" sz="1400" b="1" dirty="0" smtClean="0">
              <a:latin typeface="Calibri"/>
              <a:ea typeface="Calibri"/>
              <a:cs typeface="Calibri"/>
              <a:sym typeface="Calibri"/>
            </a:endParaRPr>
          </a:p>
          <a:p>
            <a:r>
              <a:rPr lang="it-IT" sz="1600" dirty="0" err="1" smtClean="0">
                <a:latin typeface="Calibri"/>
                <a:ea typeface="Calibri"/>
                <a:cs typeface="Calibri"/>
                <a:sym typeface="Calibri"/>
              </a:rPr>
              <a:t>Our</a:t>
            </a:r>
            <a:r>
              <a:rPr lang="it-IT" sz="1600" dirty="0" smtClean="0">
                <a:latin typeface="Calibri"/>
                <a:ea typeface="Calibri"/>
                <a:cs typeface="Calibri"/>
                <a:sym typeface="Calibri"/>
              </a:rPr>
              <a:t> target</a:t>
            </a:r>
            <a:r>
              <a:rPr lang="it-IT" sz="1400" dirty="0" smtClean="0">
                <a:latin typeface="Calibri"/>
                <a:ea typeface="Calibri"/>
                <a:cs typeface="Calibri"/>
                <a:sym typeface="Calibri"/>
              </a:rPr>
              <a:t>:</a:t>
            </a:r>
          </a:p>
          <a:p>
            <a:pPr marL="342900" indent="-342900">
              <a:buFont typeface="Wingdings" charset="2"/>
              <a:buChar char="q"/>
            </a:pPr>
            <a:r>
              <a:rPr lang="en" sz="1600" b="1" dirty="0" smtClean="0">
                <a:latin typeface="Calibri"/>
                <a:ea typeface="Calibri"/>
                <a:cs typeface="Calibri"/>
                <a:sym typeface="Calibri"/>
              </a:rPr>
              <a:t>Age</a:t>
            </a:r>
            <a:r>
              <a:rPr lang="en" sz="1600" dirty="0" smtClean="0">
                <a:latin typeface="Calibri"/>
                <a:ea typeface="Calibri"/>
                <a:cs typeface="Calibri"/>
                <a:sym typeface="Calibri"/>
              </a:rPr>
              <a:t>: </a:t>
            </a:r>
            <a:r>
              <a:rPr lang="en" sz="1600" b="1" dirty="0" smtClean="0">
                <a:latin typeface="Calibri"/>
                <a:ea typeface="Calibri"/>
                <a:cs typeface="Calibri"/>
                <a:sym typeface="Calibri"/>
              </a:rPr>
              <a:t>25-44 </a:t>
            </a:r>
            <a:r>
              <a:rPr lang="en" sz="1600" dirty="0" smtClean="0">
                <a:latin typeface="Calibri"/>
                <a:ea typeface="Calibri"/>
                <a:cs typeface="Calibri"/>
                <a:sym typeface="Calibri"/>
              </a:rPr>
              <a:t>years old</a:t>
            </a:r>
            <a:r>
              <a:rPr lang="it-IT" sz="1600" dirty="0" smtClean="0">
                <a:latin typeface="Calibri"/>
                <a:ea typeface="Calibri"/>
                <a:cs typeface="Calibri"/>
                <a:sym typeface="Calibri"/>
              </a:rPr>
              <a:t>;</a:t>
            </a:r>
          </a:p>
          <a:p>
            <a:pPr marL="342900" indent="-342900">
              <a:buFont typeface="Wingdings" charset="2"/>
              <a:buChar char="q"/>
            </a:pPr>
            <a:r>
              <a:rPr lang="en" sz="1600" b="1" dirty="0" smtClean="0">
                <a:latin typeface="Calibri"/>
                <a:ea typeface="Calibri"/>
                <a:cs typeface="Calibri"/>
                <a:sym typeface="Calibri"/>
              </a:rPr>
              <a:t>Interest</a:t>
            </a:r>
            <a:r>
              <a:rPr lang="en" sz="1600" dirty="0">
                <a:latin typeface="Calibri"/>
                <a:ea typeface="Calibri"/>
                <a:cs typeface="Calibri"/>
                <a:sym typeface="Calibri"/>
              </a:rPr>
              <a:t>: </a:t>
            </a:r>
            <a:r>
              <a:rPr lang="en" sz="1600" b="1" dirty="0">
                <a:latin typeface="Calibri"/>
                <a:ea typeface="Calibri"/>
                <a:cs typeface="Calibri"/>
                <a:sym typeface="Calibri"/>
              </a:rPr>
              <a:t>Politics</a:t>
            </a:r>
            <a:r>
              <a:rPr lang="en" sz="1600" dirty="0">
                <a:latin typeface="Calibri"/>
                <a:ea typeface="Calibri"/>
                <a:cs typeface="Calibri"/>
                <a:sym typeface="Calibri"/>
              </a:rPr>
              <a:t> and social </a:t>
            </a:r>
            <a:r>
              <a:rPr lang="en" sz="1600" dirty="0" smtClean="0">
                <a:latin typeface="Calibri"/>
                <a:ea typeface="Calibri"/>
                <a:cs typeface="Calibri"/>
                <a:sym typeface="Calibri"/>
              </a:rPr>
              <a:t>topics</a:t>
            </a:r>
            <a:r>
              <a:rPr lang="it-IT" sz="1600" dirty="0" smtClean="0">
                <a:latin typeface="Calibri"/>
                <a:ea typeface="Calibri"/>
                <a:cs typeface="Calibri"/>
                <a:sym typeface="Calibri"/>
              </a:rPr>
              <a:t>;</a:t>
            </a:r>
          </a:p>
          <a:p>
            <a:pPr marL="342900" indent="-342900">
              <a:buFont typeface="Wingdings" charset="2"/>
              <a:buChar char="q"/>
            </a:pPr>
            <a:r>
              <a:rPr lang="en" sz="1600" dirty="0">
                <a:latin typeface="Calibri"/>
                <a:ea typeface="Calibri"/>
                <a:cs typeface="Calibri"/>
                <a:sym typeface="Calibri"/>
              </a:rPr>
              <a:t>Education: College degree or </a:t>
            </a:r>
            <a:r>
              <a:rPr lang="en" sz="1600" dirty="0" smtClean="0">
                <a:latin typeface="Calibri"/>
                <a:ea typeface="Calibri"/>
                <a:cs typeface="Calibri"/>
                <a:sym typeface="Calibri"/>
              </a:rPr>
              <a:t>higher</a:t>
            </a:r>
            <a:r>
              <a:rPr lang="it-IT" sz="1600" dirty="0" smtClean="0">
                <a:latin typeface="Calibri"/>
                <a:ea typeface="Calibri"/>
                <a:cs typeface="Calibri"/>
                <a:sym typeface="Calibri"/>
              </a:rPr>
              <a:t>;</a:t>
            </a:r>
          </a:p>
          <a:p>
            <a:pPr marL="342900" indent="-342900">
              <a:buFont typeface="Wingdings" charset="2"/>
              <a:buChar char="q"/>
            </a:pPr>
            <a:r>
              <a:rPr lang="it-IT" sz="1600" dirty="0" smtClean="0">
                <a:latin typeface="Calibri"/>
                <a:ea typeface="Calibri"/>
                <a:cs typeface="Calibri"/>
                <a:sym typeface="Calibri"/>
              </a:rPr>
              <a:t>Professional </a:t>
            </a:r>
            <a:r>
              <a:rPr lang="it-IT" sz="1600" dirty="0" err="1" smtClean="0">
                <a:latin typeface="Calibri"/>
                <a:ea typeface="Calibri"/>
                <a:cs typeface="Calibri"/>
                <a:sym typeface="Calibri"/>
              </a:rPr>
              <a:t>areas</a:t>
            </a:r>
            <a:r>
              <a:rPr lang="it-IT" sz="1600" dirty="0" smtClean="0">
                <a:latin typeface="Calibri"/>
                <a:ea typeface="Calibri"/>
                <a:cs typeface="Calibri"/>
                <a:sym typeface="Calibri"/>
              </a:rPr>
              <a:t>: entertainment, </a:t>
            </a:r>
            <a:r>
              <a:rPr lang="it-IT" sz="1600" dirty="0" err="1" smtClean="0">
                <a:latin typeface="Calibri"/>
                <a:ea typeface="Calibri"/>
                <a:cs typeface="Calibri"/>
                <a:sym typeface="Calibri"/>
              </a:rPr>
              <a:t>sports</a:t>
            </a:r>
            <a:r>
              <a:rPr lang="it-IT" sz="1600" dirty="0" smtClean="0">
                <a:latin typeface="Calibri"/>
                <a:ea typeface="Calibri"/>
                <a:cs typeface="Calibri"/>
                <a:sym typeface="Calibri"/>
              </a:rPr>
              <a:t> and media </a:t>
            </a:r>
            <a:r>
              <a:rPr lang="it-IT" sz="1600" dirty="0" err="1" smtClean="0">
                <a:latin typeface="Calibri"/>
                <a:ea typeface="Calibri"/>
                <a:cs typeface="Calibri"/>
                <a:sym typeface="Calibri"/>
              </a:rPr>
              <a:t>communications</a:t>
            </a:r>
            <a:r>
              <a:rPr lang="it-IT" sz="1600" dirty="0" smtClean="0">
                <a:latin typeface="Calibri"/>
                <a:ea typeface="Calibri"/>
                <a:cs typeface="Calibri"/>
                <a:sym typeface="Calibri"/>
              </a:rPr>
              <a:t>, sales, management</a:t>
            </a:r>
            <a:r>
              <a:rPr lang="it-IT" sz="1400" dirty="0" smtClean="0">
                <a:latin typeface="Calibri"/>
                <a:ea typeface="Calibri"/>
                <a:cs typeface="Calibri"/>
                <a:sym typeface="Calibri"/>
              </a:rPr>
              <a:t>.</a:t>
            </a:r>
          </a:p>
          <a:p>
            <a:pPr marL="342900" indent="-342900">
              <a:buFont typeface="Wingdings" charset="2"/>
              <a:buChar char="q"/>
            </a:pPr>
            <a:endParaRPr lang="it-IT" sz="2000" dirty="0" smtClean="0">
              <a:latin typeface="Calibri"/>
              <a:ea typeface="Calibri"/>
              <a:cs typeface="Calibri"/>
              <a:sym typeface="Calibri"/>
            </a:endParaRPr>
          </a:p>
          <a:p>
            <a:pPr marL="342900" indent="-342900">
              <a:buFont typeface="Wingdings" charset="2"/>
              <a:buChar char="q"/>
            </a:pPr>
            <a:endParaRPr lang="it-IT" sz="2000" dirty="0" smtClean="0">
              <a:latin typeface="Calibri"/>
              <a:ea typeface="Calibri"/>
              <a:cs typeface="Calibri"/>
              <a:sym typeface="Calibri"/>
            </a:endParaRPr>
          </a:p>
          <a:p>
            <a:pPr marL="342900" indent="-342900">
              <a:buFont typeface="Wingdings" charset="2"/>
              <a:buChar char="q"/>
            </a:pPr>
            <a:endParaRPr lang="en-GB" dirty="0"/>
          </a:p>
        </p:txBody>
      </p:sp>
      <p:sp>
        <p:nvSpPr>
          <p:cNvPr id="59" name="CasellaDiTesto 58"/>
          <p:cNvSpPr txBox="1"/>
          <p:nvPr/>
        </p:nvSpPr>
        <p:spPr>
          <a:xfrm>
            <a:off x="108918" y="4432515"/>
            <a:ext cx="2765771" cy="2308324"/>
          </a:xfrm>
          <a:prstGeom prst="rect">
            <a:avLst/>
          </a:prstGeom>
          <a:noFill/>
        </p:spPr>
        <p:txBody>
          <a:bodyPr wrap="square" rtlCol="0">
            <a:spAutoFit/>
          </a:bodyPr>
          <a:lstStyle/>
          <a:p>
            <a:pPr algn="just"/>
            <a:r>
              <a:rPr lang="it-IT" sz="1600" dirty="0" smtClean="0">
                <a:solidFill>
                  <a:schemeClr val="tx1"/>
                </a:solidFill>
                <a:latin typeface="Calibri"/>
                <a:ea typeface="Calibri"/>
                <a:cs typeface="Calibri"/>
                <a:sym typeface="Calibri"/>
              </a:rPr>
              <a:t>T</a:t>
            </a:r>
            <a:r>
              <a:rPr lang="en" sz="1600" dirty="0" smtClean="0">
                <a:solidFill>
                  <a:schemeClr val="tx1"/>
                </a:solidFill>
                <a:latin typeface="Calibri"/>
                <a:ea typeface="Calibri"/>
                <a:cs typeface="Calibri"/>
                <a:sym typeface="Calibri"/>
              </a:rPr>
              <a:t>he </a:t>
            </a:r>
            <a:r>
              <a:rPr lang="en" sz="1600" b="1" dirty="0">
                <a:solidFill>
                  <a:schemeClr val="tx1"/>
                </a:solidFill>
                <a:latin typeface="Calibri"/>
                <a:ea typeface="Calibri"/>
                <a:cs typeface="Calibri"/>
                <a:sym typeface="Calibri"/>
              </a:rPr>
              <a:t>size </a:t>
            </a:r>
            <a:r>
              <a:rPr lang="en" sz="1600" dirty="0">
                <a:solidFill>
                  <a:schemeClr val="tx1"/>
                </a:solidFill>
                <a:latin typeface="Calibri"/>
                <a:ea typeface="Calibri"/>
                <a:cs typeface="Calibri"/>
                <a:sym typeface="Calibri"/>
              </a:rPr>
              <a:t>identified through </a:t>
            </a:r>
            <a:r>
              <a:rPr lang="en" sz="1600" b="1" dirty="0">
                <a:solidFill>
                  <a:schemeClr val="tx1"/>
                </a:solidFill>
                <a:latin typeface="Calibri"/>
                <a:ea typeface="Calibri"/>
                <a:cs typeface="Calibri"/>
                <a:sym typeface="Calibri"/>
              </a:rPr>
              <a:t>Facebook business insights</a:t>
            </a:r>
            <a:r>
              <a:rPr lang="en" sz="1600" dirty="0">
                <a:solidFill>
                  <a:schemeClr val="tx1"/>
                </a:solidFill>
                <a:latin typeface="Calibri"/>
                <a:ea typeface="Calibri"/>
                <a:cs typeface="Calibri"/>
                <a:sym typeface="Calibri"/>
              </a:rPr>
              <a:t> is </a:t>
            </a:r>
            <a:r>
              <a:rPr lang="en" sz="1600" b="1" dirty="0">
                <a:solidFill>
                  <a:schemeClr val="tx1"/>
                </a:solidFill>
                <a:latin typeface="Calibri"/>
                <a:ea typeface="Calibri"/>
                <a:cs typeface="Calibri"/>
                <a:sym typeface="Calibri"/>
              </a:rPr>
              <a:t>not</a:t>
            </a:r>
            <a:r>
              <a:rPr lang="en" sz="1600" dirty="0">
                <a:solidFill>
                  <a:schemeClr val="tx1"/>
                </a:solidFill>
                <a:latin typeface="Calibri"/>
                <a:ea typeface="Calibri"/>
                <a:cs typeface="Calibri"/>
                <a:sym typeface="Calibri"/>
              </a:rPr>
              <a:t> sufficiently </a:t>
            </a:r>
            <a:r>
              <a:rPr lang="en" sz="1600" b="1" dirty="0">
                <a:solidFill>
                  <a:schemeClr val="tx1"/>
                </a:solidFill>
                <a:latin typeface="Calibri"/>
                <a:ea typeface="Calibri"/>
                <a:cs typeface="Calibri"/>
                <a:sym typeface="Calibri"/>
              </a:rPr>
              <a:t>reliable.</a:t>
            </a:r>
            <a:r>
              <a:rPr lang="en" sz="1600" dirty="0">
                <a:solidFill>
                  <a:schemeClr val="tx1"/>
                </a:solidFill>
                <a:latin typeface="Calibri"/>
                <a:ea typeface="Calibri"/>
                <a:cs typeface="Calibri"/>
                <a:sym typeface="Calibri"/>
              </a:rPr>
              <a:t> We therefore used Facebook to identify the target, and the public dataset provided by </a:t>
            </a:r>
            <a:r>
              <a:rPr lang="en" sz="1600" b="1" dirty="0">
                <a:solidFill>
                  <a:schemeClr val="tx1"/>
                </a:solidFill>
                <a:latin typeface="Calibri"/>
                <a:ea typeface="Calibri"/>
                <a:cs typeface="Calibri"/>
                <a:sym typeface="Calibri"/>
              </a:rPr>
              <a:t>ISTAT </a:t>
            </a:r>
            <a:r>
              <a:rPr lang="en" sz="1600" dirty="0">
                <a:solidFill>
                  <a:schemeClr val="tx1"/>
                </a:solidFill>
                <a:latin typeface="Calibri"/>
                <a:ea typeface="Calibri"/>
                <a:cs typeface="Calibri"/>
                <a:sym typeface="Calibri"/>
              </a:rPr>
              <a:t>to have more accurate measurements on its size.</a:t>
            </a:r>
          </a:p>
          <a:p>
            <a:endParaRPr lang="en-GB" sz="1600" dirty="0"/>
          </a:p>
        </p:txBody>
      </p:sp>
      <p:sp>
        <p:nvSpPr>
          <p:cNvPr id="61" name="CasellaDiTesto 60"/>
          <p:cNvSpPr txBox="1"/>
          <p:nvPr/>
        </p:nvSpPr>
        <p:spPr>
          <a:xfrm>
            <a:off x="9303765" y="1209406"/>
            <a:ext cx="2714814" cy="6950685"/>
          </a:xfrm>
          <a:prstGeom prst="rect">
            <a:avLst/>
          </a:prstGeom>
          <a:noFill/>
        </p:spPr>
        <p:txBody>
          <a:bodyPr wrap="square" rtlCol="0">
            <a:spAutoFit/>
          </a:bodyPr>
          <a:lstStyle/>
          <a:p>
            <a:pPr marL="342900" indent="-342900">
              <a:buFont typeface="Wingdings" charset="2"/>
              <a:buChar char="q"/>
            </a:pPr>
            <a:r>
              <a:rPr lang="it-IT" sz="1600" dirty="0">
                <a:solidFill>
                  <a:schemeClr val="tx1"/>
                </a:solidFill>
                <a:latin typeface="Calibri"/>
                <a:ea typeface="Calibri"/>
                <a:cs typeface="Calibri"/>
                <a:sym typeface="Calibri"/>
              </a:rPr>
              <a:t>E</a:t>
            </a:r>
            <a:r>
              <a:rPr lang="it-IT" sz="1600" dirty="0" smtClean="0">
                <a:solidFill>
                  <a:schemeClr val="tx1"/>
                </a:solidFill>
                <a:latin typeface="Calibri"/>
                <a:ea typeface="Calibri"/>
                <a:cs typeface="Calibri"/>
                <a:sym typeface="Calibri"/>
              </a:rPr>
              <a:t>stimate the </a:t>
            </a:r>
            <a:r>
              <a:rPr lang="it-IT" sz="1600" dirty="0" err="1" smtClean="0">
                <a:solidFill>
                  <a:schemeClr val="tx1"/>
                </a:solidFill>
                <a:latin typeface="Calibri"/>
                <a:ea typeface="Calibri"/>
                <a:cs typeface="Calibri"/>
                <a:sym typeface="Calibri"/>
              </a:rPr>
              <a:t>number</a:t>
            </a:r>
            <a:r>
              <a:rPr lang="it-IT" sz="1600" dirty="0" smtClean="0">
                <a:solidFill>
                  <a:schemeClr val="tx1"/>
                </a:solidFill>
                <a:latin typeface="Calibri"/>
                <a:ea typeface="Calibri"/>
                <a:cs typeface="Calibri"/>
                <a:sym typeface="Calibri"/>
              </a:rPr>
              <a:t> of </a:t>
            </a:r>
            <a:r>
              <a:rPr lang="it-IT" sz="1600" dirty="0" err="1" smtClean="0">
                <a:solidFill>
                  <a:schemeClr val="tx1"/>
                </a:solidFill>
                <a:latin typeface="Calibri"/>
                <a:ea typeface="Calibri"/>
                <a:cs typeface="Calibri"/>
                <a:sym typeface="Calibri"/>
              </a:rPr>
              <a:t>people</a:t>
            </a:r>
            <a:r>
              <a:rPr lang="it-IT" sz="1600" dirty="0" smtClean="0">
                <a:solidFill>
                  <a:schemeClr val="tx1"/>
                </a:solidFill>
                <a:latin typeface="Calibri"/>
                <a:ea typeface="Calibri"/>
                <a:cs typeface="Calibri"/>
                <a:sym typeface="Calibri"/>
              </a:rPr>
              <a:t> </a:t>
            </a:r>
            <a:r>
              <a:rPr lang="it-IT" sz="1600" dirty="0" err="1" smtClean="0">
                <a:solidFill>
                  <a:schemeClr val="tx1"/>
                </a:solidFill>
                <a:latin typeface="Calibri"/>
                <a:ea typeface="Calibri"/>
                <a:cs typeface="Calibri"/>
                <a:sym typeface="Calibri"/>
              </a:rPr>
              <a:t>between</a:t>
            </a:r>
            <a:r>
              <a:rPr lang="it-IT" sz="1600" dirty="0" smtClean="0">
                <a:solidFill>
                  <a:schemeClr val="tx1"/>
                </a:solidFill>
                <a:latin typeface="Calibri"/>
                <a:ea typeface="Calibri"/>
                <a:cs typeface="Calibri"/>
                <a:sym typeface="Calibri"/>
              </a:rPr>
              <a:t> 25 and 44 in </a:t>
            </a:r>
            <a:r>
              <a:rPr lang="it-IT" sz="1600" dirty="0" err="1" smtClean="0">
                <a:solidFill>
                  <a:schemeClr val="tx1"/>
                </a:solidFill>
                <a:latin typeface="Calibri"/>
                <a:ea typeface="Calibri"/>
                <a:cs typeface="Calibri"/>
                <a:sym typeface="Calibri"/>
              </a:rPr>
              <a:t>Italian</a:t>
            </a:r>
            <a:r>
              <a:rPr lang="it-IT" sz="1600" dirty="0">
                <a:solidFill>
                  <a:schemeClr val="tx1"/>
                </a:solidFill>
                <a:latin typeface="Calibri"/>
                <a:ea typeface="Calibri"/>
                <a:cs typeface="Calibri"/>
                <a:sym typeface="Calibri"/>
              </a:rPr>
              <a:t> </a:t>
            </a:r>
            <a:r>
              <a:rPr lang="it-IT" sz="1600" dirty="0" err="1" smtClean="0">
                <a:solidFill>
                  <a:schemeClr val="tx1"/>
                </a:solidFill>
                <a:latin typeface="Calibri"/>
                <a:ea typeface="Calibri"/>
                <a:cs typeface="Calibri"/>
                <a:sym typeface="Calibri"/>
              </a:rPr>
              <a:t>municipalities</a:t>
            </a:r>
            <a:r>
              <a:rPr lang="it-IT" sz="1600" dirty="0" smtClean="0">
                <a:solidFill>
                  <a:schemeClr val="tx1"/>
                </a:solidFill>
                <a:highlight>
                  <a:srgbClr val="FFFFFF"/>
                </a:highlight>
                <a:latin typeface="Calibri"/>
                <a:ea typeface="Calibri"/>
                <a:cs typeface="Calibri"/>
                <a:sym typeface="Calibri"/>
              </a:rPr>
              <a:t>;</a:t>
            </a:r>
          </a:p>
          <a:p>
            <a:pPr marL="342900" indent="-342900">
              <a:buFont typeface="Wingdings" charset="2"/>
              <a:buChar char="q"/>
            </a:pPr>
            <a:r>
              <a:rPr lang="it-IT" sz="1600" dirty="0" smtClean="0">
                <a:solidFill>
                  <a:schemeClr val="dk1"/>
                </a:solidFill>
                <a:highlight>
                  <a:srgbClr val="FFFFFF"/>
                </a:highlight>
                <a:latin typeface="Calibri"/>
                <a:ea typeface="Calibri"/>
                <a:cs typeface="Calibri"/>
                <a:sym typeface="Calibri"/>
              </a:rPr>
              <a:t>E</a:t>
            </a:r>
            <a:r>
              <a:rPr lang="en" sz="1600" dirty="0" err="1" smtClean="0">
                <a:solidFill>
                  <a:schemeClr val="dk1"/>
                </a:solidFill>
                <a:highlight>
                  <a:srgbClr val="FFFFFF"/>
                </a:highlight>
                <a:latin typeface="Calibri"/>
                <a:ea typeface="Calibri"/>
                <a:cs typeface="Calibri"/>
                <a:sym typeface="Calibri"/>
              </a:rPr>
              <a:t>stimate</a:t>
            </a:r>
            <a:r>
              <a:rPr lang="en" sz="1600" dirty="0" smtClean="0">
                <a:solidFill>
                  <a:schemeClr val="dk1"/>
                </a:solidFill>
                <a:highlight>
                  <a:srgbClr val="FFFFFF"/>
                </a:highlight>
                <a:latin typeface="Calibri"/>
                <a:ea typeface="Calibri"/>
                <a:cs typeface="Calibri"/>
                <a:sym typeface="Calibri"/>
              </a:rPr>
              <a:t> </a:t>
            </a:r>
            <a:r>
              <a:rPr lang="en" sz="1600" dirty="0">
                <a:solidFill>
                  <a:schemeClr val="dk1"/>
                </a:solidFill>
                <a:highlight>
                  <a:srgbClr val="FFFFFF"/>
                </a:highlight>
                <a:latin typeface="Calibri"/>
                <a:ea typeface="Calibri"/>
                <a:cs typeface="Calibri"/>
                <a:sym typeface="Calibri"/>
              </a:rPr>
              <a:t>the interest toward politics using data about voting participation in last Parliament </a:t>
            </a:r>
            <a:r>
              <a:rPr lang="en" sz="1600" dirty="0" smtClean="0">
                <a:solidFill>
                  <a:schemeClr val="dk1"/>
                </a:solidFill>
                <a:highlight>
                  <a:srgbClr val="FFFFFF"/>
                </a:highlight>
                <a:latin typeface="Calibri"/>
                <a:ea typeface="Calibri"/>
                <a:cs typeface="Calibri"/>
                <a:sym typeface="Calibri"/>
              </a:rPr>
              <a:t>election</a:t>
            </a:r>
            <a:r>
              <a:rPr lang="it-IT" sz="1600" dirty="0">
                <a:solidFill>
                  <a:schemeClr val="dk1"/>
                </a:solidFill>
                <a:highlight>
                  <a:srgbClr val="FFFFFF"/>
                </a:highlight>
                <a:latin typeface="Calibri"/>
                <a:ea typeface="Calibri"/>
                <a:cs typeface="Calibri"/>
                <a:sym typeface="Calibri"/>
              </a:rPr>
              <a:t>.</a:t>
            </a:r>
            <a:endParaRPr lang="it-IT" sz="1400" dirty="0" smtClean="0">
              <a:solidFill>
                <a:schemeClr val="dk1"/>
              </a:solidFill>
              <a:highlight>
                <a:srgbClr val="FFFFFF"/>
              </a:highlight>
              <a:latin typeface="Calibri"/>
              <a:ea typeface="Calibri"/>
              <a:cs typeface="Calibri"/>
              <a:sym typeface="Calibri"/>
            </a:endParaRPr>
          </a:p>
          <a:p>
            <a:endParaRPr lang="it-IT" sz="1600" b="1" dirty="0" smtClean="0">
              <a:solidFill>
                <a:schemeClr val="dk1"/>
              </a:solidFill>
              <a:highlight>
                <a:srgbClr val="FFFFFF"/>
              </a:highlight>
              <a:latin typeface="Calibri"/>
              <a:ea typeface="Calibri"/>
              <a:cs typeface="Calibri"/>
              <a:sym typeface="Calibri"/>
            </a:endParaRPr>
          </a:p>
          <a:p>
            <a:r>
              <a:rPr lang="it-IT" sz="1600" b="1" dirty="0" err="1" smtClean="0">
                <a:solidFill>
                  <a:schemeClr val="dk1"/>
                </a:solidFill>
                <a:highlight>
                  <a:srgbClr val="FFFFFF"/>
                </a:highlight>
                <a:latin typeface="Calibri"/>
                <a:ea typeface="Calibri"/>
                <a:cs typeface="Calibri"/>
                <a:sym typeface="Calibri"/>
              </a:rPr>
              <a:t>Conclusions</a:t>
            </a:r>
            <a:r>
              <a:rPr lang="it-IT" sz="1600" b="1" dirty="0" smtClean="0">
                <a:solidFill>
                  <a:schemeClr val="dk1"/>
                </a:solidFill>
                <a:highlight>
                  <a:srgbClr val="FFFFFF"/>
                </a:highlight>
                <a:latin typeface="Calibri"/>
                <a:ea typeface="Calibri"/>
                <a:cs typeface="Calibri"/>
                <a:sym typeface="Calibri"/>
              </a:rPr>
              <a:t>:</a:t>
            </a:r>
          </a:p>
          <a:p>
            <a:pPr algn="just"/>
            <a:endParaRPr lang="it-IT" sz="1400" b="1" dirty="0" smtClean="0">
              <a:solidFill>
                <a:schemeClr val="dk1"/>
              </a:solidFill>
              <a:highlight>
                <a:srgbClr val="FFFFFF"/>
              </a:highlight>
              <a:latin typeface="Calibri"/>
              <a:ea typeface="Calibri"/>
              <a:cs typeface="Calibri"/>
              <a:sym typeface="Calibri"/>
            </a:endParaRPr>
          </a:p>
          <a:p>
            <a:pPr marL="342900" indent="-342900" algn="just">
              <a:buFont typeface="Wingdings" charset="2"/>
              <a:buChar char="q"/>
            </a:pPr>
            <a:r>
              <a:rPr lang="it-IT" sz="1200" b="1" dirty="0">
                <a:latin typeface="Calibri"/>
                <a:ea typeface="Calibri"/>
                <a:cs typeface="Calibri"/>
                <a:sym typeface="Calibri"/>
              </a:rPr>
              <a:t>TAM</a:t>
            </a:r>
            <a:r>
              <a:rPr lang="it-IT" sz="1200" dirty="0">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It</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represents</a:t>
            </a:r>
            <a:r>
              <a:rPr lang="it-IT" sz="1200" dirty="0">
                <a:solidFill>
                  <a:schemeClr val="dk1"/>
                </a:solidFill>
                <a:highlight>
                  <a:srgbClr val="FFFFFF"/>
                </a:highlight>
                <a:latin typeface="Calibri"/>
                <a:ea typeface="Calibri"/>
                <a:cs typeface="Calibri"/>
                <a:sym typeface="Calibri"/>
              </a:rPr>
              <a:t> the </a:t>
            </a:r>
            <a:r>
              <a:rPr lang="it-IT" sz="1200" dirty="0" err="1">
                <a:solidFill>
                  <a:schemeClr val="dk1"/>
                </a:solidFill>
                <a:highlight>
                  <a:srgbClr val="FFFFFF"/>
                </a:highlight>
                <a:latin typeface="Calibri"/>
                <a:ea typeface="Calibri"/>
                <a:cs typeface="Calibri"/>
                <a:sym typeface="Calibri"/>
              </a:rPr>
              <a:t>total</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demand</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existing</a:t>
            </a:r>
            <a:r>
              <a:rPr lang="it-IT" sz="1200" dirty="0">
                <a:solidFill>
                  <a:schemeClr val="dk1"/>
                </a:solidFill>
                <a:highlight>
                  <a:srgbClr val="FFFFFF"/>
                </a:highlight>
                <a:latin typeface="Calibri"/>
                <a:ea typeface="Calibri"/>
                <a:cs typeface="Calibri"/>
                <a:sym typeface="Calibri"/>
              </a:rPr>
              <a:t> in a market</a:t>
            </a:r>
            <a:r>
              <a:rPr lang="it-IT" sz="1200" dirty="0">
                <a:solidFill>
                  <a:schemeClr val="dk1"/>
                </a:solidFill>
                <a:highlight>
                  <a:srgbClr val="FFFFFF"/>
                </a:highlight>
                <a:latin typeface="Calibri"/>
                <a:ea typeface="Calibri"/>
                <a:cs typeface="Calibri"/>
                <a:sym typeface="Wingdings"/>
              </a:rPr>
              <a:t></a:t>
            </a:r>
            <a:r>
              <a:rPr lang="it-IT" sz="1200" b="1" dirty="0">
                <a:solidFill>
                  <a:schemeClr val="dk1"/>
                </a:solidFill>
                <a:highlight>
                  <a:srgbClr val="FFFFFF"/>
                </a:highlight>
                <a:latin typeface="Calibri"/>
                <a:ea typeface="Calibri"/>
                <a:cs typeface="Calibri"/>
                <a:sym typeface="Wingdings"/>
              </a:rPr>
              <a:t>11 </a:t>
            </a:r>
            <a:r>
              <a:rPr lang="it-IT" sz="1200" b="1" dirty="0" err="1" smtClean="0">
                <a:solidFill>
                  <a:schemeClr val="dk1"/>
                </a:solidFill>
                <a:highlight>
                  <a:srgbClr val="FFFFFF"/>
                </a:highlight>
                <a:latin typeface="Calibri"/>
                <a:ea typeface="Calibri"/>
                <a:cs typeface="Calibri"/>
                <a:sym typeface="Wingdings"/>
              </a:rPr>
              <a:t>Million</a:t>
            </a:r>
            <a:r>
              <a:rPr lang="it-IT" sz="1200" b="1" dirty="0" smtClean="0">
                <a:solidFill>
                  <a:schemeClr val="dk1"/>
                </a:solidFill>
                <a:highlight>
                  <a:srgbClr val="FFFFFF"/>
                </a:highlight>
                <a:latin typeface="Calibri"/>
                <a:ea typeface="Calibri"/>
                <a:cs typeface="Calibri"/>
                <a:sym typeface="Wingdings"/>
              </a:rPr>
              <a:t> </a:t>
            </a:r>
            <a:r>
              <a:rPr lang="it-IT" sz="1200" b="1" dirty="0" err="1" smtClean="0">
                <a:solidFill>
                  <a:schemeClr val="dk1"/>
                </a:solidFill>
                <a:highlight>
                  <a:srgbClr val="FFFFFF"/>
                </a:highlight>
                <a:latin typeface="Calibri"/>
                <a:ea typeface="Calibri"/>
                <a:cs typeface="Calibri"/>
                <a:sym typeface="Wingdings"/>
              </a:rPr>
              <a:t>people</a:t>
            </a:r>
            <a:r>
              <a:rPr lang="it-IT" sz="1200" b="1" dirty="0" smtClean="0">
                <a:solidFill>
                  <a:schemeClr val="dk1"/>
                </a:solidFill>
                <a:highlight>
                  <a:srgbClr val="FFFFFF"/>
                </a:highlight>
                <a:latin typeface="Calibri"/>
                <a:ea typeface="Calibri"/>
                <a:cs typeface="Calibri"/>
                <a:sym typeface="Wingdings"/>
              </a:rPr>
              <a:t>;</a:t>
            </a:r>
            <a:endParaRPr lang="it-IT" sz="1200" b="1" dirty="0">
              <a:solidFill>
                <a:schemeClr val="dk1"/>
              </a:solidFill>
              <a:highlight>
                <a:srgbClr val="FFFFFF"/>
              </a:highlight>
              <a:latin typeface="Calibri"/>
              <a:ea typeface="Calibri"/>
              <a:cs typeface="Calibri"/>
              <a:sym typeface="Wingdings"/>
            </a:endParaRPr>
          </a:p>
          <a:p>
            <a:pPr marL="342900" indent="-342900" algn="just">
              <a:buFont typeface="Wingdings" charset="2"/>
              <a:buChar char="q"/>
            </a:pPr>
            <a:r>
              <a:rPr lang="it-IT" sz="1200" b="1" dirty="0">
                <a:solidFill>
                  <a:schemeClr val="dk1"/>
                </a:solidFill>
                <a:highlight>
                  <a:srgbClr val="FFFFFF"/>
                </a:highlight>
                <a:latin typeface="Calibri"/>
                <a:ea typeface="Calibri"/>
                <a:cs typeface="Calibri"/>
                <a:sym typeface="Calibri"/>
              </a:rPr>
              <a:t>SAM: </a:t>
            </a:r>
            <a:r>
              <a:rPr lang="it-IT" sz="1200" dirty="0" err="1">
                <a:solidFill>
                  <a:schemeClr val="dk1"/>
                </a:solidFill>
                <a:highlight>
                  <a:srgbClr val="FFFFFF"/>
                </a:highlight>
                <a:latin typeface="Calibri"/>
                <a:ea typeface="Calibri"/>
                <a:cs typeface="Calibri"/>
                <a:sym typeface="Calibri"/>
              </a:rPr>
              <a:t>It</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is</a:t>
            </a:r>
            <a:r>
              <a:rPr lang="it-IT" sz="1200" dirty="0">
                <a:solidFill>
                  <a:schemeClr val="dk1"/>
                </a:solidFill>
                <a:highlight>
                  <a:srgbClr val="FFFFFF"/>
                </a:highlight>
                <a:latin typeface="Calibri"/>
                <a:ea typeface="Calibri"/>
                <a:cs typeface="Calibri"/>
                <a:sym typeface="Calibri"/>
              </a:rPr>
              <a:t> the part of </a:t>
            </a:r>
            <a:r>
              <a:rPr lang="it-IT" sz="1200" dirty="0" err="1">
                <a:solidFill>
                  <a:schemeClr val="dk1"/>
                </a:solidFill>
                <a:highlight>
                  <a:srgbClr val="FFFFFF"/>
                </a:highlight>
                <a:latin typeface="Calibri"/>
                <a:ea typeface="Calibri"/>
                <a:cs typeface="Calibri"/>
                <a:sym typeface="Calibri"/>
              </a:rPr>
              <a:t>total</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available</a:t>
            </a:r>
            <a:r>
              <a:rPr lang="it-IT" sz="1200" dirty="0">
                <a:solidFill>
                  <a:schemeClr val="dk1"/>
                </a:solidFill>
                <a:highlight>
                  <a:srgbClr val="FFFFFF"/>
                </a:highlight>
                <a:latin typeface="Calibri"/>
                <a:ea typeface="Calibri"/>
                <a:cs typeface="Calibri"/>
                <a:sym typeface="Calibri"/>
              </a:rPr>
              <a:t> market </a:t>
            </a:r>
            <a:r>
              <a:rPr lang="it-IT" sz="1200" dirty="0" err="1">
                <a:solidFill>
                  <a:schemeClr val="dk1"/>
                </a:solidFill>
                <a:highlight>
                  <a:srgbClr val="FFFFFF"/>
                </a:highlight>
                <a:latin typeface="Calibri"/>
                <a:ea typeface="Calibri"/>
                <a:cs typeface="Calibri"/>
                <a:sym typeface="Calibri"/>
              </a:rPr>
              <a:t>that</a:t>
            </a:r>
            <a:r>
              <a:rPr lang="it-IT" sz="1200" dirty="0">
                <a:solidFill>
                  <a:schemeClr val="dk1"/>
                </a:solidFill>
                <a:highlight>
                  <a:srgbClr val="FFFFFF"/>
                </a:highlight>
                <a:latin typeface="Calibri"/>
                <a:ea typeface="Calibri"/>
                <a:cs typeface="Calibri"/>
                <a:sym typeface="Calibri"/>
              </a:rPr>
              <a:t> can </a:t>
            </a:r>
            <a:r>
              <a:rPr lang="it-IT" sz="1200" dirty="0" err="1">
                <a:solidFill>
                  <a:schemeClr val="dk1"/>
                </a:solidFill>
                <a:highlight>
                  <a:srgbClr val="FFFFFF"/>
                </a:highlight>
                <a:latin typeface="Calibri"/>
                <a:ea typeface="Calibri"/>
                <a:cs typeface="Calibri"/>
                <a:sym typeface="Calibri"/>
              </a:rPr>
              <a:t>actually</a:t>
            </a:r>
            <a:r>
              <a:rPr lang="it-IT" sz="1200" dirty="0">
                <a:solidFill>
                  <a:schemeClr val="dk1"/>
                </a:solidFill>
                <a:highlight>
                  <a:srgbClr val="FFFFFF"/>
                </a:highlight>
                <a:latin typeface="Calibri"/>
                <a:ea typeface="Calibri"/>
                <a:cs typeface="Calibri"/>
                <a:sym typeface="Calibri"/>
              </a:rPr>
              <a:t> be </a:t>
            </a:r>
            <a:r>
              <a:rPr lang="it-IT" sz="1200" dirty="0" err="1">
                <a:solidFill>
                  <a:schemeClr val="dk1"/>
                </a:solidFill>
                <a:highlight>
                  <a:srgbClr val="FFFFFF"/>
                </a:highlight>
                <a:latin typeface="Calibri"/>
                <a:ea typeface="Calibri"/>
                <a:cs typeface="Calibri"/>
                <a:sym typeface="Calibri"/>
              </a:rPr>
              <a:t>reached</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Since</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we</a:t>
            </a:r>
            <a:r>
              <a:rPr lang="it-IT" sz="1200" dirty="0">
                <a:solidFill>
                  <a:schemeClr val="dk1"/>
                </a:solidFill>
                <a:highlight>
                  <a:srgbClr val="FFFFFF"/>
                </a:highlight>
                <a:latin typeface="Calibri"/>
                <a:ea typeface="Calibri"/>
                <a:cs typeface="Calibri"/>
                <a:sym typeface="Calibri"/>
              </a:rPr>
              <a:t> </a:t>
            </a:r>
            <a:r>
              <a:rPr lang="it-IT" sz="1200" dirty="0" smtClean="0">
                <a:solidFill>
                  <a:schemeClr val="dk1"/>
                </a:solidFill>
                <a:highlight>
                  <a:srgbClr val="FFFFFF"/>
                </a:highlight>
                <a:latin typeface="Calibri"/>
                <a:ea typeface="Calibri"/>
                <a:cs typeface="Calibri"/>
                <a:sym typeface="Calibri"/>
              </a:rPr>
              <a:t>focus </a:t>
            </a:r>
            <a:r>
              <a:rPr lang="it-IT" sz="1200" dirty="0">
                <a:solidFill>
                  <a:schemeClr val="dk1"/>
                </a:solidFill>
                <a:highlight>
                  <a:srgbClr val="FFFFFF"/>
                </a:highlight>
                <a:latin typeface="Calibri"/>
                <a:ea typeface="Calibri"/>
                <a:cs typeface="Calibri"/>
                <a:sym typeface="Calibri"/>
              </a:rPr>
              <a:t>on big </a:t>
            </a:r>
            <a:r>
              <a:rPr lang="it-IT" sz="1200" dirty="0" err="1">
                <a:solidFill>
                  <a:schemeClr val="dk1"/>
                </a:solidFill>
                <a:highlight>
                  <a:srgbClr val="FFFFFF"/>
                </a:highlight>
                <a:latin typeface="Calibri"/>
                <a:ea typeface="Calibri"/>
                <a:cs typeface="Calibri"/>
                <a:sym typeface="Calibri"/>
              </a:rPr>
              <a:t>cities</a:t>
            </a:r>
            <a:r>
              <a:rPr lang="it-IT" sz="1200" dirty="0">
                <a:solidFill>
                  <a:schemeClr val="dk1"/>
                </a:solidFill>
                <a:highlight>
                  <a:srgbClr val="FFFFFF"/>
                </a:highlight>
                <a:latin typeface="Calibri"/>
                <a:ea typeface="Calibri"/>
                <a:cs typeface="Calibri"/>
                <a:sym typeface="Calibri"/>
              </a:rPr>
              <a:t> in </a:t>
            </a:r>
            <a:r>
              <a:rPr lang="it-IT" sz="1200" dirty="0" err="1">
                <a:solidFill>
                  <a:schemeClr val="dk1"/>
                </a:solidFill>
                <a:highlight>
                  <a:srgbClr val="FFFFFF"/>
                </a:highlight>
                <a:latin typeface="Calibri"/>
                <a:ea typeface="Calibri"/>
                <a:cs typeface="Calibri"/>
                <a:sym typeface="Calibri"/>
              </a:rPr>
              <a:t>Northern</a:t>
            </a:r>
            <a:r>
              <a:rPr lang="it-IT" sz="1200" dirty="0">
                <a:solidFill>
                  <a:schemeClr val="dk1"/>
                </a:solidFill>
                <a:highlight>
                  <a:srgbClr val="FFFFFF"/>
                </a:highlight>
                <a:latin typeface="Calibri"/>
                <a:ea typeface="Calibri"/>
                <a:cs typeface="Calibri"/>
                <a:sym typeface="Calibri"/>
              </a:rPr>
              <a:t> Italy </a:t>
            </a:r>
            <a:r>
              <a:rPr lang="it-IT" sz="1200" dirty="0">
                <a:solidFill>
                  <a:schemeClr val="dk1"/>
                </a:solidFill>
                <a:highlight>
                  <a:srgbClr val="FFFFFF"/>
                </a:highlight>
                <a:latin typeface="Calibri"/>
                <a:ea typeface="Calibri"/>
                <a:cs typeface="Calibri"/>
                <a:sym typeface="Wingdings"/>
              </a:rPr>
              <a:t></a:t>
            </a:r>
            <a:r>
              <a:rPr lang="it-IT" sz="1200" b="1" dirty="0">
                <a:solidFill>
                  <a:schemeClr val="dk1"/>
                </a:solidFill>
                <a:highlight>
                  <a:srgbClr val="FFFFFF"/>
                </a:highlight>
                <a:latin typeface="Calibri"/>
                <a:ea typeface="Calibri"/>
                <a:cs typeface="Calibri"/>
                <a:sym typeface="Wingdings"/>
              </a:rPr>
              <a:t>1.2 </a:t>
            </a:r>
            <a:r>
              <a:rPr lang="it-IT" sz="1200" b="1" dirty="0" err="1" smtClean="0">
                <a:solidFill>
                  <a:schemeClr val="dk1"/>
                </a:solidFill>
                <a:highlight>
                  <a:srgbClr val="FFFFFF"/>
                </a:highlight>
                <a:latin typeface="Calibri"/>
                <a:ea typeface="Calibri"/>
                <a:cs typeface="Calibri"/>
                <a:sym typeface="Wingdings"/>
              </a:rPr>
              <a:t>Million</a:t>
            </a:r>
            <a:r>
              <a:rPr lang="it-IT" sz="1200" b="1" dirty="0">
                <a:solidFill>
                  <a:schemeClr val="dk1"/>
                </a:solidFill>
                <a:highlight>
                  <a:srgbClr val="FFFFFF"/>
                </a:highlight>
                <a:latin typeface="Calibri"/>
                <a:ea typeface="Calibri"/>
                <a:cs typeface="Calibri"/>
                <a:sym typeface="Wingdings"/>
              </a:rPr>
              <a:t>;</a:t>
            </a:r>
          </a:p>
          <a:p>
            <a:pPr marL="342900" indent="-342900" algn="just">
              <a:buFont typeface="Wingdings" charset="2"/>
              <a:buChar char="q"/>
            </a:pPr>
            <a:r>
              <a:rPr lang="it-IT" sz="1200" b="1" dirty="0">
                <a:solidFill>
                  <a:schemeClr val="dk1"/>
                </a:solidFill>
                <a:highlight>
                  <a:srgbClr val="FFFFFF"/>
                </a:highlight>
                <a:latin typeface="Calibri"/>
                <a:ea typeface="Calibri"/>
                <a:cs typeface="Calibri"/>
                <a:sym typeface="Calibri"/>
              </a:rPr>
              <a:t>SOM: </a:t>
            </a:r>
            <a:r>
              <a:rPr lang="it-IT" sz="1200" dirty="0" err="1">
                <a:solidFill>
                  <a:schemeClr val="dk1"/>
                </a:solidFill>
                <a:highlight>
                  <a:srgbClr val="FFFFFF"/>
                </a:highlight>
                <a:latin typeface="Calibri"/>
                <a:ea typeface="Calibri"/>
                <a:cs typeface="Calibri"/>
                <a:sym typeface="Calibri"/>
              </a:rPr>
              <a:t>It</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is</a:t>
            </a:r>
            <a:r>
              <a:rPr lang="it-IT" sz="1200" dirty="0">
                <a:solidFill>
                  <a:schemeClr val="dk1"/>
                </a:solidFill>
                <a:highlight>
                  <a:srgbClr val="FFFFFF"/>
                </a:highlight>
                <a:latin typeface="Calibri"/>
                <a:ea typeface="Calibri"/>
                <a:cs typeface="Calibri"/>
                <a:sym typeface="Calibri"/>
              </a:rPr>
              <a:t> the share of the market </a:t>
            </a:r>
            <a:r>
              <a:rPr lang="it-IT" sz="1200" dirty="0" err="1">
                <a:solidFill>
                  <a:schemeClr val="dk1"/>
                </a:solidFill>
                <a:highlight>
                  <a:srgbClr val="FFFFFF"/>
                </a:highlight>
                <a:latin typeface="Calibri"/>
                <a:ea typeface="Calibri"/>
                <a:cs typeface="Calibri"/>
                <a:sym typeface="Calibri"/>
              </a:rPr>
              <a:t>that</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we</a:t>
            </a:r>
            <a:r>
              <a:rPr lang="it-IT" sz="1200" dirty="0">
                <a:solidFill>
                  <a:schemeClr val="dk1"/>
                </a:solidFill>
                <a:highlight>
                  <a:srgbClr val="FFFFFF"/>
                </a:highlight>
                <a:latin typeface="Calibri"/>
                <a:ea typeface="Calibri"/>
                <a:cs typeface="Calibri"/>
                <a:sym typeface="Calibri"/>
              </a:rPr>
              <a:t> can </a:t>
            </a:r>
            <a:r>
              <a:rPr lang="it-IT" sz="1200" dirty="0" err="1">
                <a:solidFill>
                  <a:schemeClr val="dk1"/>
                </a:solidFill>
                <a:highlight>
                  <a:srgbClr val="FFFFFF"/>
                </a:highlight>
                <a:latin typeface="Calibri"/>
                <a:ea typeface="Calibri"/>
                <a:cs typeface="Calibri"/>
                <a:sym typeface="Calibri"/>
              </a:rPr>
              <a:t>realistically</a:t>
            </a:r>
            <a:r>
              <a:rPr lang="it-IT" sz="1200" dirty="0">
                <a:solidFill>
                  <a:schemeClr val="dk1"/>
                </a:solidFill>
                <a:highlight>
                  <a:srgbClr val="FFFFFF"/>
                </a:highlight>
                <a:latin typeface="Calibri"/>
                <a:ea typeface="Calibri"/>
                <a:cs typeface="Calibri"/>
                <a:sym typeface="Calibri"/>
              </a:rPr>
              <a:t> </a:t>
            </a:r>
            <a:r>
              <a:rPr lang="it-IT" sz="1200" dirty="0" err="1">
                <a:solidFill>
                  <a:schemeClr val="dk1"/>
                </a:solidFill>
                <a:highlight>
                  <a:srgbClr val="FFFFFF"/>
                </a:highlight>
                <a:latin typeface="Calibri"/>
                <a:ea typeface="Calibri"/>
                <a:cs typeface="Calibri"/>
                <a:sym typeface="Calibri"/>
              </a:rPr>
              <a:t>get</a:t>
            </a:r>
            <a:r>
              <a:rPr lang="it-IT" sz="1200" dirty="0">
                <a:solidFill>
                  <a:schemeClr val="dk1"/>
                </a:solidFill>
                <a:highlight>
                  <a:srgbClr val="FFFFFF"/>
                </a:highlight>
                <a:latin typeface="Calibri"/>
                <a:ea typeface="Calibri"/>
                <a:cs typeface="Calibri"/>
                <a:sym typeface="Calibri"/>
              </a:rPr>
              <a:t>. </a:t>
            </a:r>
            <a:r>
              <a:rPr lang="it-IT" sz="1200" dirty="0" smtClean="0">
                <a:solidFill>
                  <a:schemeClr val="dk1"/>
                </a:solidFill>
                <a:highlight>
                  <a:srgbClr val="FFFFFF"/>
                </a:highlight>
                <a:latin typeface="Calibri"/>
                <a:ea typeface="Calibri"/>
                <a:cs typeface="Calibri"/>
                <a:sym typeface="Calibri"/>
              </a:rPr>
              <a:t>Using Comuni-chiamo target </a:t>
            </a:r>
            <a:r>
              <a:rPr lang="it-IT" sz="1200" dirty="0" err="1" smtClean="0">
                <a:solidFill>
                  <a:schemeClr val="dk1"/>
                </a:solidFill>
                <a:highlight>
                  <a:srgbClr val="FFFFFF"/>
                </a:highlight>
                <a:latin typeface="Calibri"/>
                <a:ea typeface="Calibri"/>
                <a:cs typeface="Calibri"/>
                <a:sym typeface="Calibri"/>
              </a:rPr>
              <a:t>conversion</a:t>
            </a:r>
            <a:r>
              <a:rPr lang="it-IT" sz="1200" dirty="0" smtClean="0">
                <a:solidFill>
                  <a:schemeClr val="dk1"/>
                </a:solidFill>
                <a:highlight>
                  <a:srgbClr val="FFFFFF"/>
                </a:highlight>
                <a:latin typeface="Calibri"/>
                <a:ea typeface="Calibri"/>
                <a:cs typeface="Calibri"/>
                <a:sym typeface="Calibri"/>
              </a:rPr>
              <a:t> rate </a:t>
            </a:r>
            <a:r>
              <a:rPr lang="it-IT" sz="1200" dirty="0">
                <a:solidFill>
                  <a:schemeClr val="dk1"/>
                </a:solidFill>
                <a:highlight>
                  <a:srgbClr val="FFFFFF"/>
                </a:highlight>
                <a:latin typeface="Calibri"/>
                <a:ea typeface="Calibri"/>
                <a:cs typeface="Calibri"/>
                <a:sym typeface="Wingdings"/>
              </a:rPr>
              <a:t></a:t>
            </a:r>
            <a:r>
              <a:rPr lang="it-IT" sz="1200" b="1" dirty="0">
                <a:latin typeface="Calibri"/>
                <a:ea typeface="Calibri"/>
                <a:cs typeface="Calibri"/>
                <a:sym typeface="Calibri"/>
              </a:rPr>
              <a:t>92K </a:t>
            </a:r>
            <a:r>
              <a:rPr lang="it-IT" sz="1200" b="1" dirty="0" err="1" smtClean="0">
                <a:latin typeface="Calibri"/>
                <a:ea typeface="Calibri"/>
                <a:cs typeface="Calibri"/>
                <a:sym typeface="Calibri"/>
              </a:rPr>
              <a:t>downloads</a:t>
            </a:r>
            <a:r>
              <a:rPr lang="it-IT" sz="1200" b="1" dirty="0" smtClean="0">
                <a:latin typeface="Calibri"/>
                <a:ea typeface="Calibri"/>
                <a:cs typeface="Calibri"/>
                <a:sym typeface="Calibri"/>
              </a:rPr>
              <a:t>.</a:t>
            </a:r>
            <a:endParaRPr lang="it-IT" sz="1200" b="1" dirty="0">
              <a:latin typeface="Calibri"/>
              <a:ea typeface="Calibri"/>
              <a:cs typeface="Calibri"/>
              <a:sym typeface="Calibri"/>
            </a:endParaRPr>
          </a:p>
          <a:p>
            <a:pPr marL="342900" indent="-342900">
              <a:buFont typeface="Wingdings" charset="2"/>
              <a:buChar char="q"/>
            </a:pPr>
            <a:endParaRPr lang="it-IT" sz="1200" dirty="0">
              <a:latin typeface="Calibri"/>
              <a:ea typeface="Calibri"/>
              <a:cs typeface="Calibri"/>
              <a:sym typeface="Calibri"/>
            </a:endParaRPr>
          </a:p>
          <a:p>
            <a:pPr marL="342900" indent="-342900">
              <a:buFont typeface="Wingdings" charset="2"/>
              <a:buChar char="q"/>
            </a:pPr>
            <a:endParaRPr lang="it-IT" sz="1200" dirty="0" smtClean="0">
              <a:latin typeface="Calibri"/>
              <a:ea typeface="Calibri"/>
              <a:cs typeface="Calibri"/>
              <a:sym typeface="Wingdings"/>
            </a:endParaRPr>
          </a:p>
          <a:p>
            <a:pPr marL="342900" indent="-342900">
              <a:buFont typeface="Wingdings" charset="2"/>
              <a:buChar char="q"/>
            </a:pPr>
            <a:endParaRPr lang="it-IT" sz="1400" dirty="0">
              <a:latin typeface="Calibri"/>
              <a:ea typeface="Calibri"/>
              <a:cs typeface="Calibri"/>
              <a:sym typeface="Calibri"/>
            </a:endParaRPr>
          </a:p>
          <a:p>
            <a:pPr marL="342900" indent="-342900">
              <a:buFont typeface="Wingdings" charset="2"/>
              <a:buChar char="q"/>
            </a:pPr>
            <a:endParaRPr lang="it-IT" sz="1500" dirty="0">
              <a:latin typeface="Calibri"/>
              <a:ea typeface="Calibri"/>
              <a:cs typeface="Calibri"/>
              <a:sym typeface="Calibri"/>
            </a:endParaRPr>
          </a:p>
          <a:p>
            <a:pPr marL="342900" indent="-342900">
              <a:buFont typeface="Wingdings" charset="2"/>
              <a:buChar char="q"/>
            </a:pPr>
            <a:endParaRPr lang="it-IT" sz="2000" dirty="0" smtClean="0">
              <a:solidFill>
                <a:schemeClr val="tx1"/>
              </a:solidFill>
              <a:highlight>
                <a:srgbClr val="FFFFFF"/>
              </a:highlight>
              <a:latin typeface="Calibri"/>
              <a:ea typeface="Calibri"/>
              <a:cs typeface="Calibri"/>
              <a:sym typeface="Calibri"/>
            </a:endParaRPr>
          </a:p>
          <a:p>
            <a:pPr marL="342900" indent="-342900">
              <a:buFont typeface="Wingdings" charset="2"/>
              <a:buChar char="q"/>
            </a:pPr>
            <a:endParaRPr lang="it-IT" sz="2000" dirty="0" smtClean="0">
              <a:solidFill>
                <a:schemeClr val="tx1"/>
              </a:solidFill>
              <a:highlight>
                <a:srgbClr val="FFFFFF"/>
              </a:highlight>
              <a:latin typeface="Calibri"/>
              <a:ea typeface="Calibri"/>
              <a:cs typeface="Calibri"/>
              <a:sym typeface="Calibri"/>
            </a:endParaRPr>
          </a:p>
          <a:p>
            <a:pPr marL="342900" indent="-342900">
              <a:buFont typeface="Wingdings" charset="2"/>
              <a:buChar char="q"/>
            </a:pPr>
            <a:endParaRPr lang="en-GB" dirty="0">
              <a:solidFill>
                <a:schemeClr val="tx1"/>
              </a:solidFill>
            </a:endParaRPr>
          </a:p>
        </p:txBody>
      </p:sp>
    </p:spTree>
    <p:extLst>
      <p:ext uri="{BB962C8B-B14F-4D97-AF65-F5344CB8AC3E}">
        <p14:creationId xmlns:p14="http://schemas.microsoft.com/office/powerpoint/2010/main" val="784214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470</TotalTime>
  <Words>1559</Words>
  <Application>Microsoft Macintosh PowerPoint</Application>
  <PresentationFormat>Personalizzato</PresentationFormat>
  <Paragraphs>244</Paragraphs>
  <Slides>15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Calibri Light</vt:lpstr>
      <vt:lpstr>Georgia</vt:lpstr>
      <vt:lpstr>Helvetica Neue</vt:lpstr>
      <vt:lpstr>Montserrat</vt:lpstr>
      <vt:lpstr>Wingdings</vt:lpstr>
      <vt:lpstr>Office Theme</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Things to add</dc:title>
  <cp:lastModifiedBy>droscioli1996@gmail.com</cp:lastModifiedBy>
  <cp:revision>66</cp:revision>
  <dcterms:modified xsi:type="dcterms:W3CDTF">2019-05-02T14:22:19Z</dcterms:modified>
</cp:coreProperties>
</file>