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63" r:id="rId2"/>
    <p:sldId id="267" r:id="rId3"/>
    <p:sldId id="264" r:id="rId4"/>
    <p:sldId id="266" r:id="rId5"/>
    <p:sldId id="265" r:id="rId6"/>
    <p:sldId id="257" r:id="rId7"/>
    <p:sldId id="258" r:id="rId8"/>
    <p:sldId id="259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09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181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9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8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5DFAB7-45B5-2F4E-BC1F-EC1A791BC9E1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CAFE4E-D183-DB4E-9662-9A02F26D51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3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MLSA" TargetMode="External"/><Relationship Id="rId4" Type="http://schemas.openxmlformats.org/officeDocument/2006/relationships/hyperlink" Target="mailto:multilingualsa@gmail.com" TargetMode="External"/><Relationship Id="rId5" Type="http://schemas.openxmlformats.org/officeDocument/2006/relationships/hyperlink" Target="https://goo.gl/g8ra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6mvy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6667" y="1421460"/>
            <a:ext cx="9070372" cy="2098226"/>
          </a:xfrm>
        </p:spPr>
        <p:txBody>
          <a:bodyPr/>
          <a:lstStyle/>
          <a:p>
            <a:r>
              <a:rPr lang="en-US" sz="4000" b="1" dirty="0" smtClean="0">
                <a:latin typeface="Consolas" charset="0"/>
                <a:ea typeface="Consolas" charset="0"/>
                <a:cs typeface="Consolas" charset="0"/>
              </a:rPr>
              <a:t>Lightweight Call-Graph Construction for Multilingual Software Analysis</a:t>
            </a:r>
            <a:endParaRPr lang="en-US" sz="4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79906" y="3666665"/>
            <a:ext cx="7403894" cy="2800120"/>
          </a:xfrm>
        </p:spPr>
        <p:txBody>
          <a:bodyPr>
            <a:normAutofit fontScale="70000" lnSpcReduction="20000"/>
          </a:bodyPr>
          <a:lstStyle/>
          <a:p>
            <a:pPr fontAlgn="t"/>
            <a:r>
              <a:rPr lang="en-GB" sz="3200" u="sng" dirty="0"/>
              <a:t>Anne Marie </a:t>
            </a:r>
            <a:r>
              <a:rPr lang="en-GB" sz="3200" u="sng" dirty="0" smtClean="0"/>
              <a:t>Bogar</a:t>
            </a:r>
            <a:r>
              <a:rPr lang="en-GB" sz="3200" u="sng" baseline="30000" dirty="0" smtClean="0"/>
              <a:t>1</a:t>
            </a:r>
            <a:r>
              <a:rPr lang="en-GB" sz="3200" dirty="0" smtClean="0"/>
              <a:t>, Damian </a:t>
            </a:r>
            <a:r>
              <a:rPr lang="en-GB" sz="3200" dirty="0"/>
              <a:t>M. </a:t>
            </a:r>
            <a:r>
              <a:rPr lang="en-GB" sz="3200" dirty="0" smtClean="0"/>
              <a:t>Lyons</a:t>
            </a:r>
            <a:r>
              <a:rPr lang="en-GB" sz="3200" baseline="30000" dirty="0" smtClean="0"/>
              <a:t>1</a:t>
            </a:r>
            <a:r>
              <a:rPr lang="en-GB" sz="3200" dirty="0"/>
              <a:t> </a:t>
            </a:r>
            <a:r>
              <a:rPr lang="en-GB" sz="3200" dirty="0" smtClean="0"/>
              <a:t>and </a:t>
            </a:r>
            <a:r>
              <a:rPr lang="en-GB" sz="3200" dirty="0"/>
              <a:t>David Baird</a:t>
            </a:r>
            <a:r>
              <a:rPr lang="en-GB" sz="3200" baseline="30000" dirty="0"/>
              <a:t>2</a:t>
            </a:r>
            <a:br>
              <a:rPr lang="en-GB" sz="3200" baseline="30000" dirty="0"/>
            </a:br>
            <a:endParaRPr lang="en-GB" sz="3200" baseline="30000" dirty="0"/>
          </a:p>
          <a:p>
            <a:pPr fontAlgn="t"/>
            <a:r>
              <a:rPr lang="en-GB" sz="2400" baseline="30000" dirty="0"/>
              <a:t>1</a:t>
            </a:r>
            <a:r>
              <a:rPr lang="en-GB" sz="2400" dirty="0"/>
              <a:t>Department of Computer &amp; Information Science, Fordham University, New York NY USA</a:t>
            </a:r>
            <a:endParaRPr lang="en-US" sz="2400" dirty="0"/>
          </a:p>
          <a:p>
            <a:pPr fontAlgn="t"/>
            <a:r>
              <a:rPr lang="en-GB" sz="2400" baseline="30000" dirty="0"/>
              <a:t>2</a:t>
            </a:r>
            <a:r>
              <a:rPr lang="en-GB" sz="2400" dirty="0"/>
              <a:t>Bloomberg L.P., New York NY USA</a:t>
            </a:r>
            <a:endParaRPr lang="en-US" sz="2400" dirty="0"/>
          </a:p>
          <a:p>
            <a:pPr fontAlgn="t"/>
            <a:r>
              <a:rPr lang="en-GB" sz="2400" dirty="0"/>
              <a:t>{</a:t>
            </a:r>
            <a:r>
              <a:rPr lang="en-GB" sz="2400" dirty="0" err="1"/>
              <a:t>dlyons,abogar</a:t>
            </a:r>
            <a:r>
              <a:rPr lang="en-GB" sz="2400" dirty="0"/>
              <a:t>}@</a:t>
            </a:r>
            <a:r>
              <a:rPr lang="en-GB" sz="2400" dirty="0" err="1"/>
              <a:t>fordham.edu</a:t>
            </a:r>
            <a:r>
              <a:rPr lang="en-GB" sz="2400" dirty="0"/>
              <a:t>, dbaird16@bloomberg.net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t"/>
            <a:endParaRPr lang="en-GB" sz="1400" dirty="0"/>
          </a:p>
          <a:p>
            <a:pPr fontAlgn="t"/>
            <a:r>
              <a:rPr lang="en-GB" dirty="0"/>
              <a:t>The authors acknowledge the contributions of </a:t>
            </a:r>
            <a:endParaRPr lang="en-GB" dirty="0" smtClean="0"/>
          </a:p>
          <a:p>
            <a:pPr fontAlgn="t"/>
            <a:r>
              <a:rPr lang="en-GB" dirty="0" err="1" smtClean="0"/>
              <a:t>Sunand</a:t>
            </a:r>
            <a:r>
              <a:rPr lang="en-GB" dirty="0" smtClean="0"/>
              <a:t> </a:t>
            </a:r>
            <a:r>
              <a:rPr lang="en-GB" dirty="0" err="1"/>
              <a:t>Raghupathi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/>
              <a:t>building MLSA Tools</a:t>
            </a:r>
          </a:p>
          <a:p>
            <a:pPr fontAlgn="t"/>
            <a:r>
              <a:rPr lang="en-GB" sz="2400" dirty="0"/>
              <a:t>The authors are partially supported by grant DL-47359-15016 from Bloomberg L.P.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>
          <a:xfrm>
            <a:off x="-1" y="5983638"/>
            <a:ext cx="2716483" cy="772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51" y="1131846"/>
            <a:ext cx="1760771" cy="11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6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0300" y="257173"/>
            <a:ext cx="10388600" cy="14859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Advantages and Drawbacks of PAIGE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71600" y="1347788"/>
            <a:ext cx="4443984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371600" y="2257837"/>
            <a:ext cx="4443984" cy="2562193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this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pointer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Arguments for multilingual use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25014" y="1347788"/>
            <a:ext cx="4443984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Drawbacks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2257837"/>
            <a:ext cx="4443984" cy="256219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Pre-generated AST may not handle all cases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Template classes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285" y="4193379"/>
            <a:ext cx="7463340" cy="251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536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pPr lvl="1"/>
            <a:r>
              <a:rPr lang="en-US" sz="2800" dirty="0" err="1" smtClean="0"/>
              <a:t>TWiki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>
                <a:hlinkClick r:id="rId2"/>
              </a:rPr>
              <a:t>https://goo.gl/6mvyNS</a:t>
            </a:r>
            <a:endParaRPr lang="en-US" sz="2800" dirty="0"/>
          </a:p>
          <a:p>
            <a:pPr lvl="1"/>
            <a:r>
              <a:rPr lang="en-US" sz="2800" dirty="0"/>
              <a:t>GitHub – </a:t>
            </a:r>
            <a:r>
              <a:rPr lang="en-US" sz="2800" dirty="0">
                <a:hlinkClick r:id="rId3"/>
              </a:rPr>
              <a:t>https://git.io/MLSA</a:t>
            </a:r>
            <a:endParaRPr lang="en-US" sz="2800" dirty="0"/>
          </a:p>
          <a:p>
            <a:pPr lvl="1"/>
            <a:r>
              <a:rPr lang="en-US" sz="2800" dirty="0"/>
              <a:t>Email – </a:t>
            </a:r>
            <a:r>
              <a:rPr lang="en-US" sz="2800" dirty="0" smtClean="0">
                <a:hlinkClick r:id="rId4"/>
              </a:rPr>
              <a:t>multilingualsa@gmail.com</a:t>
            </a:r>
            <a:endParaRPr lang="en-US" sz="2800" dirty="0" smtClean="0"/>
          </a:p>
          <a:p>
            <a:pPr lvl="1"/>
            <a:r>
              <a:rPr lang="en-US" sz="2800" dirty="0" smtClean="0"/>
              <a:t>YouTube –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goo.gl/g8ra15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MultiLingual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Static Analysis (MLSA) Architecture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089"/>
          <a:stretch/>
        </p:blipFill>
        <p:spPr bwMode="auto">
          <a:xfrm>
            <a:off x="2203952" y="2095731"/>
            <a:ext cx="7306643" cy="40558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0195" y="6207589"/>
            <a:ext cx="304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flows left to right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E31DA0-689C-4EA1-9065-08B246E302CE}"/>
              </a:ext>
            </a:extLst>
          </p:cNvPr>
          <p:cNvSpPr/>
          <p:nvPr/>
        </p:nvSpPr>
        <p:spPr>
          <a:xfrm>
            <a:off x="2514601" y="2882348"/>
            <a:ext cx="1262270" cy="5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9319C5C-5830-45C7-9175-7BAF6B0D27CA}"/>
              </a:ext>
            </a:extLst>
          </p:cNvPr>
          <p:cNvSpPr/>
          <p:nvPr/>
        </p:nvSpPr>
        <p:spPr>
          <a:xfrm>
            <a:off x="2514601" y="3599335"/>
            <a:ext cx="1262270" cy="566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75117CB-A544-4071-B1CD-F53A4C81FE9B}"/>
              </a:ext>
            </a:extLst>
          </p:cNvPr>
          <p:cNvSpPr/>
          <p:nvPr/>
        </p:nvSpPr>
        <p:spPr>
          <a:xfrm>
            <a:off x="2514601" y="4316322"/>
            <a:ext cx="1262270" cy="5792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495DA7-9E0C-4F9E-A9FF-96612A2638E1}"/>
              </a:ext>
            </a:extLst>
          </p:cNvPr>
          <p:cNvSpPr/>
          <p:nvPr/>
        </p:nvSpPr>
        <p:spPr>
          <a:xfrm>
            <a:off x="4224130" y="2882348"/>
            <a:ext cx="1260612" cy="5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AFA0EC9-82B7-43BF-A737-D4E62854927D}"/>
              </a:ext>
            </a:extLst>
          </p:cNvPr>
          <p:cNvSpPr/>
          <p:nvPr/>
        </p:nvSpPr>
        <p:spPr>
          <a:xfrm>
            <a:off x="4224129" y="3603874"/>
            <a:ext cx="1260613" cy="566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F675CDB-82F6-42A3-B3E0-83F216A2DAB2}"/>
              </a:ext>
            </a:extLst>
          </p:cNvPr>
          <p:cNvSpPr/>
          <p:nvPr/>
        </p:nvSpPr>
        <p:spPr>
          <a:xfrm>
            <a:off x="4224129" y="4322661"/>
            <a:ext cx="1292087" cy="5665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886450" y="2882348"/>
            <a:ext cx="12247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6450" y="3448878"/>
            <a:ext cx="12247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6450" y="3891998"/>
            <a:ext cx="12247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86450" y="4449210"/>
            <a:ext cx="1224706" cy="84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86450" y="5398336"/>
            <a:ext cx="1224706" cy="84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86450" y="4871176"/>
            <a:ext cx="1224706" cy="849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6450" y="2882348"/>
            <a:ext cx="0" cy="5665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11156" y="2882348"/>
            <a:ext cx="0" cy="5665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20531" y="3943706"/>
            <a:ext cx="0" cy="5665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26187" y="3891170"/>
            <a:ext cx="0" cy="5665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5030" y="3891170"/>
            <a:ext cx="0" cy="5665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26037" y="4889191"/>
            <a:ext cx="0" cy="56653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5030" y="4889191"/>
            <a:ext cx="0" cy="5665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282856" y="3749792"/>
            <a:ext cx="1" cy="7604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44606" y="3749792"/>
            <a:ext cx="13544" cy="7604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58150" y="4510236"/>
            <a:ext cx="122470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44606" y="3749792"/>
            <a:ext cx="12247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47786" cy="14859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Problem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Dynamic Dispatch</a:t>
            </a:r>
          </a:p>
          <a:p>
            <a:pPr lvl="1"/>
            <a:r>
              <a:rPr lang="en-US" dirty="0" smtClean="0"/>
              <a:t>Time consuming to parse</a:t>
            </a:r>
          </a:p>
          <a:p>
            <a:pPr lvl="1"/>
            <a:r>
              <a:rPr lang="en-US" dirty="0" smtClean="0"/>
              <a:t>Inadequate handling of pointers and classes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</a:t>
            </a:r>
          </a:p>
          <a:p>
            <a:r>
              <a:rPr lang="en-US" dirty="0" smtClean="0"/>
              <a:t>RTA</a:t>
            </a:r>
          </a:p>
          <a:p>
            <a:r>
              <a:rPr lang="en-US" dirty="0" smtClean="0"/>
              <a:t>XTA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6525403" y="685800"/>
            <a:ext cx="444778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Approaches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61455"/>
            <a:ext cx="114935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arsing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 Using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sland Grammar Call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raph </a:t>
            </a:r>
            <a:r>
              <a:rPr lang="en-US" sz="31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31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mitter)</a:t>
            </a:r>
            <a:endParaRPr lang="en-US" sz="31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71600" y="2005011"/>
            <a:ext cx="9601200" cy="3581400"/>
          </a:xfrm>
        </p:spPr>
        <p:txBody>
          <a:bodyPr/>
          <a:lstStyle/>
          <a:p>
            <a:pPr lvl="0"/>
            <a:r>
              <a:rPr lang="en-GB" b="1" dirty="0"/>
              <a:t>Lightweight:</a:t>
            </a:r>
            <a:r>
              <a:rPr lang="en-GB" dirty="0"/>
              <a:t> Leverage existing software to extract the required information from source code.</a:t>
            </a:r>
            <a:endParaRPr lang="en-US" dirty="0"/>
          </a:p>
          <a:p>
            <a:pPr lvl="0"/>
            <a:r>
              <a:rPr lang="en-GB" b="1" dirty="0"/>
              <a:t>Modular: </a:t>
            </a:r>
            <a:r>
              <a:rPr lang="en-GB" dirty="0"/>
              <a:t>Process the extracted information in a manner that is not bound to a specific language.</a:t>
            </a:r>
            <a:endParaRPr lang="en-US" dirty="0"/>
          </a:p>
          <a:p>
            <a:pPr lvl="0"/>
            <a:r>
              <a:rPr lang="en-GB" b="1" dirty="0"/>
              <a:t>Static Analysis: </a:t>
            </a:r>
            <a:r>
              <a:rPr lang="en-GB" dirty="0"/>
              <a:t>All potential calls are captured rather than the subset seen in any single run.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7721" r="967" b="749"/>
          <a:stretch/>
        </p:blipFill>
        <p:spPr bwMode="auto">
          <a:xfrm>
            <a:off x="2466674" y="4355618"/>
            <a:ext cx="7416351" cy="2361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07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8962"/>
            <a:ext cx="9601200" cy="429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Abstract Syntax Tree</a:t>
            </a:r>
          </a:p>
          <a:p>
            <a:pPr lvl="1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Organizes code into standard nodes with readily available information for each node (i.e. line number, block type, class member</a:t>
            </a:r>
            <a:r>
              <a:rPr lang="is-IS" sz="2800" dirty="0" smtClean="0">
                <a:solidFill>
                  <a:schemeClr val="accent6">
                    <a:lumMod val="50000"/>
                  </a:schemeClr>
                </a:solidFill>
              </a:rPr>
              <a:t>…)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Blocks of nodes in easy-to-parse format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Using pre-generated ASTs ensures that the AST will have a standard structure and a standard amount of information for each program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4482" y="121755"/>
            <a:ext cx="9601200" cy="90694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Parsing AST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 Island Grammar Call Graph Emitter)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748" y="1226655"/>
            <a:ext cx="9488852" cy="24207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16" y="4294368"/>
            <a:ext cx="9809796" cy="2058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4482" y="121755"/>
            <a:ext cx="9601200" cy="90694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br>
              <a:rPr lang="en-US" sz="53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Parsing AST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 Island Grammar Call Graph Emitter)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9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99" y="1484027"/>
            <a:ext cx="6391808" cy="3667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74482" y="121755"/>
            <a:ext cx="10058618" cy="90694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b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(Parsing AST Using </a:t>
            </a:r>
            <a:r>
              <a:rPr lang="en-US" sz="5000" b="1" i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Island Grammar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Call Graph Emitter)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 b="5061"/>
          <a:stretch/>
        </p:blipFill>
        <p:spPr bwMode="auto">
          <a:xfrm>
            <a:off x="952282" y="1326410"/>
            <a:ext cx="6093454" cy="193348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92" y="3557606"/>
            <a:ext cx="6253887" cy="2871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6800" y="206724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←  Flex (lexicon)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400" y="4762409"/>
            <a:ext cx="24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Bison (syntax)  →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74482" y="121755"/>
            <a:ext cx="10058618" cy="90694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b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(Parsing AST Using </a:t>
            </a:r>
            <a:r>
              <a:rPr lang="en-US" sz="5000" b="1" i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Island Grammar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Call Graph Emitter)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3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3820" r="7311" b="3743"/>
          <a:stretch/>
        </p:blipFill>
        <p:spPr bwMode="auto">
          <a:xfrm>
            <a:off x="309841" y="1197070"/>
            <a:ext cx="2961282" cy="5214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18612" r="5794" b="15842"/>
          <a:stretch/>
        </p:blipFill>
        <p:spPr bwMode="auto">
          <a:xfrm>
            <a:off x="3775402" y="3698970"/>
            <a:ext cx="8060998" cy="1779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2" y="5586412"/>
            <a:ext cx="1663918" cy="1130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4482" y="121755"/>
            <a:ext cx="9601200" cy="90694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 PAIGE Approach</a:t>
            </a:r>
            <a:br>
              <a:rPr lang="en-US" sz="53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(Parsing AST Using Island Grammar </a:t>
            </a: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Call Graph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Emitter)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32200" y="1197070"/>
            <a:ext cx="7264400" cy="233353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Call graph analysis (CGA) is a useful software engineering tool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In particular, for multilingual code, the call graph can be used to investigate the boundary line between languages, a boundary that is opaque in many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8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11546</TotalTime>
  <Words>266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Crop</vt:lpstr>
      <vt:lpstr>Lightweight Call-Graph Construction for Multilingual Software Analysis</vt:lpstr>
      <vt:lpstr>MultiLingual Static Analysis (MLSA) Architecture</vt:lpstr>
      <vt:lpstr>Problem</vt:lpstr>
      <vt:lpstr>The PAIGE Approach (Parsing AST Using Island Grammar Call Graph Emitter)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Drawbacks of PAIGE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Marie Bogar</dc:creator>
  <cp:lastModifiedBy>Anne Marie Bogar</cp:lastModifiedBy>
  <cp:revision>23</cp:revision>
  <dcterms:created xsi:type="dcterms:W3CDTF">2018-07-10T02:40:39Z</dcterms:created>
  <dcterms:modified xsi:type="dcterms:W3CDTF">2018-07-18T03:07:02Z</dcterms:modified>
</cp:coreProperties>
</file>