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62"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43"/>
  </p:normalViewPr>
  <p:slideViewPr>
    <p:cSldViewPr snapToGrid="0">
      <p:cViewPr varScale="1">
        <p:scale>
          <a:sx n="64" d="100"/>
          <a:sy n="64" d="100"/>
        </p:scale>
        <p:origin x="72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5FA259BE-1FB3-4BB7-B632-CC9FB476D9D4}" type="datetimeFigureOut">
              <a:rPr lang="en-US" smtClean="0"/>
              <a:t>7/13/2017</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773047B3-973B-4E5F-B711-E3E3FC4514AD}" type="slidenum">
              <a:rPr lang="en-US" smtClean="0"/>
              <a:t>‹#›</a:t>
            </a:fld>
            <a:endParaRPr lang="en-US"/>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867229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A259BE-1FB3-4BB7-B632-CC9FB476D9D4}" type="datetimeFigureOut">
              <a:rPr lang="en-US" smtClean="0"/>
              <a:t>7/13/2017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3047B3-973B-4E5F-B711-E3E3FC4514AD}" type="slidenum">
              <a:rPr lang="en-US" smtClean="0"/>
              <a:t>‹#›</a:t>
            </a:fld>
            <a:endParaRPr lang="en-US"/>
          </a:p>
        </p:txBody>
      </p:sp>
    </p:spTree>
    <p:extLst>
      <p:ext uri="{BB962C8B-B14F-4D97-AF65-F5344CB8AC3E}">
        <p14:creationId xmlns:p14="http://schemas.microsoft.com/office/powerpoint/2010/main" val="610583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A259BE-1FB3-4BB7-B632-CC9FB476D9D4}" type="datetimeFigureOut">
              <a:rPr lang="en-US" smtClean="0"/>
              <a:t>7/13/2017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3047B3-973B-4E5F-B711-E3E3FC4514AD}" type="slidenum">
              <a:rPr lang="en-US" smtClean="0"/>
              <a:t>‹#›</a:t>
            </a:fld>
            <a:endParaRPr lang="en-US"/>
          </a:p>
        </p:txBody>
      </p:sp>
    </p:spTree>
    <p:extLst>
      <p:ext uri="{BB962C8B-B14F-4D97-AF65-F5344CB8AC3E}">
        <p14:creationId xmlns:p14="http://schemas.microsoft.com/office/powerpoint/2010/main" val="1408069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A259BE-1FB3-4BB7-B632-CC9FB476D9D4}" type="datetimeFigureOut">
              <a:rPr lang="en-US" smtClean="0"/>
              <a:t>7/13/2017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3047B3-973B-4E5F-B711-E3E3FC4514AD}" type="slidenum">
              <a:rPr lang="en-US" smtClean="0"/>
              <a:t>‹#›</a:t>
            </a:fld>
            <a:endParaRPr lang="en-US"/>
          </a:p>
        </p:txBody>
      </p:sp>
    </p:spTree>
    <p:extLst>
      <p:ext uri="{BB962C8B-B14F-4D97-AF65-F5344CB8AC3E}">
        <p14:creationId xmlns:p14="http://schemas.microsoft.com/office/powerpoint/2010/main" val="1343319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5FA259BE-1FB3-4BB7-B632-CC9FB476D9D4}" type="datetimeFigureOut">
              <a:rPr lang="en-US" smtClean="0"/>
              <a:t>7/13/2017</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773047B3-973B-4E5F-B711-E3E3FC4514AD}"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68157502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A259BE-1FB3-4BB7-B632-CC9FB476D9D4}" type="datetimeFigureOut">
              <a:rPr lang="en-US" smtClean="0"/>
              <a:t>7/13/2017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3047B3-973B-4E5F-B711-E3E3FC4514AD}" type="slidenum">
              <a:rPr lang="en-US" smtClean="0"/>
              <a:t>‹#›</a:t>
            </a:fld>
            <a:endParaRPr lang="en-US"/>
          </a:p>
        </p:txBody>
      </p:sp>
    </p:spTree>
    <p:extLst>
      <p:ext uri="{BB962C8B-B14F-4D97-AF65-F5344CB8AC3E}">
        <p14:creationId xmlns:p14="http://schemas.microsoft.com/office/powerpoint/2010/main" val="553604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A259BE-1FB3-4BB7-B632-CC9FB476D9D4}" type="datetimeFigureOut">
              <a:rPr lang="en-US" smtClean="0"/>
              <a:t>7/13/2017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3047B3-973B-4E5F-B711-E3E3FC4514AD}" type="slidenum">
              <a:rPr lang="en-US" smtClean="0"/>
              <a:t>‹#›</a:t>
            </a:fld>
            <a:endParaRPr lang="en-US"/>
          </a:p>
        </p:txBody>
      </p:sp>
    </p:spTree>
    <p:extLst>
      <p:ext uri="{BB962C8B-B14F-4D97-AF65-F5344CB8AC3E}">
        <p14:creationId xmlns:p14="http://schemas.microsoft.com/office/powerpoint/2010/main" val="1537538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A259BE-1FB3-4BB7-B632-CC9FB476D9D4}" type="datetimeFigureOut">
              <a:rPr lang="en-US" smtClean="0"/>
              <a:t>7/13/2017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3047B3-973B-4E5F-B711-E3E3FC4514AD}" type="slidenum">
              <a:rPr lang="en-US" smtClean="0"/>
              <a:t>‹#›</a:t>
            </a:fld>
            <a:endParaRPr lang="en-US"/>
          </a:p>
        </p:txBody>
      </p:sp>
    </p:spTree>
    <p:extLst>
      <p:ext uri="{BB962C8B-B14F-4D97-AF65-F5344CB8AC3E}">
        <p14:creationId xmlns:p14="http://schemas.microsoft.com/office/powerpoint/2010/main" val="736139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A259BE-1FB3-4BB7-B632-CC9FB476D9D4}" type="datetimeFigureOut">
              <a:rPr lang="en-US" smtClean="0"/>
              <a:t>7/13/2017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3047B3-973B-4E5F-B711-E3E3FC4514AD}" type="slidenum">
              <a:rPr lang="en-US" smtClean="0"/>
              <a:t>‹#›</a:t>
            </a:fld>
            <a:endParaRPr lang="en-US"/>
          </a:p>
        </p:txBody>
      </p:sp>
    </p:spTree>
    <p:extLst>
      <p:ext uri="{BB962C8B-B14F-4D97-AF65-F5344CB8AC3E}">
        <p14:creationId xmlns:p14="http://schemas.microsoft.com/office/powerpoint/2010/main" val="638613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FA259BE-1FB3-4BB7-B632-CC9FB476D9D4}" type="datetimeFigureOut">
              <a:rPr lang="en-US" smtClean="0"/>
              <a:t>7/13/2017</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773047B3-973B-4E5F-B711-E3E3FC4514AD}"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8650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FA259BE-1FB3-4BB7-B632-CC9FB476D9D4}" type="datetimeFigureOut">
              <a:rPr lang="en-US" smtClean="0"/>
              <a:t>7/13/2017</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773047B3-973B-4E5F-B711-E3E3FC4514AD}"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329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5FA259BE-1FB3-4BB7-B632-CC9FB476D9D4}" type="datetimeFigureOut">
              <a:rPr lang="en-US" smtClean="0"/>
              <a:t>7/13/2017</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773047B3-973B-4E5F-B711-E3E3FC4514AD}"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7802885"/>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io/MLSA" TargetMode="External"/><Relationship Id="rId2" Type="http://schemas.openxmlformats.org/officeDocument/2006/relationships/hyperlink" Target="https://goo.gl/6mvyNS" TargetMode="Externa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goo.gl/g8ra15" TargetMode="External"/><Relationship Id="rId4" Type="http://schemas.openxmlformats.org/officeDocument/2006/relationships/hyperlink" Target="mailto:multilingualsa@gmail.com"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25753" y="1274481"/>
            <a:ext cx="8361229" cy="2098226"/>
          </a:xfrm>
        </p:spPr>
        <p:txBody>
          <a:bodyPr>
            <a:noAutofit/>
          </a:bodyPr>
          <a:lstStyle/>
          <a:p>
            <a:r>
              <a:rPr lang="en-GB" sz="4800" b="1" cap="all" dirty="0">
                <a:latin typeface="Consolas" charset="0"/>
                <a:ea typeface="Consolas" charset="0"/>
                <a:cs typeface="Consolas" charset="0"/>
              </a:rPr>
              <a:t>Lightweight Multilingual </a:t>
            </a:r>
            <a:br>
              <a:rPr lang="en-GB" sz="4800" b="1" cap="all" dirty="0">
                <a:latin typeface="Consolas" charset="0"/>
                <a:ea typeface="Consolas" charset="0"/>
                <a:cs typeface="Consolas" charset="0"/>
              </a:rPr>
            </a:br>
            <a:r>
              <a:rPr lang="en-GB" sz="4800" b="1" cap="all" dirty="0">
                <a:latin typeface="Consolas" charset="0"/>
                <a:ea typeface="Consolas" charset="0"/>
                <a:cs typeface="Consolas" charset="0"/>
              </a:rPr>
              <a:t>Software Analysis</a:t>
            </a:r>
            <a:br>
              <a:rPr lang="en-US" sz="4800" b="1" cap="all" dirty="0">
                <a:latin typeface="Consolas" charset="0"/>
                <a:ea typeface="Consolas" charset="0"/>
                <a:cs typeface="Consolas" charset="0"/>
              </a:rPr>
            </a:br>
            <a:endParaRPr lang="en-US" sz="4800" b="1" dirty="0">
              <a:latin typeface="Consolas" charset="0"/>
              <a:ea typeface="Consolas" charset="0"/>
              <a:cs typeface="Consolas" charset="0"/>
            </a:endParaRPr>
          </a:p>
        </p:txBody>
      </p:sp>
      <p:sp>
        <p:nvSpPr>
          <p:cNvPr id="3" name="Subtitle 2"/>
          <p:cNvSpPr>
            <a:spLocks noGrp="1"/>
          </p:cNvSpPr>
          <p:nvPr>
            <p:ph type="subTitle" idx="1"/>
          </p:nvPr>
        </p:nvSpPr>
        <p:spPr>
          <a:xfrm>
            <a:off x="1914525" y="2685262"/>
            <a:ext cx="8872419" cy="3268080"/>
          </a:xfrm>
        </p:spPr>
        <p:txBody>
          <a:bodyPr>
            <a:normAutofit fontScale="92500" lnSpcReduction="10000"/>
          </a:bodyPr>
          <a:lstStyle/>
          <a:p>
            <a:pPr fontAlgn="t"/>
            <a:r>
              <a:rPr lang="en-GB" sz="2600" dirty="0"/>
              <a:t>Damian M. Lyons</a:t>
            </a:r>
            <a:r>
              <a:rPr lang="en-GB" sz="2600" baseline="30000" dirty="0"/>
              <a:t>1</a:t>
            </a:r>
            <a:r>
              <a:rPr lang="en-GB" sz="2600" dirty="0"/>
              <a:t>, </a:t>
            </a:r>
            <a:r>
              <a:rPr lang="en-GB" sz="2600" u="sng" dirty="0"/>
              <a:t>Anne Marie Bogar</a:t>
            </a:r>
            <a:r>
              <a:rPr lang="en-GB" sz="2600" u="sng" baseline="30000" dirty="0"/>
              <a:t>1</a:t>
            </a:r>
            <a:r>
              <a:rPr lang="en-GB" sz="2600" dirty="0"/>
              <a:t> and David Baird</a:t>
            </a:r>
            <a:r>
              <a:rPr lang="en-GB" sz="2600" baseline="30000" dirty="0"/>
              <a:t>2</a:t>
            </a:r>
            <a:br>
              <a:rPr lang="en-GB" sz="2600" baseline="30000" dirty="0"/>
            </a:br>
            <a:endParaRPr lang="en-GB" sz="2600" baseline="30000" dirty="0"/>
          </a:p>
          <a:p>
            <a:pPr fontAlgn="t"/>
            <a:r>
              <a:rPr lang="en-GB" sz="2000" baseline="30000" dirty="0"/>
              <a:t>1</a:t>
            </a:r>
            <a:r>
              <a:rPr lang="en-GB" sz="2000" dirty="0"/>
              <a:t>Department of Computer &amp; Information Science, Fordham University, New York NY USA</a:t>
            </a:r>
            <a:endParaRPr lang="en-US" sz="2000" dirty="0"/>
          </a:p>
          <a:p>
            <a:pPr fontAlgn="t"/>
            <a:r>
              <a:rPr lang="en-GB" sz="2000" baseline="30000" dirty="0"/>
              <a:t>2</a:t>
            </a:r>
            <a:r>
              <a:rPr lang="en-GB" sz="2000" dirty="0"/>
              <a:t>Bloomberg L.P., New York NY USA</a:t>
            </a:r>
            <a:endParaRPr lang="en-US" sz="2000" dirty="0"/>
          </a:p>
          <a:p>
            <a:pPr fontAlgn="t"/>
            <a:r>
              <a:rPr lang="en-GB" sz="2000" dirty="0"/>
              <a:t>{</a:t>
            </a:r>
            <a:r>
              <a:rPr lang="en-GB" sz="2000" dirty="0" err="1"/>
              <a:t>dlyons,abogar</a:t>
            </a:r>
            <a:r>
              <a:rPr lang="en-GB" sz="2000" dirty="0"/>
              <a:t>}@fordham.edu, dbaird16@bloomberg.net</a:t>
            </a:r>
            <a:endParaRPr lang="en-GB" sz="2000" dirty="0">
              <a:solidFill>
                <a:schemeClr val="accent6">
                  <a:lumMod val="50000"/>
                </a:schemeClr>
              </a:solidFill>
            </a:endParaRPr>
          </a:p>
          <a:p>
            <a:pPr fontAlgn="t"/>
            <a:endParaRPr lang="en-GB" sz="1200" dirty="0"/>
          </a:p>
          <a:p>
            <a:pPr fontAlgn="t"/>
            <a:r>
              <a:rPr lang="en-GB" dirty="0"/>
              <a:t>The authors acknowledge the contributions of Bruno Vieira, </a:t>
            </a:r>
            <a:r>
              <a:rPr lang="en-GB" dirty="0" err="1"/>
              <a:t>Sunand</a:t>
            </a:r>
            <a:r>
              <a:rPr lang="en-GB" dirty="0"/>
              <a:t> </a:t>
            </a:r>
            <a:r>
              <a:rPr lang="en-GB" dirty="0" err="1"/>
              <a:t>Raghupathi</a:t>
            </a:r>
            <a:r>
              <a:rPr lang="en-GB" dirty="0"/>
              <a:t> and Nicholas </a:t>
            </a:r>
            <a:r>
              <a:rPr lang="en-GB" dirty="0" err="1"/>
              <a:t>Estelami</a:t>
            </a:r>
            <a:r>
              <a:rPr lang="en-GB" dirty="0"/>
              <a:t> in building MLSA Tools</a:t>
            </a:r>
          </a:p>
          <a:p>
            <a:pPr fontAlgn="t"/>
            <a:r>
              <a:rPr lang="en-GB" sz="2000" dirty="0"/>
              <a:t>The authors are partially supported by grant DL-47359-15016 from Bloomberg L.P. </a:t>
            </a:r>
            <a:endParaRPr lang="en-US" sz="2000" dirty="0"/>
          </a:p>
          <a:p>
            <a:pPr fontAlgn="t"/>
            <a:endParaRPr lang="en-GB" sz="2600" baseline="30000" dirty="0"/>
          </a:p>
          <a:p>
            <a:pPr fontAlgn="t"/>
            <a:endParaRPr lang="en-US" dirty="0"/>
          </a:p>
          <a:p>
            <a:pPr fontAlgn="t"/>
            <a:endParaRPr lang="en-US"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6451" y="1274481"/>
            <a:ext cx="1760771" cy="1196092"/>
          </a:xfrm>
          <a:prstGeom prst="rect">
            <a:avLst/>
          </a:prstGeom>
        </p:spPr>
      </p:pic>
    </p:spTree>
    <p:extLst>
      <p:ext uri="{BB962C8B-B14F-4D97-AF65-F5344CB8AC3E}">
        <p14:creationId xmlns:p14="http://schemas.microsoft.com/office/powerpoint/2010/main" val="1702654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6">
                    <a:lumMod val="50000"/>
                  </a:schemeClr>
                </a:solidFill>
                <a:latin typeface="Consolas" charset="0"/>
                <a:ea typeface="Consolas" charset="0"/>
                <a:cs typeface="Consolas" charset="0"/>
              </a:rPr>
              <a:t>Terminology</a:t>
            </a:r>
          </a:p>
        </p:txBody>
      </p:sp>
      <p:sp>
        <p:nvSpPr>
          <p:cNvPr id="3" name="Content Placeholder 2"/>
          <p:cNvSpPr>
            <a:spLocks noGrp="1"/>
          </p:cNvSpPr>
          <p:nvPr>
            <p:ph idx="1"/>
          </p:nvPr>
        </p:nvSpPr>
        <p:spPr/>
        <p:txBody>
          <a:bodyPr/>
          <a:lstStyle/>
          <a:p>
            <a:r>
              <a:rPr lang="en-GB" sz="2800" dirty="0"/>
              <a:t>Program </a:t>
            </a:r>
            <a:r>
              <a:rPr lang="en-GB" sz="2800" dirty="0" err="1"/>
              <a:t>S</a:t>
            </a:r>
            <a:r>
              <a:rPr lang="en-GB" sz="2800" baseline="-25000" dirty="0" err="1"/>
              <a:t>c</a:t>
            </a:r>
            <a:r>
              <a:rPr lang="en-GB" sz="2800" dirty="0"/>
              <a:t> is a set of </a:t>
            </a:r>
            <a:r>
              <a:rPr lang="en-GB" sz="2800" i="1" dirty="0"/>
              <a:t>(ℓ,b)</a:t>
            </a:r>
            <a:r>
              <a:rPr lang="en-GB" sz="2800" dirty="0"/>
              <a:t> basic block </a:t>
            </a:r>
            <a:r>
              <a:rPr lang="en-GB" sz="2800" i="1" dirty="0"/>
              <a:t>b</a:t>
            </a:r>
            <a:r>
              <a:rPr lang="en-GB" sz="2800" dirty="0"/>
              <a:t> with line number </a:t>
            </a:r>
            <a:r>
              <a:rPr lang="en-GB" sz="2800" i="1" dirty="0"/>
              <a:t>ℓ</a:t>
            </a:r>
            <a:r>
              <a:rPr lang="en-GB" sz="2800" dirty="0"/>
              <a:t>. </a:t>
            </a:r>
          </a:p>
          <a:p>
            <a:r>
              <a:rPr lang="en-GB" sz="2800" dirty="0"/>
              <a:t>The set </a:t>
            </a:r>
            <a:r>
              <a:rPr lang="en-GB" sz="2800" i="1" dirty="0"/>
              <a:t>B</a:t>
            </a:r>
            <a:r>
              <a:rPr lang="en-GB" sz="2800" dirty="0"/>
              <a:t> of elementary statements includes a procedure call statement, and for </a:t>
            </a:r>
            <a:r>
              <a:rPr lang="en-GB" sz="2800" i="1" dirty="0"/>
              <a:t>(ℓ,b), </a:t>
            </a:r>
            <a:r>
              <a:rPr lang="en-GB" sz="2800" i="1" dirty="0" err="1"/>
              <a:t>b</a:t>
            </a:r>
            <a:r>
              <a:rPr lang="en-GB" sz="2800" i="1" dirty="0" err="1">
                <a:sym typeface="Symbol" panose="05050102010706020507" pitchFamily="18" charset="2"/>
              </a:rPr>
              <a:t></a:t>
            </a:r>
            <a:r>
              <a:rPr lang="en-GB" sz="2800" i="1" dirty="0" err="1"/>
              <a:t>B</a:t>
            </a:r>
            <a:r>
              <a:rPr lang="en-GB" sz="2800" dirty="0"/>
              <a:t> procedure call, we define:</a:t>
            </a:r>
            <a:endParaRPr lang="en-US" sz="2800" dirty="0"/>
          </a:p>
          <a:p>
            <a:pPr lvl="1"/>
            <a:r>
              <a:rPr lang="en-GB" sz="2800" i="1" dirty="0"/>
              <a:t>target(b)</a:t>
            </a:r>
            <a:r>
              <a:rPr lang="en-GB" sz="2800" dirty="0"/>
              <a:t>: name of the called procedure</a:t>
            </a:r>
            <a:endParaRPr lang="en-US" sz="2800" dirty="0"/>
          </a:p>
          <a:p>
            <a:pPr lvl="1"/>
            <a:r>
              <a:rPr lang="en-GB" sz="2800" i="1" dirty="0" err="1"/>
              <a:t>arg</a:t>
            </a:r>
            <a:r>
              <a:rPr lang="en-GB" sz="2800" i="1" dirty="0"/>
              <a:t>(b)=a</a:t>
            </a:r>
            <a:r>
              <a:rPr lang="en-GB" sz="2800" i="1" baseline="-25000" dirty="0"/>
              <a:t>0</a:t>
            </a:r>
            <a:r>
              <a:rPr lang="en-GB" sz="2800" i="1" dirty="0"/>
              <a:t>,…,a</a:t>
            </a:r>
            <a:r>
              <a:rPr lang="en-GB" sz="2800" i="1" baseline="-25000" dirty="0"/>
              <a:t>n</a:t>
            </a:r>
            <a:r>
              <a:rPr lang="en-GB" sz="2800" dirty="0"/>
              <a:t>: arguments of the call</a:t>
            </a:r>
            <a:endParaRPr lang="en-US" sz="2800" dirty="0"/>
          </a:p>
          <a:p>
            <a:pPr lvl="1"/>
            <a:r>
              <a:rPr lang="en-GB" sz="2800" i="1" dirty="0"/>
              <a:t>RDA(</a:t>
            </a:r>
            <a:r>
              <a:rPr lang="en-GB" sz="2800" i="1" dirty="0" err="1"/>
              <a:t>p,X</a:t>
            </a:r>
            <a:r>
              <a:rPr lang="en-GB" sz="2800" i="1" dirty="0"/>
              <a:t>, ℓ) = {(x, ℓ’)|</a:t>
            </a:r>
            <a:r>
              <a:rPr lang="en-GB" sz="2800" i="1" dirty="0" err="1"/>
              <a:t>x</a:t>
            </a:r>
            <a:r>
              <a:rPr lang="en-GB" sz="2800" i="1" dirty="0" err="1">
                <a:sym typeface="Symbol" panose="05050102010706020507" pitchFamily="18" charset="2"/>
              </a:rPr>
              <a:t></a:t>
            </a:r>
            <a:r>
              <a:rPr lang="en-GB" sz="2800" i="1" dirty="0" err="1"/>
              <a:t>X</a:t>
            </a:r>
            <a:r>
              <a:rPr lang="en-GB" sz="2800" i="1"/>
              <a:t>}</a:t>
            </a:r>
            <a:r>
              <a:rPr lang="en-GB" sz="2800"/>
              <a:t> is the </a:t>
            </a:r>
            <a:r>
              <a:rPr lang="en-GB" sz="2800" dirty="0"/>
              <a:t>line number </a:t>
            </a:r>
            <a:r>
              <a:rPr lang="en-GB" sz="2800" i="1" dirty="0"/>
              <a:t>ℓ’ </a:t>
            </a:r>
            <a:r>
              <a:rPr lang="en-GB" sz="2800" dirty="0"/>
              <a:t>of the last assignment in procedure </a:t>
            </a:r>
            <a:r>
              <a:rPr lang="en-GB" sz="2800" i="1" dirty="0"/>
              <a:t>p </a:t>
            </a:r>
            <a:r>
              <a:rPr lang="en-GB" sz="2800" dirty="0"/>
              <a:t>for each variable </a:t>
            </a:r>
            <a:r>
              <a:rPr lang="en-GB" sz="2800" i="1" dirty="0"/>
              <a:t>x</a:t>
            </a:r>
            <a:r>
              <a:rPr lang="en-GB" sz="2800" dirty="0"/>
              <a:t>.</a:t>
            </a:r>
            <a:endParaRPr lang="en-US" sz="2800"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5682" y="5586412"/>
            <a:ext cx="1663918" cy="1130300"/>
          </a:xfrm>
          <a:prstGeom prst="rect">
            <a:avLst/>
          </a:prstGeom>
        </p:spPr>
      </p:pic>
    </p:spTree>
    <p:extLst>
      <p:ext uri="{BB962C8B-B14F-4D97-AF65-F5344CB8AC3E}">
        <p14:creationId xmlns:p14="http://schemas.microsoft.com/office/powerpoint/2010/main" val="333132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accent6">
                    <a:lumMod val="50000"/>
                  </a:schemeClr>
                </a:solidFill>
                <a:latin typeface="Consolas" charset="0"/>
                <a:ea typeface="Consolas" charset="0"/>
                <a:cs typeface="Consolas" charset="0"/>
              </a:rPr>
              <a:t>The </a:t>
            </a:r>
            <a:r>
              <a:rPr lang="en-GB" b="1" dirty="0" err="1">
                <a:solidFill>
                  <a:schemeClr val="accent6">
                    <a:lumMod val="50000"/>
                  </a:schemeClr>
                </a:solidFill>
                <a:latin typeface="Consolas" charset="0"/>
                <a:ea typeface="Consolas" charset="0"/>
                <a:cs typeface="Consolas" charset="0"/>
              </a:rPr>
              <a:t>PyRun_SimpleFile</a:t>
            </a:r>
            <a:r>
              <a:rPr lang="en-GB" b="1" dirty="0">
                <a:solidFill>
                  <a:schemeClr val="accent6">
                    <a:lumMod val="50000"/>
                  </a:schemeClr>
                </a:solidFill>
                <a:latin typeface="Consolas" charset="0"/>
                <a:ea typeface="Consolas" charset="0"/>
                <a:cs typeface="Consolas" charset="0"/>
              </a:rPr>
              <a:t> API call </a:t>
            </a:r>
            <a:endParaRPr lang="en-US" b="1" dirty="0">
              <a:solidFill>
                <a:schemeClr val="accent6">
                  <a:lumMod val="50000"/>
                </a:schemeClr>
              </a:solidFill>
              <a:latin typeface="Consolas" charset="0"/>
              <a:ea typeface="Consolas" charset="0"/>
              <a:cs typeface="Consolas" charset="0"/>
            </a:endParaRPr>
          </a:p>
        </p:txBody>
      </p:sp>
      <p:sp>
        <p:nvSpPr>
          <p:cNvPr id="3" name="Content Placeholder 2"/>
          <p:cNvSpPr>
            <a:spLocks noGrp="1"/>
          </p:cNvSpPr>
          <p:nvPr>
            <p:ph idx="1"/>
          </p:nvPr>
        </p:nvSpPr>
        <p:spPr/>
        <p:txBody>
          <a:bodyPr/>
          <a:lstStyle/>
          <a:p>
            <a:pPr marL="0" indent="0">
              <a:buNone/>
            </a:pPr>
            <a:endParaRPr lang="en-GB" dirty="0"/>
          </a:p>
          <a:p>
            <a:pPr marL="0" indent="0">
              <a:buNone/>
            </a:pPr>
            <a:r>
              <a:rPr lang="en-GB" sz="2800" dirty="0"/>
              <a:t>If </a:t>
            </a:r>
            <a:r>
              <a:rPr lang="en-GB" sz="2800" i="1" dirty="0"/>
              <a:t>(ℓ,b), </a:t>
            </a:r>
            <a:r>
              <a:rPr lang="en-GB" sz="2800" i="1" dirty="0" err="1"/>
              <a:t>b</a:t>
            </a:r>
            <a:r>
              <a:rPr lang="en-GB" sz="2800" i="1" dirty="0" err="1">
                <a:sym typeface="Symbol" panose="05050102010706020507" pitchFamily="18" charset="2"/>
              </a:rPr>
              <a:t></a:t>
            </a:r>
            <a:r>
              <a:rPr lang="en-GB" sz="2800" i="1" dirty="0" err="1"/>
              <a:t>B</a:t>
            </a:r>
            <a:r>
              <a:rPr lang="en-GB" sz="2800" dirty="0"/>
              <a:t>, </a:t>
            </a:r>
            <a:r>
              <a:rPr lang="en-GB" sz="2800" i="1" dirty="0"/>
              <a:t>target(b)=</a:t>
            </a:r>
            <a:r>
              <a:rPr lang="en-GB" sz="2800" dirty="0" err="1"/>
              <a:t>PyRun_SimpleFile</a:t>
            </a:r>
            <a:endParaRPr lang="en-US" sz="2800" dirty="0"/>
          </a:p>
          <a:p>
            <a:pPr marL="0" indent="0">
              <a:buNone/>
            </a:pPr>
            <a:r>
              <a:rPr lang="en-GB" sz="2800" dirty="0"/>
              <a:t> For </a:t>
            </a:r>
            <a:r>
              <a:rPr lang="en-GB" sz="2800" i="1" dirty="0"/>
              <a:t>(x,ℓ’)</a:t>
            </a:r>
            <a:r>
              <a:rPr lang="en-GB" sz="2800" i="1" dirty="0">
                <a:sym typeface="Symbol" panose="05050102010706020507" pitchFamily="18" charset="2"/>
              </a:rPr>
              <a:t></a:t>
            </a:r>
            <a:r>
              <a:rPr lang="en-GB" sz="2800" i="1" dirty="0"/>
              <a:t>RDA(p,{a</a:t>
            </a:r>
            <a:r>
              <a:rPr lang="en-GB" sz="2800" i="1" baseline="-25000" dirty="0"/>
              <a:t>0</a:t>
            </a:r>
            <a:r>
              <a:rPr lang="en-GB" sz="2800" i="1" dirty="0"/>
              <a:t>},ℓ), </a:t>
            </a:r>
            <a:r>
              <a:rPr lang="en-GB" sz="2800" dirty="0"/>
              <a:t>with</a:t>
            </a:r>
            <a:r>
              <a:rPr lang="en-GB" sz="2800" i="1" dirty="0"/>
              <a:t> </a:t>
            </a:r>
            <a:r>
              <a:rPr lang="en-GB" sz="2800" i="1" dirty="0" err="1"/>
              <a:t>arg</a:t>
            </a:r>
            <a:r>
              <a:rPr lang="en-GB" sz="2800" i="1" dirty="0"/>
              <a:t>(b)=a</a:t>
            </a:r>
            <a:r>
              <a:rPr lang="en-GB" sz="2800" i="1" baseline="-25000" dirty="0"/>
              <a:t>0</a:t>
            </a:r>
            <a:r>
              <a:rPr lang="en-GB" sz="2800" i="1" dirty="0"/>
              <a:t>,…,a</a:t>
            </a:r>
            <a:r>
              <a:rPr lang="en-GB" sz="2800" i="1" baseline="-25000" dirty="0"/>
              <a:t>n</a:t>
            </a:r>
            <a:endParaRPr lang="en-US" sz="2800" dirty="0"/>
          </a:p>
          <a:p>
            <a:pPr marL="0" indent="0">
              <a:buNone/>
            </a:pPr>
            <a:r>
              <a:rPr lang="en-GB" sz="2800" dirty="0"/>
              <a:t>   Calculate </a:t>
            </a:r>
            <a:r>
              <a:rPr lang="en-GB" sz="2800" i="1" dirty="0"/>
              <a:t>y=</a:t>
            </a:r>
            <a:r>
              <a:rPr lang="en-GB" sz="2800" i="1" dirty="0" err="1"/>
              <a:t>Eval</a:t>
            </a:r>
            <a:r>
              <a:rPr lang="en-GB" sz="2800" i="1" dirty="0"/>
              <a:t>(x, ℓ’), </a:t>
            </a:r>
            <a:r>
              <a:rPr lang="en-GB" sz="2800" dirty="0"/>
              <a:t>and if</a:t>
            </a:r>
            <a:r>
              <a:rPr lang="en-GB" sz="2800" i="1" dirty="0"/>
              <a:t> y</a:t>
            </a:r>
            <a:r>
              <a:rPr lang="en-GB" sz="2800" i="1" dirty="0">
                <a:sym typeface="Symbol" panose="05050102010706020507" pitchFamily="18" charset="2"/>
              </a:rPr>
              <a:t></a:t>
            </a:r>
            <a:r>
              <a:rPr lang="en-GB" sz="2800" i="1" dirty="0"/>
              <a:t>, </a:t>
            </a:r>
            <a:endParaRPr lang="en-US" sz="2800" dirty="0"/>
          </a:p>
          <a:p>
            <a:pPr marL="0" indent="0">
              <a:buNone/>
            </a:pPr>
            <a:r>
              <a:rPr lang="en-GB" sz="2800" dirty="0"/>
              <a:t>     Add </a:t>
            </a:r>
            <a:r>
              <a:rPr lang="en-GB" sz="2800" i="1" dirty="0"/>
              <a:t>(y,</a:t>
            </a:r>
            <a:r>
              <a:rPr lang="en-GB" sz="2800" i="1" dirty="0">
                <a:sym typeface="Symbol" panose="05050102010706020507" pitchFamily="18" charset="2"/>
              </a:rPr>
              <a:t></a:t>
            </a:r>
            <a:r>
              <a:rPr lang="en-GB" sz="2800" i="1" dirty="0"/>
              <a:t>) </a:t>
            </a:r>
            <a:r>
              <a:rPr lang="en-GB" sz="2800" dirty="0"/>
              <a:t>to </a:t>
            </a:r>
            <a:r>
              <a:rPr lang="en-GB" sz="2800" i="1" dirty="0"/>
              <a:t>V</a:t>
            </a:r>
            <a:r>
              <a:rPr lang="en-GB" sz="2800" i="1" baseline="-25000" dirty="0"/>
              <a:t>C</a:t>
            </a:r>
            <a:r>
              <a:rPr lang="en-GB" sz="2800" dirty="0"/>
              <a:t> and </a:t>
            </a:r>
            <a:r>
              <a:rPr lang="en-GB" sz="2800" i="1" dirty="0"/>
              <a:t>((p,</a:t>
            </a:r>
            <a:r>
              <a:rPr lang="en-GB" sz="2800" i="1" dirty="0">
                <a:sym typeface="Symbol" panose="05050102010706020507" pitchFamily="18" charset="2"/>
              </a:rPr>
              <a:t></a:t>
            </a:r>
            <a:r>
              <a:rPr lang="en-GB" sz="2800" i="1" dirty="0"/>
              <a:t>),(y,</a:t>
            </a:r>
            <a:r>
              <a:rPr lang="en-GB" sz="2800" i="1" dirty="0">
                <a:sym typeface="Symbol" panose="05050102010706020507" pitchFamily="18" charset="2"/>
              </a:rPr>
              <a:t></a:t>
            </a:r>
            <a:r>
              <a:rPr lang="en-GB" sz="2800" i="1" dirty="0"/>
              <a:t>)) </a:t>
            </a:r>
            <a:r>
              <a:rPr lang="en-GB" sz="2800" dirty="0"/>
              <a:t>to </a:t>
            </a:r>
            <a:r>
              <a:rPr lang="en-GB" sz="2800" i="1" dirty="0"/>
              <a:t>E</a:t>
            </a:r>
            <a:r>
              <a:rPr lang="en-GB" sz="2800" i="1" baseline="-25000" dirty="0"/>
              <a:t>C</a:t>
            </a:r>
            <a:endParaRPr lang="en-US" sz="2800" dirty="0"/>
          </a:p>
          <a:p>
            <a:endParaRPr lang="en-US"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5682" y="5586412"/>
            <a:ext cx="1663918" cy="1130300"/>
          </a:xfrm>
          <a:prstGeom prst="rect">
            <a:avLst/>
          </a:prstGeom>
        </p:spPr>
      </p:pic>
    </p:spTree>
    <p:extLst>
      <p:ext uri="{BB962C8B-B14F-4D97-AF65-F5344CB8AC3E}">
        <p14:creationId xmlns:p14="http://schemas.microsoft.com/office/powerpoint/2010/main" val="3987643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accent6">
                    <a:lumMod val="50000"/>
                  </a:schemeClr>
                </a:solidFill>
                <a:latin typeface="Consolas" charset="0"/>
                <a:ea typeface="Consolas" charset="0"/>
                <a:cs typeface="Consolas" charset="0"/>
              </a:rPr>
              <a:t>The </a:t>
            </a:r>
            <a:r>
              <a:rPr lang="en-GB" b="1" dirty="0" err="1">
                <a:solidFill>
                  <a:schemeClr val="accent6">
                    <a:lumMod val="50000"/>
                  </a:schemeClr>
                </a:solidFill>
                <a:latin typeface="Consolas" charset="0"/>
                <a:ea typeface="Consolas" charset="0"/>
                <a:cs typeface="Consolas" charset="0"/>
              </a:rPr>
              <a:t>PyObject_CallObject</a:t>
            </a:r>
            <a:r>
              <a:rPr lang="en-GB" b="1" dirty="0">
                <a:solidFill>
                  <a:schemeClr val="accent6">
                    <a:lumMod val="50000"/>
                  </a:schemeClr>
                </a:solidFill>
                <a:latin typeface="Consolas" charset="0"/>
                <a:ea typeface="Consolas" charset="0"/>
                <a:cs typeface="Consolas" charset="0"/>
              </a:rPr>
              <a:t> API </a:t>
            </a:r>
            <a:endParaRPr lang="en-US" b="1" dirty="0">
              <a:solidFill>
                <a:schemeClr val="accent6">
                  <a:lumMod val="50000"/>
                </a:schemeClr>
              </a:solidFill>
              <a:latin typeface="Consolas" charset="0"/>
              <a:ea typeface="Consolas" charset="0"/>
              <a:cs typeface="Consolas" charset="0"/>
            </a:endParaRPr>
          </a:p>
        </p:txBody>
      </p:sp>
      <p:sp>
        <p:nvSpPr>
          <p:cNvPr id="3" name="Content Placeholder 2"/>
          <p:cNvSpPr>
            <a:spLocks noGrp="1"/>
          </p:cNvSpPr>
          <p:nvPr>
            <p:ph idx="1"/>
          </p:nvPr>
        </p:nvSpPr>
        <p:spPr/>
        <p:txBody>
          <a:bodyPr/>
          <a:lstStyle/>
          <a:p>
            <a:pPr marL="0" indent="0">
              <a:buNone/>
            </a:pPr>
            <a:endParaRPr lang="en-GB" dirty="0"/>
          </a:p>
          <a:p>
            <a:pPr marL="0" indent="0">
              <a:buNone/>
            </a:pPr>
            <a:r>
              <a:rPr lang="en-GB" sz="2800" dirty="0"/>
              <a:t>If </a:t>
            </a:r>
            <a:r>
              <a:rPr lang="en-GB" sz="2800" i="1" dirty="0"/>
              <a:t>(ℓ,b), </a:t>
            </a:r>
            <a:r>
              <a:rPr lang="en-GB" sz="2800" i="1" dirty="0" err="1"/>
              <a:t>b</a:t>
            </a:r>
            <a:r>
              <a:rPr lang="en-GB" sz="2800" i="1" dirty="0" err="1">
                <a:sym typeface="Symbol" panose="05050102010706020507" pitchFamily="18" charset="2"/>
              </a:rPr>
              <a:t></a:t>
            </a:r>
            <a:r>
              <a:rPr lang="en-GB" sz="2800" i="1" dirty="0" err="1"/>
              <a:t>B</a:t>
            </a:r>
            <a:r>
              <a:rPr lang="en-GB" sz="2800" dirty="0"/>
              <a:t>, </a:t>
            </a:r>
            <a:r>
              <a:rPr lang="en-GB" sz="2800" i="1" dirty="0"/>
              <a:t>target(b)=</a:t>
            </a:r>
            <a:r>
              <a:rPr lang="en-GB" sz="2800" dirty="0" err="1"/>
              <a:t>PyObject_CallObject</a:t>
            </a:r>
            <a:endParaRPr lang="en-US" sz="2800" dirty="0"/>
          </a:p>
          <a:p>
            <a:pPr marL="0" indent="0">
              <a:buNone/>
            </a:pPr>
            <a:r>
              <a:rPr lang="en-GB" sz="2800" dirty="0"/>
              <a:t> For </a:t>
            </a:r>
            <a:r>
              <a:rPr lang="en-GB" sz="2800" i="1" dirty="0"/>
              <a:t>(x</a:t>
            </a:r>
            <a:r>
              <a:rPr lang="en-GB" sz="2800" i="1" baseline="-25000" dirty="0"/>
              <a:t>i</a:t>
            </a:r>
            <a:r>
              <a:rPr lang="en-GB" sz="2800" i="1" dirty="0"/>
              <a:t>,ℓ’)</a:t>
            </a:r>
            <a:r>
              <a:rPr lang="en-GB" sz="2800" i="1" dirty="0">
                <a:sym typeface="Symbol" panose="05050102010706020507" pitchFamily="18" charset="2"/>
              </a:rPr>
              <a:t></a:t>
            </a:r>
            <a:r>
              <a:rPr lang="en-GB" sz="2800" i="1" dirty="0"/>
              <a:t>RDA(p,{a</a:t>
            </a:r>
            <a:r>
              <a:rPr lang="en-GB" sz="2800" i="1" baseline="-25000" dirty="0"/>
              <a:t>0</a:t>
            </a:r>
            <a:r>
              <a:rPr lang="en-GB" sz="2800" i="1" dirty="0"/>
              <a:t>},ℓ), </a:t>
            </a:r>
            <a:r>
              <a:rPr lang="en-GB" sz="2800" dirty="0"/>
              <a:t>with</a:t>
            </a:r>
            <a:r>
              <a:rPr lang="en-GB" sz="2800" i="1" dirty="0"/>
              <a:t> </a:t>
            </a:r>
            <a:r>
              <a:rPr lang="en-GB" sz="2800" i="1" dirty="0" err="1"/>
              <a:t>arg</a:t>
            </a:r>
            <a:r>
              <a:rPr lang="en-GB" sz="2800" i="1" dirty="0"/>
              <a:t>(b)=</a:t>
            </a:r>
            <a:r>
              <a:rPr lang="en-GB" sz="2800" i="1" dirty="0" err="1"/>
              <a:t>a</a:t>
            </a:r>
            <a:r>
              <a:rPr lang="en-GB" sz="2800" i="1" baseline="-25000" dirty="0" err="1"/>
              <a:t>i</a:t>
            </a:r>
            <a:r>
              <a:rPr lang="en-GB" sz="2800" i="1" dirty="0"/>
              <a:t> </a:t>
            </a:r>
            <a:r>
              <a:rPr lang="en-GB" sz="2800" i="1" dirty="0" err="1"/>
              <a:t>i</a:t>
            </a:r>
            <a:r>
              <a:rPr lang="en-GB" sz="2800" i="1" dirty="0"/>
              <a:t>=0..n</a:t>
            </a:r>
            <a:endParaRPr lang="en-US" sz="2800" dirty="0"/>
          </a:p>
          <a:p>
            <a:pPr marL="0" indent="0">
              <a:buNone/>
            </a:pPr>
            <a:r>
              <a:rPr lang="en-GB" sz="2800" dirty="0"/>
              <a:t>   Calculate </a:t>
            </a:r>
            <a:r>
              <a:rPr lang="en-GB" sz="2800" i="1" dirty="0" err="1"/>
              <a:t>y</a:t>
            </a:r>
            <a:r>
              <a:rPr lang="en-GB" sz="2800" i="1" baseline="-25000" dirty="0" err="1"/>
              <a:t>i</a:t>
            </a:r>
            <a:r>
              <a:rPr lang="en-GB" sz="2800" i="1" dirty="0"/>
              <a:t>=</a:t>
            </a:r>
            <a:r>
              <a:rPr lang="en-GB" sz="2800" i="1" dirty="0" err="1"/>
              <a:t>Eval</a:t>
            </a:r>
            <a:r>
              <a:rPr lang="en-GB" sz="2800" i="1" dirty="0"/>
              <a:t>(x</a:t>
            </a:r>
            <a:r>
              <a:rPr lang="en-GB" sz="2800" i="1" baseline="-25000" dirty="0"/>
              <a:t>i</a:t>
            </a:r>
            <a:r>
              <a:rPr lang="en-GB" sz="2800" i="1" dirty="0"/>
              <a:t>, ℓ’), </a:t>
            </a:r>
            <a:r>
              <a:rPr lang="en-GB" sz="2800" dirty="0"/>
              <a:t>and if all</a:t>
            </a:r>
            <a:r>
              <a:rPr lang="en-GB" sz="2800" i="1" dirty="0"/>
              <a:t> </a:t>
            </a:r>
            <a:r>
              <a:rPr lang="en-GB" sz="2800" i="1" dirty="0" err="1"/>
              <a:t>y</a:t>
            </a:r>
            <a:r>
              <a:rPr lang="en-GB" sz="2800" i="1" baseline="-25000" dirty="0" err="1"/>
              <a:t>i</a:t>
            </a:r>
            <a:r>
              <a:rPr lang="en-GB" sz="2800" i="1" dirty="0">
                <a:sym typeface="Symbol" panose="05050102010706020507" pitchFamily="18" charset="2"/>
              </a:rPr>
              <a:t></a:t>
            </a:r>
            <a:r>
              <a:rPr lang="en-GB" sz="2800" i="1" dirty="0"/>
              <a:t>, </a:t>
            </a:r>
            <a:endParaRPr lang="en-US" sz="2800" dirty="0"/>
          </a:p>
          <a:p>
            <a:pPr marL="0" indent="0">
              <a:buNone/>
            </a:pPr>
            <a:r>
              <a:rPr lang="en-GB" sz="2800" dirty="0"/>
              <a:t>     Add </a:t>
            </a:r>
            <a:r>
              <a:rPr lang="en-GB" sz="2800" i="1" dirty="0"/>
              <a:t>(y</a:t>
            </a:r>
            <a:r>
              <a:rPr lang="en-GB" sz="2800" i="1" baseline="-25000" dirty="0"/>
              <a:t>0</a:t>
            </a:r>
            <a:r>
              <a:rPr lang="en-GB" sz="2800" i="1" dirty="0"/>
              <a:t>,y</a:t>
            </a:r>
            <a:r>
              <a:rPr lang="en-GB" sz="2800" i="1" baseline="-25000" dirty="0"/>
              <a:t>1</a:t>
            </a:r>
            <a:r>
              <a:rPr lang="en-GB" sz="2800" i="1" dirty="0"/>
              <a:t>,…,</a:t>
            </a:r>
            <a:r>
              <a:rPr lang="en-GB" sz="2800" i="1" dirty="0" err="1"/>
              <a:t>y</a:t>
            </a:r>
            <a:r>
              <a:rPr lang="en-GB" sz="2800" i="1" baseline="-25000" dirty="0" err="1"/>
              <a:t>n</a:t>
            </a:r>
            <a:r>
              <a:rPr lang="en-GB" sz="2800" i="1" dirty="0"/>
              <a:t>) </a:t>
            </a:r>
            <a:r>
              <a:rPr lang="en-GB" sz="2800" dirty="0"/>
              <a:t>to </a:t>
            </a:r>
            <a:r>
              <a:rPr lang="en-GB" sz="2800" i="1" dirty="0"/>
              <a:t>V</a:t>
            </a:r>
            <a:r>
              <a:rPr lang="en-GB" sz="2800" i="1" baseline="-25000" dirty="0"/>
              <a:t>C</a:t>
            </a:r>
            <a:r>
              <a:rPr lang="en-GB" sz="2800" dirty="0"/>
              <a:t> , </a:t>
            </a:r>
            <a:r>
              <a:rPr lang="en-GB" sz="2800" i="1" dirty="0"/>
              <a:t>((p,</a:t>
            </a:r>
            <a:r>
              <a:rPr lang="en-GB" sz="2800" i="1" dirty="0">
                <a:sym typeface="Symbol" panose="05050102010706020507" pitchFamily="18" charset="2"/>
              </a:rPr>
              <a:t></a:t>
            </a:r>
            <a:r>
              <a:rPr lang="en-GB" sz="2800" i="1" dirty="0"/>
              <a:t>),(y</a:t>
            </a:r>
            <a:r>
              <a:rPr lang="en-GB" sz="2800" i="1" baseline="-25000" dirty="0"/>
              <a:t>0</a:t>
            </a:r>
            <a:r>
              <a:rPr lang="en-GB" sz="2800" i="1" dirty="0"/>
              <a:t>,y</a:t>
            </a:r>
            <a:r>
              <a:rPr lang="en-GB" sz="2800" i="1" baseline="-25000" dirty="0"/>
              <a:t>1</a:t>
            </a:r>
            <a:r>
              <a:rPr lang="en-GB" sz="2800" i="1" dirty="0"/>
              <a:t>,…,</a:t>
            </a:r>
            <a:r>
              <a:rPr lang="en-GB" sz="2800" i="1" dirty="0" err="1"/>
              <a:t>y</a:t>
            </a:r>
            <a:r>
              <a:rPr lang="en-GB" sz="2800" i="1" baseline="-25000" dirty="0" err="1"/>
              <a:t>n</a:t>
            </a:r>
            <a:r>
              <a:rPr lang="en-GB" sz="2800" i="1" dirty="0"/>
              <a:t>)) </a:t>
            </a:r>
            <a:r>
              <a:rPr lang="en-GB" sz="2800" dirty="0"/>
              <a:t>to </a:t>
            </a:r>
            <a:r>
              <a:rPr lang="en-GB" sz="2800" i="1" dirty="0"/>
              <a:t>E</a:t>
            </a:r>
            <a:r>
              <a:rPr lang="en-GB" sz="2800" i="1" baseline="-25000" dirty="0"/>
              <a:t>C</a:t>
            </a:r>
            <a:endParaRPr lang="en-US" sz="2800" dirty="0"/>
          </a:p>
          <a:p>
            <a:endParaRPr lang="en-US"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5682" y="5586412"/>
            <a:ext cx="1663918" cy="1130300"/>
          </a:xfrm>
          <a:prstGeom prst="rect">
            <a:avLst/>
          </a:prstGeom>
        </p:spPr>
      </p:pic>
    </p:spTree>
    <p:extLst>
      <p:ext uri="{BB962C8B-B14F-4D97-AF65-F5344CB8AC3E}">
        <p14:creationId xmlns:p14="http://schemas.microsoft.com/office/powerpoint/2010/main" val="2112137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6">
                    <a:lumMod val="50000"/>
                  </a:schemeClr>
                </a:solidFill>
                <a:latin typeface="Consolas" charset="0"/>
                <a:ea typeface="Consolas" charset="0"/>
                <a:cs typeface="Consolas" charset="0"/>
              </a:rPr>
              <a:t>Example</a:t>
            </a:r>
          </a:p>
        </p:txBody>
      </p:sp>
      <p:pic>
        <p:nvPicPr>
          <p:cNvPr id="3" name="Picture 2"/>
          <p:cNvPicPr/>
          <p:nvPr/>
        </p:nvPicPr>
        <p:blipFill rotWithShape="1">
          <a:blip r:embed="rId2" cstate="print">
            <a:extLst>
              <a:ext uri="{28A0092B-C50C-407E-A947-70E740481C1C}">
                <a14:useLocalDpi xmlns:a14="http://schemas.microsoft.com/office/drawing/2010/main" val="0"/>
              </a:ext>
            </a:extLst>
          </a:blip>
          <a:srcRect t="12384" b="20316"/>
          <a:stretch/>
        </p:blipFill>
        <p:spPr bwMode="auto">
          <a:xfrm>
            <a:off x="5286165" y="2131715"/>
            <a:ext cx="6606223" cy="1424246"/>
          </a:xfrm>
          <a:prstGeom prst="rect">
            <a:avLst/>
          </a:prstGeom>
          <a:ln>
            <a:noFill/>
          </a:ln>
          <a:extLst>
            <a:ext uri="{53640926-AAD7-44D8-BBD7-CCE9431645EC}">
              <a14:shadowObscured xmlns:a14="http://schemas.microsoft.com/office/drawing/2010/main"/>
            </a:ext>
          </a:extLst>
        </p:spPr>
      </p:pic>
      <p:pic>
        <p:nvPicPr>
          <p:cNvPr id="4" name="Picture 3"/>
          <p:cNvPicPr/>
          <p:nvPr/>
        </p:nvPicPr>
        <p:blipFill rotWithShape="1">
          <a:blip r:embed="rId3">
            <a:extLst>
              <a:ext uri="{28A0092B-C50C-407E-A947-70E740481C1C}">
                <a14:useLocalDpi xmlns:a14="http://schemas.microsoft.com/office/drawing/2010/main" val="0"/>
              </a:ext>
            </a:extLst>
          </a:blip>
          <a:srcRect b="11508"/>
          <a:stretch/>
        </p:blipFill>
        <p:spPr bwMode="auto">
          <a:xfrm>
            <a:off x="1371600" y="2131715"/>
            <a:ext cx="3367246" cy="1424246"/>
          </a:xfrm>
          <a:prstGeom prst="rect">
            <a:avLst/>
          </a:prstGeom>
          <a:ln>
            <a:noFill/>
          </a:ln>
          <a:extLst>
            <a:ext uri="{53640926-AAD7-44D8-BBD7-CCE9431645EC}">
              <a14:shadowObscured xmlns:a14="http://schemas.microsoft.com/office/drawing/2010/main"/>
            </a:ext>
          </a:extLst>
        </p:spPr>
      </p:pic>
      <p:pic>
        <p:nvPicPr>
          <p:cNvPr id="5" name="Picture 4"/>
          <p:cNvPicPr/>
          <p:nvPr/>
        </p:nvPicPr>
        <p:blipFill>
          <a:blip r:embed="rId4"/>
          <a:stretch>
            <a:fillRect/>
          </a:stretch>
        </p:blipFill>
        <p:spPr>
          <a:xfrm>
            <a:off x="2520175" y="4200013"/>
            <a:ext cx="7304049" cy="2516699"/>
          </a:xfrm>
          <a:prstGeom prst="rect">
            <a:avLst/>
          </a:prstGeom>
          <a:solidFill>
            <a:srgbClr val="FFC000"/>
          </a:solidFill>
        </p:spPr>
      </p:pic>
      <p:sp>
        <p:nvSpPr>
          <p:cNvPr id="6" name="TextBox 5"/>
          <p:cNvSpPr txBox="1"/>
          <p:nvPr/>
        </p:nvSpPr>
        <p:spPr>
          <a:xfrm>
            <a:off x="2302997" y="1714520"/>
            <a:ext cx="1504451" cy="369332"/>
          </a:xfrm>
          <a:prstGeom prst="rect">
            <a:avLst/>
          </a:prstGeom>
          <a:noFill/>
        </p:spPr>
        <p:txBody>
          <a:bodyPr wrap="none" rtlCol="0">
            <a:spAutoFit/>
          </a:bodyPr>
          <a:lstStyle/>
          <a:p>
            <a:r>
              <a:rPr lang="en-US" dirty="0"/>
              <a:t>Python library</a:t>
            </a:r>
          </a:p>
        </p:txBody>
      </p:sp>
      <p:sp>
        <p:nvSpPr>
          <p:cNvPr id="7" name="TextBox 6"/>
          <p:cNvSpPr txBox="1"/>
          <p:nvPr/>
        </p:nvSpPr>
        <p:spPr>
          <a:xfrm>
            <a:off x="7262928" y="1714520"/>
            <a:ext cx="2651367" cy="369332"/>
          </a:xfrm>
          <a:prstGeom prst="rect">
            <a:avLst/>
          </a:prstGeom>
          <a:noFill/>
        </p:spPr>
        <p:txBody>
          <a:bodyPr wrap="none" rtlCol="0">
            <a:spAutoFit/>
          </a:bodyPr>
          <a:lstStyle/>
          <a:p>
            <a:r>
              <a:rPr lang="en-US" dirty="0"/>
              <a:t>C Codebase calling python</a:t>
            </a:r>
          </a:p>
        </p:txBody>
      </p:sp>
      <p:sp>
        <p:nvSpPr>
          <p:cNvPr id="8" name="TextBox 7"/>
          <p:cNvSpPr txBox="1"/>
          <p:nvPr/>
        </p:nvSpPr>
        <p:spPr>
          <a:xfrm>
            <a:off x="5052309" y="3762123"/>
            <a:ext cx="2388795" cy="369332"/>
          </a:xfrm>
          <a:prstGeom prst="rect">
            <a:avLst/>
          </a:prstGeom>
          <a:noFill/>
        </p:spPr>
        <p:txBody>
          <a:bodyPr wrap="none" rtlCol="0">
            <a:spAutoFit/>
          </a:bodyPr>
          <a:lstStyle/>
          <a:p>
            <a:r>
              <a:rPr lang="en-US" dirty="0"/>
              <a:t>Multilingual Call Graph</a:t>
            </a:r>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75682" y="5586412"/>
            <a:ext cx="1663918" cy="1130300"/>
          </a:xfrm>
          <a:prstGeom prst="rect">
            <a:avLst/>
          </a:prstGeom>
        </p:spPr>
      </p:pic>
    </p:spTree>
    <p:extLst>
      <p:ext uri="{BB962C8B-B14F-4D97-AF65-F5344CB8AC3E}">
        <p14:creationId xmlns:p14="http://schemas.microsoft.com/office/powerpoint/2010/main" val="957298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28625"/>
            <a:ext cx="9601200" cy="1485900"/>
          </a:xfrm>
        </p:spPr>
        <p:txBody>
          <a:bodyPr/>
          <a:lstStyle/>
          <a:p>
            <a:r>
              <a:rPr lang="en-US" b="1" dirty="0">
                <a:solidFill>
                  <a:schemeClr val="accent6">
                    <a:lumMod val="50000"/>
                  </a:schemeClr>
                </a:solidFill>
                <a:latin typeface="Consolas" charset="0"/>
                <a:ea typeface="Consolas" charset="0"/>
                <a:cs typeface="Consolas" charset="0"/>
              </a:rPr>
              <a:t>Status</a:t>
            </a:r>
          </a:p>
        </p:txBody>
      </p:sp>
      <p:sp>
        <p:nvSpPr>
          <p:cNvPr id="3" name="Content Placeholder 2"/>
          <p:cNvSpPr>
            <a:spLocks noGrp="1"/>
          </p:cNvSpPr>
          <p:nvPr>
            <p:ph idx="1"/>
          </p:nvPr>
        </p:nvSpPr>
        <p:spPr>
          <a:xfrm>
            <a:off x="1371600" y="1287462"/>
            <a:ext cx="9601200" cy="5429250"/>
          </a:xfrm>
        </p:spPr>
        <p:txBody>
          <a:bodyPr>
            <a:noAutofit/>
          </a:bodyPr>
          <a:lstStyle/>
          <a:p>
            <a:r>
              <a:rPr lang="en-US" sz="2800" dirty="0"/>
              <a:t>Filter modules</a:t>
            </a:r>
          </a:p>
          <a:p>
            <a:pPr lvl="1"/>
            <a:r>
              <a:rPr lang="en-US" sz="2800" dirty="0"/>
              <a:t>Call Graph Generators for C/C++, Python, and JavaScript</a:t>
            </a:r>
            <a:br>
              <a:rPr lang="en-US" sz="2800" dirty="0"/>
            </a:br>
            <a:r>
              <a:rPr lang="en-US" sz="2800" i="1" dirty="0"/>
              <a:t>Status: Non OO calls only, but OO calls statically identified</a:t>
            </a:r>
          </a:p>
          <a:p>
            <a:pPr lvl="1"/>
            <a:r>
              <a:rPr lang="en-US" sz="2800" dirty="0"/>
              <a:t>Interoperability filters: </a:t>
            </a:r>
            <a:r>
              <a:rPr lang="en-US" sz="2800" dirty="0" err="1"/>
              <a:t>PyViaC</a:t>
            </a:r>
            <a:r>
              <a:rPr lang="en-US" sz="2800" dirty="0"/>
              <a:t>/C++, </a:t>
            </a:r>
            <a:r>
              <a:rPr lang="en-US" sz="2800" dirty="0" err="1"/>
              <a:t>PyViaJs</a:t>
            </a:r>
            <a:r>
              <a:rPr lang="en-US" sz="2800" dirty="0"/>
              <a:t>, </a:t>
            </a:r>
            <a:r>
              <a:rPr lang="en-US" sz="2800" dirty="0" err="1"/>
              <a:t>JsViaPy</a:t>
            </a:r>
            <a:r>
              <a:rPr lang="en-US" sz="2800" dirty="0"/>
              <a:t> </a:t>
            </a:r>
            <a:br>
              <a:rPr lang="en-US" sz="2800" dirty="0"/>
            </a:br>
            <a:r>
              <a:rPr lang="en-US" sz="2800" i="1" dirty="0"/>
              <a:t>Status: One or two API calls implemented for each; none complete.</a:t>
            </a:r>
          </a:p>
          <a:p>
            <a:pPr lvl="1"/>
            <a:r>
              <a:rPr lang="en-US" sz="2800" dirty="0"/>
              <a:t>Flow Graph Generators for C/C++</a:t>
            </a:r>
            <a:br>
              <a:rPr lang="en-US" sz="2800" dirty="0"/>
            </a:br>
            <a:r>
              <a:rPr lang="en-US" sz="2800" i="1" dirty="0"/>
              <a:t>Status: Partial implementation.</a:t>
            </a:r>
          </a:p>
          <a:p>
            <a:pPr lvl="1"/>
            <a:r>
              <a:rPr lang="en-US" sz="2800" dirty="0"/>
              <a:t>Assignment Collector/Static Evaluator for C</a:t>
            </a:r>
            <a:br>
              <a:rPr lang="en-US" sz="2800" dirty="0"/>
            </a:br>
            <a:r>
              <a:rPr lang="en-US" sz="2800" i="1" dirty="0"/>
              <a:t>Status: Only evaluates literal assignments</a:t>
            </a:r>
          </a:p>
          <a:p>
            <a:pPr lvl="1"/>
            <a:r>
              <a:rPr lang="en-US" sz="2800" dirty="0"/>
              <a:t>Reaching Definitions Module </a:t>
            </a:r>
            <a:br>
              <a:rPr lang="en-US" sz="2800" dirty="0"/>
            </a:br>
            <a:r>
              <a:rPr lang="en-US" sz="2800" i="1" dirty="0"/>
              <a:t>Status: Tested on C but is language independent</a:t>
            </a:r>
            <a:endParaRPr lang="en-US"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5682" y="5586412"/>
            <a:ext cx="1663918" cy="1130300"/>
          </a:xfrm>
          <a:prstGeom prst="rect">
            <a:avLst/>
          </a:prstGeom>
        </p:spPr>
      </p:pic>
    </p:spTree>
    <p:extLst>
      <p:ext uri="{BB962C8B-B14F-4D97-AF65-F5344CB8AC3E}">
        <p14:creationId xmlns:p14="http://schemas.microsoft.com/office/powerpoint/2010/main" val="771985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6">
                    <a:lumMod val="50000"/>
                  </a:schemeClr>
                </a:solidFill>
                <a:latin typeface="Consolas" charset="0"/>
                <a:ea typeface="Consolas" charset="0"/>
                <a:cs typeface="Consolas" charset="0"/>
              </a:rPr>
              <a:t>Collaboration</a:t>
            </a:r>
            <a:endParaRPr lang="en-US" dirty="0">
              <a:solidFill>
                <a:schemeClr val="accent6">
                  <a:lumMod val="50000"/>
                </a:schemeClr>
              </a:solidFill>
              <a:latin typeface="Consolas" charset="0"/>
              <a:ea typeface="Consolas" charset="0"/>
              <a:cs typeface="Consolas" charset="0"/>
            </a:endParaRPr>
          </a:p>
        </p:txBody>
      </p:sp>
      <p:sp>
        <p:nvSpPr>
          <p:cNvPr id="3" name="Content Placeholder 2"/>
          <p:cNvSpPr>
            <a:spLocks noGrp="1"/>
          </p:cNvSpPr>
          <p:nvPr>
            <p:ph idx="1"/>
          </p:nvPr>
        </p:nvSpPr>
        <p:spPr>
          <a:xfrm>
            <a:off x="1371600" y="1516062"/>
            <a:ext cx="9601200" cy="5200650"/>
          </a:xfrm>
        </p:spPr>
        <p:txBody>
          <a:bodyPr>
            <a:noAutofit/>
          </a:bodyPr>
          <a:lstStyle/>
          <a:p>
            <a:r>
              <a:rPr lang="en-US" sz="2800" dirty="0"/>
              <a:t>MLSA is open-source and freely available at</a:t>
            </a:r>
          </a:p>
          <a:p>
            <a:pPr lvl="1"/>
            <a:r>
              <a:rPr lang="en-US" sz="2800" dirty="0"/>
              <a:t>TWIKI – </a:t>
            </a:r>
            <a:r>
              <a:rPr lang="en-US" sz="2800" dirty="0">
                <a:hlinkClick r:id="rId2"/>
              </a:rPr>
              <a:t>https://goo.gl/6mvyNS</a:t>
            </a:r>
            <a:endParaRPr lang="en-US" sz="2800" dirty="0"/>
          </a:p>
          <a:p>
            <a:pPr lvl="1"/>
            <a:r>
              <a:rPr lang="en-US" sz="2800" dirty="0" err="1"/>
              <a:t>GitHUB</a:t>
            </a:r>
            <a:r>
              <a:rPr lang="en-US" sz="2800" dirty="0"/>
              <a:t> – </a:t>
            </a:r>
            <a:r>
              <a:rPr lang="en-US" sz="2800" dirty="0">
                <a:hlinkClick r:id="rId3"/>
              </a:rPr>
              <a:t>https://git.io/MLSA</a:t>
            </a:r>
            <a:endParaRPr lang="en-US" sz="2800" dirty="0"/>
          </a:p>
          <a:p>
            <a:pPr lvl="1"/>
            <a:r>
              <a:rPr lang="en-US" sz="2800" dirty="0"/>
              <a:t>Email – </a:t>
            </a:r>
            <a:r>
              <a:rPr lang="en-US" sz="2800" dirty="0">
                <a:hlinkClick r:id="rId4"/>
              </a:rPr>
              <a:t>multilingualsa@gmail.com</a:t>
            </a:r>
            <a:endParaRPr lang="en-US" sz="2800" dirty="0"/>
          </a:p>
          <a:p>
            <a:r>
              <a:rPr lang="en-US" sz="2800" dirty="0"/>
              <a:t>We are actively seeking open source collaborators and participants</a:t>
            </a:r>
          </a:p>
          <a:p>
            <a:r>
              <a:rPr lang="en-US" sz="2800" dirty="0"/>
              <a:t>There are videos available at </a:t>
            </a:r>
            <a:r>
              <a:rPr lang="en-US" sz="2800" dirty="0">
                <a:hlinkClick r:id="rId5"/>
              </a:rPr>
              <a:t>https://goo.gl/g8ra15</a:t>
            </a:r>
            <a:r>
              <a:rPr lang="en-US" sz="2800" dirty="0"/>
              <a:t> showing </a:t>
            </a:r>
          </a:p>
          <a:p>
            <a:pPr lvl="1"/>
            <a:r>
              <a:rPr lang="en-US" sz="2800" dirty="0"/>
              <a:t>How to download and install MLSA</a:t>
            </a:r>
          </a:p>
          <a:p>
            <a:pPr lvl="1"/>
            <a:r>
              <a:rPr lang="en-US" sz="2800" dirty="0"/>
              <a:t>How to test on the test folders provided</a:t>
            </a:r>
          </a:p>
          <a:p>
            <a:pPr lvl="1"/>
            <a:r>
              <a:rPr lang="en-US" sz="2800" dirty="0"/>
              <a:t>How to add to MLSA</a:t>
            </a:r>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75682" y="5586412"/>
            <a:ext cx="1663918" cy="1130300"/>
          </a:xfrm>
          <a:prstGeom prst="rect">
            <a:avLst/>
          </a:prstGeom>
        </p:spPr>
      </p:pic>
    </p:spTree>
    <p:extLst>
      <p:ext uri="{BB962C8B-B14F-4D97-AF65-F5344CB8AC3E}">
        <p14:creationId xmlns:p14="http://schemas.microsoft.com/office/powerpoint/2010/main" val="1915765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6">
                    <a:lumMod val="50000"/>
                  </a:schemeClr>
                </a:solidFill>
                <a:latin typeface="Consolas" charset="0"/>
                <a:ea typeface="Consolas" charset="0"/>
                <a:cs typeface="Consolas" charset="0"/>
              </a:rPr>
              <a:t>Conclusion &amp; Future Work</a:t>
            </a:r>
          </a:p>
        </p:txBody>
      </p:sp>
      <p:sp>
        <p:nvSpPr>
          <p:cNvPr id="3" name="Content Placeholder 2"/>
          <p:cNvSpPr>
            <a:spLocks noGrp="1"/>
          </p:cNvSpPr>
          <p:nvPr>
            <p:ph idx="1"/>
          </p:nvPr>
        </p:nvSpPr>
        <p:spPr>
          <a:xfrm>
            <a:off x="1128712" y="1428750"/>
            <a:ext cx="9601200" cy="5286375"/>
          </a:xfrm>
        </p:spPr>
        <p:txBody>
          <a:bodyPr>
            <a:noAutofit/>
          </a:bodyPr>
          <a:lstStyle/>
          <a:p>
            <a:r>
              <a:rPr lang="en-GB" sz="2800" dirty="0"/>
              <a:t>We propose an architecture comprised of monolingual filter programs that analyse single language AST and identify the cross-language boundary. The filters generate language independent information in CSV format. Additional multilingual filters operate on the CSV files in pipelines. This architecture has advantages of modularity and efficiency and is open-source friendly. </a:t>
            </a:r>
            <a:endParaRPr lang="en-US" sz="2800" dirty="0"/>
          </a:p>
          <a:p>
            <a:r>
              <a:rPr lang="en-US" sz="2800" dirty="0"/>
              <a:t>Future work includes </a:t>
            </a:r>
          </a:p>
          <a:p>
            <a:pPr lvl="1"/>
            <a:r>
              <a:rPr lang="en-US" sz="2800" dirty="0"/>
              <a:t>extension of the RDA analysis for more complex interoperability APIs, including use of DATALOG for analysis.</a:t>
            </a:r>
          </a:p>
          <a:p>
            <a:pPr lvl="1"/>
            <a:r>
              <a:rPr lang="en-US" sz="2800" dirty="0"/>
              <a:t>More extensive testing and comparisons of the CGs generated with those for existing CG tools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5682" y="5586412"/>
            <a:ext cx="1663918" cy="1130300"/>
          </a:xfrm>
          <a:prstGeom prst="rect">
            <a:avLst/>
          </a:prstGeom>
        </p:spPr>
      </p:pic>
    </p:spTree>
    <p:extLst>
      <p:ext uri="{BB962C8B-B14F-4D97-AF65-F5344CB8AC3E}">
        <p14:creationId xmlns:p14="http://schemas.microsoft.com/office/powerpoint/2010/main" val="905666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6">
                    <a:lumMod val="50000"/>
                  </a:schemeClr>
                </a:solidFill>
                <a:latin typeface="Consolas" charset="0"/>
                <a:ea typeface="Consolas" charset="0"/>
                <a:cs typeface="Consolas" charset="0"/>
              </a:rPr>
              <a:t>Motivation</a:t>
            </a:r>
          </a:p>
        </p:txBody>
      </p:sp>
      <p:sp>
        <p:nvSpPr>
          <p:cNvPr id="3" name="Content Placeholder 2"/>
          <p:cNvSpPr>
            <a:spLocks noGrp="1"/>
          </p:cNvSpPr>
          <p:nvPr>
            <p:ph idx="1"/>
          </p:nvPr>
        </p:nvSpPr>
        <p:spPr>
          <a:xfrm>
            <a:off x="1371600" y="1757363"/>
            <a:ext cx="9601200" cy="4959349"/>
          </a:xfrm>
        </p:spPr>
        <p:txBody>
          <a:bodyPr>
            <a:noAutofit/>
          </a:bodyPr>
          <a:lstStyle/>
          <a:p>
            <a:pPr marL="0" indent="0">
              <a:buNone/>
            </a:pPr>
            <a:r>
              <a:rPr lang="en-GB" sz="2800" dirty="0"/>
              <a:t>Companies with a large software base:</a:t>
            </a:r>
          </a:p>
          <a:p>
            <a:r>
              <a:rPr lang="en-GB" sz="2800" dirty="0"/>
              <a:t>have to manage software architectures and libraries that</a:t>
            </a:r>
          </a:p>
          <a:p>
            <a:pPr lvl="1"/>
            <a:r>
              <a:rPr lang="en-GB" sz="2800" dirty="0"/>
              <a:t>Are written by different developers (in &amp; out house)</a:t>
            </a:r>
          </a:p>
          <a:p>
            <a:pPr lvl="1"/>
            <a:r>
              <a:rPr lang="en-GB" sz="2800" dirty="0"/>
              <a:t>Are developed over many decades</a:t>
            </a:r>
          </a:p>
          <a:p>
            <a:pPr lvl="1"/>
            <a:r>
              <a:rPr lang="en-GB" sz="2800" dirty="0"/>
              <a:t>Are often in different languages </a:t>
            </a:r>
          </a:p>
          <a:p>
            <a:r>
              <a:rPr lang="en-GB" sz="2800" dirty="0"/>
              <a:t>In order to enforce </a:t>
            </a:r>
          </a:p>
          <a:p>
            <a:pPr lvl="1"/>
            <a:r>
              <a:rPr lang="en-GB" sz="2800" dirty="0"/>
              <a:t>Security</a:t>
            </a:r>
          </a:p>
          <a:p>
            <a:pPr lvl="1"/>
            <a:r>
              <a:rPr lang="en-GB" sz="2800" dirty="0"/>
              <a:t>Efficiency</a:t>
            </a:r>
          </a:p>
          <a:p>
            <a:pPr lvl="1"/>
            <a:r>
              <a:rPr lang="en-GB" sz="2800" dirty="0"/>
              <a:t>Quality Metrics </a:t>
            </a:r>
            <a:endParaRPr lang="en-US"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5682" y="5586412"/>
            <a:ext cx="1663918" cy="1130300"/>
          </a:xfrm>
          <a:prstGeom prst="rect">
            <a:avLst/>
          </a:prstGeom>
        </p:spPr>
      </p:pic>
    </p:spTree>
    <p:extLst>
      <p:ext uri="{BB962C8B-B14F-4D97-AF65-F5344CB8AC3E}">
        <p14:creationId xmlns:p14="http://schemas.microsoft.com/office/powerpoint/2010/main" val="281960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42925"/>
            <a:ext cx="9601200" cy="1485900"/>
          </a:xfrm>
        </p:spPr>
        <p:txBody>
          <a:bodyPr/>
          <a:lstStyle/>
          <a:p>
            <a:r>
              <a:rPr lang="en-US" b="1" dirty="0">
                <a:solidFill>
                  <a:schemeClr val="accent6">
                    <a:lumMod val="50000"/>
                  </a:schemeClr>
                </a:solidFill>
                <a:latin typeface="Consolas" charset="0"/>
                <a:ea typeface="Consolas" charset="0"/>
                <a:cs typeface="Consolas" charset="0"/>
              </a:rPr>
              <a:t>Why is Multilingual Software a Problem?</a:t>
            </a:r>
          </a:p>
        </p:txBody>
      </p:sp>
      <p:sp>
        <p:nvSpPr>
          <p:cNvPr id="3" name="Content Placeholder 2"/>
          <p:cNvSpPr>
            <a:spLocks noGrp="1"/>
          </p:cNvSpPr>
          <p:nvPr>
            <p:ph idx="1"/>
          </p:nvPr>
        </p:nvSpPr>
        <p:spPr>
          <a:xfrm>
            <a:off x="1100138" y="2171700"/>
            <a:ext cx="9601200" cy="4572000"/>
          </a:xfrm>
        </p:spPr>
        <p:txBody>
          <a:bodyPr>
            <a:noAutofit/>
          </a:bodyPr>
          <a:lstStyle/>
          <a:p>
            <a:r>
              <a:rPr lang="en-GB" sz="2800" dirty="0"/>
              <a:t>A multilingual codebase gives rise to many software engineering issues, including</a:t>
            </a:r>
            <a:endParaRPr lang="en-US" sz="2800" dirty="0"/>
          </a:p>
          <a:p>
            <a:pPr lvl="1"/>
            <a:r>
              <a:rPr lang="en-GB" sz="2800" dirty="0"/>
              <a:t>Redundancy, e.g., procedures in several different language libraries for the same functionality, necessitating refactoring</a:t>
            </a:r>
          </a:p>
          <a:p>
            <a:pPr lvl="1"/>
            <a:r>
              <a:rPr lang="en-GB" sz="2800" dirty="0"/>
              <a:t>Debugging complexity as languages interact with each other in unexpected ways</a:t>
            </a:r>
          </a:p>
          <a:p>
            <a:pPr lvl="1"/>
            <a:r>
              <a:rPr lang="en-GB" sz="2800" dirty="0"/>
              <a:t>Security issues relating to what information is exposed when one language procedure is called from another</a:t>
            </a:r>
          </a:p>
          <a:p>
            <a:pPr lvl="7"/>
            <a:r>
              <a:rPr lang="en-GB" sz="2200" dirty="0"/>
              <a:t>Problem of opacity when one language calls another</a:t>
            </a:r>
            <a:endParaRPr lang="en-US" sz="2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5682" y="5586412"/>
            <a:ext cx="1663918" cy="1130300"/>
          </a:xfrm>
          <a:prstGeom prst="rect">
            <a:avLst/>
          </a:prstGeom>
        </p:spPr>
      </p:pic>
    </p:spTree>
    <p:extLst>
      <p:ext uri="{BB962C8B-B14F-4D97-AF65-F5344CB8AC3E}">
        <p14:creationId xmlns:p14="http://schemas.microsoft.com/office/powerpoint/2010/main" val="2446045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5887" y="428625"/>
            <a:ext cx="9601200" cy="1485900"/>
          </a:xfrm>
        </p:spPr>
        <p:txBody>
          <a:bodyPr/>
          <a:lstStyle/>
          <a:p>
            <a:r>
              <a:rPr lang="en-US" b="1" dirty="0">
                <a:solidFill>
                  <a:schemeClr val="accent6">
                    <a:lumMod val="50000"/>
                  </a:schemeClr>
                </a:solidFill>
                <a:latin typeface="Consolas" charset="0"/>
                <a:ea typeface="Consolas" charset="0"/>
                <a:cs typeface="Consolas" charset="0"/>
              </a:rPr>
              <a:t>Approaches to the problem</a:t>
            </a:r>
          </a:p>
        </p:txBody>
      </p:sp>
      <p:sp>
        <p:nvSpPr>
          <p:cNvPr id="3" name="Content Placeholder 2"/>
          <p:cNvSpPr>
            <a:spLocks noGrp="1"/>
          </p:cNvSpPr>
          <p:nvPr>
            <p:ph idx="1"/>
          </p:nvPr>
        </p:nvSpPr>
        <p:spPr>
          <a:xfrm>
            <a:off x="1042987" y="1401762"/>
            <a:ext cx="9601200" cy="5314950"/>
          </a:xfrm>
        </p:spPr>
        <p:txBody>
          <a:bodyPr>
            <a:noAutofit/>
          </a:bodyPr>
          <a:lstStyle/>
          <a:p>
            <a:r>
              <a:rPr lang="en-GB" sz="2800" dirty="0"/>
              <a:t>Development tools tend to be language specific, with some cross-platform functionality. (e.g., </a:t>
            </a:r>
            <a:r>
              <a:rPr lang="en-GB" sz="2800" i="1" dirty="0" err="1"/>
              <a:t>Checkmarx</a:t>
            </a:r>
            <a:r>
              <a:rPr lang="en-GB" sz="2800" i="1" dirty="0"/>
              <a:t> </a:t>
            </a:r>
            <a:r>
              <a:rPr lang="en-GB" sz="2800" dirty="0"/>
              <a:t>offers static analysis)</a:t>
            </a:r>
          </a:p>
          <a:p>
            <a:r>
              <a:rPr lang="en-GB" sz="2800" dirty="0"/>
              <a:t>One approach is to instead use a versatile monolingual environment</a:t>
            </a:r>
          </a:p>
          <a:p>
            <a:r>
              <a:rPr lang="en-GB" sz="2800" dirty="0"/>
              <a:t>‘Reverse engineering’ approach: leverage a metalanguage, e.g., Rascal</a:t>
            </a:r>
          </a:p>
          <a:p>
            <a:r>
              <a:rPr lang="en-GB" sz="2800" dirty="0"/>
              <a:t>Proposed Approach: Multilingual will always be with us. Develop lightweight tools to process multilingual codebase into </a:t>
            </a:r>
            <a:r>
              <a:rPr lang="en-GB" sz="2800" b="1" dirty="0"/>
              <a:t>unified common representations</a:t>
            </a:r>
            <a:r>
              <a:rPr lang="en-GB" sz="2800" dirty="0"/>
              <a:t> such as </a:t>
            </a:r>
            <a:r>
              <a:rPr lang="en-GB" sz="2800" dirty="0" err="1"/>
              <a:t>callgraphs</a:t>
            </a:r>
            <a:r>
              <a:rPr lang="en-GB" sz="2800" dirty="0"/>
              <a:t>, </a:t>
            </a:r>
            <a:r>
              <a:rPr lang="en-GB" sz="2800" dirty="0" err="1"/>
              <a:t>flowgraphs</a:t>
            </a:r>
            <a:r>
              <a:rPr lang="en-GB" sz="2800" dirty="0"/>
              <a:t>, etc.</a:t>
            </a:r>
            <a:endParaRPr lang="en-US"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5682" y="5586412"/>
            <a:ext cx="1663918" cy="1130300"/>
          </a:xfrm>
          <a:prstGeom prst="rect">
            <a:avLst/>
          </a:prstGeom>
        </p:spPr>
      </p:pic>
    </p:spTree>
    <p:extLst>
      <p:ext uri="{BB962C8B-B14F-4D97-AF65-F5344CB8AC3E}">
        <p14:creationId xmlns:p14="http://schemas.microsoft.com/office/powerpoint/2010/main" val="1683404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solidFill>
                  <a:schemeClr val="accent6">
                    <a:lumMod val="50000"/>
                  </a:schemeClr>
                </a:solidFill>
                <a:latin typeface="Consolas" charset="0"/>
                <a:ea typeface="Consolas" charset="0"/>
                <a:cs typeface="Consolas" charset="0"/>
              </a:rPr>
              <a:t>MultiLingual</a:t>
            </a:r>
            <a:r>
              <a:rPr lang="en-US" b="1" dirty="0">
                <a:solidFill>
                  <a:schemeClr val="accent6">
                    <a:lumMod val="50000"/>
                  </a:schemeClr>
                </a:solidFill>
                <a:latin typeface="Consolas" charset="0"/>
                <a:ea typeface="Consolas" charset="0"/>
                <a:cs typeface="Consolas" charset="0"/>
              </a:rPr>
              <a:t> Static Analysis (MLSA) Architecture</a:t>
            </a:r>
          </a:p>
        </p:txBody>
      </p:sp>
      <p:pic>
        <p:nvPicPr>
          <p:cNvPr id="4" name="Picture 3"/>
          <p:cNvPicPr/>
          <p:nvPr/>
        </p:nvPicPr>
        <p:blipFill rotWithShape="1">
          <a:blip r:embed="rId2"/>
          <a:srcRect r="1089"/>
          <a:stretch/>
        </p:blipFill>
        <p:spPr bwMode="auto">
          <a:xfrm>
            <a:off x="2203952" y="2095731"/>
            <a:ext cx="7306643" cy="4055831"/>
          </a:xfrm>
          <a:prstGeom prst="rect">
            <a:avLst/>
          </a:prstGeom>
          <a:ln>
            <a:noFill/>
          </a:ln>
          <a:extLst>
            <a:ext uri="{53640926-AAD7-44D8-BBD7-CCE9431645EC}">
              <a14:shadowObscured xmlns:a14="http://schemas.microsoft.com/office/drawing/2010/main"/>
            </a:ext>
          </a:extLst>
        </p:spPr>
      </p:pic>
      <p:sp>
        <p:nvSpPr>
          <p:cNvPr id="5" name="TextBox 4"/>
          <p:cNvSpPr txBox="1"/>
          <p:nvPr/>
        </p:nvSpPr>
        <p:spPr>
          <a:xfrm>
            <a:off x="4070195" y="6207589"/>
            <a:ext cx="3040961" cy="461665"/>
          </a:xfrm>
          <a:prstGeom prst="rect">
            <a:avLst/>
          </a:prstGeom>
          <a:noFill/>
        </p:spPr>
        <p:txBody>
          <a:bodyPr wrap="none" rtlCol="0">
            <a:spAutoFit/>
          </a:bodyPr>
          <a:lstStyle/>
          <a:p>
            <a:r>
              <a:rPr lang="en-US" sz="2400" dirty="0"/>
              <a:t>Data flows left to right</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75682" y="5586412"/>
            <a:ext cx="1663918" cy="1130300"/>
          </a:xfrm>
          <a:prstGeom prst="rect">
            <a:avLst/>
          </a:prstGeom>
        </p:spPr>
      </p:pic>
      <p:sp>
        <p:nvSpPr>
          <p:cNvPr id="3" name="Rectangle 2">
            <a:extLst>
              <a:ext uri="{FF2B5EF4-FFF2-40B4-BE49-F238E27FC236}">
                <a16:creationId xmlns:a16="http://schemas.microsoft.com/office/drawing/2014/main" id="{3AE31DA0-689C-4EA1-9065-08B246E302CE}"/>
              </a:ext>
            </a:extLst>
          </p:cNvPr>
          <p:cNvSpPr/>
          <p:nvPr/>
        </p:nvSpPr>
        <p:spPr>
          <a:xfrm>
            <a:off x="2514601" y="2882348"/>
            <a:ext cx="1262270" cy="5665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9319C5C-5830-45C7-9175-7BAF6B0D27CA}"/>
              </a:ext>
            </a:extLst>
          </p:cNvPr>
          <p:cNvSpPr/>
          <p:nvPr/>
        </p:nvSpPr>
        <p:spPr>
          <a:xfrm>
            <a:off x="2514601" y="3599335"/>
            <a:ext cx="1262270" cy="56653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75117CB-A544-4071-B1CD-F53A4C81FE9B}"/>
              </a:ext>
            </a:extLst>
          </p:cNvPr>
          <p:cNvSpPr/>
          <p:nvPr/>
        </p:nvSpPr>
        <p:spPr>
          <a:xfrm>
            <a:off x="2514601" y="4316322"/>
            <a:ext cx="1262270" cy="579209"/>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4495DA7-9E0C-4F9E-A9FF-96612A2638E1}"/>
              </a:ext>
            </a:extLst>
          </p:cNvPr>
          <p:cNvSpPr/>
          <p:nvPr/>
        </p:nvSpPr>
        <p:spPr>
          <a:xfrm>
            <a:off x="4224130" y="2882348"/>
            <a:ext cx="1260612" cy="5665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AFA0EC9-82B7-43BF-A737-D4E62854927D}"/>
              </a:ext>
            </a:extLst>
          </p:cNvPr>
          <p:cNvSpPr/>
          <p:nvPr/>
        </p:nvSpPr>
        <p:spPr>
          <a:xfrm>
            <a:off x="4224129" y="3603874"/>
            <a:ext cx="1260613" cy="56653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F675CDB-82F6-42A3-B3E0-83F216A2DAB2}"/>
              </a:ext>
            </a:extLst>
          </p:cNvPr>
          <p:cNvSpPr/>
          <p:nvPr/>
        </p:nvSpPr>
        <p:spPr>
          <a:xfrm>
            <a:off x="4224129" y="4322661"/>
            <a:ext cx="1292087" cy="56653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7560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6">
                    <a:lumMod val="50000"/>
                  </a:schemeClr>
                </a:solidFill>
                <a:latin typeface="Consolas" charset="0"/>
                <a:ea typeface="Consolas" charset="0"/>
                <a:cs typeface="Consolas" charset="0"/>
              </a:rPr>
              <a:t>Example</a:t>
            </a:r>
          </a:p>
        </p:txBody>
      </p:sp>
      <p:pic>
        <p:nvPicPr>
          <p:cNvPr id="4" name="Picture 3"/>
          <p:cNvPicPr/>
          <p:nvPr/>
        </p:nvPicPr>
        <p:blipFill>
          <a:blip r:embed="rId2"/>
          <a:stretch>
            <a:fillRect/>
          </a:stretch>
        </p:blipFill>
        <p:spPr>
          <a:xfrm>
            <a:off x="1784196" y="1454753"/>
            <a:ext cx="8095785" cy="3741714"/>
          </a:xfrm>
          <a:prstGeom prst="rect">
            <a:avLst/>
          </a:prstGeom>
          <a:ln>
            <a:solidFill>
              <a:schemeClr val="tx1"/>
            </a:solidFill>
          </a:ln>
        </p:spPr>
      </p:pic>
      <p:sp>
        <p:nvSpPr>
          <p:cNvPr id="5" name="TextBox 4"/>
          <p:cNvSpPr txBox="1"/>
          <p:nvPr/>
        </p:nvSpPr>
        <p:spPr>
          <a:xfrm>
            <a:off x="2932771" y="5553307"/>
            <a:ext cx="6371809" cy="400110"/>
          </a:xfrm>
          <a:prstGeom prst="rect">
            <a:avLst/>
          </a:prstGeom>
          <a:noFill/>
        </p:spPr>
        <p:txBody>
          <a:bodyPr wrap="none" rtlCol="0">
            <a:spAutoFit/>
          </a:bodyPr>
          <a:lstStyle/>
          <a:p>
            <a:r>
              <a:rPr lang="en-US" sz="2000" dirty="0"/>
              <a:t>All intermediate data store in the form of CSV “table” files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75682" y="5586412"/>
            <a:ext cx="1663918" cy="1130300"/>
          </a:xfrm>
          <a:prstGeom prst="rect">
            <a:avLst/>
          </a:prstGeom>
        </p:spPr>
      </p:pic>
    </p:spTree>
    <p:extLst>
      <p:ext uri="{BB962C8B-B14F-4D97-AF65-F5344CB8AC3E}">
        <p14:creationId xmlns:p14="http://schemas.microsoft.com/office/powerpoint/2010/main" val="497666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6">
                    <a:lumMod val="50000"/>
                  </a:schemeClr>
                </a:solidFill>
                <a:latin typeface="Consolas" charset="0"/>
                <a:ea typeface="Consolas" charset="0"/>
                <a:cs typeface="Consolas" charset="0"/>
              </a:rPr>
              <a:t>MLSA Architecture</a:t>
            </a:r>
          </a:p>
        </p:txBody>
      </p:sp>
      <p:sp>
        <p:nvSpPr>
          <p:cNvPr id="3" name="Content Placeholder 2"/>
          <p:cNvSpPr>
            <a:spLocks noGrp="1"/>
          </p:cNvSpPr>
          <p:nvPr>
            <p:ph idx="1"/>
          </p:nvPr>
        </p:nvSpPr>
        <p:spPr>
          <a:xfrm>
            <a:off x="1042988" y="1671638"/>
            <a:ext cx="9601200" cy="5186362"/>
          </a:xfrm>
        </p:spPr>
        <p:txBody>
          <a:bodyPr>
            <a:noAutofit/>
          </a:bodyPr>
          <a:lstStyle/>
          <a:p>
            <a:r>
              <a:rPr lang="en-GB" sz="2800" dirty="0"/>
              <a:t>Modularity: </a:t>
            </a:r>
          </a:p>
          <a:p>
            <a:pPr lvl="1"/>
            <a:r>
              <a:rPr lang="en-GB" sz="2800" dirty="0"/>
              <a:t>Adding extra languages just requires adding new monolingual filters for the language. </a:t>
            </a:r>
          </a:p>
          <a:p>
            <a:pPr lvl="1"/>
            <a:r>
              <a:rPr lang="en-GB" sz="2800" dirty="0"/>
              <a:t>Modifying analyses just requires reconfiguration of the analysis pipeline.</a:t>
            </a:r>
          </a:p>
          <a:p>
            <a:pPr lvl="1"/>
            <a:r>
              <a:rPr lang="en-GB" sz="2800" dirty="0"/>
              <a:t>New analysis filters can build on existing filters (and their tabular CSV output)</a:t>
            </a:r>
          </a:p>
          <a:p>
            <a:r>
              <a:rPr lang="en-GB" sz="2800" dirty="0"/>
              <a:t>Computational efficiency:</a:t>
            </a:r>
          </a:p>
          <a:p>
            <a:pPr lvl="1"/>
            <a:r>
              <a:rPr lang="en-GB" sz="2800" dirty="0"/>
              <a:t> The policy of the pipelines was chosen to make parallelism and dependency explicit to allow for mapping to a cluster/cloud.</a:t>
            </a:r>
            <a:endParaRPr lang="en-US"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5682" y="5586412"/>
            <a:ext cx="1663918" cy="1130300"/>
          </a:xfrm>
          <a:prstGeom prst="rect">
            <a:avLst/>
          </a:prstGeom>
        </p:spPr>
      </p:pic>
    </p:spTree>
    <p:extLst>
      <p:ext uri="{BB962C8B-B14F-4D97-AF65-F5344CB8AC3E}">
        <p14:creationId xmlns:p14="http://schemas.microsoft.com/office/powerpoint/2010/main" val="1431853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6">
                    <a:lumMod val="50000"/>
                  </a:schemeClr>
                </a:solidFill>
                <a:latin typeface="Consolas" charset="0"/>
                <a:ea typeface="Consolas" charset="0"/>
                <a:cs typeface="Consolas" charset="0"/>
              </a:rPr>
              <a:t>Call Graphs</a:t>
            </a:r>
          </a:p>
        </p:txBody>
      </p:sp>
      <p:sp>
        <p:nvSpPr>
          <p:cNvPr id="3" name="Content Placeholder 2"/>
          <p:cNvSpPr>
            <a:spLocks noGrp="1"/>
          </p:cNvSpPr>
          <p:nvPr>
            <p:ph idx="1"/>
          </p:nvPr>
        </p:nvSpPr>
        <p:spPr>
          <a:xfrm>
            <a:off x="1214438" y="1757362"/>
            <a:ext cx="9601200" cy="4572000"/>
          </a:xfrm>
        </p:spPr>
        <p:txBody>
          <a:bodyPr>
            <a:noAutofit/>
          </a:bodyPr>
          <a:lstStyle/>
          <a:p>
            <a:r>
              <a:rPr lang="en-GB" sz="2800" dirty="0"/>
              <a:t>Call graph analysis (CGA) is a useful software engineering tool</a:t>
            </a:r>
          </a:p>
          <a:p>
            <a:r>
              <a:rPr lang="en-GB" sz="2800" dirty="0"/>
              <a:t>In particular, for multilingual code, the call graph can be used to investigate the boundary line between languages, a boundary that is opaque in many tools.</a:t>
            </a:r>
          </a:p>
          <a:p>
            <a:r>
              <a:rPr lang="en-GB" sz="2800" dirty="0"/>
              <a:t>Example: a C program PC may call a Python PP procedure in addition to many C procedures. </a:t>
            </a:r>
          </a:p>
          <a:p>
            <a:pPr lvl="1"/>
            <a:r>
              <a:rPr lang="en-GB" sz="2800" dirty="0"/>
              <a:t>All of PC’s calls are reviewed and safe.</a:t>
            </a:r>
          </a:p>
          <a:p>
            <a:pPr lvl="1"/>
            <a:r>
              <a:rPr lang="en-GB" sz="2800" dirty="0"/>
              <a:t>However PP may opaquely call procedures from PC; these may or may not be safe.</a:t>
            </a:r>
            <a:endParaRPr lang="en-US"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5682" y="5586412"/>
            <a:ext cx="1663918" cy="1130300"/>
          </a:xfrm>
          <a:prstGeom prst="rect">
            <a:avLst/>
          </a:prstGeom>
        </p:spPr>
      </p:pic>
    </p:spTree>
    <p:extLst>
      <p:ext uri="{BB962C8B-B14F-4D97-AF65-F5344CB8AC3E}">
        <p14:creationId xmlns:p14="http://schemas.microsoft.com/office/powerpoint/2010/main" val="3813377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6">
                    <a:lumMod val="50000"/>
                  </a:schemeClr>
                </a:solidFill>
                <a:latin typeface="Consolas" charset="0"/>
                <a:ea typeface="Consolas" charset="0"/>
                <a:cs typeface="Consolas" charset="0"/>
              </a:rPr>
              <a:t>Interoperability API</a:t>
            </a:r>
          </a:p>
        </p:txBody>
      </p:sp>
      <p:sp>
        <p:nvSpPr>
          <p:cNvPr id="3" name="Content Placeholder 2"/>
          <p:cNvSpPr>
            <a:spLocks noGrp="1"/>
          </p:cNvSpPr>
          <p:nvPr>
            <p:ph idx="1"/>
          </p:nvPr>
        </p:nvSpPr>
        <p:spPr/>
        <p:txBody>
          <a:bodyPr>
            <a:normAutofit lnSpcReduction="10000"/>
          </a:bodyPr>
          <a:lstStyle/>
          <a:p>
            <a:r>
              <a:rPr lang="en-US" sz="2800" dirty="0"/>
              <a:t>How calls from one language are made from another</a:t>
            </a:r>
          </a:p>
          <a:p>
            <a:r>
              <a:rPr lang="en-GB" sz="2800" dirty="0"/>
              <a:t>Consider the C/Python boundary API (</a:t>
            </a:r>
            <a:r>
              <a:rPr lang="en-GB" sz="2800" dirty="0" err="1"/>
              <a:t>Python.h</a:t>
            </a:r>
            <a:r>
              <a:rPr lang="en-GB" sz="2800" dirty="0"/>
              <a:t>).</a:t>
            </a:r>
            <a:br>
              <a:rPr lang="en-GB" sz="2800" dirty="0"/>
            </a:br>
            <a:r>
              <a:rPr lang="en-GB" sz="2800" dirty="0"/>
              <a:t>Python code can be called from C non-interactively in the following ways (each of which have several variants and may require setup code):</a:t>
            </a:r>
            <a:endParaRPr lang="en-US" sz="2800" dirty="0"/>
          </a:p>
          <a:p>
            <a:pPr lvl="1"/>
            <a:r>
              <a:rPr lang="en-GB" sz="2800" dirty="0" err="1"/>
              <a:t>PyRun_SimpleString</a:t>
            </a:r>
            <a:r>
              <a:rPr lang="en-GB" sz="2800" dirty="0"/>
              <a:t>(</a:t>
            </a:r>
            <a:r>
              <a:rPr lang="en-GB" sz="2800" dirty="0" err="1"/>
              <a:t>pyCodeString</a:t>
            </a:r>
            <a:r>
              <a:rPr lang="en-GB" sz="2800" dirty="0"/>
              <a:t>)</a:t>
            </a:r>
            <a:endParaRPr lang="en-US" sz="2800" dirty="0"/>
          </a:p>
          <a:p>
            <a:pPr lvl="1"/>
            <a:r>
              <a:rPr lang="en-GB" sz="2800" dirty="0" err="1"/>
              <a:t>PyRun_SimpleFile</a:t>
            </a:r>
            <a:r>
              <a:rPr lang="en-GB" sz="2800" dirty="0"/>
              <a:t>(</a:t>
            </a:r>
            <a:r>
              <a:rPr lang="en-GB" sz="2800" dirty="0" err="1"/>
              <a:t>filePtr</a:t>
            </a:r>
            <a:r>
              <a:rPr lang="en-GB" sz="2800" dirty="0"/>
              <a:t>, </a:t>
            </a:r>
            <a:r>
              <a:rPr lang="en-GB" sz="2800" dirty="0" err="1"/>
              <a:t>fileName</a:t>
            </a:r>
            <a:r>
              <a:rPr lang="en-GB" sz="2800" dirty="0"/>
              <a:t>)</a:t>
            </a:r>
            <a:endParaRPr lang="en-US" sz="2800" dirty="0"/>
          </a:p>
          <a:p>
            <a:pPr lvl="1"/>
            <a:r>
              <a:rPr lang="en-GB" sz="2800" dirty="0" err="1"/>
              <a:t>PyObject_CallObject</a:t>
            </a:r>
            <a:r>
              <a:rPr lang="en-GB" sz="2800" dirty="0"/>
              <a:t>(</a:t>
            </a:r>
            <a:r>
              <a:rPr lang="en-GB" sz="2800" dirty="0" err="1"/>
              <a:t>pFunc,pArgs</a:t>
            </a:r>
            <a:r>
              <a:rPr lang="en-GB" sz="2800" dirty="0"/>
              <a:t>)</a:t>
            </a:r>
            <a:endParaRPr lang="en-US" sz="2800"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5682" y="5586412"/>
            <a:ext cx="1663918" cy="1130300"/>
          </a:xfrm>
          <a:prstGeom prst="rect">
            <a:avLst/>
          </a:prstGeom>
        </p:spPr>
      </p:pic>
    </p:spTree>
    <p:extLst>
      <p:ext uri="{BB962C8B-B14F-4D97-AF65-F5344CB8AC3E}">
        <p14:creationId xmlns:p14="http://schemas.microsoft.com/office/powerpoint/2010/main" val="2551608919"/>
      </p:ext>
    </p:extLst>
  </p:cSld>
  <p:clrMapOvr>
    <a:masterClrMapping/>
  </p:clrMapOvr>
</p:sld>
</file>

<file path=ppt/theme/theme1.xml><?xml version="1.0" encoding="utf-8"?>
<a:theme xmlns:a="http://schemas.openxmlformats.org/drawingml/2006/main" name="Crop">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Crop">
      <a:majorFont>
        <a:latin typeface="Franklin Gothic Book" panose="020B0503020102020204"/>
        <a:ea typeface=""/>
        <a:cs typeface=""/>
      </a:majorFont>
      <a:minorFont>
        <a:latin typeface="Franklin Gothic Book" panose="020B0503020102020204"/>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9270AA94-2367-4B1E-B579-26147B222BD0}"/>
    </a:ext>
  </a:extLst>
</a:theme>
</file>

<file path=docProps/app.xml><?xml version="1.0" encoding="utf-8"?>
<Properties xmlns="http://schemas.openxmlformats.org/officeDocument/2006/extended-properties" xmlns:vt="http://schemas.openxmlformats.org/officeDocument/2006/docPropsVTypes">
  <Template>Crop</Template>
  <TotalTime>724</TotalTime>
  <Words>890</Words>
  <Application>Microsoft Office PowerPoint</Application>
  <PresentationFormat>Widescreen</PresentationFormat>
  <Paragraphs>98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Consolas</vt:lpstr>
      <vt:lpstr>Franklin Gothic Book</vt:lpstr>
      <vt:lpstr>Symbol</vt:lpstr>
      <vt:lpstr>Crop</vt:lpstr>
      <vt:lpstr>Lightweight Multilingual  Software Analysis </vt:lpstr>
      <vt:lpstr>Motivation</vt:lpstr>
      <vt:lpstr>Why is Multilingual Software a Problem?</vt:lpstr>
      <vt:lpstr>Approaches to the problem</vt:lpstr>
      <vt:lpstr>MultiLingual Static Analysis (MLSA) Architecture</vt:lpstr>
      <vt:lpstr>Example</vt:lpstr>
      <vt:lpstr>MLSA Architecture</vt:lpstr>
      <vt:lpstr>Call Graphs</vt:lpstr>
      <vt:lpstr>Interoperability API</vt:lpstr>
      <vt:lpstr>Terminology</vt:lpstr>
      <vt:lpstr>The PyRun_SimpleFile API call </vt:lpstr>
      <vt:lpstr>The PyObject_CallObject API </vt:lpstr>
      <vt:lpstr>Example</vt:lpstr>
      <vt:lpstr>Status</vt:lpstr>
      <vt:lpstr>Collaboration</vt:lpstr>
      <vt:lpstr>Conclusion &amp; Future Work</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Lightweight Multilingual Software Analysis </dc:title>
  <dc:creator>Damian Lyons</dc:creator>
  <cp:lastModifiedBy>Damian Lyons</cp:lastModifiedBy>
  <cp:revision>28</cp:revision>
  <dcterms:created xsi:type="dcterms:W3CDTF">2017-07-05T18:05:23Z</dcterms:created>
  <dcterms:modified xsi:type="dcterms:W3CDTF">2017-07-13T21:27:42Z</dcterms:modified>
</cp:coreProperties>
</file>