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>
        <p:scale>
          <a:sx n="30" d="100"/>
          <a:sy n="30" d="100"/>
        </p:scale>
        <p:origin x="2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238" y="14784001"/>
            <a:ext cx="22949812" cy="10195179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4997" y="26960585"/>
            <a:ext cx="16870301" cy="768016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62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2006" indent="0" algn="ctr">
              <a:buNone/>
              <a:defRPr sz="6283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62648" y="5805588"/>
            <a:ext cx="3485590" cy="30868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1384" y="5805588"/>
            <a:ext cx="15596944" cy="30868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075" y="14784001"/>
            <a:ext cx="22952379" cy="10195179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4997" y="26960096"/>
            <a:ext cx="16870301" cy="7836187"/>
          </a:xfrm>
        </p:spPr>
        <p:txBody>
          <a:bodyPr anchor="t" anchorCtr="1">
            <a:normAutofit/>
          </a:bodyPr>
          <a:lstStyle>
            <a:lvl1pPr marL="0" indent="0">
              <a:buNone/>
              <a:defRPr sz="6283">
                <a:solidFill>
                  <a:schemeClr val="tx1"/>
                </a:solidFill>
              </a:defRPr>
            </a:lvl1pPr>
            <a:lvl2pPr marL="1512006" indent="0">
              <a:buNone/>
              <a:defRPr sz="6283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5236" y="16340607"/>
            <a:ext cx="10873880" cy="1921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21170" y="16340607"/>
            <a:ext cx="10882125" cy="1921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234" y="14329906"/>
            <a:ext cx="10873884" cy="43612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6283" b="0" cap="all" spc="331" baseline="0">
                <a:solidFill>
                  <a:schemeClr val="tx2"/>
                </a:solidFill>
              </a:defRPr>
            </a:lvl1pPr>
            <a:lvl2pPr marL="1512006" indent="0">
              <a:buNone/>
              <a:defRPr sz="628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234" y="19469960"/>
            <a:ext cx="10873884" cy="16084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21170" y="19469960"/>
            <a:ext cx="10882125" cy="1608498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721170" y="14329906"/>
            <a:ext cx="10882125" cy="43612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6283" b="0" cap="all" spc="331" baseline="0">
                <a:solidFill>
                  <a:schemeClr val="tx2"/>
                </a:solidFill>
              </a:defRPr>
            </a:lvl1pPr>
            <a:lvl2pPr marL="1512006" indent="0">
              <a:buNone/>
              <a:defRPr sz="628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5120144" cy="42479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881" y="13898758"/>
            <a:ext cx="10882383" cy="707067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694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7759" y="4984310"/>
            <a:ext cx="11944914" cy="32511293"/>
          </a:xfrm>
        </p:spPr>
        <p:txBody>
          <a:bodyPr>
            <a:normAutofit/>
          </a:bodyPr>
          <a:lstStyle>
            <a:lvl1pPr>
              <a:defRPr sz="6283">
                <a:solidFill>
                  <a:schemeClr val="tx1"/>
                </a:solidFill>
              </a:defRPr>
            </a:lvl1pPr>
            <a:lvl2pPr>
              <a:defRPr sz="5291">
                <a:solidFill>
                  <a:schemeClr val="tx1"/>
                </a:solidFill>
              </a:defRPr>
            </a:lvl2pPr>
            <a:lvl3pPr>
              <a:defRPr sz="5291">
                <a:solidFill>
                  <a:schemeClr val="tx1"/>
                </a:solidFill>
              </a:defRPr>
            </a:lvl3pPr>
            <a:lvl4pPr>
              <a:defRPr sz="5291">
                <a:solidFill>
                  <a:schemeClr val="tx1"/>
                </a:solidFill>
              </a:defRPr>
            </a:lvl4pPr>
            <a:lvl5pPr>
              <a:defRPr sz="5291">
                <a:solidFill>
                  <a:schemeClr val="tx1"/>
                </a:solidFill>
              </a:defRPr>
            </a:lvl5pPr>
            <a:lvl6pPr>
              <a:defRPr sz="5291"/>
            </a:lvl6pPr>
            <a:lvl7pPr>
              <a:defRPr sz="5291"/>
            </a:lvl7pPr>
            <a:lvl8pPr>
              <a:defRPr sz="5291"/>
            </a:lvl8pPr>
            <a:lvl9pPr>
              <a:defRPr sz="52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927" y="21988949"/>
            <a:ext cx="9412290" cy="1359032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4961">
                <a:solidFill>
                  <a:srgbClr val="FFFFFF"/>
                </a:solidFill>
              </a:defRPr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118880" y="38628401"/>
            <a:ext cx="12588208" cy="1982396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5120144" cy="42479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0" y="13898748"/>
            <a:ext cx="10886504" cy="707998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694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20146" y="0"/>
            <a:ext cx="15135267" cy="42479913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927" y="21988957"/>
            <a:ext cx="9412290" cy="1359033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4961">
                <a:solidFill>
                  <a:srgbClr val="FFFFFF"/>
                </a:solidFill>
              </a:defRPr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6820" y="38628401"/>
            <a:ext cx="12579960" cy="1982396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1382" y="5975508"/>
            <a:ext cx="19636857" cy="736318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382" y="16340616"/>
            <a:ext cx="19636857" cy="1921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73071" y="38644555"/>
            <a:ext cx="6830224" cy="2006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67A5D1-AEE8-4769-967D-BA49E042033D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35" y="38628401"/>
            <a:ext cx="15069426" cy="1982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51023" y="38515121"/>
            <a:ext cx="1209612" cy="226559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3638" spc="0" baseline="0">
                <a:solidFill>
                  <a:srgbClr val="FFFFFF"/>
                </a:solidFill>
              </a:defRPr>
            </a:lvl1pPr>
          </a:lstStyle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3024012" rtl="0" eaLnBrk="1" latinLnBrk="0" hangingPunct="1">
        <a:lnSpc>
          <a:spcPct val="90000"/>
        </a:lnSpc>
        <a:spcBef>
          <a:spcPct val="0"/>
        </a:spcBef>
        <a:buNone/>
        <a:defRPr sz="8598" kern="1200" cap="all" spc="661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95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512006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268009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024012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780015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4347018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6pPr>
      <a:lvl7pPr marL="4914020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7pPr>
      <a:lvl8pPr marL="5481022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6048024" indent="-756003" algn="l" defTabSz="3024012" rtl="0" eaLnBrk="1" latinLnBrk="0" hangingPunct="1">
        <a:lnSpc>
          <a:spcPct val="100000"/>
        </a:lnSpc>
        <a:spcBef>
          <a:spcPts val="3307"/>
        </a:spcBef>
        <a:buClr>
          <a:schemeClr val="accent2"/>
        </a:buClr>
        <a:buFont typeface="Arial" panose="020B0604020202020204" pitchFamily="34" charset="0"/>
        <a:buChar char="•"/>
        <a:defRPr sz="529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B83347-8D63-4540-B682-74B5EE6EE107}"/>
              </a:ext>
            </a:extLst>
          </p:cNvPr>
          <p:cNvSpPr/>
          <p:nvPr/>
        </p:nvSpPr>
        <p:spPr>
          <a:xfrm>
            <a:off x="1159139" y="30825168"/>
            <a:ext cx="13200328" cy="9444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2F4FDC-BBB6-42E8-A259-31E2EFEB5702}"/>
              </a:ext>
            </a:extLst>
          </p:cNvPr>
          <p:cNvSpPr txBox="1">
            <a:spLocks/>
          </p:cNvSpPr>
          <p:nvPr/>
        </p:nvSpPr>
        <p:spPr>
          <a:xfrm>
            <a:off x="8816979" y="1731962"/>
            <a:ext cx="19270133" cy="433017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30240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cap="all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Multilingual Software Analysis</a:t>
            </a:r>
            <a:r>
              <a:rPr lang="en-US" b="1" cap="all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cap="all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66776E-46A1-4DFF-987B-21741431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39" y="1731962"/>
            <a:ext cx="7657840" cy="52019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5B704CF1-33A9-4BA5-A9FC-241E23A65920}"/>
              </a:ext>
            </a:extLst>
          </p:cNvPr>
          <p:cNvSpPr txBox="1">
            <a:spLocks/>
          </p:cNvSpPr>
          <p:nvPr/>
        </p:nvSpPr>
        <p:spPr>
          <a:xfrm>
            <a:off x="7119204" y="4683512"/>
            <a:ext cx="22123814" cy="6695688"/>
          </a:xfrm>
          <a:prstGeom prst="rect">
            <a:avLst/>
          </a:prstGeom>
        </p:spPr>
        <p:txBody>
          <a:bodyPr>
            <a:normAutofit/>
          </a:bodyPr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t">
              <a:buNone/>
            </a:pPr>
            <a:r>
              <a:rPr lang="en-GB" sz="6000" dirty="0"/>
              <a:t>Damian M. Lyons</a:t>
            </a:r>
            <a:r>
              <a:rPr lang="en-GB" sz="6000" baseline="30000" dirty="0"/>
              <a:t>1</a:t>
            </a:r>
            <a:r>
              <a:rPr lang="en-GB" sz="6000" dirty="0"/>
              <a:t>, </a:t>
            </a:r>
            <a:r>
              <a:rPr lang="en-GB" sz="6000" u="sng" dirty="0"/>
              <a:t>Anne Marie Bogar</a:t>
            </a:r>
            <a:r>
              <a:rPr lang="en-GB" sz="6000" u="sng" baseline="30000" dirty="0"/>
              <a:t>1</a:t>
            </a:r>
            <a:r>
              <a:rPr lang="en-GB" sz="6000" dirty="0"/>
              <a:t> and David Baird</a:t>
            </a:r>
            <a:r>
              <a:rPr lang="en-GB" sz="6000" baseline="30000" dirty="0"/>
              <a:t>2</a:t>
            </a:r>
          </a:p>
          <a:p>
            <a:pPr marL="0" indent="0" algn="ctr" fontAlgn="t">
              <a:buNone/>
            </a:pPr>
            <a:r>
              <a:rPr lang="en-GB" sz="6000" dirty="0"/>
              <a:t>MLSA Research group</a:t>
            </a:r>
            <a:r>
              <a:rPr lang="en-GB" sz="4800" baseline="30000" dirty="0"/>
              <a:t/>
            </a:r>
            <a:br>
              <a:rPr lang="en-GB" sz="4800" baseline="30000" dirty="0"/>
            </a:br>
            <a:endParaRPr lang="en-GB" sz="4800" baseline="300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baseline="30000" dirty="0"/>
              <a:t>1</a:t>
            </a:r>
            <a:r>
              <a:rPr lang="en-GB" sz="4400" dirty="0"/>
              <a:t>Department of Computer &amp; Information Science, Fordham University, New York NY USA</a:t>
            </a:r>
            <a:endParaRPr lang="en-US" sz="44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baseline="30000" dirty="0"/>
              <a:t>2</a:t>
            </a:r>
            <a:r>
              <a:rPr lang="en-GB" sz="4400" dirty="0"/>
              <a:t>Bloomberg L.P., New York NY USA</a:t>
            </a:r>
            <a:endParaRPr lang="en-US" sz="44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dirty="0"/>
              <a:t>{</a:t>
            </a:r>
            <a:r>
              <a:rPr lang="en-GB" sz="4400" dirty="0" err="1"/>
              <a:t>dlyons,abogar</a:t>
            </a:r>
            <a:r>
              <a:rPr lang="en-GB" sz="4400" dirty="0"/>
              <a:t>}@fordham.edu, dbaird16@bloomberg.net</a:t>
            </a:r>
            <a:endParaRPr lang="en-GB" sz="1200" dirty="0"/>
          </a:p>
          <a:p>
            <a:pPr marL="0" indent="0" fontAlgn="t">
              <a:buNone/>
            </a:pPr>
            <a:r>
              <a:rPr lang="en-GB" sz="3600" dirty="0"/>
              <a:t>                                                    Partially supported by grant DL-47359-15016 from Bloomberg L.P. 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44FEBB0-90F3-4F4B-AB94-A1E9FFA5789C}"/>
              </a:ext>
            </a:extLst>
          </p:cNvPr>
          <p:cNvSpPr txBox="1">
            <a:spLocks/>
          </p:cNvSpPr>
          <p:nvPr/>
        </p:nvSpPr>
        <p:spPr>
          <a:xfrm>
            <a:off x="1369543" y="11484362"/>
            <a:ext cx="12403667" cy="5692775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Companies with a large software base: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Have to manage software architectures and libraries 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By different developers (in &amp; out house)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Over many decades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In different languages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E4DA68-BB27-449B-BC2A-E719853E9F13}"/>
              </a:ext>
            </a:extLst>
          </p:cNvPr>
          <p:cNvSpPr txBox="1">
            <a:spLocks/>
          </p:cNvSpPr>
          <p:nvPr/>
        </p:nvSpPr>
        <p:spPr>
          <a:xfrm>
            <a:off x="1369542" y="17665029"/>
            <a:ext cx="12403667" cy="5692775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GB" sz="5400" dirty="0"/>
              <a:t>A multilingual codebase gives rise to many software engineering issues at </a:t>
            </a:r>
            <a:r>
              <a:rPr lang="en-GB" sz="5400" b="1" dirty="0"/>
              <a:t>language boundaries</a:t>
            </a:r>
            <a:r>
              <a:rPr lang="en-GB" sz="5400" dirty="0"/>
              <a:t>, including</a:t>
            </a:r>
            <a:endParaRPr lang="en-US" sz="5400" dirty="0"/>
          </a:p>
          <a:p>
            <a:pPr>
              <a:spcBef>
                <a:spcPts val="600"/>
              </a:spcBef>
            </a:pPr>
            <a:r>
              <a:rPr lang="en-GB" sz="5400" dirty="0"/>
              <a:t>Redundancy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Debugging complexity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Security issues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0EB376C-7597-4F81-9E28-15E547B53E64}"/>
              </a:ext>
            </a:extLst>
          </p:cNvPr>
          <p:cNvSpPr/>
          <p:nvPr/>
        </p:nvSpPr>
        <p:spPr>
          <a:xfrm>
            <a:off x="1369542" y="23991456"/>
            <a:ext cx="1251590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BUT Multilingual will always be with us!</a:t>
            </a:r>
          </a:p>
          <a:p>
            <a:endParaRPr lang="en-GB" sz="5400" dirty="0"/>
          </a:p>
          <a:p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MLSA Research Group</a:t>
            </a:r>
            <a:r>
              <a:rPr lang="en-GB" sz="5400" dirty="0"/>
              <a:t>: </a:t>
            </a:r>
            <a:br>
              <a:rPr lang="en-GB" sz="5400" dirty="0"/>
            </a:br>
            <a:r>
              <a:rPr lang="en-GB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n-GB" sz="5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GB" sz="5400" dirty="0"/>
              <a:t>Develop lightweight tools to process multilingual codebase into </a:t>
            </a:r>
            <a:r>
              <a:rPr lang="en-GB" sz="5400" b="1" dirty="0"/>
              <a:t>unified common representations</a:t>
            </a:r>
            <a:r>
              <a:rPr lang="en-GB" sz="5400" dirty="0"/>
              <a:t> such as </a:t>
            </a:r>
          </a:p>
          <a:p>
            <a:r>
              <a:rPr lang="en-GB" sz="5400" dirty="0"/>
              <a:t>call graphs, flowgraphs,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B7F7C9-96D8-470E-9A99-86EB4358E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86" y="25270216"/>
            <a:ext cx="2121954" cy="1441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63FE18F-7DEE-4513-9971-8A2914199B10}"/>
              </a:ext>
            </a:extLst>
          </p:cNvPr>
          <p:cNvPicPr/>
          <p:nvPr/>
        </p:nvPicPr>
        <p:blipFill rotWithShape="1">
          <a:blip r:embed="rId3"/>
          <a:srcRect r="1089"/>
          <a:stretch/>
        </p:blipFill>
        <p:spPr bwMode="auto">
          <a:xfrm>
            <a:off x="1369542" y="31116031"/>
            <a:ext cx="12403667" cy="7367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4C6FC17-B7A1-4DB1-A20C-C155DCB654ED}"/>
              </a:ext>
            </a:extLst>
          </p:cNvPr>
          <p:cNvSpPr/>
          <p:nvPr/>
        </p:nvSpPr>
        <p:spPr>
          <a:xfrm>
            <a:off x="4000493" y="38483330"/>
            <a:ext cx="83888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Open Source, Lightweight Architecture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For Multilingual Software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B3F80488-1C04-47CF-831D-96ABA3090E8C}"/>
              </a:ext>
            </a:extLst>
          </p:cNvPr>
          <p:cNvSpPr txBox="1">
            <a:spLocks/>
          </p:cNvSpPr>
          <p:nvPr/>
        </p:nvSpPr>
        <p:spPr>
          <a:xfrm>
            <a:off x="15683445" y="11379200"/>
            <a:ext cx="12403667" cy="1126412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3DDB31B-18C6-4E61-A0D1-437471422139}"/>
              </a:ext>
            </a:extLst>
          </p:cNvPr>
          <p:cNvSpPr/>
          <p:nvPr/>
        </p:nvSpPr>
        <p:spPr>
          <a:xfrm>
            <a:off x="15683444" y="12363535"/>
            <a:ext cx="12403668" cy="9718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DA66BBD-50F8-43BD-9813-41BC4BB68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2374" y="12505612"/>
            <a:ext cx="9629439" cy="472387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F4A2FC3-FFF1-4C6C-A319-345F81A71624}"/>
              </a:ext>
            </a:extLst>
          </p:cNvPr>
          <p:cNvSpPr txBox="1">
            <a:spLocks/>
          </p:cNvSpPr>
          <p:nvPr/>
        </p:nvSpPr>
        <p:spPr>
          <a:xfrm>
            <a:off x="15683445" y="22482392"/>
            <a:ext cx="12403667" cy="1126412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Identifying Security Issues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076707A-062F-48C2-A924-A9FFE271A1D8}"/>
              </a:ext>
            </a:extLst>
          </p:cNvPr>
          <p:cNvSpPr/>
          <p:nvPr/>
        </p:nvSpPr>
        <p:spPr>
          <a:xfrm>
            <a:off x="15683444" y="23543521"/>
            <a:ext cx="12403668" cy="11099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ED8D533-A480-4D82-8C56-130A59710C8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b="10648"/>
          <a:stretch/>
        </p:blipFill>
        <p:spPr bwMode="auto">
          <a:xfrm>
            <a:off x="16079400" y="23667137"/>
            <a:ext cx="10501310" cy="3829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DF4807-000A-475B-8D23-F74459543DE7}"/>
              </a:ext>
            </a:extLst>
          </p:cNvPr>
          <p:cNvSpPr/>
          <p:nvPr/>
        </p:nvSpPr>
        <p:spPr>
          <a:xfrm>
            <a:off x="15782374" y="27555021"/>
            <a:ext cx="1146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Statically unresolved call from Python to JavaScript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64E5693-4DDE-4CD1-9B90-CE04ED762DE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1" b="4935"/>
          <a:stretch/>
        </p:blipFill>
        <p:spPr bwMode="auto">
          <a:xfrm>
            <a:off x="18635010" y="28322908"/>
            <a:ext cx="9262976" cy="5455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E546F0D-0C87-4C27-AD41-92302DCDE384}"/>
              </a:ext>
            </a:extLst>
          </p:cNvPr>
          <p:cNvSpPr/>
          <p:nvPr/>
        </p:nvSpPr>
        <p:spPr>
          <a:xfrm>
            <a:off x="18635010" y="33840100"/>
            <a:ext cx="8306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Multilingual Call Graph with Circularity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2F1B2C3-DD9B-47E9-A2BD-AE362AD7F47C}"/>
              </a:ext>
            </a:extLst>
          </p:cNvPr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003" r="906" b="1490"/>
          <a:stretch/>
        </p:blipFill>
        <p:spPr bwMode="auto">
          <a:xfrm>
            <a:off x="21330055" y="17177137"/>
            <a:ext cx="6567931" cy="47098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A17B516-164C-486F-8671-AFB086322CBF}"/>
              </a:ext>
            </a:extLst>
          </p:cNvPr>
          <p:cNvSpPr/>
          <p:nvPr/>
        </p:nvSpPr>
        <p:spPr>
          <a:xfrm>
            <a:off x="16505833" y="18690481"/>
            <a:ext cx="40062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Codebase with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multiple languages 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one call graph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09738B0A-872D-49AA-8981-C9B86374D5FD}"/>
              </a:ext>
            </a:extLst>
          </p:cNvPr>
          <p:cNvSpPr txBox="1">
            <a:spLocks/>
          </p:cNvSpPr>
          <p:nvPr/>
        </p:nvSpPr>
        <p:spPr>
          <a:xfrm>
            <a:off x="15782375" y="34966512"/>
            <a:ext cx="12403667" cy="5303053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CONTACT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Looking for open-source collaboration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GitHub:	https://</a:t>
            </a:r>
            <a:r>
              <a:rPr lang="en-GB" sz="5400" dirty="0" err="1"/>
              <a:t>git.io</a:t>
            </a:r>
            <a:r>
              <a:rPr lang="en-GB" sz="5400" dirty="0"/>
              <a:t>/MLSA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Email:	</a:t>
            </a:r>
            <a:r>
              <a:rPr lang="en-GB" sz="5400" dirty="0" err="1"/>
              <a:t>multilingualSA@gmail.com</a:t>
            </a:r>
            <a:endParaRPr lang="en-GB" sz="5400" dirty="0"/>
          </a:p>
          <a:p>
            <a:pPr marL="0" lvl="1" indent="0">
              <a:spcBef>
                <a:spcPts val="600"/>
              </a:spcBef>
              <a:buNone/>
            </a:pPr>
            <a:r>
              <a:rPr lang="en-GB" sz="5400" dirty="0" err="1"/>
              <a:t>Twiki</a:t>
            </a:r>
            <a:r>
              <a:rPr lang="en-GB" sz="5400" dirty="0"/>
              <a:t>:	https://</a:t>
            </a:r>
            <a:r>
              <a:rPr lang="en-GB" sz="5400" dirty="0" err="1"/>
              <a:t>goo.gl</a:t>
            </a:r>
            <a:r>
              <a:rPr lang="en-GB" sz="5400" dirty="0"/>
              <a:t>/6mvyNS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5400" dirty="0"/>
              <a:t>YouTube:	https://</a:t>
            </a:r>
            <a:r>
              <a:rPr lang="en-GB" sz="5400" dirty="0" err="1"/>
              <a:t>goo.gl</a:t>
            </a:r>
            <a:r>
              <a:rPr lang="en-GB" sz="5400" dirty="0"/>
              <a:t>/g8ra15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CE764AB-4F56-4DB7-BF2E-8E4DD1EA1ABF}"/>
              </a:ext>
            </a:extLst>
          </p:cNvPr>
          <p:cNvSpPr/>
          <p:nvPr/>
        </p:nvSpPr>
        <p:spPr>
          <a:xfrm>
            <a:off x="17030700" y="13233400"/>
            <a:ext cx="584200" cy="1968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12957DB-1E1E-40C8-B234-89D000DDFEFC}"/>
              </a:ext>
            </a:extLst>
          </p:cNvPr>
          <p:cNvSpPr/>
          <p:nvPr/>
        </p:nvSpPr>
        <p:spPr>
          <a:xfrm>
            <a:off x="22409150" y="13566741"/>
            <a:ext cx="438150" cy="2191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8AF304B-3999-4CBC-B47E-E0E3F545B1FB}"/>
              </a:ext>
            </a:extLst>
          </p:cNvPr>
          <p:cNvSpPr/>
          <p:nvPr/>
        </p:nvSpPr>
        <p:spPr>
          <a:xfrm>
            <a:off x="23482300" y="14027150"/>
            <a:ext cx="450850" cy="2095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00AAD3F-37DC-4C52-BEC9-630E97169AA8}"/>
              </a:ext>
            </a:extLst>
          </p:cNvPr>
          <p:cNvSpPr/>
          <p:nvPr/>
        </p:nvSpPr>
        <p:spPr>
          <a:xfrm>
            <a:off x="18967450" y="15345650"/>
            <a:ext cx="412750" cy="2626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493D521-1DBC-470A-AE52-D49F9C9D67B0}"/>
              </a:ext>
            </a:extLst>
          </p:cNvPr>
          <p:cNvSpPr/>
          <p:nvPr/>
        </p:nvSpPr>
        <p:spPr>
          <a:xfrm>
            <a:off x="23012400" y="15872380"/>
            <a:ext cx="425450" cy="2756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E8BB80A-1F7E-4191-BB80-4DA2D766BE0F}"/>
              </a:ext>
            </a:extLst>
          </p:cNvPr>
          <p:cNvSpPr/>
          <p:nvPr/>
        </p:nvSpPr>
        <p:spPr>
          <a:xfrm>
            <a:off x="21871565" y="14027150"/>
            <a:ext cx="410585" cy="2095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A4AFF55-6986-475D-B70B-2B059FD12BA2}"/>
              </a:ext>
            </a:extLst>
          </p:cNvPr>
          <p:cNvSpPr/>
          <p:nvPr/>
        </p:nvSpPr>
        <p:spPr>
          <a:xfrm>
            <a:off x="22871584" y="14033500"/>
            <a:ext cx="496416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DFB2D9C-C133-4D05-8843-2240ABAF8C3C}"/>
              </a:ext>
            </a:extLst>
          </p:cNvPr>
          <p:cNvSpPr/>
          <p:nvPr/>
        </p:nvSpPr>
        <p:spPr>
          <a:xfrm>
            <a:off x="21158200" y="14027150"/>
            <a:ext cx="387350" cy="2095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151844B-6871-49B8-AF38-B90B95B98445}"/>
              </a:ext>
            </a:extLst>
          </p:cNvPr>
          <p:cNvSpPr/>
          <p:nvPr/>
        </p:nvSpPr>
        <p:spPr>
          <a:xfrm>
            <a:off x="21666200" y="15872380"/>
            <a:ext cx="467286" cy="27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C05FE4E-0F33-451C-BE2D-F68CAB9E3927}"/>
              </a:ext>
            </a:extLst>
          </p:cNvPr>
          <p:cNvSpPr/>
          <p:nvPr/>
        </p:nvSpPr>
        <p:spPr>
          <a:xfrm>
            <a:off x="17409607" y="15872380"/>
            <a:ext cx="410585" cy="27567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EAA354B-40E1-4AC5-AAD4-DAFEFE09C5B4}"/>
              </a:ext>
            </a:extLst>
          </p:cNvPr>
          <p:cNvSpPr/>
          <p:nvPr/>
        </p:nvSpPr>
        <p:spPr>
          <a:xfrm>
            <a:off x="20191736" y="14027150"/>
            <a:ext cx="387350" cy="2095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630FAD8-314F-487B-9424-B77500CC7CCB}"/>
              </a:ext>
            </a:extLst>
          </p:cNvPr>
          <p:cNvSpPr/>
          <p:nvPr/>
        </p:nvSpPr>
        <p:spPr>
          <a:xfrm>
            <a:off x="1850065" y="32514363"/>
            <a:ext cx="2150428" cy="10419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F6D6507F-BBE8-4B10-9C68-DE704305B505}"/>
              </a:ext>
            </a:extLst>
          </p:cNvPr>
          <p:cNvSpPr/>
          <p:nvPr/>
        </p:nvSpPr>
        <p:spPr>
          <a:xfrm>
            <a:off x="4777835" y="35171262"/>
            <a:ext cx="2150428" cy="104199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1FE9F22-C202-41DF-9304-52E2076E79B6}"/>
              </a:ext>
            </a:extLst>
          </p:cNvPr>
          <p:cNvSpPr/>
          <p:nvPr/>
        </p:nvSpPr>
        <p:spPr>
          <a:xfrm>
            <a:off x="4777835" y="33890107"/>
            <a:ext cx="2150428" cy="9746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A8220AA-C695-4DF7-9CFA-3BE8BC7A0FD6}"/>
              </a:ext>
            </a:extLst>
          </p:cNvPr>
          <p:cNvSpPr/>
          <p:nvPr/>
        </p:nvSpPr>
        <p:spPr>
          <a:xfrm>
            <a:off x="4777835" y="32566667"/>
            <a:ext cx="2150428" cy="10534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1F54505-5323-4889-B422-CE71879041F3}"/>
              </a:ext>
            </a:extLst>
          </p:cNvPr>
          <p:cNvSpPr/>
          <p:nvPr/>
        </p:nvSpPr>
        <p:spPr>
          <a:xfrm>
            <a:off x="1903780" y="33822768"/>
            <a:ext cx="2117661" cy="10419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3D23D9F-752B-40AF-8FAC-1B64C13D71F8}"/>
              </a:ext>
            </a:extLst>
          </p:cNvPr>
          <p:cNvSpPr/>
          <p:nvPr/>
        </p:nvSpPr>
        <p:spPr>
          <a:xfrm>
            <a:off x="1850065" y="35129329"/>
            <a:ext cx="2150428" cy="104199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E03DF03-77DF-4F0E-818A-23366A1BC896}"/>
              </a:ext>
            </a:extLst>
          </p:cNvPr>
          <p:cNvCxnSpPr>
            <a:cxnSpLocks/>
          </p:cNvCxnSpPr>
          <p:nvPr/>
        </p:nvCxnSpPr>
        <p:spPr>
          <a:xfrm>
            <a:off x="7571375" y="32566667"/>
            <a:ext cx="22105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BB4924B-8717-4BED-AA62-4E28AAF970C0}"/>
              </a:ext>
            </a:extLst>
          </p:cNvPr>
          <p:cNvCxnSpPr>
            <a:cxnSpLocks/>
          </p:cNvCxnSpPr>
          <p:nvPr/>
        </p:nvCxnSpPr>
        <p:spPr>
          <a:xfrm>
            <a:off x="9781953" y="32514363"/>
            <a:ext cx="0" cy="10419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A0C5206-1B45-4610-8490-F5E0D617BAB9}"/>
              </a:ext>
            </a:extLst>
          </p:cNvPr>
          <p:cNvCxnSpPr>
            <a:cxnSpLocks/>
          </p:cNvCxnSpPr>
          <p:nvPr/>
        </p:nvCxnSpPr>
        <p:spPr>
          <a:xfrm>
            <a:off x="7571375" y="33556353"/>
            <a:ext cx="221057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75C92047-DDC0-4A88-AAEE-B23CE810672A}"/>
              </a:ext>
            </a:extLst>
          </p:cNvPr>
          <p:cNvCxnSpPr>
            <a:cxnSpLocks/>
          </p:cNvCxnSpPr>
          <p:nvPr/>
        </p:nvCxnSpPr>
        <p:spPr>
          <a:xfrm>
            <a:off x="7571375" y="32514363"/>
            <a:ext cx="0" cy="1041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9AD50E1F-4CEF-4B20-85C2-8C962F320FCD}"/>
              </a:ext>
            </a:extLst>
          </p:cNvPr>
          <p:cNvCxnSpPr>
            <a:cxnSpLocks/>
          </p:cNvCxnSpPr>
          <p:nvPr/>
        </p:nvCxnSpPr>
        <p:spPr>
          <a:xfrm>
            <a:off x="7593385" y="37184742"/>
            <a:ext cx="22105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5E7C2194-506D-4390-B20D-2619A240E4A4}"/>
              </a:ext>
            </a:extLst>
          </p:cNvPr>
          <p:cNvCxnSpPr>
            <a:cxnSpLocks/>
          </p:cNvCxnSpPr>
          <p:nvPr/>
        </p:nvCxnSpPr>
        <p:spPr>
          <a:xfrm>
            <a:off x="7571375" y="36171319"/>
            <a:ext cx="221057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0AF953E-4151-4FCB-BB6C-266E84EFB915}"/>
              </a:ext>
            </a:extLst>
          </p:cNvPr>
          <p:cNvCxnSpPr>
            <a:cxnSpLocks/>
          </p:cNvCxnSpPr>
          <p:nvPr/>
        </p:nvCxnSpPr>
        <p:spPr>
          <a:xfrm>
            <a:off x="7631874" y="35384295"/>
            <a:ext cx="22105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D7C019B6-A4E0-499C-85CA-64C5ADDFAB60}"/>
              </a:ext>
            </a:extLst>
          </p:cNvPr>
          <p:cNvCxnSpPr>
            <a:cxnSpLocks/>
          </p:cNvCxnSpPr>
          <p:nvPr/>
        </p:nvCxnSpPr>
        <p:spPr>
          <a:xfrm>
            <a:off x="7692374" y="34422648"/>
            <a:ext cx="208957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9570E71-9947-4D6E-AA99-D8B66607778F}"/>
              </a:ext>
            </a:extLst>
          </p:cNvPr>
          <p:cNvCxnSpPr>
            <a:cxnSpLocks/>
          </p:cNvCxnSpPr>
          <p:nvPr/>
        </p:nvCxnSpPr>
        <p:spPr>
          <a:xfrm>
            <a:off x="9781953" y="36142752"/>
            <a:ext cx="0" cy="1041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7F98DBC-7B52-4235-9FAA-EDDC11055BD9}"/>
              </a:ext>
            </a:extLst>
          </p:cNvPr>
          <p:cNvCxnSpPr>
            <a:cxnSpLocks/>
          </p:cNvCxnSpPr>
          <p:nvPr/>
        </p:nvCxnSpPr>
        <p:spPr>
          <a:xfrm>
            <a:off x="7631874" y="36171319"/>
            <a:ext cx="0" cy="104199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9B17199-6C20-419F-8FD3-2BCEE986BF74}"/>
              </a:ext>
            </a:extLst>
          </p:cNvPr>
          <p:cNvCxnSpPr>
            <a:cxnSpLocks/>
          </p:cNvCxnSpPr>
          <p:nvPr/>
        </p:nvCxnSpPr>
        <p:spPr>
          <a:xfrm>
            <a:off x="7692374" y="34398054"/>
            <a:ext cx="0" cy="10419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DD65367-1B7F-42CF-B0E2-30BCE69B9449}"/>
              </a:ext>
            </a:extLst>
          </p:cNvPr>
          <p:cNvCxnSpPr>
            <a:cxnSpLocks/>
          </p:cNvCxnSpPr>
          <p:nvPr/>
        </p:nvCxnSpPr>
        <p:spPr>
          <a:xfrm>
            <a:off x="9803963" y="34377432"/>
            <a:ext cx="0" cy="1041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27786E25-F695-4F2D-A906-6C5D45F48170}"/>
              </a:ext>
            </a:extLst>
          </p:cNvPr>
          <p:cNvCxnSpPr>
            <a:cxnSpLocks/>
          </p:cNvCxnSpPr>
          <p:nvPr/>
        </p:nvCxnSpPr>
        <p:spPr>
          <a:xfrm>
            <a:off x="11284039" y="34095067"/>
            <a:ext cx="211298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B4E836FF-1512-4982-8379-D016DBF262AF}"/>
              </a:ext>
            </a:extLst>
          </p:cNvPr>
          <p:cNvCxnSpPr>
            <a:cxnSpLocks/>
          </p:cNvCxnSpPr>
          <p:nvPr/>
        </p:nvCxnSpPr>
        <p:spPr>
          <a:xfrm>
            <a:off x="11284039" y="35547366"/>
            <a:ext cx="21129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474F9DC3-EA8C-4A69-92BB-E43F8D606441}"/>
              </a:ext>
            </a:extLst>
          </p:cNvPr>
          <p:cNvCxnSpPr>
            <a:cxnSpLocks/>
          </p:cNvCxnSpPr>
          <p:nvPr/>
        </p:nvCxnSpPr>
        <p:spPr>
          <a:xfrm>
            <a:off x="13397023" y="34043636"/>
            <a:ext cx="0" cy="15037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42528884-0898-4651-984D-3CF99F2FDFCC}"/>
              </a:ext>
            </a:extLst>
          </p:cNvPr>
          <p:cNvCxnSpPr>
            <a:cxnSpLocks/>
          </p:cNvCxnSpPr>
          <p:nvPr/>
        </p:nvCxnSpPr>
        <p:spPr>
          <a:xfrm>
            <a:off x="11284039" y="34043636"/>
            <a:ext cx="0" cy="15037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AF827E31-9272-4031-9437-262DE57EA741}"/>
              </a:ext>
            </a:extLst>
          </p:cNvPr>
          <p:cNvCxnSpPr/>
          <p:nvPr/>
        </p:nvCxnSpPr>
        <p:spPr>
          <a:xfrm>
            <a:off x="4021441" y="37958233"/>
            <a:ext cx="987566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833DC4E3-AC53-4DDD-92AC-EE32607D8186}"/>
              </a:ext>
            </a:extLst>
          </p:cNvPr>
          <p:cNvCxnSpPr/>
          <p:nvPr/>
        </p:nvCxnSpPr>
        <p:spPr>
          <a:xfrm>
            <a:off x="10131563" y="37958233"/>
            <a:ext cx="987566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FE984B0-9FCD-487E-8300-F2F3DB3897D0}"/>
              </a:ext>
            </a:extLst>
          </p:cNvPr>
          <p:cNvCxnSpPr/>
          <p:nvPr/>
        </p:nvCxnSpPr>
        <p:spPr>
          <a:xfrm>
            <a:off x="6793996" y="37958233"/>
            <a:ext cx="987566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70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</TotalTime>
  <Words>120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Gill Sans MT</vt:lpstr>
      <vt:lpstr>SimSun</vt:lpstr>
      <vt:lpstr>Times New Roman</vt:lpstr>
      <vt:lpstr>Arial</vt:lpstr>
      <vt:lpstr>Parcel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Lyons</dc:creator>
  <cp:lastModifiedBy>Anne Marie Bogar</cp:lastModifiedBy>
  <cp:revision>17</cp:revision>
  <dcterms:created xsi:type="dcterms:W3CDTF">2017-07-08T01:07:25Z</dcterms:created>
  <dcterms:modified xsi:type="dcterms:W3CDTF">2017-07-19T18:44:49Z</dcterms:modified>
</cp:coreProperties>
</file>