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A259BE-1FB3-4BB7-B632-CC9FB476D9D4}" type="datetimeFigureOut">
              <a:rPr lang="en-US" smtClean="0"/>
              <a:t>7/5/2017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047B3-973B-4E5F-B711-E3E3FC4514AD}" type="slidenum">
              <a:rPr lang="en-US" smtClean="0"/>
              <a:t>‹#›</a:t>
            </a:fld>
            <a:endParaRPr lang="en-US"/>
          </a:p>
        </p:txBody>
      </p:sp>
    </p:spTree>
    <p:extLst>
      <p:ext uri="{BB962C8B-B14F-4D97-AF65-F5344CB8AC3E}">
        <p14:creationId xmlns:p14="http://schemas.microsoft.com/office/powerpoint/2010/main" val="2249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A259BE-1FB3-4BB7-B632-CC9FB476D9D4}" type="datetimeFigureOut">
              <a:rPr lang="en-US" smtClean="0"/>
              <a:t>7/5/2017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047B3-973B-4E5F-B711-E3E3FC4514AD}" type="slidenum">
              <a:rPr lang="en-US" smtClean="0"/>
              <a:t>‹#›</a:t>
            </a:fld>
            <a:endParaRPr lang="en-US"/>
          </a:p>
        </p:txBody>
      </p:sp>
    </p:spTree>
    <p:extLst>
      <p:ext uri="{BB962C8B-B14F-4D97-AF65-F5344CB8AC3E}">
        <p14:creationId xmlns:p14="http://schemas.microsoft.com/office/powerpoint/2010/main" val="406030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A259BE-1FB3-4BB7-B632-CC9FB476D9D4}" type="datetimeFigureOut">
              <a:rPr lang="en-US" smtClean="0"/>
              <a:t>7/5/2017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047B3-973B-4E5F-B711-E3E3FC4514AD}" type="slidenum">
              <a:rPr lang="en-US" smtClean="0"/>
              <a:t>‹#›</a:t>
            </a:fld>
            <a:endParaRPr lang="en-US"/>
          </a:p>
        </p:txBody>
      </p:sp>
    </p:spTree>
    <p:extLst>
      <p:ext uri="{BB962C8B-B14F-4D97-AF65-F5344CB8AC3E}">
        <p14:creationId xmlns:p14="http://schemas.microsoft.com/office/powerpoint/2010/main" val="3388870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A259BE-1FB3-4BB7-B632-CC9FB476D9D4}" type="datetimeFigureOut">
              <a:rPr lang="en-US" smtClean="0"/>
              <a:t>7/5/2017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047B3-973B-4E5F-B711-E3E3FC4514AD}" type="slidenum">
              <a:rPr lang="en-US" smtClean="0"/>
              <a:t>‹#›</a:t>
            </a:fld>
            <a:endParaRPr lang="en-US"/>
          </a:p>
        </p:txBody>
      </p:sp>
    </p:spTree>
    <p:extLst>
      <p:ext uri="{BB962C8B-B14F-4D97-AF65-F5344CB8AC3E}">
        <p14:creationId xmlns:p14="http://schemas.microsoft.com/office/powerpoint/2010/main" val="372129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FA259BE-1FB3-4BB7-B632-CC9FB476D9D4}" type="datetimeFigureOut">
              <a:rPr lang="en-US" smtClean="0"/>
              <a:t>7/5/2017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047B3-973B-4E5F-B711-E3E3FC4514AD}" type="slidenum">
              <a:rPr lang="en-US" smtClean="0"/>
              <a:t>‹#›</a:t>
            </a:fld>
            <a:endParaRPr lang="en-US"/>
          </a:p>
        </p:txBody>
      </p:sp>
    </p:spTree>
    <p:extLst>
      <p:ext uri="{BB962C8B-B14F-4D97-AF65-F5344CB8AC3E}">
        <p14:creationId xmlns:p14="http://schemas.microsoft.com/office/powerpoint/2010/main" val="4263221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A259BE-1FB3-4BB7-B632-CC9FB476D9D4}" type="datetimeFigureOut">
              <a:rPr lang="en-US" smtClean="0"/>
              <a:t>7/5/2017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3047B3-973B-4E5F-B711-E3E3FC4514AD}" type="slidenum">
              <a:rPr lang="en-US" smtClean="0"/>
              <a:t>‹#›</a:t>
            </a:fld>
            <a:endParaRPr lang="en-US"/>
          </a:p>
        </p:txBody>
      </p:sp>
    </p:spTree>
    <p:extLst>
      <p:ext uri="{BB962C8B-B14F-4D97-AF65-F5344CB8AC3E}">
        <p14:creationId xmlns:p14="http://schemas.microsoft.com/office/powerpoint/2010/main" val="535782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A259BE-1FB3-4BB7-B632-CC9FB476D9D4}" type="datetimeFigureOut">
              <a:rPr lang="en-US" smtClean="0"/>
              <a:t>7/5/2017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3047B3-973B-4E5F-B711-E3E3FC4514AD}" type="slidenum">
              <a:rPr lang="en-US" smtClean="0"/>
              <a:t>‹#›</a:t>
            </a:fld>
            <a:endParaRPr lang="en-US"/>
          </a:p>
        </p:txBody>
      </p:sp>
    </p:spTree>
    <p:extLst>
      <p:ext uri="{BB962C8B-B14F-4D97-AF65-F5344CB8AC3E}">
        <p14:creationId xmlns:p14="http://schemas.microsoft.com/office/powerpoint/2010/main" val="2596585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A259BE-1FB3-4BB7-B632-CC9FB476D9D4}" type="datetimeFigureOut">
              <a:rPr lang="en-US" smtClean="0"/>
              <a:t>7/5/2017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3047B3-973B-4E5F-B711-E3E3FC4514AD}" type="slidenum">
              <a:rPr lang="en-US" smtClean="0"/>
              <a:t>‹#›</a:t>
            </a:fld>
            <a:endParaRPr lang="en-US"/>
          </a:p>
        </p:txBody>
      </p:sp>
    </p:spTree>
    <p:extLst>
      <p:ext uri="{BB962C8B-B14F-4D97-AF65-F5344CB8AC3E}">
        <p14:creationId xmlns:p14="http://schemas.microsoft.com/office/powerpoint/2010/main" val="4283064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A259BE-1FB3-4BB7-B632-CC9FB476D9D4}" type="datetimeFigureOut">
              <a:rPr lang="en-US" smtClean="0"/>
              <a:t>7/5/2017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3047B3-973B-4E5F-B711-E3E3FC4514AD}" type="slidenum">
              <a:rPr lang="en-US" smtClean="0"/>
              <a:t>‹#›</a:t>
            </a:fld>
            <a:endParaRPr lang="en-US"/>
          </a:p>
        </p:txBody>
      </p:sp>
    </p:spTree>
    <p:extLst>
      <p:ext uri="{BB962C8B-B14F-4D97-AF65-F5344CB8AC3E}">
        <p14:creationId xmlns:p14="http://schemas.microsoft.com/office/powerpoint/2010/main" val="386786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FA259BE-1FB3-4BB7-B632-CC9FB476D9D4}" type="datetimeFigureOut">
              <a:rPr lang="en-US" smtClean="0"/>
              <a:t>7/5/2017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3047B3-973B-4E5F-B711-E3E3FC4514AD}" type="slidenum">
              <a:rPr lang="en-US" smtClean="0"/>
              <a:t>‹#›</a:t>
            </a:fld>
            <a:endParaRPr lang="en-US"/>
          </a:p>
        </p:txBody>
      </p:sp>
    </p:spTree>
    <p:extLst>
      <p:ext uri="{BB962C8B-B14F-4D97-AF65-F5344CB8AC3E}">
        <p14:creationId xmlns:p14="http://schemas.microsoft.com/office/powerpoint/2010/main" val="1366459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FA259BE-1FB3-4BB7-B632-CC9FB476D9D4}" type="datetimeFigureOut">
              <a:rPr lang="en-US" smtClean="0"/>
              <a:t>7/5/2017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3047B3-973B-4E5F-B711-E3E3FC4514AD}" type="slidenum">
              <a:rPr lang="en-US" smtClean="0"/>
              <a:t>‹#›</a:t>
            </a:fld>
            <a:endParaRPr lang="en-US"/>
          </a:p>
        </p:txBody>
      </p:sp>
    </p:spTree>
    <p:extLst>
      <p:ext uri="{BB962C8B-B14F-4D97-AF65-F5344CB8AC3E}">
        <p14:creationId xmlns:p14="http://schemas.microsoft.com/office/powerpoint/2010/main" val="1039293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A259BE-1FB3-4BB7-B632-CC9FB476D9D4}" type="datetimeFigureOut">
              <a:rPr lang="en-US" smtClean="0"/>
              <a:t>7/5/2017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3047B3-973B-4E5F-B711-E3E3FC4514AD}" type="slidenum">
              <a:rPr lang="en-US" smtClean="0"/>
              <a:t>‹#›</a:t>
            </a:fld>
            <a:endParaRPr lang="en-US"/>
          </a:p>
        </p:txBody>
      </p:sp>
    </p:spTree>
    <p:extLst>
      <p:ext uri="{BB962C8B-B14F-4D97-AF65-F5344CB8AC3E}">
        <p14:creationId xmlns:p14="http://schemas.microsoft.com/office/powerpoint/2010/main" val="2695315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baird16@bloomberg.ne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cap="all" dirty="0"/>
              <a:t>Lightweight Multilingual Software Analysis</a:t>
            </a:r>
            <a:r>
              <a:rPr lang="en-US" b="1" cap="all" dirty="0">
                <a:latin typeface="Times New Roman" panose="02020603050405020304" pitchFamily="18" charset="0"/>
                <a:ea typeface="Times New Roman" panose="02020603050405020304" pitchFamily="18" charset="0"/>
              </a:rPr>
              <a:t/>
            </a:r>
            <a:br>
              <a:rPr lang="en-US" b="1" cap="all" dirty="0">
                <a:latin typeface="Times New Roman" panose="02020603050405020304" pitchFamily="18" charset="0"/>
                <a:ea typeface="Times New Roman" panose="02020603050405020304" pitchFamily="18" charset="0"/>
              </a:rPr>
            </a:br>
            <a:endParaRPr lang="en-US" dirty="0"/>
          </a:p>
        </p:txBody>
      </p:sp>
      <p:sp>
        <p:nvSpPr>
          <p:cNvPr id="3" name="Subtitle 2"/>
          <p:cNvSpPr>
            <a:spLocks noGrp="1"/>
          </p:cNvSpPr>
          <p:nvPr>
            <p:ph type="subTitle" idx="1"/>
          </p:nvPr>
        </p:nvSpPr>
        <p:spPr>
          <a:xfrm>
            <a:off x="1176453" y="2854712"/>
            <a:ext cx="9839093" cy="3624146"/>
          </a:xfrm>
        </p:spPr>
        <p:txBody>
          <a:bodyPr>
            <a:normAutofit/>
          </a:bodyPr>
          <a:lstStyle/>
          <a:p>
            <a:pPr fontAlgn="t"/>
            <a:r>
              <a:rPr lang="en-GB" sz="2600" dirty="0"/>
              <a:t>Damian M. Lyons</a:t>
            </a:r>
            <a:r>
              <a:rPr lang="en-GB" sz="2600" baseline="30000" dirty="0"/>
              <a:t>1</a:t>
            </a:r>
            <a:r>
              <a:rPr lang="en-GB" sz="2600" dirty="0"/>
              <a:t>, </a:t>
            </a:r>
            <a:r>
              <a:rPr lang="en-GB" sz="2600" u="sng" dirty="0"/>
              <a:t>Anne Marie Bogar</a:t>
            </a:r>
            <a:r>
              <a:rPr lang="en-GB" sz="2600" u="sng" baseline="30000" dirty="0"/>
              <a:t>1</a:t>
            </a:r>
            <a:r>
              <a:rPr lang="en-GB" sz="2600" u="sng" dirty="0"/>
              <a:t> </a:t>
            </a:r>
            <a:r>
              <a:rPr lang="en-GB" sz="2600" dirty="0"/>
              <a:t>and David </a:t>
            </a:r>
            <a:r>
              <a:rPr lang="en-GB" sz="2600" dirty="0" smtClean="0"/>
              <a:t>Baird</a:t>
            </a:r>
            <a:r>
              <a:rPr lang="en-GB" sz="2600" baseline="30000" dirty="0" smtClean="0"/>
              <a:t>2</a:t>
            </a:r>
            <a:br>
              <a:rPr lang="en-GB" sz="2600" baseline="30000" dirty="0" smtClean="0"/>
            </a:br>
            <a:endParaRPr lang="en-GB" sz="2600" baseline="30000" dirty="0" smtClean="0"/>
          </a:p>
          <a:p>
            <a:pPr fontAlgn="t"/>
            <a:r>
              <a:rPr lang="en-GB" sz="2000" baseline="30000" dirty="0" smtClean="0"/>
              <a:t>1</a:t>
            </a:r>
            <a:r>
              <a:rPr lang="en-GB" sz="2000" dirty="0" smtClean="0"/>
              <a:t>Department </a:t>
            </a:r>
            <a:r>
              <a:rPr lang="en-GB" sz="2000" dirty="0"/>
              <a:t>of Computer &amp; Information Science, Fordham University, New York NY USA</a:t>
            </a:r>
            <a:endParaRPr lang="en-US" sz="2000" dirty="0"/>
          </a:p>
          <a:p>
            <a:pPr fontAlgn="t"/>
            <a:r>
              <a:rPr lang="en-GB" sz="2000" baseline="30000" dirty="0"/>
              <a:t>2</a:t>
            </a:r>
            <a:r>
              <a:rPr lang="en-GB" sz="2000" dirty="0"/>
              <a:t>Bloomberg L.P., New York NY USA</a:t>
            </a:r>
            <a:endParaRPr lang="en-US" sz="2000" dirty="0"/>
          </a:p>
          <a:p>
            <a:pPr fontAlgn="t"/>
            <a:r>
              <a:rPr lang="en-GB" sz="2000" dirty="0"/>
              <a:t>{</a:t>
            </a:r>
            <a:r>
              <a:rPr lang="en-GB" sz="2000" dirty="0" err="1"/>
              <a:t>dlyons,abogar</a:t>
            </a:r>
            <a:r>
              <a:rPr lang="en-GB" sz="2000" dirty="0"/>
              <a:t>}@fordham.edu, </a:t>
            </a:r>
            <a:r>
              <a:rPr lang="en-GB" sz="2000" dirty="0" smtClean="0">
                <a:hlinkClick r:id="rId2"/>
              </a:rPr>
              <a:t>dbaird16@bloomberg.net</a:t>
            </a:r>
            <a:endParaRPr lang="en-GB" sz="2000" dirty="0" smtClean="0"/>
          </a:p>
          <a:p>
            <a:pPr fontAlgn="t"/>
            <a:endParaRPr lang="en-GB" sz="1200" dirty="0"/>
          </a:p>
          <a:p>
            <a:pPr fontAlgn="t"/>
            <a:r>
              <a:rPr lang="en-GB" dirty="0" smtClean="0"/>
              <a:t>The authors acknowledge the contributions of Bruno Vieira, </a:t>
            </a:r>
            <a:r>
              <a:rPr lang="en-GB" dirty="0" err="1" smtClean="0"/>
              <a:t>Sunand</a:t>
            </a:r>
            <a:r>
              <a:rPr lang="en-GB" dirty="0" smtClean="0"/>
              <a:t> </a:t>
            </a:r>
            <a:r>
              <a:rPr lang="en-GB" dirty="0" err="1" smtClean="0"/>
              <a:t>Raghapathi</a:t>
            </a:r>
            <a:r>
              <a:rPr lang="en-GB" dirty="0" smtClean="0"/>
              <a:t> and Nicholas </a:t>
            </a:r>
            <a:r>
              <a:rPr lang="en-GB" dirty="0" err="1" smtClean="0"/>
              <a:t>Estelami</a:t>
            </a:r>
            <a:r>
              <a:rPr lang="en-GB" dirty="0" smtClean="0"/>
              <a:t> in building MLSA Tools</a:t>
            </a:r>
          </a:p>
          <a:p>
            <a:pPr fontAlgn="t"/>
            <a:r>
              <a:rPr lang="en-GB" sz="2000" dirty="0"/>
              <a:t>The authors are partially supported by grant DL-47359-15016 from Bloomberg L.P. </a:t>
            </a:r>
            <a:endParaRPr lang="en-US" sz="2000" dirty="0"/>
          </a:p>
          <a:p>
            <a:pPr fontAlgn="t"/>
            <a:endParaRPr lang="en-GB" sz="2600" baseline="30000" dirty="0" smtClean="0"/>
          </a:p>
          <a:p>
            <a:pPr fontAlgn="t"/>
            <a:endParaRPr lang="en-US" dirty="0" smtClean="0"/>
          </a:p>
          <a:p>
            <a:pPr fontAlgn="t"/>
            <a:endParaRPr lang="en-US" dirty="0"/>
          </a:p>
          <a:p>
            <a:endParaRPr lang="en-US" dirty="0"/>
          </a:p>
        </p:txBody>
      </p:sp>
    </p:spTree>
    <p:extLst>
      <p:ext uri="{BB962C8B-B14F-4D97-AF65-F5344CB8AC3E}">
        <p14:creationId xmlns:p14="http://schemas.microsoft.com/office/powerpoint/2010/main" val="1702654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lstStyle/>
          <a:p>
            <a:r>
              <a:rPr lang="en-GB" dirty="0" smtClean="0"/>
              <a:t>Program </a:t>
            </a:r>
            <a:r>
              <a:rPr lang="en-GB" dirty="0" err="1" smtClean="0"/>
              <a:t>S</a:t>
            </a:r>
            <a:r>
              <a:rPr lang="en-GB" baseline="-25000" dirty="0" err="1" smtClean="0"/>
              <a:t>c</a:t>
            </a:r>
            <a:r>
              <a:rPr lang="en-GB" dirty="0" smtClean="0"/>
              <a:t> is </a:t>
            </a:r>
            <a:r>
              <a:rPr lang="en-GB" dirty="0"/>
              <a:t>a set of </a:t>
            </a:r>
            <a:r>
              <a:rPr lang="en-GB" i="1" dirty="0"/>
              <a:t>(ℓ,b)</a:t>
            </a:r>
            <a:r>
              <a:rPr lang="en-GB" dirty="0"/>
              <a:t> basic block </a:t>
            </a:r>
            <a:r>
              <a:rPr lang="en-GB" i="1" dirty="0"/>
              <a:t>b</a:t>
            </a:r>
            <a:r>
              <a:rPr lang="en-GB" dirty="0"/>
              <a:t> </a:t>
            </a:r>
            <a:r>
              <a:rPr lang="en-GB" dirty="0" smtClean="0"/>
              <a:t>with </a:t>
            </a:r>
            <a:r>
              <a:rPr lang="en-GB" dirty="0"/>
              <a:t>line number </a:t>
            </a:r>
            <a:r>
              <a:rPr lang="en-GB" i="1" dirty="0"/>
              <a:t>ℓ</a:t>
            </a:r>
            <a:r>
              <a:rPr lang="en-GB" dirty="0"/>
              <a:t>. </a:t>
            </a:r>
            <a:endParaRPr lang="en-GB" dirty="0" smtClean="0"/>
          </a:p>
          <a:p>
            <a:r>
              <a:rPr lang="en-GB" dirty="0" smtClean="0"/>
              <a:t>The </a:t>
            </a:r>
            <a:r>
              <a:rPr lang="en-GB" dirty="0"/>
              <a:t>set </a:t>
            </a:r>
            <a:r>
              <a:rPr lang="en-GB" i="1" dirty="0"/>
              <a:t>B</a:t>
            </a:r>
            <a:r>
              <a:rPr lang="en-GB" dirty="0"/>
              <a:t> of elementary statements includes a procedure call statement, and for </a:t>
            </a:r>
            <a:r>
              <a:rPr lang="en-GB" i="1" dirty="0"/>
              <a:t>(ℓ,b), </a:t>
            </a:r>
            <a:r>
              <a:rPr lang="en-GB" i="1" dirty="0" err="1"/>
              <a:t>b</a:t>
            </a:r>
            <a:r>
              <a:rPr lang="en-GB" i="1" dirty="0" err="1">
                <a:sym typeface="Symbol" panose="05050102010706020507" pitchFamily="18" charset="2"/>
              </a:rPr>
              <a:t></a:t>
            </a:r>
            <a:r>
              <a:rPr lang="en-GB" i="1" dirty="0" err="1"/>
              <a:t>B</a:t>
            </a:r>
            <a:r>
              <a:rPr lang="en-GB" dirty="0"/>
              <a:t> procedure call, we define:</a:t>
            </a:r>
            <a:endParaRPr lang="en-US" dirty="0"/>
          </a:p>
          <a:p>
            <a:pPr lvl="1"/>
            <a:r>
              <a:rPr lang="en-GB" i="1" dirty="0"/>
              <a:t>target(b)</a:t>
            </a:r>
            <a:r>
              <a:rPr lang="en-GB" dirty="0"/>
              <a:t>: name of the called procedure</a:t>
            </a:r>
            <a:endParaRPr lang="en-US" dirty="0"/>
          </a:p>
          <a:p>
            <a:pPr lvl="1"/>
            <a:r>
              <a:rPr lang="en-GB" i="1" dirty="0" err="1"/>
              <a:t>arg</a:t>
            </a:r>
            <a:r>
              <a:rPr lang="en-GB" i="1" dirty="0"/>
              <a:t>(b)=a</a:t>
            </a:r>
            <a:r>
              <a:rPr lang="en-GB" i="1" baseline="-25000" dirty="0"/>
              <a:t>0</a:t>
            </a:r>
            <a:r>
              <a:rPr lang="en-GB" i="1" dirty="0"/>
              <a:t>,…,a</a:t>
            </a:r>
            <a:r>
              <a:rPr lang="en-GB" i="1" baseline="-25000" dirty="0"/>
              <a:t>n</a:t>
            </a:r>
            <a:r>
              <a:rPr lang="en-GB" dirty="0"/>
              <a:t>: arguments of the call</a:t>
            </a:r>
            <a:endParaRPr lang="en-US" dirty="0"/>
          </a:p>
          <a:p>
            <a:pPr lvl="1"/>
            <a:r>
              <a:rPr lang="en-GB" i="1" dirty="0" smtClean="0"/>
              <a:t>RDA(</a:t>
            </a:r>
            <a:r>
              <a:rPr lang="en-GB" i="1" dirty="0" err="1" smtClean="0"/>
              <a:t>p,X</a:t>
            </a:r>
            <a:r>
              <a:rPr lang="en-GB" i="1" dirty="0"/>
              <a:t>, ℓ) = {(x, ℓ’)|</a:t>
            </a:r>
            <a:r>
              <a:rPr lang="en-GB" i="1" dirty="0" err="1"/>
              <a:t>x</a:t>
            </a:r>
            <a:r>
              <a:rPr lang="en-GB" i="1" dirty="0" err="1">
                <a:sym typeface="Symbol" panose="05050102010706020507" pitchFamily="18" charset="2"/>
              </a:rPr>
              <a:t></a:t>
            </a:r>
            <a:r>
              <a:rPr lang="en-GB" i="1" dirty="0" err="1"/>
              <a:t>X</a:t>
            </a:r>
            <a:r>
              <a:rPr lang="en-GB" i="1" dirty="0"/>
              <a:t>}</a:t>
            </a:r>
            <a:r>
              <a:rPr lang="en-GB" dirty="0"/>
              <a:t> </a:t>
            </a:r>
            <a:r>
              <a:rPr lang="en-GB" dirty="0" err="1" smtClean="0"/>
              <a:t>isthe</a:t>
            </a:r>
            <a:r>
              <a:rPr lang="en-GB" dirty="0" smtClean="0"/>
              <a:t> </a:t>
            </a:r>
            <a:r>
              <a:rPr lang="en-GB" dirty="0"/>
              <a:t>line number </a:t>
            </a:r>
            <a:r>
              <a:rPr lang="en-GB" i="1" dirty="0"/>
              <a:t>ℓ’ </a:t>
            </a:r>
            <a:r>
              <a:rPr lang="en-GB" dirty="0"/>
              <a:t>of the last assignment in procedure </a:t>
            </a:r>
            <a:r>
              <a:rPr lang="en-GB" i="1" dirty="0"/>
              <a:t>p </a:t>
            </a:r>
            <a:r>
              <a:rPr lang="en-GB" dirty="0"/>
              <a:t>for each variable </a:t>
            </a:r>
            <a:r>
              <a:rPr lang="en-GB" i="1" dirty="0"/>
              <a:t>x</a:t>
            </a:r>
            <a:r>
              <a:rPr lang="en-GB" dirty="0"/>
              <a:t>.</a:t>
            </a:r>
            <a:endParaRPr lang="en-US" dirty="0"/>
          </a:p>
          <a:p>
            <a:endParaRPr lang="en-US" dirty="0"/>
          </a:p>
        </p:txBody>
      </p:sp>
    </p:spTree>
    <p:extLst>
      <p:ext uri="{BB962C8B-B14F-4D97-AF65-F5344CB8AC3E}">
        <p14:creationId xmlns:p14="http://schemas.microsoft.com/office/powerpoint/2010/main" val="333132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err="1" smtClean="0"/>
              <a:t>PyRun_SimpleFile</a:t>
            </a:r>
            <a:r>
              <a:rPr lang="en-GB" dirty="0" smtClean="0"/>
              <a:t> API call </a:t>
            </a:r>
            <a:endParaRPr lang="en-US" dirty="0"/>
          </a:p>
        </p:txBody>
      </p:sp>
      <p:sp>
        <p:nvSpPr>
          <p:cNvPr id="3" name="Content Placeholder 2"/>
          <p:cNvSpPr>
            <a:spLocks noGrp="1"/>
          </p:cNvSpPr>
          <p:nvPr>
            <p:ph idx="1"/>
          </p:nvPr>
        </p:nvSpPr>
        <p:spPr/>
        <p:txBody>
          <a:bodyPr/>
          <a:lstStyle/>
          <a:p>
            <a:pPr marL="0" indent="0">
              <a:buNone/>
            </a:pPr>
            <a:endParaRPr lang="en-GB" dirty="0" smtClean="0"/>
          </a:p>
          <a:p>
            <a:pPr marL="0" indent="0">
              <a:buNone/>
            </a:pPr>
            <a:r>
              <a:rPr lang="en-GB" dirty="0" smtClean="0"/>
              <a:t>If </a:t>
            </a:r>
            <a:r>
              <a:rPr lang="en-GB" i="1" dirty="0"/>
              <a:t>(ℓ,b), </a:t>
            </a:r>
            <a:r>
              <a:rPr lang="en-GB" i="1" dirty="0" err="1"/>
              <a:t>b</a:t>
            </a:r>
            <a:r>
              <a:rPr lang="en-GB" i="1" dirty="0" err="1">
                <a:sym typeface="Symbol" panose="05050102010706020507" pitchFamily="18" charset="2"/>
              </a:rPr>
              <a:t></a:t>
            </a:r>
            <a:r>
              <a:rPr lang="en-GB" i="1" dirty="0" err="1"/>
              <a:t>B</a:t>
            </a:r>
            <a:r>
              <a:rPr lang="en-GB" dirty="0"/>
              <a:t>, </a:t>
            </a:r>
            <a:r>
              <a:rPr lang="en-GB" i="1" dirty="0"/>
              <a:t>target(b)=</a:t>
            </a:r>
            <a:r>
              <a:rPr lang="en-GB" dirty="0" err="1"/>
              <a:t>PyRun_SimpleFile</a:t>
            </a:r>
            <a:endParaRPr lang="en-US" dirty="0"/>
          </a:p>
          <a:p>
            <a:pPr marL="0" indent="0">
              <a:buNone/>
            </a:pPr>
            <a:r>
              <a:rPr lang="en-GB" dirty="0"/>
              <a:t> For </a:t>
            </a:r>
            <a:r>
              <a:rPr lang="en-GB" i="1" dirty="0"/>
              <a:t>(x,ℓ’)</a:t>
            </a:r>
            <a:r>
              <a:rPr lang="en-GB" i="1" dirty="0">
                <a:sym typeface="Symbol" panose="05050102010706020507" pitchFamily="18" charset="2"/>
              </a:rPr>
              <a:t></a:t>
            </a:r>
            <a:r>
              <a:rPr lang="en-GB" i="1" dirty="0"/>
              <a:t>RDA(p,{a</a:t>
            </a:r>
            <a:r>
              <a:rPr lang="en-GB" i="1" baseline="-25000" dirty="0"/>
              <a:t>0</a:t>
            </a:r>
            <a:r>
              <a:rPr lang="en-GB" i="1" dirty="0"/>
              <a:t>},ℓ), </a:t>
            </a:r>
            <a:r>
              <a:rPr lang="en-GB" dirty="0"/>
              <a:t>with</a:t>
            </a:r>
            <a:r>
              <a:rPr lang="en-GB" i="1" dirty="0"/>
              <a:t> </a:t>
            </a:r>
            <a:r>
              <a:rPr lang="en-GB" i="1" dirty="0" err="1"/>
              <a:t>arg</a:t>
            </a:r>
            <a:r>
              <a:rPr lang="en-GB" i="1" dirty="0"/>
              <a:t>(b)=a</a:t>
            </a:r>
            <a:r>
              <a:rPr lang="en-GB" i="1" baseline="-25000" dirty="0"/>
              <a:t>0</a:t>
            </a:r>
            <a:r>
              <a:rPr lang="en-GB" i="1" dirty="0"/>
              <a:t>,…,a</a:t>
            </a:r>
            <a:r>
              <a:rPr lang="en-GB" i="1" baseline="-25000" dirty="0"/>
              <a:t>n</a:t>
            </a:r>
            <a:endParaRPr lang="en-US" dirty="0"/>
          </a:p>
          <a:p>
            <a:pPr marL="0" indent="0">
              <a:buNone/>
            </a:pPr>
            <a:r>
              <a:rPr lang="en-GB" dirty="0"/>
              <a:t>   Calculate </a:t>
            </a:r>
            <a:r>
              <a:rPr lang="en-GB" i="1" dirty="0"/>
              <a:t>y=</a:t>
            </a:r>
            <a:r>
              <a:rPr lang="en-GB" i="1" dirty="0" err="1"/>
              <a:t>Eval</a:t>
            </a:r>
            <a:r>
              <a:rPr lang="en-GB" i="1" dirty="0"/>
              <a:t>(x, ℓ’), </a:t>
            </a:r>
            <a:r>
              <a:rPr lang="en-GB" dirty="0"/>
              <a:t>and if</a:t>
            </a:r>
            <a:r>
              <a:rPr lang="en-GB" i="1" dirty="0"/>
              <a:t> y</a:t>
            </a:r>
            <a:r>
              <a:rPr lang="en-GB" i="1" dirty="0">
                <a:sym typeface="Symbol" panose="05050102010706020507" pitchFamily="18" charset="2"/>
              </a:rPr>
              <a:t></a:t>
            </a:r>
            <a:r>
              <a:rPr lang="en-GB" i="1" dirty="0"/>
              <a:t>, </a:t>
            </a:r>
            <a:endParaRPr lang="en-US" dirty="0"/>
          </a:p>
          <a:p>
            <a:pPr marL="0" indent="0">
              <a:buNone/>
            </a:pPr>
            <a:r>
              <a:rPr lang="en-GB" dirty="0"/>
              <a:t>     Add </a:t>
            </a:r>
            <a:r>
              <a:rPr lang="en-GB" i="1" dirty="0"/>
              <a:t>(y,</a:t>
            </a:r>
            <a:r>
              <a:rPr lang="en-GB" i="1" dirty="0">
                <a:sym typeface="Symbol" panose="05050102010706020507" pitchFamily="18" charset="2"/>
              </a:rPr>
              <a:t></a:t>
            </a:r>
            <a:r>
              <a:rPr lang="en-GB" i="1" dirty="0"/>
              <a:t>) </a:t>
            </a:r>
            <a:r>
              <a:rPr lang="en-GB" dirty="0"/>
              <a:t>to </a:t>
            </a:r>
            <a:r>
              <a:rPr lang="en-GB" i="1" dirty="0"/>
              <a:t>V</a:t>
            </a:r>
            <a:r>
              <a:rPr lang="en-GB" i="1" baseline="-25000" dirty="0"/>
              <a:t>C</a:t>
            </a:r>
            <a:r>
              <a:rPr lang="en-GB" dirty="0"/>
              <a:t> and </a:t>
            </a:r>
            <a:r>
              <a:rPr lang="en-GB" i="1" dirty="0"/>
              <a:t>((p,</a:t>
            </a:r>
            <a:r>
              <a:rPr lang="en-GB" i="1" dirty="0">
                <a:sym typeface="Symbol" panose="05050102010706020507" pitchFamily="18" charset="2"/>
              </a:rPr>
              <a:t></a:t>
            </a:r>
            <a:r>
              <a:rPr lang="en-GB" i="1" dirty="0"/>
              <a:t>),(y,</a:t>
            </a:r>
            <a:r>
              <a:rPr lang="en-GB" i="1" dirty="0">
                <a:sym typeface="Symbol" panose="05050102010706020507" pitchFamily="18" charset="2"/>
              </a:rPr>
              <a:t></a:t>
            </a:r>
            <a:r>
              <a:rPr lang="en-GB" i="1" dirty="0"/>
              <a:t>)) </a:t>
            </a:r>
            <a:r>
              <a:rPr lang="en-GB" dirty="0"/>
              <a:t>to </a:t>
            </a:r>
            <a:r>
              <a:rPr lang="en-GB" i="1" dirty="0"/>
              <a:t>E</a:t>
            </a:r>
            <a:r>
              <a:rPr lang="en-GB" i="1" baseline="-25000" dirty="0"/>
              <a:t>C</a:t>
            </a:r>
            <a:endParaRPr lang="en-US" dirty="0"/>
          </a:p>
          <a:p>
            <a:endParaRPr lang="en-US" dirty="0"/>
          </a:p>
        </p:txBody>
      </p:sp>
    </p:spTree>
    <p:extLst>
      <p:ext uri="{BB962C8B-B14F-4D97-AF65-F5344CB8AC3E}">
        <p14:creationId xmlns:p14="http://schemas.microsoft.com/office/powerpoint/2010/main" val="3987643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a:t>
            </a:r>
            <a:r>
              <a:rPr lang="en-GB" dirty="0" err="1"/>
              <a:t>PyObject_CallObject</a:t>
            </a:r>
            <a:r>
              <a:rPr lang="en-GB" dirty="0"/>
              <a:t> API </a:t>
            </a:r>
            <a:endParaRPr lang="en-US" dirty="0"/>
          </a:p>
        </p:txBody>
      </p:sp>
      <p:sp>
        <p:nvSpPr>
          <p:cNvPr id="3" name="Content Placeholder 2"/>
          <p:cNvSpPr>
            <a:spLocks noGrp="1"/>
          </p:cNvSpPr>
          <p:nvPr>
            <p:ph idx="1"/>
          </p:nvPr>
        </p:nvSpPr>
        <p:spPr/>
        <p:txBody>
          <a:bodyPr/>
          <a:lstStyle/>
          <a:p>
            <a:pPr marL="0" indent="0">
              <a:buNone/>
            </a:pPr>
            <a:endParaRPr lang="en-GB" dirty="0"/>
          </a:p>
          <a:p>
            <a:pPr marL="0" indent="0">
              <a:buNone/>
            </a:pPr>
            <a:r>
              <a:rPr lang="en-GB" dirty="0" smtClean="0"/>
              <a:t>If </a:t>
            </a:r>
            <a:r>
              <a:rPr lang="en-GB" i="1" dirty="0"/>
              <a:t>(ℓ,b), </a:t>
            </a:r>
            <a:r>
              <a:rPr lang="en-GB" i="1" dirty="0" err="1"/>
              <a:t>b</a:t>
            </a:r>
            <a:r>
              <a:rPr lang="en-GB" i="1" dirty="0" err="1">
                <a:sym typeface="Symbol" panose="05050102010706020507" pitchFamily="18" charset="2"/>
              </a:rPr>
              <a:t></a:t>
            </a:r>
            <a:r>
              <a:rPr lang="en-GB" i="1" dirty="0" err="1"/>
              <a:t>B</a:t>
            </a:r>
            <a:r>
              <a:rPr lang="en-GB" dirty="0"/>
              <a:t>, </a:t>
            </a:r>
            <a:r>
              <a:rPr lang="en-GB" i="1" dirty="0"/>
              <a:t>target(b)=</a:t>
            </a:r>
            <a:r>
              <a:rPr lang="en-GB" dirty="0" err="1"/>
              <a:t>PyObject_CallObject</a:t>
            </a:r>
            <a:endParaRPr lang="en-US" dirty="0"/>
          </a:p>
          <a:p>
            <a:pPr marL="0" indent="0">
              <a:buNone/>
            </a:pPr>
            <a:r>
              <a:rPr lang="en-GB" dirty="0"/>
              <a:t> For </a:t>
            </a:r>
            <a:r>
              <a:rPr lang="en-GB" i="1" dirty="0"/>
              <a:t>(x</a:t>
            </a:r>
            <a:r>
              <a:rPr lang="en-GB" i="1" baseline="-25000" dirty="0"/>
              <a:t>i</a:t>
            </a:r>
            <a:r>
              <a:rPr lang="en-GB" i="1" dirty="0"/>
              <a:t>,ℓ’)</a:t>
            </a:r>
            <a:r>
              <a:rPr lang="en-GB" i="1" dirty="0">
                <a:sym typeface="Symbol" panose="05050102010706020507" pitchFamily="18" charset="2"/>
              </a:rPr>
              <a:t></a:t>
            </a:r>
            <a:r>
              <a:rPr lang="en-GB" i="1" dirty="0"/>
              <a:t>RDA(p,{a</a:t>
            </a:r>
            <a:r>
              <a:rPr lang="en-GB" i="1" baseline="-25000" dirty="0"/>
              <a:t>0</a:t>
            </a:r>
            <a:r>
              <a:rPr lang="en-GB" i="1" dirty="0"/>
              <a:t>},ℓ), </a:t>
            </a:r>
            <a:r>
              <a:rPr lang="en-GB" dirty="0"/>
              <a:t>with</a:t>
            </a:r>
            <a:r>
              <a:rPr lang="en-GB" i="1" dirty="0"/>
              <a:t> </a:t>
            </a:r>
            <a:r>
              <a:rPr lang="en-GB" i="1" dirty="0" err="1"/>
              <a:t>arg</a:t>
            </a:r>
            <a:r>
              <a:rPr lang="en-GB" i="1" dirty="0"/>
              <a:t>(b)=</a:t>
            </a:r>
            <a:r>
              <a:rPr lang="en-GB" i="1" dirty="0" err="1"/>
              <a:t>a</a:t>
            </a:r>
            <a:r>
              <a:rPr lang="en-GB" i="1" baseline="-25000" dirty="0" err="1"/>
              <a:t>i</a:t>
            </a:r>
            <a:r>
              <a:rPr lang="en-GB" i="1" dirty="0"/>
              <a:t> </a:t>
            </a:r>
            <a:r>
              <a:rPr lang="en-GB" i="1" dirty="0" err="1"/>
              <a:t>i</a:t>
            </a:r>
            <a:r>
              <a:rPr lang="en-GB" i="1" dirty="0"/>
              <a:t>=0..n</a:t>
            </a:r>
            <a:endParaRPr lang="en-US" dirty="0"/>
          </a:p>
          <a:p>
            <a:pPr marL="0" indent="0">
              <a:buNone/>
            </a:pPr>
            <a:r>
              <a:rPr lang="en-GB" dirty="0"/>
              <a:t>   Calculate </a:t>
            </a:r>
            <a:r>
              <a:rPr lang="en-GB" i="1" dirty="0" err="1"/>
              <a:t>y</a:t>
            </a:r>
            <a:r>
              <a:rPr lang="en-GB" i="1" baseline="-25000" dirty="0" err="1"/>
              <a:t>i</a:t>
            </a:r>
            <a:r>
              <a:rPr lang="en-GB" i="1" dirty="0"/>
              <a:t>=</a:t>
            </a:r>
            <a:r>
              <a:rPr lang="en-GB" i="1" dirty="0" err="1"/>
              <a:t>Eval</a:t>
            </a:r>
            <a:r>
              <a:rPr lang="en-GB" i="1" dirty="0"/>
              <a:t>(x</a:t>
            </a:r>
            <a:r>
              <a:rPr lang="en-GB" i="1" baseline="-25000" dirty="0"/>
              <a:t>i</a:t>
            </a:r>
            <a:r>
              <a:rPr lang="en-GB" i="1" dirty="0"/>
              <a:t>, ℓ’), </a:t>
            </a:r>
            <a:r>
              <a:rPr lang="en-GB" dirty="0"/>
              <a:t>and if all</a:t>
            </a:r>
            <a:r>
              <a:rPr lang="en-GB" i="1" dirty="0"/>
              <a:t> </a:t>
            </a:r>
            <a:r>
              <a:rPr lang="en-GB" i="1" dirty="0" err="1"/>
              <a:t>y</a:t>
            </a:r>
            <a:r>
              <a:rPr lang="en-GB" i="1" baseline="-25000" dirty="0" err="1"/>
              <a:t>i</a:t>
            </a:r>
            <a:r>
              <a:rPr lang="en-GB" i="1" dirty="0">
                <a:sym typeface="Symbol" panose="05050102010706020507" pitchFamily="18" charset="2"/>
              </a:rPr>
              <a:t></a:t>
            </a:r>
            <a:r>
              <a:rPr lang="en-GB" i="1" dirty="0"/>
              <a:t>, </a:t>
            </a:r>
            <a:endParaRPr lang="en-US" dirty="0"/>
          </a:p>
          <a:p>
            <a:pPr marL="0" indent="0">
              <a:buNone/>
            </a:pPr>
            <a:r>
              <a:rPr lang="en-GB" dirty="0"/>
              <a:t>     Add </a:t>
            </a:r>
            <a:r>
              <a:rPr lang="en-GB" i="1" dirty="0"/>
              <a:t>(y</a:t>
            </a:r>
            <a:r>
              <a:rPr lang="en-GB" i="1" baseline="-25000" dirty="0"/>
              <a:t>0</a:t>
            </a:r>
            <a:r>
              <a:rPr lang="en-GB" i="1" dirty="0"/>
              <a:t>,y</a:t>
            </a:r>
            <a:r>
              <a:rPr lang="en-GB" i="1" baseline="-25000" dirty="0"/>
              <a:t>1</a:t>
            </a:r>
            <a:r>
              <a:rPr lang="en-GB" i="1" dirty="0"/>
              <a:t>,…,</a:t>
            </a:r>
            <a:r>
              <a:rPr lang="en-GB" i="1" dirty="0" err="1"/>
              <a:t>y</a:t>
            </a:r>
            <a:r>
              <a:rPr lang="en-GB" i="1" baseline="-25000" dirty="0" err="1"/>
              <a:t>n</a:t>
            </a:r>
            <a:r>
              <a:rPr lang="en-GB" i="1" dirty="0"/>
              <a:t>) </a:t>
            </a:r>
            <a:r>
              <a:rPr lang="en-GB" dirty="0"/>
              <a:t>to </a:t>
            </a:r>
            <a:r>
              <a:rPr lang="en-GB" i="1" dirty="0"/>
              <a:t>V</a:t>
            </a:r>
            <a:r>
              <a:rPr lang="en-GB" i="1" baseline="-25000" dirty="0"/>
              <a:t>C</a:t>
            </a:r>
            <a:r>
              <a:rPr lang="en-GB" dirty="0"/>
              <a:t> , </a:t>
            </a:r>
            <a:r>
              <a:rPr lang="en-GB" i="1" dirty="0"/>
              <a:t>((p,</a:t>
            </a:r>
            <a:r>
              <a:rPr lang="en-GB" i="1" dirty="0">
                <a:sym typeface="Symbol" panose="05050102010706020507" pitchFamily="18" charset="2"/>
              </a:rPr>
              <a:t></a:t>
            </a:r>
            <a:r>
              <a:rPr lang="en-GB" i="1" dirty="0"/>
              <a:t>),(y</a:t>
            </a:r>
            <a:r>
              <a:rPr lang="en-GB" i="1" baseline="-25000" dirty="0"/>
              <a:t>0</a:t>
            </a:r>
            <a:r>
              <a:rPr lang="en-GB" i="1" dirty="0"/>
              <a:t>,y</a:t>
            </a:r>
            <a:r>
              <a:rPr lang="en-GB" i="1" baseline="-25000" dirty="0"/>
              <a:t>1</a:t>
            </a:r>
            <a:r>
              <a:rPr lang="en-GB" i="1" dirty="0"/>
              <a:t>,…,</a:t>
            </a:r>
            <a:r>
              <a:rPr lang="en-GB" i="1" dirty="0" err="1"/>
              <a:t>y</a:t>
            </a:r>
            <a:r>
              <a:rPr lang="en-GB" i="1" baseline="-25000" dirty="0" err="1"/>
              <a:t>n</a:t>
            </a:r>
            <a:r>
              <a:rPr lang="en-GB" i="1" dirty="0"/>
              <a:t>)) </a:t>
            </a:r>
            <a:r>
              <a:rPr lang="en-GB" dirty="0"/>
              <a:t>to </a:t>
            </a:r>
            <a:r>
              <a:rPr lang="en-GB" i="1" dirty="0"/>
              <a:t>E</a:t>
            </a:r>
            <a:r>
              <a:rPr lang="en-GB" i="1" baseline="-25000" dirty="0"/>
              <a:t>C</a:t>
            </a:r>
            <a:endParaRPr lang="en-US" dirty="0"/>
          </a:p>
          <a:p>
            <a:endParaRPr lang="en-US" dirty="0"/>
          </a:p>
        </p:txBody>
      </p:sp>
    </p:spTree>
    <p:extLst>
      <p:ext uri="{BB962C8B-B14F-4D97-AF65-F5344CB8AC3E}">
        <p14:creationId xmlns:p14="http://schemas.microsoft.com/office/powerpoint/2010/main" val="2112137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3" name="Picture 2"/>
          <p:cNvPicPr/>
          <p:nvPr/>
        </p:nvPicPr>
        <p:blipFill rotWithShape="1">
          <a:blip r:embed="rId2" cstate="print">
            <a:extLst>
              <a:ext uri="{28A0092B-C50C-407E-A947-70E740481C1C}">
                <a14:useLocalDpi xmlns:a14="http://schemas.microsoft.com/office/drawing/2010/main" val="0"/>
              </a:ext>
            </a:extLst>
          </a:blip>
          <a:srcRect t="12384" b="20316"/>
          <a:stretch/>
        </p:blipFill>
        <p:spPr bwMode="auto">
          <a:xfrm>
            <a:off x="5286165" y="2365336"/>
            <a:ext cx="5522595" cy="1190625"/>
          </a:xfrm>
          <a:prstGeom prst="rect">
            <a:avLst/>
          </a:prstGeom>
          <a:ln>
            <a:noFill/>
          </a:ln>
          <a:extLst>
            <a:ext uri="{53640926-AAD7-44D8-BBD7-CCE9431645EC}">
              <a14:shadowObscured xmlns:a14="http://schemas.microsoft.com/office/drawing/2010/main"/>
            </a:ext>
          </a:extLst>
        </p:spPr>
      </p:pic>
      <p:pic>
        <p:nvPicPr>
          <p:cNvPr id="4" name="Picture 3"/>
          <p:cNvPicPr/>
          <p:nvPr/>
        </p:nvPicPr>
        <p:blipFill rotWithShape="1">
          <a:blip r:embed="rId3">
            <a:extLst>
              <a:ext uri="{28A0092B-C50C-407E-A947-70E740481C1C}">
                <a14:useLocalDpi xmlns:a14="http://schemas.microsoft.com/office/drawing/2010/main" val="0"/>
              </a:ext>
            </a:extLst>
          </a:blip>
          <a:srcRect b="11508"/>
          <a:stretch/>
        </p:blipFill>
        <p:spPr bwMode="auto">
          <a:xfrm>
            <a:off x="1858538" y="2487256"/>
            <a:ext cx="2526665" cy="1068705"/>
          </a:xfrm>
          <a:prstGeom prst="rect">
            <a:avLst/>
          </a:prstGeom>
          <a:ln>
            <a:noFill/>
          </a:ln>
          <a:extLst>
            <a:ext uri="{53640926-AAD7-44D8-BBD7-CCE9431645EC}">
              <a14:shadowObscured xmlns:a14="http://schemas.microsoft.com/office/drawing/2010/main"/>
            </a:ext>
          </a:extLst>
        </p:spPr>
      </p:pic>
      <p:pic>
        <p:nvPicPr>
          <p:cNvPr id="5" name="Picture 4"/>
          <p:cNvPicPr/>
          <p:nvPr/>
        </p:nvPicPr>
        <p:blipFill>
          <a:blip r:embed="rId4"/>
          <a:stretch>
            <a:fillRect/>
          </a:stretch>
        </p:blipFill>
        <p:spPr>
          <a:xfrm>
            <a:off x="2829786" y="3925229"/>
            <a:ext cx="7304049" cy="2516699"/>
          </a:xfrm>
          <a:prstGeom prst="rect">
            <a:avLst/>
          </a:prstGeom>
          <a:solidFill>
            <a:srgbClr val="FFC000"/>
          </a:solidFill>
        </p:spPr>
      </p:pic>
      <p:sp>
        <p:nvSpPr>
          <p:cNvPr id="6" name="TextBox 5"/>
          <p:cNvSpPr txBox="1"/>
          <p:nvPr/>
        </p:nvSpPr>
        <p:spPr>
          <a:xfrm>
            <a:off x="2509024" y="1996068"/>
            <a:ext cx="1504451" cy="369332"/>
          </a:xfrm>
          <a:prstGeom prst="rect">
            <a:avLst/>
          </a:prstGeom>
          <a:noFill/>
        </p:spPr>
        <p:txBody>
          <a:bodyPr wrap="none" rtlCol="0">
            <a:spAutoFit/>
          </a:bodyPr>
          <a:lstStyle/>
          <a:p>
            <a:r>
              <a:rPr lang="en-US" dirty="0" smtClean="0"/>
              <a:t>Python library</a:t>
            </a:r>
            <a:endParaRPr lang="en-US" dirty="0"/>
          </a:p>
        </p:txBody>
      </p:sp>
      <p:sp>
        <p:nvSpPr>
          <p:cNvPr id="7" name="TextBox 6"/>
          <p:cNvSpPr txBox="1"/>
          <p:nvPr/>
        </p:nvSpPr>
        <p:spPr>
          <a:xfrm>
            <a:off x="7348654" y="1996068"/>
            <a:ext cx="2651367" cy="369332"/>
          </a:xfrm>
          <a:prstGeom prst="rect">
            <a:avLst/>
          </a:prstGeom>
          <a:noFill/>
        </p:spPr>
        <p:txBody>
          <a:bodyPr wrap="none" rtlCol="0">
            <a:spAutoFit/>
          </a:bodyPr>
          <a:lstStyle/>
          <a:p>
            <a:r>
              <a:rPr lang="en-US" dirty="0" smtClean="0"/>
              <a:t>C Codebase calling python</a:t>
            </a:r>
            <a:endParaRPr lang="en-US" dirty="0"/>
          </a:p>
        </p:txBody>
      </p:sp>
      <p:sp>
        <p:nvSpPr>
          <p:cNvPr id="8" name="TextBox 7"/>
          <p:cNvSpPr txBox="1"/>
          <p:nvPr/>
        </p:nvSpPr>
        <p:spPr>
          <a:xfrm>
            <a:off x="6096000" y="4045943"/>
            <a:ext cx="2239780" cy="369332"/>
          </a:xfrm>
          <a:prstGeom prst="rect">
            <a:avLst/>
          </a:prstGeom>
          <a:noFill/>
        </p:spPr>
        <p:txBody>
          <a:bodyPr wrap="none" rtlCol="0">
            <a:spAutoFit/>
          </a:bodyPr>
          <a:lstStyle/>
          <a:p>
            <a:r>
              <a:rPr lang="en-US" dirty="0" smtClean="0"/>
              <a:t>Multilingual </a:t>
            </a:r>
            <a:r>
              <a:rPr lang="en-US" dirty="0" err="1" smtClean="0"/>
              <a:t>Callgraph</a:t>
            </a:r>
            <a:endParaRPr lang="en-US" dirty="0"/>
          </a:p>
        </p:txBody>
      </p:sp>
    </p:spTree>
    <p:extLst>
      <p:ext uri="{BB962C8B-B14F-4D97-AF65-F5344CB8AC3E}">
        <p14:creationId xmlns:p14="http://schemas.microsoft.com/office/powerpoint/2010/main" val="957298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a:t>
            </a:r>
            <a:endParaRPr lang="en-US" dirty="0"/>
          </a:p>
        </p:txBody>
      </p:sp>
      <p:sp>
        <p:nvSpPr>
          <p:cNvPr id="3" name="Content Placeholder 2"/>
          <p:cNvSpPr>
            <a:spLocks noGrp="1"/>
          </p:cNvSpPr>
          <p:nvPr>
            <p:ph idx="1"/>
          </p:nvPr>
        </p:nvSpPr>
        <p:spPr/>
        <p:txBody>
          <a:bodyPr/>
          <a:lstStyle/>
          <a:p>
            <a:r>
              <a:rPr lang="en-US" dirty="0" smtClean="0"/>
              <a:t>Filter modules</a:t>
            </a:r>
          </a:p>
          <a:p>
            <a:pPr lvl="1"/>
            <a:r>
              <a:rPr lang="en-US" dirty="0" smtClean="0"/>
              <a:t>Call Graph Generators for C,C++ Python, </a:t>
            </a:r>
            <a:r>
              <a:rPr lang="en-US" dirty="0" err="1" smtClean="0"/>
              <a:t>Javascript</a:t>
            </a:r>
            <a:r>
              <a:rPr lang="en-US" dirty="0" smtClean="0"/>
              <a:t/>
            </a:r>
            <a:br>
              <a:rPr lang="en-US" dirty="0" smtClean="0"/>
            </a:br>
            <a:r>
              <a:rPr lang="en-US" i="1" dirty="0" smtClean="0"/>
              <a:t>Status: Non OO calls only, but OO calls statically identified</a:t>
            </a:r>
          </a:p>
          <a:p>
            <a:pPr lvl="1"/>
            <a:r>
              <a:rPr lang="en-US" dirty="0" smtClean="0"/>
              <a:t>Interoperability filters: </a:t>
            </a:r>
            <a:r>
              <a:rPr lang="en-US" dirty="0" err="1" smtClean="0"/>
              <a:t>PyViaC</a:t>
            </a:r>
            <a:r>
              <a:rPr lang="en-US" dirty="0" smtClean="0"/>
              <a:t>/C++, </a:t>
            </a:r>
            <a:r>
              <a:rPr lang="en-US" dirty="0" err="1" smtClean="0"/>
              <a:t>PyViaJs</a:t>
            </a:r>
            <a:r>
              <a:rPr lang="en-US" dirty="0" smtClean="0"/>
              <a:t>, </a:t>
            </a:r>
            <a:r>
              <a:rPr lang="en-US" dirty="0" err="1" smtClean="0"/>
              <a:t>JsViaPy</a:t>
            </a:r>
            <a:r>
              <a:rPr lang="en-US" dirty="0" smtClean="0"/>
              <a:t> </a:t>
            </a:r>
            <a:br>
              <a:rPr lang="en-US" dirty="0" smtClean="0"/>
            </a:br>
            <a:r>
              <a:rPr lang="en-US" i="1" dirty="0" smtClean="0"/>
              <a:t>Status: One or two API calls implemented for each; none complete.</a:t>
            </a:r>
          </a:p>
          <a:p>
            <a:pPr lvl="1"/>
            <a:r>
              <a:rPr lang="en-US" dirty="0" smtClean="0"/>
              <a:t>Flow Graph Generators for C/C++</a:t>
            </a:r>
            <a:br>
              <a:rPr lang="en-US" dirty="0" smtClean="0"/>
            </a:br>
            <a:r>
              <a:rPr lang="en-US" i="1" dirty="0" smtClean="0"/>
              <a:t>Status: Partial implementation.</a:t>
            </a:r>
          </a:p>
          <a:p>
            <a:pPr lvl="1"/>
            <a:r>
              <a:rPr lang="en-US" dirty="0" smtClean="0"/>
              <a:t>Assignment Collector/Static Evaluator for C</a:t>
            </a:r>
            <a:br>
              <a:rPr lang="en-US" dirty="0" smtClean="0"/>
            </a:br>
            <a:r>
              <a:rPr lang="en-US" i="1" dirty="0" smtClean="0"/>
              <a:t>Status: Only evaluates literal assignments</a:t>
            </a:r>
          </a:p>
          <a:p>
            <a:pPr lvl="1"/>
            <a:r>
              <a:rPr lang="en-US" dirty="0" smtClean="0"/>
              <a:t>Reaching Definitions Module </a:t>
            </a:r>
            <a:br>
              <a:rPr lang="en-US" dirty="0" smtClean="0"/>
            </a:br>
            <a:r>
              <a:rPr lang="en-US" i="1" dirty="0" smtClean="0"/>
              <a:t>Status: Tested on C but is language independent</a:t>
            </a:r>
            <a:endParaRPr lang="en-US" dirty="0"/>
          </a:p>
        </p:txBody>
      </p:sp>
    </p:spTree>
    <p:extLst>
      <p:ext uri="{BB962C8B-B14F-4D97-AF65-F5344CB8AC3E}">
        <p14:creationId xmlns:p14="http://schemas.microsoft.com/office/powerpoint/2010/main" val="771985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Collaboration</a:t>
            </a:r>
            <a:endParaRPr lang="en-US" dirty="0"/>
          </a:p>
        </p:txBody>
      </p:sp>
      <p:sp>
        <p:nvSpPr>
          <p:cNvPr id="3" name="Content Placeholder 2"/>
          <p:cNvSpPr>
            <a:spLocks noGrp="1"/>
          </p:cNvSpPr>
          <p:nvPr>
            <p:ph idx="1"/>
          </p:nvPr>
        </p:nvSpPr>
        <p:spPr/>
        <p:txBody>
          <a:bodyPr/>
          <a:lstStyle/>
          <a:p>
            <a:r>
              <a:rPr lang="en-US" dirty="0" smtClean="0"/>
              <a:t>MLSA is open-source and freely available at</a:t>
            </a:r>
          </a:p>
          <a:p>
            <a:pPr lvl="1"/>
            <a:r>
              <a:rPr lang="en-US" dirty="0" smtClean="0"/>
              <a:t>TWIKI URL – please fill these in</a:t>
            </a:r>
          </a:p>
          <a:p>
            <a:pPr lvl="1"/>
            <a:r>
              <a:rPr lang="en-US" dirty="0" err="1" smtClean="0"/>
              <a:t>GitHUB</a:t>
            </a:r>
            <a:r>
              <a:rPr lang="en-US" dirty="0" smtClean="0"/>
              <a:t> </a:t>
            </a:r>
            <a:r>
              <a:rPr lang="en-US" dirty="0" err="1" smtClean="0"/>
              <a:t>url</a:t>
            </a:r>
            <a:endParaRPr lang="en-US" dirty="0" smtClean="0"/>
          </a:p>
          <a:p>
            <a:pPr lvl="1"/>
            <a:r>
              <a:rPr lang="en-US" dirty="0" smtClean="0"/>
              <a:t>Email address</a:t>
            </a:r>
          </a:p>
          <a:p>
            <a:r>
              <a:rPr lang="en-US" dirty="0" smtClean="0"/>
              <a:t>We are actively seeking open source collaborators and participants</a:t>
            </a:r>
          </a:p>
          <a:p>
            <a:r>
              <a:rPr lang="en-US" dirty="0" smtClean="0"/>
              <a:t>There are videos available at XXXX showing </a:t>
            </a:r>
          </a:p>
          <a:p>
            <a:pPr lvl="1"/>
            <a:r>
              <a:rPr lang="en-US" dirty="0" smtClean="0"/>
              <a:t>How to download and install MLSA</a:t>
            </a:r>
          </a:p>
          <a:p>
            <a:pPr lvl="1"/>
            <a:r>
              <a:rPr lang="en-US" dirty="0" smtClean="0"/>
              <a:t>How to test on the test folders provided</a:t>
            </a:r>
          </a:p>
          <a:p>
            <a:pPr lvl="1"/>
            <a:r>
              <a:rPr lang="en-US" dirty="0" smtClean="0"/>
              <a:t>How to add to MLSA</a:t>
            </a:r>
            <a:endParaRPr lang="en-US" dirty="0"/>
          </a:p>
        </p:txBody>
      </p:sp>
    </p:spTree>
    <p:extLst>
      <p:ext uri="{BB962C8B-B14F-4D97-AF65-F5344CB8AC3E}">
        <p14:creationId xmlns:p14="http://schemas.microsoft.com/office/powerpoint/2010/main" val="1915765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&amp; Future Work</a:t>
            </a:r>
            <a:endParaRPr lang="en-US" dirty="0"/>
          </a:p>
        </p:txBody>
      </p:sp>
      <p:sp>
        <p:nvSpPr>
          <p:cNvPr id="3" name="Content Placeholder 2"/>
          <p:cNvSpPr>
            <a:spLocks noGrp="1"/>
          </p:cNvSpPr>
          <p:nvPr>
            <p:ph idx="1"/>
          </p:nvPr>
        </p:nvSpPr>
        <p:spPr/>
        <p:txBody>
          <a:bodyPr/>
          <a:lstStyle/>
          <a:p>
            <a:r>
              <a:rPr lang="en-GB" dirty="0"/>
              <a:t>We propose an architecture comprised of monolingual filter programs that analyse single language AST and identify the cross-language boundary. The filters generate language independent information in CSV format. Additional multilingual filters operate on the CSV files in pipelines. This architecture has advantages of modularity and efficiency and is open-source friendly. </a:t>
            </a:r>
            <a:endParaRPr lang="en-US" dirty="0"/>
          </a:p>
          <a:p>
            <a:r>
              <a:rPr lang="en-US" dirty="0" smtClean="0"/>
              <a:t>Future work includes </a:t>
            </a:r>
          </a:p>
          <a:p>
            <a:pPr lvl="1"/>
            <a:r>
              <a:rPr lang="en-US" dirty="0" smtClean="0"/>
              <a:t>extension of the RDA analysis for more complex interoperability APIs, including use of DATALOG for analysis.</a:t>
            </a:r>
          </a:p>
          <a:p>
            <a:pPr lvl="1"/>
            <a:r>
              <a:rPr lang="en-US" dirty="0" smtClean="0"/>
              <a:t>More extensive testing and comparisons of the CGs generated with </a:t>
            </a:r>
            <a:r>
              <a:rPr lang="en-US" smtClean="0"/>
              <a:t>those for existing </a:t>
            </a:r>
            <a:r>
              <a:rPr lang="en-US" dirty="0" smtClean="0"/>
              <a:t>CG tools</a:t>
            </a:r>
            <a:endParaRPr lang="en-US" dirty="0"/>
          </a:p>
        </p:txBody>
      </p:sp>
    </p:spTree>
    <p:extLst>
      <p:ext uri="{BB962C8B-B14F-4D97-AF65-F5344CB8AC3E}">
        <p14:creationId xmlns:p14="http://schemas.microsoft.com/office/powerpoint/2010/main" val="905666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pPr marL="0" indent="0">
              <a:buNone/>
            </a:pPr>
            <a:r>
              <a:rPr lang="en-GB" dirty="0"/>
              <a:t>Companies with a large software </a:t>
            </a:r>
            <a:r>
              <a:rPr lang="en-GB" dirty="0" smtClean="0"/>
              <a:t>base:</a:t>
            </a:r>
          </a:p>
          <a:p>
            <a:r>
              <a:rPr lang="en-GB" dirty="0"/>
              <a:t>h</a:t>
            </a:r>
            <a:r>
              <a:rPr lang="en-GB" dirty="0" smtClean="0"/>
              <a:t>ave to manage </a:t>
            </a:r>
            <a:r>
              <a:rPr lang="en-GB" dirty="0"/>
              <a:t>software architectures </a:t>
            </a:r>
            <a:r>
              <a:rPr lang="en-GB" dirty="0" smtClean="0"/>
              <a:t>and </a:t>
            </a:r>
            <a:r>
              <a:rPr lang="en-GB" dirty="0"/>
              <a:t>libraries </a:t>
            </a:r>
            <a:endParaRPr lang="en-GB" dirty="0" smtClean="0"/>
          </a:p>
          <a:p>
            <a:r>
              <a:rPr lang="en-GB" dirty="0" smtClean="0"/>
              <a:t>By different developers (in &amp; out house)</a:t>
            </a:r>
          </a:p>
          <a:p>
            <a:r>
              <a:rPr lang="en-GB" dirty="0" smtClean="0"/>
              <a:t>Over many decades</a:t>
            </a:r>
          </a:p>
          <a:p>
            <a:r>
              <a:rPr lang="en-GB" dirty="0"/>
              <a:t>I</a:t>
            </a:r>
            <a:r>
              <a:rPr lang="en-GB" dirty="0" smtClean="0"/>
              <a:t>n </a:t>
            </a:r>
            <a:r>
              <a:rPr lang="en-GB" dirty="0"/>
              <a:t>different languages </a:t>
            </a:r>
            <a:endParaRPr lang="en-GB" dirty="0" smtClean="0"/>
          </a:p>
          <a:p>
            <a:r>
              <a:rPr lang="en-GB" dirty="0"/>
              <a:t>T</a:t>
            </a:r>
            <a:r>
              <a:rPr lang="en-GB" dirty="0" smtClean="0"/>
              <a:t>o </a:t>
            </a:r>
            <a:r>
              <a:rPr lang="en-GB" dirty="0"/>
              <a:t>enforce </a:t>
            </a:r>
            <a:endParaRPr lang="en-GB" dirty="0" smtClean="0"/>
          </a:p>
          <a:p>
            <a:pPr lvl="1"/>
            <a:r>
              <a:rPr lang="en-GB" dirty="0" smtClean="0"/>
              <a:t>security</a:t>
            </a:r>
            <a:r>
              <a:rPr lang="en-GB" dirty="0"/>
              <a:t>, </a:t>
            </a:r>
            <a:endParaRPr lang="en-GB" dirty="0" smtClean="0"/>
          </a:p>
          <a:p>
            <a:pPr lvl="1"/>
            <a:r>
              <a:rPr lang="en-GB" dirty="0" smtClean="0"/>
              <a:t>efficiency</a:t>
            </a:r>
            <a:r>
              <a:rPr lang="en-GB" dirty="0"/>
              <a:t>, and </a:t>
            </a:r>
            <a:endParaRPr lang="en-GB" dirty="0" smtClean="0"/>
          </a:p>
          <a:p>
            <a:pPr lvl="1"/>
            <a:r>
              <a:rPr lang="en-GB" dirty="0" smtClean="0"/>
              <a:t>quality </a:t>
            </a:r>
            <a:r>
              <a:rPr lang="en-GB" dirty="0"/>
              <a:t>metrics </a:t>
            </a:r>
            <a:endParaRPr lang="en-US" dirty="0"/>
          </a:p>
        </p:txBody>
      </p:sp>
    </p:spTree>
    <p:extLst>
      <p:ext uri="{BB962C8B-B14F-4D97-AF65-F5344CB8AC3E}">
        <p14:creationId xmlns:p14="http://schemas.microsoft.com/office/powerpoint/2010/main" val="281960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Multilingual Software a </a:t>
            </a:r>
            <a:r>
              <a:rPr lang="en-US" dirty="0"/>
              <a:t>P</a:t>
            </a:r>
            <a:r>
              <a:rPr lang="en-US" dirty="0" smtClean="0"/>
              <a:t>roblem?</a:t>
            </a:r>
            <a:endParaRPr lang="en-US" dirty="0"/>
          </a:p>
        </p:txBody>
      </p:sp>
      <p:sp>
        <p:nvSpPr>
          <p:cNvPr id="3" name="Content Placeholder 2"/>
          <p:cNvSpPr>
            <a:spLocks noGrp="1"/>
          </p:cNvSpPr>
          <p:nvPr>
            <p:ph idx="1"/>
          </p:nvPr>
        </p:nvSpPr>
        <p:spPr/>
        <p:txBody>
          <a:bodyPr/>
          <a:lstStyle/>
          <a:p>
            <a:r>
              <a:rPr lang="en-GB" dirty="0"/>
              <a:t>A multilingual codebase gives rise to many software engineering issues, including</a:t>
            </a:r>
            <a:endParaRPr lang="en-US" dirty="0"/>
          </a:p>
          <a:p>
            <a:pPr lvl="1"/>
            <a:r>
              <a:rPr lang="en-GB" dirty="0"/>
              <a:t>Redundancy, e.g., procedures in several different language libraries for the same functionality, necessitating refactoring </a:t>
            </a:r>
            <a:r>
              <a:rPr lang="en-US" dirty="0"/>
              <a:t>(</a:t>
            </a:r>
            <a:r>
              <a:rPr lang="en-US" dirty="0" err="1"/>
              <a:t>Strien</a:t>
            </a:r>
            <a:r>
              <a:rPr lang="en-US" dirty="0"/>
              <a:t>, </a:t>
            </a:r>
            <a:r>
              <a:rPr lang="en-US" dirty="0" err="1"/>
              <a:t>Kratz</a:t>
            </a:r>
            <a:r>
              <a:rPr lang="en-US" dirty="0"/>
              <a:t>, &amp; Lowe, 2006)</a:t>
            </a:r>
            <a:r>
              <a:rPr lang="en-GB" dirty="0"/>
              <a:t>.</a:t>
            </a:r>
            <a:endParaRPr lang="en-US" dirty="0"/>
          </a:p>
          <a:p>
            <a:pPr lvl="1"/>
            <a:r>
              <a:rPr lang="en-GB" dirty="0"/>
              <a:t>Debugging complexity as languages interact with each other in unexpected ways </a:t>
            </a:r>
            <a:r>
              <a:rPr lang="en-US" dirty="0"/>
              <a:t>(Hong &amp; al, 2015)</a:t>
            </a:r>
            <a:r>
              <a:rPr lang="en-GB" dirty="0"/>
              <a:t>.</a:t>
            </a:r>
            <a:endParaRPr lang="en-US" dirty="0"/>
          </a:p>
          <a:p>
            <a:pPr lvl="1"/>
            <a:r>
              <a:rPr lang="en-GB" dirty="0"/>
              <a:t>Security issues relating to what information is exposed when one language procedure is called from another </a:t>
            </a:r>
            <a:r>
              <a:rPr lang="en-US" dirty="0"/>
              <a:t>(Lee, </a:t>
            </a:r>
            <a:r>
              <a:rPr lang="en-US" dirty="0" err="1"/>
              <a:t>Doby</a:t>
            </a:r>
            <a:r>
              <a:rPr lang="en-US" dirty="0"/>
              <a:t>, &amp; </a:t>
            </a:r>
            <a:r>
              <a:rPr lang="en-US" dirty="0" err="1"/>
              <a:t>Ryu</a:t>
            </a:r>
            <a:r>
              <a:rPr lang="en-US" dirty="0"/>
              <a:t>, 2016)</a:t>
            </a:r>
            <a:r>
              <a:rPr lang="en-GB" dirty="0"/>
              <a:t>.</a:t>
            </a:r>
            <a:endParaRPr lang="en-US" dirty="0"/>
          </a:p>
          <a:p>
            <a:endParaRPr lang="en-US" dirty="0"/>
          </a:p>
        </p:txBody>
      </p:sp>
    </p:spTree>
    <p:extLst>
      <p:ext uri="{BB962C8B-B14F-4D97-AF65-F5344CB8AC3E}">
        <p14:creationId xmlns:p14="http://schemas.microsoft.com/office/powerpoint/2010/main" val="2446045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the problem</a:t>
            </a:r>
            <a:endParaRPr lang="en-US" dirty="0"/>
          </a:p>
        </p:txBody>
      </p:sp>
      <p:sp>
        <p:nvSpPr>
          <p:cNvPr id="3" name="Content Placeholder 2"/>
          <p:cNvSpPr>
            <a:spLocks noGrp="1"/>
          </p:cNvSpPr>
          <p:nvPr>
            <p:ph idx="1"/>
          </p:nvPr>
        </p:nvSpPr>
        <p:spPr/>
        <p:txBody>
          <a:bodyPr/>
          <a:lstStyle/>
          <a:p>
            <a:r>
              <a:rPr lang="en-GB" dirty="0"/>
              <a:t>D</a:t>
            </a:r>
            <a:r>
              <a:rPr lang="en-GB" dirty="0" smtClean="0"/>
              <a:t>evelopment </a:t>
            </a:r>
            <a:r>
              <a:rPr lang="en-GB" dirty="0"/>
              <a:t>tools tend to be language specific, with some cross-platform functionality. </a:t>
            </a:r>
            <a:r>
              <a:rPr lang="en-GB" dirty="0" smtClean="0"/>
              <a:t>(e.g., </a:t>
            </a:r>
            <a:r>
              <a:rPr lang="en-GB" i="1" dirty="0" err="1" smtClean="0"/>
              <a:t>Checkmarx</a:t>
            </a:r>
            <a:r>
              <a:rPr lang="en-GB" i="1" dirty="0" smtClean="0"/>
              <a:t> </a:t>
            </a:r>
            <a:r>
              <a:rPr lang="en-GB" dirty="0"/>
              <a:t>offers static analysis </a:t>
            </a:r>
            <a:r>
              <a:rPr lang="en-US" dirty="0" smtClean="0"/>
              <a:t>(Christakis &amp; Bird, 2016)</a:t>
            </a:r>
            <a:r>
              <a:rPr lang="en-GB" dirty="0" smtClean="0"/>
              <a:t> for </a:t>
            </a:r>
            <a:r>
              <a:rPr lang="en-GB" dirty="0"/>
              <a:t>a wide range of languages </a:t>
            </a:r>
            <a:r>
              <a:rPr lang="en-GB" dirty="0" smtClean="0"/>
              <a:t>individually). </a:t>
            </a:r>
          </a:p>
          <a:p>
            <a:r>
              <a:rPr lang="en-GB" dirty="0"/>
              <a:t>One approach </a:t>
            </a:r>
            <a:r>
              <a:rPr lang="en-GB" dirty="0" smtClean="0"/>
              <a:t>is </a:t>
            </a:r>
            <a:r>
              <a:rPr lang="en-GB" dirty="0"/>
              <a:t>to instead use a versatile monolingual environment </a:t>
            </a:r>
            <a:r>
              <a:rPr lang="en-US" dirty="0"/>
              <a:t>(</a:t>
            </a:r>
            <a:r>
              <a:rPr lang="en-US" dirty="0" err="1"/>
              <a:t>Heering</a:t>
            </a:r>
            <a:r>
              <a:rPr lang="en-US" dirty="0"/>
              <a:t> &amp; </a:t>
            </a:r>
            <a:r>
              <a:rPr lang="en-US" dirty="0" err="1"/>
              <a:t>Klint</a:t>
            </a:r>
            <a:r>
              <a:rPr lang="en-US" dirty="0"/>
              <a:t>, 1985</a:t>
            </a:r>
            <a:r>
              <a:rPr lang="en-US" dirty="0" smtClean="0"/>
              <a:t>)</a:t>
            </a:r>
            <a:r>
              <a:rPr lang="en-GB" dirty="0" smtClean="0"/>
              <a:t>.</a:t>
            </a:r>
          </a:p>
          <a:p>
            <a:r>
              <a:rPr lang="en-GB" dirty="0" smtClean="0"/>
              <a:t>‘Reverse </a:t>
            </a:r>
            <a:r>
              <a:rPr lang="en-GB" dirty="0"/>
              <a:t>engineering’ </a:t>
            </a:r>
            <a:r>
              <a:rPr lang="en-GB" dirty="0" smtClean="0"/>
              <a:t>approach: leverage </a:t>
            </a:r>
            <a:r>
              <a:rPr lang="en-GB" dirty="0"/>
              <a:t>a </a:t>
            </a:r>
            <a:r>
              <a:rPr lang="en-GB" dirty="0" smtClean="0"/>
              <a:t>metalanguage</a:t>
            </a:r>
            <a:r>
              <a:rPr lang="en-GB" dirty="0"/>
              <a:t>, e.g., Rascal </a:t>
            </a:r>
            <a:r>
              <a:rPr lang="en-US" dirty="0"/>
              <a:t>(van der Storm &amp; </a:t>
            </a:r>
            <a:r>
              <a:rPr lang="en-US" dirty="0" err="1"/>
              <a:t>Vinju</a:t>
            </a:r>
            <a:r>
              <a:rPr lang="en-US" dirty="0"/>
              <a:t>, 2015</a:t>
            </a:r>
            <a:r>
              <a:rPr lang="en-US" dirty="0" smtClean="0"/>
              <a:t>)</a:t>
            </a:r>
            <a:r>
              <a:rPr lang="en-GB" dirty="0" smtClean="0"/>
              <a:t>.  </a:t>
            </a:r>
          </a:p>
          <a:p>
            <a:r>
              <a:rPr lang="en-GB" dirty="0" smtClean="0"/>
              <a:t>Proposed Approach: Multilingual will always be with us. Develop lightweight tools to process multilingual codebase into </a:t>
            </a:r>
            <a:r>
              <a:rPr lang="en-GB" b="1" dirty="0" smtClean="0"/>
              <a:t>unified common representations</a:t>
            </a:r>
            <a:r>
              <a:rPr lang="en-GB" dirty="0" smtClean="0"/>
              <a:t> such as </a:t>
            </a:r>
            <a:r>
              <a:rPr lang="en-GB" dirty="0" err="1" smtClean="0"/>
              <a:t>callgraphs</a:t>
            </a:r>
            <a:r>
              <a:rPr lang="en-GB" dirty="0" smtClean="0"/>
              <a:t>, </a:t>
            </a:r>
            <a:r>
              <a:rPr lang="en-GB" dirty="0" err="1" smtClean="0"/>
              <a:t>flowgraphs</a:t>
            </a:r>
            <a:r>
              <a:rPr lang="en-GB" dirty="0" smtClean="0"/>
              <a:t>, etc.</a:t>
            </a:r>
            <a:endParaRPr lang="en-US" dirty="0"/>
          </a:p>
        </p:txBody>
      </p:sp>
    </p:spTree>
    <p:extLst>
      <p:ext uri="{BB962C8B-B14F-4D97-AF65-F5344CB8AC3E}">
        <p14:creationId xmlns:p14="http://schemas.microsoft.com/office/powerpoint/2010/main" val="16834042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MultiLingual</a:t>
            </a:r>
            <a:r>
              <a:rPr lang="en-US" dirty="0" smtClean="0"/>
              <a:t> Software Analysis (MLSA) Architecture</a:t>
            </a:r>
            <a:endParaRPr lang="en-US" dirty="0"/>
          </a:p>
        </p:txBody>
      </p:sp>
      <p:pic>
        <p:nvPicPr>
          <p:cNvPr id="4" name="Picture 3"/>
          <p:cNvPicPr/>
          <p:nvPr/>
        </p:nvPicPr>
        <p:blipFill rotWithShape="1">
          <a:blip r:embed="rId2"/>
          <a:srcRect r="1089"/>
          <a:stretch/>
        </p:blipFill>
        <p:spPr bwMode="auto">
          <a:xfrm>
            <a:off x="2261102" y="1921223"/>
            <a:ext cx="7306643" cy="4055831"/>
          </a:xfrm>
          <a:prstGeom prst="rect">
            <a:avLst/>
          </a:prstGeom>
          <a:ln>
            <a:noFill/>
          </a:ln>
          <a:extLst>
            <a:ext uri="{53640926-AAD7-44D8-BBD7-CCE9431645EC}">
              <a14:shadowObscured xmlns:a14="http://schemas.microsoft.com/office/drawing/2010/main"/>
            </a:ext>
          </a:extLst>
        </p:spPr>
      </p:pic>
      <p:sp>
        <p:nvSpPr>
          <p:cNvPr id="5" name="TextBox 4"/>
          <p:cNvSpPr txBox="1"/>
          <p:nvPr/>
        </p:nvSpPr>
        <p:spPr>
          <a:xfrm>
            <a:off x="4070195" y="6207589"/>
            <a:ext cx="2278316" cy="369332"/>
          </a:xfrm>
          <a:prstGeom prst="rect">
            <a:avLst/>
          </a:prstGeom>
          <a:noFill/>
        </p:spPr>
        <p:txBody>
          <a:bodyPr wrap="none" rtlCol="0">
            <a:spAutoFit/>
          </a:bodyPr>
          <a:lstStyle/>
          <a:p>
            <a:r>
              <a:rPr lang="en-US" dirty="0" smtClean="0"/>
              <a:t>Data flows left to right</a:t>
            </a:r>
            <a:endParaRPr lang="en-US" dirty="0"/>
          </a:p>
        </p:txBody>
      </p:sp>
    </p:spTree>
    <p:extLst>
      <p:ext uri="{BB962C8B-B14F-4D97-AF65-F5344CB8AC3E}">
        <p14:creationId xmlns:p14="http://schemas.microsoft.com/office/powerpoint/2010/main" val="1107560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Picture 3"/>
          <p:cNvPicPr/>
          <p:nvPr/>
        </p:nvPicPr>
        <p:blipFill>
          <a:blip r:embed="rId2"/>
          <a:stretch>
            <a:fillRect/>
          </a:stretch>
        </p:blipFill>
        <p:spPr>
          <a:xfrm>
            <a:off x="1784196" y="1454753"/>
            <a:ext cx="8095785" cy="3741714"/>
          </a:xfrm>
          <a:prstGeom prst="rect">
            <a:avLst/>
          </a:prstGeom>
          <a:ln>
            <a:solidFill>
              <a:schemeClr val="tx1"/>
            </a:solidFill>
          </a:ln>
        </p:spPr>
      </p:pic>
      <p:sp>
        <p:nvSpPr>
          <p:cNvPr id="5" name="TextBox 4"/>
          <p:cNvSpPr txBox="1"/>
          <p:nvPr/>
        </p:nvSpPr>
        <p:spPr>
          <a:xfrm>
            <a:off x="2932771" y="5553307"/>
            <a:ext cx="5600379" cy="369332"/>
          </a:xfrm>
          <a:prstGeom prst="rect">
            <a:avLst/>
          </a:prstGeom>
          <a:noFill/>
        </p:spPr>
        <p:txBody>
          <a:bodyPr wrap="none" rtlCol="0">
            <a:spAutoFit/>
          </a:bodyPr>
          <a:lstStyle/>
          <a:p>
            <a:r>
              <a:rPr lang="en-US" dirty="0" smtClean="0"/>
              <a:t>All intermediate data store in the form of CSV “table” files</a:t>
            </a:r>
            <a:endParaRPr lang="en-US" dirty="0"/>
          </a:p>
        </p:txBody>
      </p:sp>
    </p:spTree>
    <p:extLst>
      <p:ext uri="{BB962C8B-B14F-4D97-AF65-F5344CB8AC3E}">
        <p14:creationId xmlns:p14="http://schemas.microsoft.com/office/powerpoint/2010/main" val="497666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MLSA Architecture</a:t>
            </a:r>
            <a:endParaRPr lang="en-US" dirty="0"/>
          </a:p>
        </p:txBody>
      </p:sp>
      <p:sp>
        <p:nvSpPr>
          <p:cNvPr id="3" name="Content Placeholder 2"/>
          <p:cNvSpPr>
            <a:spLocks noGrp="1"/>
          </p:cNvSpPr>
          <p:nvPr>
            <p:ph idx="1"/>
          </p:nvPr>
        </p:nvSpPr>
        <p:spPr/>
        <p:txBody>
          <a:bodyPr/>
          <a:lstStyle/>
          <a:p>
            <a:r>
              <a:rPr lang="en-GB" dirty="0" smtClean="0"/>
              <a:t>Modularity: </a:t>
            </a:r>
          </a:p>
          <a:p>
            <a:pPr lvl="1"/>
            <a:r>
              <a:rPr lang="en-GB" dirty="0" smtClean="0"/>
              <a:t>Adding </a:t>
            </a:r>
            <a:r>
              <a:rPr lang="en-GB" dirty="0"/>
              <a:t>extra languages just requires adding new monolingual filters for the language. </a:t>
            </a:r>
            <a:endParaRPr lang="en-GB" dirty="0" smtClean="0"/>
          </a:p>
          <a:p>
            <a:pPr lvl="1"/>
            <a:r>
              <a:rPr lang="en-GB" dirty="0"/>
              <a:t>M</a:t>
            </a:r>
            <a:r>
              <a:rPr lang="en-GB" dirty="0" smtClean="0"/>
              <a:t>odifying </a:t>
            </a:r>
            <a:r>
              <a:rPr lang="en-GB" dirty="0"/>
              <a:t>analyses just requires reconfiguration of the analysis </a:t>
            </a:r>
            <a:r>
              <a:rPr lang="en-GB" dirty="0" smtClean="0"/>
              <a:t>pipeline.</a:t>
            </a:r>
          </a:p>
          <a:p>
            <a:pPr lvl="1"/>
            <a:r>
              <a:rPr lang="en-GB" dirty="0" smtClean="0"/>
              <a:t>New analysis filters can build on existing filters (and their tabular CSV output)</a:t>
            </a:r>
            <a:endParaRPr lang="en-GB" dirty="0"/>
          </a:p>
          <a:p>
            <a:r>
              <a:rPr lang="en-GB" dirty="0" smtClean="0"/>
              <a:t>Computational efficiency:</a:t>
            </a:r>
          </a:p>
          <a:p>
            <a:pPr lvl="1"/>
            <a:r>
              <a:rPr lang="en-GB" dirty="0" smtClean="0"/>
              <a:t> </a:t>
            </a:r>
            <a:r>
              <a:rPr lang="en-GB" dirty="0"/>
              <a:t>The policy of dividing the analysis into pipelines was chosen with the objective of making parallelism and dependency </a:t>
            </a:r>
            <a:r>
              <a:rPr lang="en-GB" dirty="0" smtClean="0"/>
              <a:t>explicit</a:t>
            </a:r>
            <a:r>
              <a:rPr lang="en-GB" dirty="0"/>
              <a:t> </a:t>
            </a:r>
            <a:r>
              <a:rPr lang="en-GB" dirty="0" smtClean="0"/>
              <a:t>to allow for mapping to a cluster/cloud.</a:t>
            </a:r>
            <a:endParaRPr lang="en-US" dirty="0" smtClean="0"/>
          </a:p>
        </p:txBody>
      </p:sp>
    </p:spTree>
    <p:extLst>
      <p:ext uri="{BB962C8B-B14F-4D97-AF65-F5344CB8AC3E}">
        <p14:creationId xmlns:p14="http://schemas.microsoft.com/office/powerpoint/2010/main" val="1431853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Graphs</a:t>
            </a:r>
            <a:endParaRPr lang="en-US" dirty="0"/>
          </a:p>
        </p:txBody>
      </p:sp>
      <p:sp>
        <p:nvSpPr>
          <p:cNvPr id="3" name="Content Placeholder 2"/>
          <p:cNvSpPr>
            <a:spLocks noGrp="1"/>
          </p:cNvSpPr>
          <p:nvPr>
            <p:ph idx="1"/>
          </p:nvPr>
        </p:nvSpPr>
        <p:spPr/>
        <p:txBody>
          <a:bodyPr/>
          <a:lstStyle/>
          <a:p>
            <a:r>
              <a:rPr lang="en-GB" dirty="0"/>
              <a:t>Call graph analysis (CGA) is a useful software engineering tool </a:t>
            </a:r>
            <a:r>
              <a:rPr lang="en-US" dirty="0"/>
              <a:t>(Ali &amp; </a:t>
            </a:r>
            <a:r>
              <a:rPr lang="en-US" dirty="0" err="1"/>
              <a:t>Lhotak</a:t>
            </a:r>
            <a:r>
              <a:rPr lang="en-US" dirty="0"/>
              <a:t>, 2012)</a:t>
            </a:r>
            <a:r>
              <a:rPr lang="en-GB" dirty="0"/>
              <a:t>. </a:t>
            </a:r>
            <a:endParaRPr lang="en-GB" dirty="0" smtClean="0"/>
          </a:p>
          <a:p>
            <a:r>
              <a:rPr lang="en-GB" dirty="0" smtClean="0"/>
              <a:t>In </a:t>
            </a:r>
            <a:r>
              <a:rPr lang="en-GB" dirty="0"/>
              <a:t>particular, for multilingual code, the call graph can be used to investigate the boundary line between languages, a boundary that is opaque in many tools</a:t>
            </a:r>
            <a:r>
              <a:rPr lang="en-GB" dirty="0" smtClean="0"/>
              <a:t>.</a:t>
            </a:r>
          </a:p>
          <a:p>
            <a:r>
              <a:rPr lang="en-GB" dirty="0" smtClean="0"/>
              <a:t>Example: </a:t>
            </a:r>
            <a:r>
              <a:rPr lang="en-GB" dirty="0"/>
              <a:t>a C program </a:t>
            </a:r>
            <a:r>
              <a:rPr lang="en-GB" dirty="0" smtClean="0"/>
              <a:t>PC may </a:t>
            </a:r>
            <a:r>
              <a:rPr lang="en-GB" dirty="0"/>
              <a:t>call a Python </a:t>
            </a:r>
            <a:r>
              <a:rPr lang="en-GB" dirty="0" smtClean="0"/>
              <a:t>PP procedure </a:t>
            </a:r>
            <a:r>
              <a:rPr lang="en-GB" dirty="0"/>
              <a:t>in addition to many C procedures</a:t>
            </a:r>
            <a:r>
              <a:rPr lang="en-GB" dirty="0" smtClean="0"/>
              <a:t>. </a:t>
            </a:r>
          </a:p>
          <a:p>
            <a:pPr lvl="1"/>
            <a:r>
              <a:rPr lang="en-GB" dirty="0" smtClean="0"/>
              <a:t>All of PC’s calls are reviewed and safe.</a:t>
            </a:r>
          </a:p>
          <a:p>
            <a:pPr lvl="1"/>
            <a:r>
              <a:rPr lang="en-GB" dirty="0" smtClean="0"/>
              <a:t>However PP may opaquely call procedures from PC; these may or may not be safe.</a:t>
            </a:r>
            <a:endParaRPr lang="en-US" dirty="0"/>
          </a:p>
        </p:txBody>
      </p:sp>
    </p:spTree>
    <p:extLst>
      <p:ext uri="{BB962C8B-B14F-4D97-AF65-F5344CB8AC3E}">
        <p14:creationId xmlns:p14="http://schemas.microsoft.com/office/powerpoint/2010/main" val="3813377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Interoperability API</a:t>
            </a:r>
            <a:endParaRPr lang="en-US" dirty="0"/>
          </a:p>
        </p:txBody>
      </p:sp>
      <p:sp>
        <p:nvSpPr>
          <p:cNvPr id="3" name="Content Placeholder 2"/>
          <p:cNvSpPr>
            <a:spLocks noGrp="1"/>
          </p:cNvSpPr>
          <p:nvPr>
            <p:ph idx="1"/>
          </p:nvPr>
        </p:nvSpPr>
        <p:spPr/>
        <p:txBody>
          <a:bodyPr/>
          <a:lstStyle/>
          <a:p>
            <a:r>
              <a:rPr lang="en-US" dirty="0" smtClean="0"/>
              <a:t>How calls from one language are made from another</a:t>
            </a:r>
          </a:p>
          <a:p>
            <a:r>
              <a:rPr lang="en-GB" dirty="0"/>
              <a:t>Consider the C/Python boundary API (</a:t>
            </a:r>
            <a:r>
              <a:rPr lang="en-GB" dirty="0" err="1"/>
              <a:t>Python.h</a:t>
            </a:r>
            <a:r>
              <a:rPr lang="en-GB" dirty="0" smtClean="0"/>
              <a:t>).</a:t>
            </a:r>
            <a:br>
              <a:rPr lang="en-GB" dirty="0" smtClean="0"/>
            </a:br>
            <a:r>
              <a:rPr lang="en-GB" dirty="0" smtClean="0"/>
              <a:t>Python </a:t>
            </a:r>
            <a:r>
              <a:rPr lang="en-GB" dirty="0"/>
              <a:t>code can be called from C non-interactively in the following ways (each of which have several variants and may require setup code):</a:t>
            </a:r>
            <a:endParaRPr lang="en-US" dirty="0"/>
          </a:p>
          <a:p>
            <a:pPr lvl="1"/>
            <a:r>
              <a:rPr lang="en-GB" dirty="0" err="1"/>
              <a:t>PyRun_SimpleString</a:t>
            </a:r>
            <a:r>
              <a:rPr lang="en-GB" dirty="0"/>
              <a:t>(</a:t>
            </a:r>
            <a:r>
              <a:rPr lang="en-GB" dirty="0" err="1"/>
              <a:t>pyCodeString</a:t>
            </a:r>
            <a:r>
              <a:rPr lang="en-GB" dirty="0"/>
              <a:t>)</a:t>
            </a:r>
            <a:endParaRPr lang="en-US" dirty="0"/>
          </a:p>
          <a:p>
            <a:pPr lvl="1"/>
            <a:r>
              <a:rPr lang="en-GB" dirty="0" err="1"/>
              <a:t>PyRun_SimpleFile</a:t>
            </a:r>
            <a:r>
              <a:rPr lang="en-GB" dirty="0"/>
              <a:t>(</a:t>
            </a:r>
            <a:r>
              <a:rPr lang="en-GB" dirty="0" err="1"/>
              <a:t>filePtr</a:t>
            </a:r>
            <a:r>
              <a:rPr lang="en-GB" dirty="0"/>
              <a:t>, </a:t>
            </a:r>
            <a:r>
              <a:rPr lang="en-GB" dirty="0" err="1"/>
              <a:t>fileName</a:t>
            </a:r>
            <a:r>
              <a:rPr lang="en-GB" dirty="0"/>
              <a:t>)</a:t>
            </a:r>
            <a:endParaRPr lang="en-US" dirty="0"/>
          </a:p>
          <a:p>
            <a:pPr lvl="1"/>
            <a:r>
              <a:rPr lang="en-GB" dirty="0" err="1"/>
              <a:t>PyObject_CallObject</a:t>
            </a:r>
            <a:r>
              <a:rPr lang="en-GB" dirty="0"/>
              <a:t>(</a:t>
            </a:r>
            <a:r>
              <a:rPr lang="en-GB" dirty="0" err="1"/>
              <a:t>pFunc,pArgs</a:t>
            </a:r>
            <a:r>
              <a:rPr lang="en-GB" dirty="0"/>
              <a:t>)</a:t>
            </a:r>
            <a:endParaRPr lang="en-US" dirty="0"/>
          </a:p>
          <a:p>
            <a:endParaRPr lang="en-US" dirty="0"/>
          </a:p>
        </p:txBody>
      </p:sp>
    </p:spTree>
    <p:extLst>
      <p:ext uri="{BB962C8B-B14F-4D97-AF65-F5344CB8AC3E}">
        <p14:creationId xmlns:p14="http://schemas.microsoft.com/office/powerpoint/2010/main" val="2551608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863</Words>
  <Application>Microsoft Office PowerPoint</Application>
  <PresentationFormat>Widescreen</PresentationFormat>
  <Paragraphs>97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Symbol</vt:lpstr>
      <vt:lpstr>Times New Roman</vt:lpstr>
      <vt:lpstr>Office Theme</vt:lpstr>
      <vt:lpstr>Lightweight Multilingual Software Analysis </vt:lpstr>
      <vt:lpstr>Motivation</vt:lpstr>
      <vt:lpstr>Why is Multilingual Software a Problem?</vt:lpstr>
      <vt:lpstr>Approaches to the problem</vt:lpstr>
      <vt:lpstr>MultiLingual Software Analysis (MLSA) Architecture</vt:lpstr>
      <vt:lpstr>Example</vt:lpstr>
      <vt:lpstr>MLSA Architecture</vt:lpstr>
      <vt:lpstr>Call Graphs</vt:lpstr>
      <vt:lpstr>Interoperability API</vt:lpstr>
      <vt:lpstr>Terminology</vt:lpstr>
      <vt:lpstr>The PyRun_SimpleFile API call </vt:lpstr>
      <vt:lpstr>The PyObject_CallObject API </vt:lpstr>
      <vt:lpstr>Example</vt:lpstr>
      <vt:lpstr>Status</vt:lpstr>
      <vt:lpstr>Collaboration</vt:lpstr>
      <vt:lpstr>Conclusion &amp; Future Work</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Lightweight Multilingual Software Analysis </dc:title>
  <dc:creator>Damian Lyons</dc:creator>
  <cp:lastModifiedBy>Damian Lyons</cp:lastModifiedBy>
  <cp:revision>14</cp:revision>
  <dcterms:created xsi:type="dcterms:W3CDTF">2017-07-05T18:05:23Z</dcterms:created>
  <dcterms:modified xsi:type="dcterms:W3CDTF">2017-07-05T19:14:13Z</dcterms:modified>
</cp:coreProperties>
</file>